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1" r:id="rId5"/>
    <p:sldId id="312" r:id="rId6"/>
    <p:sldId id="314" r:id="rId7"/>
    <p:sldId id="313" r:id="rId8"/>
    <p:sldId id="315" r:id="rId9"/>
    <p:sldId id="320" r:id="rId10"/>
    <p:sldId id="318" r:id="rId11"/>
    <p:sldId id="321" r:id="rId12"/>
    <p:sldId id="322" r:id="rId13"/>
    <p:sldId id="323" r:id="rId14"/>
    <p:sldId id="319" r:id="rId15"/>
    <p:sldId id="317" r:id="rId16"/>
    <p:sldId id="263" r:id="rId17"/>
    <p:sldId id="264" r:id="rId18"/>
    <p:sldId id="265" r:id="rId19"/>
    <p:sldId id="336" r:id="rId20"/>
    <p:sldId id="330" r:id="rId21"/>
    <p:sldId id="337" r:id="rId22"/>
    <p:sldId id="335" r:id="rId23"/>
    <p:sldId id="331" r:id="rId24"/>
    <p:sldId id="332" r:id="rId25"/>
    <p:sldId id="333" r:id="rId26"/>
    <p:sldId id="334" r:id="rId27"/>
    <p:sldId id="341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324" r:id="rId36"/>
    <p:sldId id="325" r:id="rId37"/>
    <p:sldId id="326" r:id="rId38"/>
    <p:sldId id="327" r:id="rId39"/>
    <p:sldId id="328" r:id="rId40"/>
    <p:sldId id="329" r:id="rId41"/>
    <p:sldId id="297" r:id="rId42"/>
    <p:sldId id="340" r:id="rId43"/>
    <p:sldId id="298" r:id="rId44"/>
    <p:sldId id="338" r:id="rId45"/>
    <p:sldId id="339" r:id="rId46"/>
    <p:sldId id="292" r:id="rId47"/>
    <p:sldId id="282" r:id="rId48"/>
    <p:sldId id="283" r:id="rId49"/>
    <p:sldId id="284" r:id="rId50"/>
    <p:sldId id="285" r:id="rId51"/>
    <p:sldId id="287" r:id="rId52"/>
    <p:sldId id="342" r:id="rId53"/>
    <p:sldId id="286" r:id="rId54"/>
    <p:sldId id="288" r:id="rId5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20" y="-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0" y="1916950"/>
            <a:ext cx="89394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158" y="2718904"/>
            <a:ext cx="106176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4" y="2193581"/>
            <a:ext cx="10814730" cy="336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7591" y="2362200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5547" y="4622291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69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524000"/>
            <a:ext cx="1028636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15" dirty="0" smtClean="0">
                <a:solidFill>
                  <a:srgbClr val="101010"/>
                </a:solidFill>
              </a:rPr>
              <a:t>Python </a:t>
            </a:r>
            <a:br>
              <a:rPr lang="en-US" sz="4500" spc="-215" dirty="0" smtClean="0">
                <a:solidFill>
                  <a:srgbClr val="101010"/>
                </a:solidFill>
              </a:rPr>
            </a:br>
            <a:r>
              <a:rPr lang="en-US" sz="4500" spc="-215" dirty="0">
                <a:solidFill>
                  <a:srgbClr val="101010"/>
                </a:solidFill>
              </a:rPr>
              <a:t>	</a:t>
            </a:r>
            <a:r>
              <a:rPr lang="en-US" sz="4500" spc="-215" dirty="0" smtClean="0">
                <a:solidFill>
                  <a:srgbClr val="101010"/>
                </a:solidFill>
              </a:rPr>
              <a:t/>
            </a:r>
            <a:br>
              <a:rPr lang="en-US" sz="4500" spc="-215" dirty="0" smtClean="0">
                <a:solidFill>
                  <a:srgbClr val="101010"/>
                </a:solidFill>
              </a:rPr>
            </a:br>
            <a:r>
              <a:rPr lang="en-US" sz="4500" spc="-215" dirty="0">
                <a:solidFill>
                  <a:srgbClr val="101010"/>
                </a:solidFill>
              </a:rPr>
              <a:t>	</a:t>
            </a:r>
            <a:r>
              <a:rPr sz="4500" spc="-215" dirty="0" smtClean="0">
                <a:solidFill>
                  <a:srgbClr val="101010"/>
                </a:solidFill>
              </a:rPr>
              <a:t>Types</a:t>
            </a:r>
            <a:r>
              <a:rPr sz="4500" spc="-215" dirty="0">
                <a:solidFill>
                  <a:srgbClr val="101010"/>
                </a:solidFill>
              </a:rPr>
              <a:t>,</a:t>
            </a:r>
            <a:r>
              <a:rPr sz="4500" spc="-509" dirty="0">
                <a:solidFill>
                  <a:srgbClr val="101010"/>
                </a:solidFill>
              </a:rPr>
              <a:t> </a:t>
            </a:r>
            <a:r>
              <a:rPr lang="en-US" sz="4500" spc="-509" dirty="0" smtClean="0">
                <a:solidFill>
                  <a:srgbClr val="101010"/>
                </a:solidFill>
              </a:rPr>
              <a:t/>
            </a:r>
            <a:br>
              <a:rPr lang="en-US" sz="4500" spc="-509" dirty="0" smtClean="0">
                <a:solidFill>
                  <a:srgbClr val="101010"/>
                </a:solidFill>
              </a:rPr>
            </a:br>
            <a:r>
              <a:rPr lang="en-US" sz="4500" spc="-509" dirty="0">
                <a:solidFill>
                  <a:srgbClr val="101010"/>
                </a:solidFill>
              </a:rPr>
              <a:t>	</a:t>
            </a:r>
            <a:r>
              <a:rPr lang="en-US" sz="4500" spc="-160" dirty="0" smtClean="0">
                <a:solidFill>
                  <a:srgbClr val="101010"/>
                </a:solidFill>
              </a:rPr>
              <a:t>Conditions</a:t>
            </a:r>
            <a:br>
              <a:rPr lang="en-US" sz="4500" spc="-160" dirty="0" smtClean="0">
                <a:solidFill>
                  <a:srgbClr val="101010"/>
                </a:solidFill>
              </a:rPr>
            </a:br>
            <a:r>
              <a:rPr lang="en-US" sz="4500" spc="-160" dirty="0" smtClean="0">
                <a:solidFill>
                  <a:srgbClr val="101010"/>
                </a:solidFill>
              </a:rPr>
              <a:t>	Looping</a:t>
            </a:r>
            <a:br>
              <a:rPr lang="en-US" sz="4500" spc="-160" dirty="0" smtClean="0">
                <a:solidFill>
                  <a:srgbClr val="101010"/>
                </a:solidFill>
              </a:rPr>
            </a:br>
            <a:r>
              <a:rPr lang="en-US" sz="4500" spc="-160" dirty="0" smtClean="0">
                <a:solidFill>
                  <a:srgbClr val="101010"/>
                </a:solidFill>
              </a:rPr>
              <a:t>    	Operators</a:t>
            </a:r>
            <a:br>
              <a:rPr lang="en-US" sz="4500" spc="-160" dirty="0" smtClean="0">
                <a:solidFill>
                  <a:srgbClr val="101010"/>
                </a:solidFill>
              </a:rPr>
            </a:br>
            <a:r>
              <a:rPr lang="en-US" sz="4500" spc="-160" dirty="0">
                <a:solidFill>
                  <a:srgbClr val="101010"/>
                </a:solidFill>
              </a:rPr>
              <a:t>	</a:t>
            </a:r>
            <a:r>
              <a:rPr lang="en-US" sz="4500" spc="-160" dirty="0" smtClean="0">
                <a:solidFill>
                  <a:srgbClr val="101010"/>
                </a:solidFill>
              </a:rPr>
              <a:t>Exceptions</a:t>
            </a:r>
            <a:r>
              <a:rPr lang="en-US" sz="4500" spc="-160" dirty="0" smtClean="0">
                <a:solidFill>
                  <a:srgbClr val="101010"/>
                </a:solidFill>
              </a:rPr>
              <a:t/>
            </a:r>
            <a:br>
              <a:rPr lang="en-US" sz="4500" spc="-160" dirty="0" smtClean="0">
                <a:solidFill>
                  <a:srgbClr val="101010"/>
                </a:solidFill>
              </a:rPr>
            </a:br>
            <a:r>
              <a:rPr lang="en-US" sz="4500" spc="-160" dirty="0">
                <a:solidFill>
                  <a:srgbClr val="101010"/>
                </a:solidFill>
              </a:rPr>
              <a:t>	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Python Numbers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62200"/>
            <a:ext cx="9067800" cy="15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9400" y="519061"/>
            <a:ext cx="579594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FFFFFF"/>
                </a:solidFill>
                <a:latin typeface="Arial Black"/>
                <a:cs typeface="Arial Black"/>
              </a:rPr>
              <a:t>Combining </a:t>
            </a:r>
            <a:r>
              <a:rPr spc="-21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pc="-295" dirty="0">
                <a:solidFill>
                  <a:srgbClr val="FFFFFF"/>
                </a:solidFill>
                <a:latin typeface="Arial Black"/>
                <a:cs typeface="Arial Black"/>
              </a:rPr>
              <a:t>Types</a:t>
            </a:r>
          </a:p>
        </p:txBody>
      </p:sp>
      <p:sp>
        <p:nvSpPr>
          <p:cNvPr id="5" name="object 5"/>
          <p:cNvSpPr/>
          <p:nvPr/>
        </p:nvSpPr>
        <p:spPr>
          <a:xfrm>
            <a:off x="1062227" y="1533144"/>
            <a:ext cx="10058400" cy="471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414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4" y="3382302"/>
            <a:ext cx="714755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def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add_numbers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(a: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, b: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) -&gt;</a:t>
            </a:r>
            <a:r>
              <a:rPr sz="2400" spc="-1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return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a +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7008" y="519061"/>
            <a:ext cx="287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3E3E3E"/>
                </a:solidFill>
                <a:latin typeface="Arial Black"/>
                <a:cs typeface="Arial Black"/>
              </a:rPr>
              <a:t>Type</a:t>
            </a:r>
            <a:r>
              <a:rPr sz="3600" spc="-17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10" dirty="0">
                <a:solidFill>
                  <a:srgbClr val="3E3E3E"/>
                </a:solidFill>
                <a:latin typeface="Arial Black"/>
                <a:cs typeface="Arial Black"/>
              </a:rPr>
              <a:t>Hinting</a:t>
            </a:r>
            <a:endParaRPr sz="36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214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894" y="519061"/>
            <a:ext cx="4347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>
                <a:solidFill>
                  <a:srgbClr val="3E3E3E"/>
                </a:solidFill>
                <a:latin typeface="Arial Black"/>
                <a:cs typeface="Arial Black"/>
              </a:rPr>
              <a:t>Integers 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and</a:t>
            </a:r>
            <a:r>
              <a:rPr spc="-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29" dirty="0">
                <a:solidFill>
                  <a:srgbClr val="3E3E3E"/>
                </a:solidFill>
                <a:latin typeface="Arial Black"/>
                <a:cs typeface="Arial Black"/>
              </a:rPr>
              <a:t>Floats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6757" y="3630752"/>
            <a:ext cx="568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D8D8D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8D8D8D"/>
                </a:solidFill>
                <a:latin typeface="Courier New"/>
                <a:cs typeface="Courier New"/>
              </a:rPr>
              <a:t>Don’t worry about</a:t>
            </a:r>
            <a:r>
              <a:rPr sz="2400" spc="-135" dirty="0">
                <a:solidFill>
                  <a:srgbClr val="8D8D8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D8D8D"/>
                </a:solidFill>
                <a:latin typeface="Courier New"/>
                <a:cs typeface="Courier New"/>
              </a:rPr>
              <a:t>conversion!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57" y="2629484"/>
            <a:ext cx="4043679" cy="21793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answer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42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pi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3.14159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3600"/>
              </a:lnSpc>
              <a:spcBef>
                <a:spcPts val="22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answer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+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pi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45.14159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(pi) ==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float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(answer) ==</a:t>
            </a:r>
            <a:r>
              <a:rPr sz="2400" spc="-1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42.0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770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Operators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447800"/>
            <a:ext cx="9525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Operators are used to perform operations on values and variables.</a:t>
            </a:r>
          </a:p>
          <a:p>
            <a:endParaRPr lang="en-US" sz="2400" dirty="0"/>
          </a:p>
          <a:p>
            <a:r>
              <a:rPr lang="en-US" sz="2400" dirty="0"/>
              <a:t>The Python operators are classified into seven different categories: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Arithmetic operators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Assignment operators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Comparison operators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Logical operators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Identity operators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Membership operators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08577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dirty="0" smtClean="0"/>
              <a:t>Arithmetic, Relational and Assignment Operators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82"/>
            <a:ext cx="12192000" cy="61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19061"/>
            <a:ext cx="312158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  <a:r>
              <a:rPr spc="-210" dirty="0">
                <a:solidFill>
                  <a:srgbClr val="3E3E3E"/>
                </a:solidFill>
                <a:latin typeface="Arial Black"/>
                <a:cs typeface="Arial Black"/>
              </a:rPr>
              <a:t>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2337891"/>
            <a:ext cx="10434320" cy="276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1090">
              <a:lnSpc>
                <a:spcPct val="124700"/>
              </a:lnSpc>
              <a:spcBef>
                <a:spcPts val="9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 World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' ==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 World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== """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 World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"""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hello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".capitalize()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hello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".replace("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e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",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 ==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hallo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".isalpha() ==</a:t>
            </a:r>
            <a:r>
              <a:rPr sz="2400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24600"/>
              </a:lnSpc>
              <a:tabLst>
                <a:tab pos="4576445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123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".isdigit()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8D8D8D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8D8D8D"/>
                </a:solidFill>
                <a:latin typeface="Courier New"/>
                <a:cs typeface="Courier New"/>
              </a:rPr>
              <a:t>Useful when converting to int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some,csv,values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".split(",")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 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some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csv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values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787942"/>
            <a:ext cx="98850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PythonBo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machine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HAL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Nice to meet you {0}. </a:t>
            </a:r>
            <a:r>
              <a:rPr sz="2400" dirty="0">
                <a:solidFill>
                  <a:srgbClr val="2A9FBC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am {1}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".format(name, machine)  f"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Nice to meet you {name}. </a:t>
            </a:r>
            <a:r>
              <a:rPr sz="2400" dirty="0">
                <a:solidFill>
                  <a:srgbClr val="2A9FBC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am</a:t>
            </a:r>
            <a:r>
              <a:rPr sz="2400" spc="-10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{machine}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8476" y="519061"/>
            <a:ext cx="528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3E3E3E"/>
                </a:solidFill>
                <a:latin typeface="Arial Black"/>
                <a:cs typeface="Arial Black"/>
              </a:rPr>
              <a:t>String </a:t>
            </a:r>
            <a:r>
              <a:rPr spc="-175" dirty="0">
                <a:solidFill>
                  <a:srgbClr val="3E3E3E"/>
                </a:solidFill>
                <a:latin typeface="Arial Black"/>
                <a:cs typeface="Arial Black"/>
              </a:rPr>
              <a:t>Format</a:t>
            </a:r>
            <a:r>
              <a:rPr spc="-1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95" dirty="0">
                <a:solidFill>
                  <a:srgbClr val="3E3E3E"/>
                </a:solidFill>
                <a:latin typeface="Arial Black"/>
                <a:cs typeface="Arial Black"/>
              </a:rPr>
              <a:t>Function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0190" y="519061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rgbClr val="3E3E3E"/>
                </a:solidFill>
                <a:latin typeface="Arial Black"/>
                <a:cs typeface="Arial Black"/>
              </a:rPr>
              <a:t>Boolean 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and</a:t>
            </a:r>
            <a:r>
              <a:rPr spc="-11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None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2109800"/>
            <a:ext cx="5138420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9480">
              <a:lnSpc>
                <a:spcPct val="1246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 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java_course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False  </a:t>
            </a:r>
            <a:r>
              <a:rPr sz="2400" spc="-10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(python_course)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</a:t>
            </a:r>
            <a:r>
              <a:rPr sz="24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24600"/>
              </a:lnSpc>
              <a:spcBef>
                <a:spcPts val="1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(java_course) ==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0  </a:t>
            </a:r>
            <a:r>
              <a:rPr sz="2400" spc="-10" dirty="0">
                <a:solidFill>
                  <a:srgbClr val="675BA7"/>
                </a:solidFill>
                <a:latin typeface="Courier New"/>
                <a:cs typeface="Courier New"/>
              </a:rPr>
              <a:t>str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(python_course)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aliens_found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None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19061"/>
            <a:ext cx="26936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</a:t>
            </a:r>
            <a:r>
              <a:rPr spc="-380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  <a:r>
              <a:rPr spc="-165" dirty="0">
                <a:solidFill>
                  <a:srgbClr val="3E3E3E"/>
                </a:solidFill>
                <a:latin typeface="Arial Black"/>
                <a:cs typeface="Arial Black"/>
              </a:rPr>
              <a:t>t</a:t>
            </a:r>
            <a:r>
              <a:rPr spc="-409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219200"/>
            <a:ext cx="10134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list is a sequence of values (similar to an array in other programming languages but more versatile)</a:t>
            </a:r>
          </a:p>
          <a:p>
            <a:endParaRPr lang="en-US" sz="2400" dirty="0"/>
          </a:p>
          <a:p>
            <a:r>
              <a:rPr lang="en-US" sz="2400" dirty="0"/>
              <a:t>The values in a list are called items or sometimes elements.</a:t>
            </a:r>
          </a:p>
          <a:p>
            <a:endParaRPr lang="en-US" sz="2400" dirty="0"/>
          </a:p>
          <a:p>
            <a:r>
              <a:rPr lang="en-US" sz="2400" dirty="0"/>
              <a:t>The important properties of Python lists are as follows: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Lists are ordered – Lists remember the order of items inserted.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Accessed by index – Items in a list can be accessed using an index.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Lists can contain any sort of object – It can be numbers, strings, tuples and even other lists.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Lists are changeable (mutable) – You can change a list in-place, add new items, and delete or update existing items.</a:t>
            </a:r>
          </a:p>
        </p:txBody>
      </p:sp>
    </p:spTree>
    <p:extLst>
      <p:ext uri="{BB962C8B-B14F-4D97-AF65-F5344CB8AC3E}">
        <p14:creationId xmlns:p14="http://schemas.microsoft.com/office/powerpoint/2010/main" val="332303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1384" y="1629765"/>
            <a:ext cx="273240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  <a:p>
            <a:pPr marL="12700" marR="720090">
              <a:lnSpc>
                <a:spcPct val="162500"/>
              </a:lnSpc>
            </a:pPr>
            <a:r>
              <a:rPr sz="2400" spc="105" dirty="0">
                <a:solidFill>
                  <a:srgbClr val="F05A28"/>
                </a:solidFill>
                <a:latin typeface="Verdana"/>
                <a:cs typeface="Verdana"/>
              </a:rPr>
              <a:t>Flow</a:t>
            </a:r>
            <a:r>
              <a:rPr sz="24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Control 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Loops 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Dictionaries 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Exceptions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Other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3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67840"/>
            <a:ext cx="441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-200" dirty="0">
                <a:solidFill>
                  <a:srgbClr val="FFFFFF"/>
                </a:solidFill>
                <a:latin typeface="Arial Black"/>
                <a:cs typeface="Arial Black"/>
              </a:rPr>
              <a:t>Module  </a:t>
            </a:r>
            <a:r>
              <a:rPr spc="6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pc="-21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pc="-135" dirty="0">
                <a:solidFill>
                  <a:srgbClr val="FFFFFF"/>
                </a:solidFill>
                <a:latin typeface="Arial Black"/>
                <a:cs typeface="Arial Black"/>
              </a:rPr>
              <a:t>rv</a:t>
            </a:r>
            <a:r>
              <a:rPr spc="-3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pc="-3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pc="-30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26936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</a:t>
            </a:r>
            <a:r>
              <a:rPr spc="-380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  <a:r>
              <a:rPr spc="-165" dirty="0">
                <a:solidFill>
                  <a:srgbClr val="3E3E3E"/>
                </a:solidFill>
                <a:latin typeface="Arial Black"/>
                <a:cs typeface="Arial Black"/>
              </a:rPr>
              <a:t>t</a:t>
            </a:r>
            <a:r>
              <a:rPr spc="-409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8200"/>
            <a:ext cx="6477000" cy="56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26936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</a:t>
            </a:r>
            <a:r>
              <a:rPr spc="-380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  <a:r>
              <a:rPr spc="-165" dirty="0">
                <a:solidFill>
                  <a:srgbClr val="3E3E3E"/>
                </a:solidFill>
                <a:latin typeface="Arial Black"/>
                <a:cs typeface="Arial Black"/>
              </a:rPr>
              <a:t>t</a:t>
            </a:r>
            <a:r>
              <a:rPr spc="-409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" y="1691898"/>
            <a:ext cx="12192000" cy="51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519061"/>
            <a:ext cx="26936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</a:t>
            </a:r>
            <a:r>
              <a:rPr spc="-380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  <a:r>
              <a:rPr spc="-165" dirty="0">
                <a:solidFill>
                  <a:srgbClr val="3E3E3E"/>
                </a:solidFill>
                <a:latin typeface="Arial Black"/>
                <a:cs typeface="Arial Black"/>
              </a:rPr>
              <a:t>t</a:t>
            </a:r>
            <a:r>
              <a:rPr spc="-409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3250260"/>
            <a:ext cx="860869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8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773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860869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8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  <a:p>
            <a:pPr marL="12700" marR="3107690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student_names[0] ==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 student_names[2] ==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 student_names[-1] ==</a:t>
            </a:r>
            <a:r>
              <a:rPr sz="2400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814" y="519061"/>
            <a:ext cx="4867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Getting </a:t>
            </a: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List</a:t>
            </a:r>
            <a:r>
              <a:rPr spc="-10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45234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3085122"/>
            <a:ext cx="897445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student_names[0]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James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== 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James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7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2594" y="519061"/>
            <a:ext cx="533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3E3E3E"/>
                </a:solidFill>
                <a:latin typeface="Arial Black"/>
                <a:cs typeface="Arial Black"/>
              </a:rPr>
              <a:t>Changing </a:t>
            </a: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List</a:t>
            </a:r>
            <a:r>
              <a:rPr spc="-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05291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599222"/>
            <a:ext cx="10765790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2500"/>
              </a:lnSpc>
              <a:tabLst>
                <a:tab pos="4029710" algn="l"/>
                <a:tab pos="4393565" algn="l"/>
                <a:tab pos="5123815" algn="l"/>
                <a:tab pos="5672455" algn="l"/>
                <a:tab pos="6036945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student_names[3]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Homer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No can do!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student_names.append("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Homer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")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Add to the end 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== 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Homer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in student_names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Mark is still there!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len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(student_list)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 4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How many elements in the list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 del</a:t>
            </a:r>
            <a:r>
              <a:rPr sz="2400" spc="-1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student_names[2]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Jessica is no longer in the list</a:t>
            </a:r>
            <a:r>
              <a:rPr sz="2400" spc="-145" dirty="0">
                <a:solidFill>
                  <a:srgbClr val="737373"/>
                </a:solidFill>
                <a:latin typeface="Courier New"/>
                <a:cs typeface="Courier New"/>
              </a:rPr>
              <a:t> </a:t>
            </a:r>
            <a:r>
              <a:rPr sz="2400" spc="225" dirty="0">
                <a:solidFill>
                  <a:srgbClr val="737373"/>
                </a:solidFill>
                <a:latin typeface="Verdana"/>
                <a:cs typeface="Verdana"/>
              </a:rPr>
              <a:t>:( 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Homer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036" y="519061"/>
            <a:ext cx="318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List</a:t>
            </a:r>
            <a:r>
              <a:rPr spc="-17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20" dirty="0">
                <a:solidFill>
                  <a:srgbClr val="3E3E3E"/>
                </a:solidFill>
                <a:latin typeface="Arial Black"/>
                <a:cs typeface="Arial Black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6866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4" y="2787942"/>
            <a:ext cx="8242934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</a:t>
            </a:r>
            <a:r>
              <a:rPr sz="2400" spc="-18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Homer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  <a:p>
            <a:pPr marL="12700" marR="551815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student_names[1:] == 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Homer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student_names[1:-1]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0394" y="519061"/>
            <a:ext cx="2442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5" dirty="0">
                <a:solidFill>
                  <a:srgbClr val="3E3E3E"/>
                </a:solidFill>
                <a:latin typeface="Arial Black"/>
                <a:cs typeface="Arial Black"/>
              </a:rPr>
              <a:t>List</a:t>
            </a:r>
            <a:r>
              <a:rPr sz="3600" spc="-20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54" dirty="0">
                <a:solidFill>
                  <a:srgbClr val="3E3E3E"/>
                </a:solidFill>
                <a:latin typeface="Arial Black"/>
                <a:cs typeface="Arial Black"/>
              </a:rPr>
              <a:t>Slicing</a:t>
            </a:r>
            <a:endParaRPr sz="36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72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88" y="519061"/>
            <a:ext cx="4942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3E3E3E"/>
                </a:solidFill>
                <a:latin typeface="Arial Black"/>
                <a:cs typeface="Arial Black"/>
              </a:rPr>
              <a:t>Printing </a:t>
            </a: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List</a:t>
            </a:r>
            <a:r>
              <a:rPr spc="-8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2565984"/>
            <a:ext cx="8608695" cy="230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 </a:t>
            </a:r>
            <a:r>
              <a:rPr sz="2400" spc="-10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10" dirty="0">
                <a:solidFill>
                  <a:srgbClr val="2C2C2C"/>
                </a:solidFill>
                <a:latin typeface="Courier New"/>
                <a:cs typeface="Courier New"/>
              </a:rPr>
              <a:t>(student_names[0]) </a:t>
            </a:r>
            <a:r>
              <a:rPr sz="2400" spc="-10" dirty="0">
                <a:solidFill>
                  <a:srgbClr val="675BA7"/>
                </a:solidFill>
                <a:latin typeface="Courier New"/>
                <a:cs typeface="Courier New"/>
              </a:rPr>
              <a:t> print</a:t>
            </a:r>
            <a:r>
              <a:rPr sz="2400" spc="-10" dirty="0">
                <a:solidFill>
                  <a:srgbClr val="2C2C2C"/>
                </a:solidFill>
                <a:latin typeface="Courier New"/>
                <a:cs typeface="Courier New"/>
              </a:rPr>
              <a:t>(student_names[1]) </a:t>
            </a:r>
            <a:r>
              <a:rPr sz="2400" spc="-10" dirty="0">
                <a:solidFill>
                  <a:srgbClr val="675BA7"/>
                </a:solidFill>
                <a:latin typeface="Courier New"/>
                <a:cs typeface="Courier New"/>
              </a:rPr>
              <a:t> print</a:t>
            </a:r>
            <a:r>
              <a:rPr sz="2400" spc="-10" dirty="0">
                <a:solidFill>
                  <a:srgbClr val="2C2C2C"/>
                </a:solidFill>
                <a:latin typeface="Courier New"/>
                <a:cs typeface="Courier New"/>
              </a:rPr>
              <a:t>(student_names[2])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2C2C2C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812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19400" y="22098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Python if else </a:t>
            </a:r>
            <a:r>
              <a:rPr lang="en-US" sz="4000" dirty="0" err="1"/>
              <a:t>elif</a:t>
            </a:r>
            <a:r>
              <a:rPr lang="en-US" sz="40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117918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62000"/>
            <a:ext cx="105156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Often, you need to execute some statements only when some condition holds.</a:t>
            </a:r>
          </a:p>
          <a:p>
            <a:endParaRPr lang="en-US" sz="2800" dirty="0"/>
          </a:p>
          <a:p>
            <a:r>
              <a:rPr lang="en-US" sz="2800" dirty="0"/>
              <a:t>You can use following conditional statements in your code to do this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b="1" dirty="0"/>
              <a:t>if Statement: </a:t>
            </a:r>
            <a:r>
              <a:rPr lang="en-US" sz="2800" dirty="0"/>
              <a:t>use it to execute a block of code, if a specified condition is true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/>
              <a:t>else Statement: </a:t>
            </a:r>
            <a:r>
              <a:rPr lang="en-US" sz="2800" dirty="0"/>
              <a:t>use it to execute a block of code, if the same condition is false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 err="1"/>
              <a:t>elif</a:t>
            </a:r>
            <a:r>
              <a:rPr lang="en-US" sz="2800" b="1" dirty="0"/>
              <a:t> (else if) Statement: </a:t>
            </a:r>
            <a:r>
              <a:rPr lang="en-US" sz="2800" dirty="0"/>
              <a:t>use it to specify a new condition to test, if the first condition is false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93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633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Types </a:t>
            </a:r>
            <a:r>
              <a:rPr spc="-55" dirty="0"/>
              <a:t>in </a:t>
            </a:r>
            <a:r>
              <a:rPr spc="50" dirty="0"/>
              <a:t>Python </a:t>
            </a:r>
            <a:r>
              <a:rPr spc="-390" dirty="0"/>
              <a:t>– </a:t>
            </a:r>
            <a:r>
              <a:rPr spc="-70" dirty="0"/>
              <a:t>Wait,</a:t>
            </a:r>
            <a:r>
              <a:rPr spc="-600" dirty="0"/>
              <a:t> </a:t>
            </a:r>
            <a:r>
              <a:rPr spc="45" dirty="0"/>
              <a:t>What?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9601200" cy="4043408"/>
          </a:xfrm>
          <a:prstGeom prst="rect">
            <a:avLst/>
          </a:prstGeom>
        </p:spPr>
      </p:pic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The if Statement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24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The if Statement</a:t>
            </a:r>
            <a:endParaRPr lang="en-US" b="1" dirty="0"/>
          </a:p>
        </p:txBody>
      </p:sp>
      <p:pic>
        <p:nvPicPr>
          <p:cNvPr id="3" name="Picture 2" descr="Screenshot 2019-11-06 at 12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9525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The else Statement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103926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8763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elif</a:t>
            </a:r>
            <a:r>
              <a:rPr lang="en-US" b="1" dirty="0"/>
              <a:t> (else if)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8610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Conditional Expressions (ternary operator)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1004531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519061"/>
            <a:ext cx="45147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If</a:t>
            </a:r>
            <a:r>
              <a:rPr spc="-20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2565984"/>
            <a:ext cx="5138420" cy="23056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5</a:t>
            </a:r>
            <a:endParaRPr sz="2400" dirty="0">
              <a:latin typeface="Courier New"/>
              <a:cs typeface="Courier New"/>
            </a:endParaRPr>
          </a:p>
          <a:p>
            <a:pPr marL="742315" marR="734695" indent="-730250">
              <a:lnSpc>
                <a:spcPct val="124600"/>
              </a:lnSpc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== 5: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Number is</a:t>
            </a:r>
            <a:r>
              <a:rPr sz="2400" spc="-13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else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Number is NOT</a:t>
            </a:r>
            <a:r>
              <a:rPr sz="2400" spc="-13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8237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896402"/>
            <a:ext cx="751332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</a:t>
            </a:r>
            <a:r>
              <a:rPr sz="2400" spc="-11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Number is defined and</a:t>
            </a:r>
            <a:r>
              <a:rPr sz="2400" spc="-14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truthy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4750435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text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0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Python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text: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Text is defined and</a:t>
            </a:r>
            <a:r>
              <a:rPr sz="2400" spc="-10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truthy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519061"/>
            <a:ext cx="739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3E3E3E"/>
                </a:solidFill>
                <a:latin typeface="Arial Black"/>
                <a:cs typeface="Arial Black"/>
              </a:rPr>
              <a:t>Truthy 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and </a:t>
            </a:r>
            <a:r>
              <a:rPr spc="-265" dirty="0">
                <a:solidFill>
                  <a:srgbClr val="3E3E3E"/>
                </a:solidFill>
                <a:latin typeface="Arial Black"/>
                <a:cs typeface="Arial Black"/>
              </a:rPr>
              <a:t>Falsy</a:t>
            </a:r>
            <a:r>
              <a:rPr spc="-2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320" dirty="0">
                <a:solidFill>
                  <a:srgbClr val="3E3E3E"/>
                </a:solidFill>
                <a:latin typeface="Arial Black"/>
                <a:cs typeface="Arial Black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4754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896402"/>
            <a:ext cx="842454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500"/>
              </a:lnSpc>
              <a:tabLst>
                <a:tab pos="348107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</a:t>
            </a:r>
            <a:r>
              <a:rPr sz="2400" spc="-1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python_course: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Not python_course ==</a:t>
            </a:r>
            <a:r>
              <a:rPr sz="2400" spc="-150" dirty="0">
                <a:solidFill>
                  <a:srgbClr val="737373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True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This will</a:t>
            </a:r>
            <a:r>
              <a:rPr sz="2400" spc="-4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execute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4933315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aliens_found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None  if</a:t>
            </a:r>
            <a:r>
              <a:rPr sz="2400" spc="-4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aliens_found: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This will NOT</a:t>
            </a:r>
            <a:r>
              <a:rPr sz="2400" spc="-6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execute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0190" y="519061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rgbClr val="3E3E3E"/>
                </a:solidFill>
                <a:latin typeface="Arial Black"/>
                <a:cs typeface="Arial Black"/>
              </a:rPr>
              <a:t>Boolean 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and</a:t>
            </a:r>
            <a:r>
              <a:rPr spc="-11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37691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599222"/>
            <a:ext cx="714819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!=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5: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This will not</a:t>
            </a:r>
            <a:r>
              <a:rPr sz="2400" spc="-8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execute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3288665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  if not</a:t>
            </a:r>
            <a:r>
              <a:rPr sz="2400" spc="-9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This will also not</a:t>
            </a:r>
            <a:r>
              <a:rPr sz="2400" spc="-13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execute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519061"/>
            <a:ext cx="32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solidFill>
                  <a:srgbClr val="3E3E3E"/>
                </a:solidFill>
                <a:latin typeface="Arial Black"/>
                <a:cs typeface="Arial Black"/>
              </a:rPr>
              <a:t>Not</a:t>
            </a:r>
            <a:r>
              <a:rPr spc="-204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74157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896402"/>
            <a:ext cx="641858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742315" marR="369570" indent="-730250">
              <a:lnSpc>
                <a:spcPct val="162500"/>
              </a:lnSpc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==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3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and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python_course: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This will</a:t>
            </a:r>
            <a:r>
              <a:rPr sz="2400" spc="-7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execute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imes New Roman"/>
              <a:cs typeface="Times New Roman"/>
            </a:endParaRPr>
          </a:p>
          <a:p>
            <a:pPr marL="742315" marR="5080" indent="-730250">
              <a:lnSpc>
                <a:spcPct val="162500"/>
              </a:lnSpc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number == 17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or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python_course: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This will also</a:t>
            </a:r>
            <a:r>
              <a:rPr sz="2400" spc="-13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execute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984" y="519061"/>
            <a:ext cx="4779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rgbClr val="3E3E3E"/>
                </a:solidFill>
                <a:latin typeface="Arial Black"/>
                <a:cs typeface="Arial Black"/>
              </a:rPr>
              <a:t>Multiple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If</a:t>
            </a:r>
            <a:r>
              <a:rPr spc="-7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00" dirty="0">
                <a:solidFill>
                  <a:srgbClr val="3E3E3E"/>
                </a:solidFill>
                <a:latin typeface="Arial Black"/>
                <a:cs typeface="Arial Black"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191585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104394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6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3085122"/>
            <a:ext cx="587057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a =</a:t>
            </a:r>
            <a:r>
              <a:rPr sz="2400" spc="-1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b =</a:t>
            </a:r>
            <a:r>
              <a:rPr sz="2400" spc="-1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bigger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a &gt; b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else</a:t>
            </a:r>
            <a:r>
              <a:rPr sz="2400" spc="-15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smaller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4054" y="519061"/>
            <a:ext cx="483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>
                <a:solidFill>
                  <a:srgbClr val="3E3E3E"/>
                </a:solidFill>
                <a:latin typeface="Arial Black"/>
                <a:cs typeface="Arial Black"/>
              </a:rPr>
              <a:t>Ternary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If</a:t>
            </a:r>
            <a:r>
              <a:rPr spc="-3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60" dirty="0">
                <a:solidFill>
                  <a:srgbClr val="3E3E3E"/>
                </a:solidFill>
                <a:latin typeface="Arial Black"/>
                <a:cs typeface="Arial Black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981557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While Loop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0"/>
            <a:ext cx="8229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787942"/>
            <a:ext cx="64198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x =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while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x &lt;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10: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62500"/>
              </a:lnSpc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Count is {0}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".format(x)) 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x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+=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846" y="519061"/>
            <a:ext cx="2830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3E3E3E"/>
                </a:solidFill>
                <a:latin typeface="Arial Black"/>
                <a:cs typeface="Arial Black"/>
              </a:rPr>
              <a:t>While</a:t>
            </a:r>
            <a:r>
              <a:rPr spc="-21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70" dirty="0">
                <a:solidFill>
                  <a:srgbClr val="3E3E3E"/>
                </a:solidFill>
                <a:latin typeface="Arial Black"/>
                <a:cs typeface="Arial Black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14918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Python for Loop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81915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3382302"/>
            <a:ext cx="82454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for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name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in</a:t>
            </a:r>
            <a:r>
              <a:rPr sz="2400" spc="-3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student_names: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("Student name is</a:t>
            </a:r>
            <a:r>
              <a:rPr sz="2400" spc="-1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{0}".format(name))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4104" y="519061"/>
            <a:ext cx="2094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3E3E3E"/>
                </a:solidFill>
                <a:latin typeface="Arial Black"/>
                <a:cs typeface="Arial Black"/>
              </a:rPr>
              <a:t>For</a:t>
            </a:r>
            <a:r>
              <a:rPr spc="-229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10" dirty="0">
                <a:solidFill>
                  <a:srgbClr val="3E3E3E"/>
                </a:solidFill>
                <a:latin typeface="Arial Black"/>
                <a:cs typeface="Arial Black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07936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787942"/>
            <a:ext cx="8058784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3700" algn="l"/>
              </a:tabLst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for (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var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i</a:t>
            </a:r>
            <a:r>
              <a:rPr sz="2400" spc="-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0;	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i &lt;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someArray.length; i++)</a:t>
            </a:r>
            <a:r>
              <a:rPr sz="2400" spc="-1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2374900">
              <a:lnSpc>
                <a:spcPct val="162500"/>
              </a:lnSpc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var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element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someArray[i];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console.log(element);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3714" y="519061"/>
            <a:ext cx="265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3E3E3E"/>
                </a:solidFill>
                <a:latin typeface="Arial Black"/>
                <a:cs typeface="Arial Black"/>
              </a:rPr>
              <a:t>Other</a:t>
            </a:r>
            <a:r>
              <a:rPr spc="-19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55" dirty="0">
                <a:solidFill>
                  <a:srgbClr val="3E3E3E"/>
                </a:solidFill>
                <a:latin typeface="Arial Black"/>
                <a:cs typeface="Arial Black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08348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6477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Python Functions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599"/>
            <a:ext cx="9753600" cy="51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4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44088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while</a:t>
            </a:r>
            <a:r>
              <a:rPr sz="2400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472565" marR="1283335" indent="-730250">
              <a:lnSpc>
                <a:spcPct val="162500"/>
              </a:lnSpc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if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num ==</a:t>
            </a:r>
            <a:r>
              <a:rPr sz="2400" spc="-1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42: 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break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print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Hello</a:t>
            </a:r>
            <a:r>
              <a:rPr sz="2400" spc="-12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World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3402" y="519061"/>
            <a:ext cx="3078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>
                <a:solidFill>
                  <a:srgbClr val="3E3E3E"/>
                </a:solidFill>
                <a:latin typeface="Arial Black"/>
                <a:cs typeface="Arial Black"/>
              </a:rPr>
              <a:t>Infinite</a:t>
            </a:r>
            <a:r>
              <a:rPr spc="-1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170" dirty="0">
                <a:solidFill>
                  <a:srgbClr val="3E3E3E"/>
                </a:solidFill>
                <a:latin typeface="Arial Black"/>
                <a:cs typeface="Arial Black"/>
              </a:rPr>
              <a:t>Loops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44088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625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student_id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</a:t>
            </a:r>
            <a:r>
              <a:rPr sz="2400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15163, 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feedback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None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1496" y="519061"/>
            <a:ext cx="4051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solidFill>
                  <a:srgbClr val="3E3E3E"/>
                </a:solidFill>
                <a:latin typeface="Arial Black"/>
                <a:cs typeface="Arial Black"/>
              </a:rPr>
              <a:t>Dictionaries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490761"/>
            <a:ext cx="86067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all_students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student_id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15163</a:t>
            </a:r>
            <a:r>
              <a:rPr sz="2400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Katarina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student_id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63112</a:t>
            </a:r>
            <a:r>
              <a:rPr sz="2400" spc="-17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Jessica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student_id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": 30021</a:t>
            </a:r>
            <a:r>
              <a:rPr sz="2400" spc="-1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4924" y="519061"/>
            <a:ext cx="4213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3E3E3E"/>
                </a:solidFill>
                <a:latin typeface="Arial Black"/>
                <a:cs typeface="Arial Black"/>
              </a:rPr>
              <a:t>List </a:t>
            </a:r>
            <a:r>
              <a:rPr spc="-100" dirty="0">
                <a:solidFill>
                  <a:srgbClr val="3E3E3E"/>
                </a:solidFill>
                <a:latin typeface="Arial Black"/>
                <a:cs typeface="Arial Black"/>
              </a:rPr>
              <a:t>of</a:t>
            </a:r>
            <a:r>
              <a:rPr spc="-4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45" dirty="0">
                <a:solidFill>
                  <a:srgbClr val="3E3E3E"/>
                </a:solidFill>
                <a:latin typeface="Arial Black"/>
                <a:cs typeface="Arial Black"/>
              </a:rPr>
              <a:t>Dictionaries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0" y="609600"/>
            <a:ext cx="10439400" cy="57332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0" y="1600200"/>
            <a:ext cx="64770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Mutable Data Types: Data types in python where the value assigned to a variable can be </a:t>
            </a:r>
            <a:r>
              <a:rPr lang="en-US" sz="2800" dirty="0" smtClean="0"/>
              <a:t>changed.</a:t>
            </a:r>
          </a:p>
          <a:p>
            <a:endParaRPr lang="en-US" sz="2800" dirty="0"/>
          </a:p>
          <a:p>
            <a:r>
              <a:rPr lang="en-US" sz="2800" dirty="0"/>
              <a:t>Immutable Data Types: Data types in python where the value assigned to a variable cannot be </a:t>
            </a:r>
            <a:r>
              <a:rPr lang="en-US" sz="2800" dirty="0" smtClean="0"/>
              <a:t>changed.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687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1896402"/>
            <a:ext cx="934021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==</a:t>
            </a:r>
            <a:r>
              <a:rPr sz="2400" spc="-1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2500"/>
              </a:lnSpc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student["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last_name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"]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==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KeyError 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student.get("</a:t>
            </a:r>
            <a:r>
              <a:rPr sz="2400" spc="-10" dirty="0">
                <a:solidFill>
                  <a:srgbClr val="2A9FBC"/>
                </a:solidFill>
                <a:latin typeface="Courier New"/>
                <a:cs typeface="Courier New"/>
              </a:rPr>
              <a:t>last_name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",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Unknown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 ==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Unknown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  student.keys()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student_id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feedback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 student.values()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", 15163,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None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]  student["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James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del</a:t>
            </a:r>
            <a:r>
              <a:rPr sz="24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student["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1728" y="519061"/>
            <a:ext cx="354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>
                <a:solidFill>
                  <a:srgbClr val="3E3E3E"/>
                </a:solidFill>
                <a:latin typeface="Arial Black"/>
                <a:cs typeface="Arial Black"/>
              </a:rPr>
              <a:t>Dictionary</a:t>
            </a:r>
            <a:r>
              <a:rPr spc="-210" dirty="0">
                <a:solidFill>
                  <a:srgbClr val="3E3E3E"/>
                </a:solidFill>
                <a:latin typeface="Arial Black"/>
                <a:cs typeface="Arial Black"/>
              </a:rPr>
              <a:t> Data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4" y="2193581"/>
            <a:ext cx="6598284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complex</a:t>
            </a:r>
            <a:endParaRPr sz="2400">
              <a:latin typeface="Courier New"/>
              <a:cs typeface="Courier New"/>
            </a:endParaRPr>
          </a:p>
          <a:p>
            <a:pPr marL="12700" marR="2011680">
              <a:lnSpc>
                <a:spcPct val="162500"/>
              </a:lnSpc>
              <a:tabLst>
                <a:tab pos="1108075" algn="l"/>
              </a:tabLst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long	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Only in Python </a:t>
            </a: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2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bytes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and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bytearray  tuple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(3, 5, 1,</a:t>
            </a:r>
            <a:r>
              <a:rPr sz="2400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Mark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") 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set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and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frozenset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/>
                <a:cs typeface="Courier New"/>
              </a:rPr>
              <a:t>set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([3, 2, 3, 1, 5]) == (1, 2, 3,</a:t>
            </a:r>
            <a:r>
              <a:rPr sz="2400" spc="-1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5)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519061"/>
            <a:ext cx="483915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3E3E3E"/>
                </a:solidFill>
                <a:latin typeface="Arial Black"/>
                <a:cs typeface="Arial Black"/>
              </a:rPr>
              <a:t>Other </a:t>
            </a:r>
            <a:r>
              <a:rPr spc="-210" dirty="0">
                <a:solidFill>
                  <a:srgbClr val="3E3E3E"/>
                </a:solidFill>
                <a:latin typeface="Arial Black"/>
                <a:cs typeface="Arial Black"/>
              </a:rPr>
              <a:t>Data</a:t>
            </a:r>
            <a:r>
              <a:rPr spc="-17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95" dirty="0">
                <a:solidFill>
                  <a:srgbClr val="3E3E3E"/>
                </a:solidFill>
                <a:latin typeface="Arial Black"/>
                <a:cs typeface="Arial Black"/>
              </a:rPr>
              <a:t>Types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203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emo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384" y="3115665"/>
            <a:ext cx="306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Break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2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Continue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68683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203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emo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384" y="3115665"/>
            <a:ext cx="172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Exceptions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4" y="1926945"/>
            <a:ext cx="30429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Data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</a:t>
            </a:r>
            <a:endParaRPr sz="2400"/>
          </a:p>
          <a:p>
            <a:pPr marL="12700" marR="1195705">
              <a:lnSpc>
                <a:spcPct val="162500"/>
              </a:lnSpc>
            </a:pPr>
            <a:r>
              <a:rPr sz="2400" spc="-5" dirty="0">
                <a:solidFill>
                  <a:srgbClr val="F05A28"/>
                </a:solidFill>
              </a:rPr>
              <a:t>Lists  </a:t>
            </a:r>
            <a:r>
              <a:rPr sz="2400" spc="15" dirty="0">
                <a:solidFill>
                  <a:srgbClr val="F05A28"/>
                </a:solidFill>
              </a:rPr>
              <a:t>Dictionaries</a:t>
            </a:r>
            <a:endParaRPr sz="2400"/>
          </a:p>
          <a:p>
            <a:pPr marL="12700" marR="5080">
              <a:lnSpc>
                <a:spcPct val="162500"/>
              </a:lnSpc>
            </a:pPr>
            <a:r>
              <a:rPr sz="2400" spc="90" dirty="0">
                <a:solidFill>
                  <a:srgbClr val="F05A28"/>
                </a:solidFill>
              </a:rPr>
              <a:t>For </a:t>
            </a:r>
            <a:r>
              <a:rPr sz="2400" spc="10" dirty="0">
                <a:solidFill>
                  <a:srgbClr val="F05A28"/>
                </a:solidFill>
              </a:rPr>
              <a:t>and </a:t>
            </a:r>
            <a:r>
              <a:rPr sz="2400" spc="25" dirty="0">
                <a:solidFill>
                  <a:srgbClr val="F05A28"/>
                </a:solidFill>
              </a:rPr>
              <a:t>while</a:t>
            </a:r>
            <a:r>
              <a:rPr sz="2400" spc="-57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loops  </a:t>
            </a:r>
            <a:r>
              <a:rPr sz="2400" spc="50" dirty="0">
                <a:solidFill>
                  <a:srgbClr val="F05A28"/>
                </a:solidFill>
              </a:rPr>
              <a:t>Exception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handling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27136" y="1916480"/>
            <a:ext cx="2735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3600" spc="-19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mma</a:t>
            </a:r>
            <a:r>
              <a:rPr sz="3600" spc="-12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3600" spc="-85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199"/>
            <a:ext cx="6400800" cy="67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074"/>
            <a:ext cx="8839200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422" y="519061"/>
            <a:ext cx="6566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solidFill>
                  <a:srgbClr val="3E3E3E"/>
                </a:solidFill>
                <a:latin typeface="Arial Black"/>
                <a:cs typeface="Arial Black"/>
              </a:rPr>
              <a:t>Python </a:t>
            </a:r>
            <a:r>
              <a:rPr spc="-320" dirty="0">
                <a:solidFill>
                  <a:srgbClr val="3E3E3E"/>
                </a:solidFill>
                <a:latin typeface="Arial Black"/>
                <a:cs typeface="Arial Black"/>
              </a:rPr>
              <a:t>vs. </a:t>
            </a:r>
            <a:r>
              <a:rPr spc="-220" dirty="0">
                <a:solidFill>
                  <a:srgbClr val="3E3E3E"/>
                </a:solidFill>
                <a:latin typeface="Arial Black"/>
                <a:cs typeface="Arial Black"/>
              </a:rPr>
              <a:t>the </a:t>
            </a:r>
            <a:r>
              <a:rPr spc="-335" dirty="0">
                <a:solidFill>
                  <a:srgbClr val="3E3E3E"/>
                </a:solidFill>
                <a:latin typeface="Arial Black"/>
                <a:cs typeface="Arial Black"/>
              </a:rPr>
              <a:t>Others…</a:t>
            </a:r>
            <a:r>
              <a:rPr spc="1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pc="-245" dirty="0">
                <a:solidFill>
                  <a:srgbClr val="3E3E3E"/>
                </a:solidFill>
                <a:latin typeface="Arial Black"/>
                <a:cs typeface="Arial Black"/>
              </a:rPr>
              <a:t>again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742541"/>
            <a:ext cx="459295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0">
              <a:lnSpc>
                <a:spcPct val="124600"/>
              </a:lnSpc>
              <a:spcBef>
                <a:spcPts val="100"/>
              </a:spcBef>
            </a:pP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// C# or Java  </a:t>
            </a: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int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answer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42;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F05A28"/>
                </a:solidFill>
                <a:latin typeface="Courier New"/>
                <a:cs typeface="Courier New"/>
              </a:rPr>
              <a:t>String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PythonBo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”;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57" y="4087977"/>
            <a:ext cx="313309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3630">
              <a:lnSpc>
                <a:spcPct val="124600"/>
              </a:lnSpc>
              <a:spcBef>
                <a:spcPts val="100"/>
              </a:spcBef>
            </a:pPr>
            <a:r>
              <a:rPr sz="2400" dirty="0">
                <a:solidFill>
                  <a:srgbClr val="737373"/>
                </a:solidFill>
                <a:latin typeface="Courier New"/>
                <a:cs typeface="Courier New"/>
              </a:rPr>
              <a:t># </a:t>
            </a:r>
            <a:r>
              <a:rPr sz="2400" spc="-5" dirty="0">
                <a:solidFill>
                  <a:srgbClr val="737373"/>
                </a:solidFill>
                <a:latin typeface="Courier New"/>
                <a:cs typeface="Courier New"/>
              </a:rPr>
              <a:t>Python 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answer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42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0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r>
              <a:rPr sz="2400" spc="-5" dirty="0">
                <a:solidFill>
                  <a:srgbClr val="2A9FBC"/>
                </a:solidFill>
                <a:latin typeface="Courier New"/>
                <a:cs typeface="Courier New"/>
              </a:rPr>
              <a:t>PythonBo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772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1259</Words>
  <Application>Microsoft Macintosh PowerPoint</Application>
  <PresentationFormat>Custom</PresentationFormat>
  <Paragraphs>175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Python     Types,   Conditions  Looping      Operators  Exceptions  </vt:lpstr>
      <vt:lpstr>Module  Overview</vt:lpstr>
      <vt:lpstr>Types in Python – Wait,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vs. the Others… again</vt:lpstr>
      <vt:lpstr>Python Numbers</vt:lpstr>
      <vt:lpstr>Combining Data Types</vt:lpstr>
      <vt:lpstr>PowerPoint Presentation</vt:lpstr>
      <vt:lpstr>Integers and Floats</vt:lpstr>
      <vt:lpstr>Operators</vt:lpstr>
      <vt:lpstr>Arithmetic, Relational and Assignment Operators</vt:lpstr>
      <vt:lpstr>Strings</vt:lpstr>
      <vt:lpstr>String Format Function</vt:lpstr>
      <vt:lpstr>Boolean and None</vt:lpstr>
      <vt:lpstr>Lists</vt:lpstr>
      <vt:lpstr>Lists</vt:lpstr>
      <vt:lpstr>Lists</vt:lpstr>
      <vt:lpstr>Lists</vt:lpstr>
      <vt:lpstr>Getting List Elements</vt:lpstr>
      <vt:lpstr>Changing List Elements</vt:lpstr>
      <vt:lpstr>List Functions</vt:lpstr>
      <vt:lpstr>PowerPoint Presentation</vt:lpstr>
      <vt:lpstr>Printing List Elements</vt:lpstr>
      <vt:lpstr>PowerPoint Presentation</vt:lpstr>
      <vt:lpstr>PowerPoint Presentation</vt:lpstr>
      <vt:lpstr>The if Statement</vt:lpstr>
      <vt:lpstr>The if Statement</vt:lpstr>
      <vt:lpstr>The else Statement</vt:lpstr>
      <vt:lpstr>The elif (else if) Statement</vt:lpstr>
      <vt:lpstr>Conditional Expressions (ternary operator)</vt:lpstr>
      <vt:lpstr>If Statements</vt:lpstr>
      <vt:lpstr>Truthy and Falsy Values</vt:lpstr>
      <vt:lpstr>Boolean and None</vt:lpstr>
      <vt:lpstr>Not If</vt:lpstr>
      <vt:lpstr>Multiple If Conditions</vt:lpstr>
      <vt:lpstr>Ternary If Statements</vt:lpstr>
      <vt:lpstr>While Loop</vt:lpstr>
      <vt:lpstr>While Loops</vt:lpstr>
      <vt:lpstr>Python for Loop</vt:lpstr>
      <vt:lpstr>For Loop</vt:lpstr>
      <vt:lpstr>Other Code</vt:lpstr>
      <vt:lpstr>Python Functions</vt:lpstr>
      <vt:lpstr>Infinite Loops</vt:lpstr>
      <vt:lpstr>Dictionaries</vt:lpstr>
      <vt:lpstr>List of Dictionaries</vt:lpstr>
      <vt:lpstr>Dictionary Data</vt:lpstr>
      <vt:lpstr>Other Data Types</vt:lpstr>
      <vt:lpstr>PowerPoint Presentation</vt:lpstr>
      <vt:lpstr>PowerPoint Presentation</vt:lpstr>
      <vt:lpstr>Data types Lists  Dictionaries For and while loops  Exception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Rajesh Kumar</cp:lastModifiedBy>
  <cp:revision>47</cp:revision>
  <dcterms:created xsi:type="dcterms:W3CDTF">2019-11-05T06:31:23Z</dcterms:created>
  <dcterms:modified xsi:type="dcterms:W3CDTF">2019-11-06T07:36:59Z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2018-03-08T00:00:00Z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2019-11-05T00:00:00Z</vt:filetime>
  </property>
</Properties>
</file>