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0" r:id="rId2"/>
    <p:sldId id="264" r:id="rId3"/>
    <p:sldId id="318" r:id="rId4"/>
    <p:sldId id="319" r:id="rId5"/>
    <p:sldId id="320" r:id="rId6"/>
    <p:sldId id="321" r:id="rId7"/>
    <p:sldId id="31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1pPr>
    <a:lvl2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2pPr>
    <a:lvl3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3pPr>
    <a:lvl4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4pPr>
    <a:lvl5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5pPr>
    <a:lvl6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6pPr>
    <a:lvl7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7pPr>
    <a:lvl8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8pPr>
    <a:lvl9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BFC"/>
    <a:srgbClr val="FFCC02"/>
    <a:srgbClr val="DC1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7F7F7F"/>
        </a:fontRef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7F7F7F"/>
        </a:fontRef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7F7F7F"/>
        </a:fontRef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7F7F7F"/>
        </a:fontRef>
        <a:srgbClr val="7F7F7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CECEC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7F7F7F"/>
        </a:fontRef>
        <a:srgbClr val="7F7F7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7F7F7F"/>
              </a:solidFill>
              <a:prstDash val="solid"/>
              <a:round/>
            </a:ln>
          </a:top>
          <a:bottom>
            <a:ln w="254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F7F7F"/>
              </a:solidFill>
              <a:prstDash val="solid"/>
              <a:round/>
            </a:ln>
          </a:top>
          <a:bottom>
            <a:ln w="254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7F7F7F"/>
        </a:fontRef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4"/>
    <p:restoredTop sz="94674"/>
  </p:normalViewPr>
  <p:slideViewPr>
    <p:cSldViewPr snapToGrid="0" snapToObjects="1" showGuides="1">
      <p:cViewPr varScale="1">
        <p:scale>
          <a:sx n="41" d="100"/>
          <a:sy n="41" d="100"/>
        </p:scale>
        <p:origin x="750" y="6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CoFo Sans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CoFo Sans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CoFo Sans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CoFo Sans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CoFo Sans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CoFo Sans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CoFo Sans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CoFo Sans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CoFo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main_4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48080718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_4c_imag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D45F97E-880F-CC43-A9F4-95754FD28F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424457" y="2375074"/>
            <a:ext cx="11049377" cy="9162876"/>
          </a:xfrm>
          <a:prstGeom prst="rect">
            <a:avLst/>
          </a:prstGeom>
        </p:spPr>
        <p:txBody>
          <a:bodyPr/>
          <a:lstStyle/>
          <a:p>
            <a:endParaRPr lang="en-RU"/>
          </a:p>
        </p:txBody>
      </p:sp>
    </p:spTree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in_4c_image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ml_logo_blue.png" descr="sml_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055" y="12400191"/>
            <a:ext cx="3215428" cy="43061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9690D5E-E420-2246-BBCA-A1BBC75169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2338" y="2375074"/>
            <a:ext cx="16778287" cy="9162876"/>
          </a:xfrm>
          <a:prstGeom prst="rect">
            <a:avLst/>
          </a:prstGeom>
        </p:spPr>
        <p:txBody>
          <a:bodyPr/>
          <a:lstStyle/>
          <a:p>
            <a:endParaRPr lang="en-RU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_4c_imag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ml_logo_blue.png" descr="sml_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055" y="12400191"/>
            <a:ext cx="3215428" cy="43061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CB6D877-96D5-054C-B694-6D4298A39E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46863" y="2375074"/>
            <a:ext cx="16826971" cy="9162876"/>
          </a:xfrm>
          <a:prstGeom prst="rect">
            <a:avLst/>
          </a:prstGeom>
        </p:spPr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2116462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_4c_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ml_logo_blue.png" descr="sml_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055" y="12400191"/>
            <a:ext cx="3215428" cy="43061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ED822A3C-673B-9843-9D03-7BB4BCF14C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2338" y="2375074"/>
            <a:ext cx="5221287" cy="3353013"/>
          </a:xfrm>
          <a:prstGeom prst="rect">
            <a:avLst/>
          </a:prstGeom>
        </p:spPr>
        <p:txBody>
          <a:bodyPr/>
          <a:lstStyle/>
          <a:p>
            <a:endParaRPr lang="en-RU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194B642F-156A-B544-863B-F80E8E4EA7F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48224" y="2375074"/>
            <a:ext cx="5221287" cy="3353013"/>
          </a:xfrm>
          <a:prstGeom prst="rect">
            <a:avLst/>
          </a:prstGeom>
        </p:spPr>
        <p:txBody>
          <a:bodyPr/>
          <a:lstStyle/>
          <a:p>
            <a:endParaRPr lang="en-RU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05759D3E-BC20-2742-B054-BB1BEC218C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439424" y="2375074"/>
            <a:ext cx="5221287" cy="3353013"/>
          </a:xfrm>
          <a:prstGeom prst="rect">
            <a:avLst/>
          </a:prstGeom>
        </p:spPr>
        <p:txBody>
          <a:bodyPr/>
          <a:lstStyle/>
          <a:p>
            <a:endParaRPr lang="en-RU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E03709B2-56BE-FB48-9710-55EF992A4D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252395" y="2375074"/>
            <a:ext cx="5221287" cy="3353013"/>
          </a:xfrm>
          <a:prstGeom prst="rect">
            <a:avLst/>
          </a:prstGeom>
        </p:spPr>
        <p:txBody>
          <a:bodyPr/>
          <a:lstStyle/>
          <a:p>
            <a:endParaRPr lang="en-RU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B005E2B8-335B-DD46-9931-A21E25EAC6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2338" y="6947074"/>
            <a:ext cx="5221287" cy="3353013"/>
          </a:xfrm>
          <a:prstGeom prst="rect">
            <a:avLst/>
          </a:prstGeom>
        </p:spPr>
        <p:txBody>
          <a:bodyPr/>
          <a:lstStyle/>
          <a:p>
            <a:endParaRPr lang="en-RU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EE7BF6ED-04C4-7E4E-9A0D-C1D7F1EB8F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48224" y="6947074"/>
            <a:ext cx="5221287" cy="3353013"/>
          </a:xfrm>
          <a:prstGeom prst="rect">
            <a:avLst/>
          </a:prstGeom>
        </p:spPr>
        <p:txBody>
          <a:bodyPr/>
          <a:lstStyle/>
          <a:p>
            <a:endParaRPr lang="en-RU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5B057687-B13D-2C4A-94A6-E75B60BB714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439424" y="6947074"/>
            <a:ext cx="5221287" cy="3353013"/>
          </a:xfrm>
          <a:prstGeom prst="rect">
            <a:avLst/>
          </a:prstGeom>
        </p:spPr>
        <p:txBody>
          <a:bodyPr/>
          <a:lstStyle/>
          <a:p>
            <a:endParaRPr lang="en-RU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D9DB0CA5-CFC2-1147-BFF8-17987C1B27D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252395" y="6947074"/>
            <a:ext cx="5221287" cy="3353013"/>
          </a:xfrm>
          <a:prstGeom prst="rect">
            <a:avLst/>
          </a:prstGeom>
        </p:spPr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528450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_4c_project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ml_logo_blue.png" descr="sml_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055" y="12400191"/>
            <a:ext cx="3215428" cy="43061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9690D5E-E420-2246-BBCA-A1BBC75169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2338" y="2375074"/>
            <a:ext cx="10978413" cy="5523271"/>
          </a:xfrm>
          <a:prstGeom prst="rect">
            <a:avLst/>
          </a:prstGeom>
        </p:spPr>
        <p:txBody>
          <a:bodyPr/>
          <a:lstStyle/>
          <a:p>
            <a:endParaRPr lang="en-RU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E4D51B9-12B8-8247-A817-64D17EE5B3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2338" y="8374529"/>
            <a:ext cx="5221287" cy="3181416"/>
          </a:xfrm>
          <a:prstGeom prst="rect">
            <a:avLst/>
          </a:prstGeom>
        </p:spPr>
        <p:txBody>
          <a:bodyPr/>
          <a:lstStyle/>
          <a:p>
            <a:endParaRPr lang="en-RU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7E683D6-A67F-5949-BD10-EAB5B1CC259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48224" y="8374529"/>
            <a:ext cx="5269921" cy="3181416"/>
          </a:xfrm>
          <a:prstGeom prst="rect">
            <a:avLst/>
          </a:prstGeom>
        </p:spPr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9630540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_4c_project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ml_logo_blue.png" descr="sml_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055" y="12400191"/>
            <a:ext cx="3215428" cy="43061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9690D5E-E420-2246-BBCA-A1BBC75169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2338" y="2375074"/>
            <a:ext cx="10978413" cy="5523271"/>
          </a:xfrm>
          <a:prstGeom prst="rect">
            <a:avLst/>
          </a:prstGeom>
        </p:spPr>
        <p:txBody>
          <a:bodyPr/>
          <a:lstStyle/>
          <a:p>
            <a:endParaRPr lang="en-RU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E4D51B9-12B8-8247-A817-64D17EE5B3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2338" y="8374529"/>
            <a:ext cx="5221287" cy="3181416"/>
          </a:xfrm>
          <a:prstGeom prst="rect">
            <a:avLst/>
          </a:prstGeom>
        </p:spPr>
        <p:txBody>
          <a:bodyPr/>
          <a:lstStyle/>
          <a:p>
            <a:endParaRPr lang="en-RU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7E683D6-A67F-5949-BD10-EAB5B1CC259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48224" y="8374529"/>
            <a:ext cx="5269921" cy="3181416"/>
          </a:xfrm>
          <a:prstGeom prst="rect">
            <a:avLst/>
          </a:prstGeom>
        </p:spPr>
        <p:txBody>
          <a:bodyPr/>
          <a:lstStyle/>
          <a:p>
            <a:endParaRPr lang="en-RU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90E3AF2-2E91-6E40-9F6E-3217815A02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417652" y="2375074"/>
            <a:ext cx="11056182" cy="9180871"/>
          </a:xfrm>
          <a:prstGeom prst="rect">
            <a:avLst/>
          </a:prstGeom>
        </p:spPr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5363772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ml_logo_white.png" descr="sml_logo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8145" y="12400191"/>
            <a:ext cx="3195247" cy="43061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10166" y="723899"/>
            <a:ext cx="17784235" cy="2286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40" name="samolet_logo_sign_shadow_white.png" descr="samolet_logo_sign_shadow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77" y="12164388"/>
            <a:ext cx="625400" cy="8514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big + style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ml_logo_white.png" descr="sml_logo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0930" y="12021875"/>
            <a:ext cx="6002462" cy="808926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 txBox="1">
            <a:spLocks noGrp="1"/>
          </p:cNvSpPr>
          <p:nvPr>
            <p:ph type="title"/>
          </p:nvPr>
        </p:nvSpPr>
        <p:spPr>
          <a:xfrm>
            <a:off x="2606675" y="3263900"/>
            <a:ext cx="15833726" cy="6053204"/>
          </a:xfrm>
          <a:prstGeom prst="rect">
            <a:avLst/>
          </a:prstGeom>
        </p:spPr>
        <p:txBody>
          <a:bodyPr anchor="ctr"/>
          <a:lstStyle>
            <a:lvl1pPr>
              <a:defRPr sz="12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60" name="samolet_logo_sign_shadow_white.png" descr="samolet_logo_sign_shadow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69" y="11864456"/>
            <a:ext cx="892882" cy="1215565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Rectangle"/>
          <p:cNvSpPr/>
          <p:nvPr/>
        </p:nvSpPr>
        <p:spPr>
          <a:xfrm>
            <a:off x="-964614" y="884120"/>
            <a:ext cx="2489719" cy="9719042"/>
          </a:xfrm>
          <a:prstGeom prst="rect">
            <a:avLst/>
          </a:prstGeom>
          <a:solidFill>
            <a:srgbClr val="1888FC"/>
          </a:solidFill>
          <a:ln w="12700">
            <a:miter lim="400000"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7F7F7F"/>
                </a:solidFill>
              </a:defRPr>
            </a:pPr>
            <a:endParaRPr/>
          </a:p>
        </p:txBody>
      </p:sp>
      <p:sp>
        <p:nvSpPr>
          <p:cNvPr id="62" name="Rectangle"/>
          <p:cNvSpPr/>
          <p:nvPr/>
        </p:nvSpPr>
        <p:spPr>
          <a:xfrm>
            <a:off x="18183356" y="6291838"/>
            <a:ext cx="7699244" cy="4299455"/>
          </a:xfrm>
          <a:prstGeom prst="roundRect">
            <a:avLst>
              <a:gd name="adj" fmla="val 0"/>
            </a:avLst>
          </a:prstGeom>
          <a:solidFill>
            <a:srgbClr val="1888FC"/>
          </a:solidFill>
          <a:ln w="12700">
            <a:miter lim="400000"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7F7F7F"/>
                </a:solidFill>
              </a:defRPr>
            </a:pPr>
            <a:endParaRPr/>
          </a:p>
        </p:txBody>
      </p:sp>
      <p:sp>
        <p:nvSpPr>
          <p:cNvPr id="63" name="Rounded Rectangle"/>
          <p:cNvSpPr/>
          <p:nvPr/>
        </p:nvSpPr>
        <p:spPr>
          <a:xfrm>
            <a:off x="13856890" y="882319"/>
            <a:ext cx="9223244" cy="4299455"/>
          </a:xfrm>
          <a:prstGeom prst="roundRect">
            <a:avLst>
              <a:gd name="adj" fmla="val 50000"/>
            </a:avLst>
          </a:prstGeom>
          <a:solidFill>
            <a:srgbClr val="1888FC"/>
          </a:solidFill>
          <a:ln w="12700">
            <a:miter lim="400000"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7F7F7F"/>
                </a:solidFill>
              </a:defRPr>
            </a:pPr>
            <a:endParaRPr/>
          </a:p>
        </p:txBody>
      </p:sp>
      <p:pic>
        <p:nvPicPr>
          <p:cNvPr id="6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9582" y="2238051"/>
            <a:ext cx="3737859" cy="1587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6009" y="7833783"/>
            <a:ext cx="1979007" cy="12155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ml_logo_blue.png" descr="sml_logo_blue.png"/>
          <p:cNvPicPr>
            <a:picLocks noChangeAspect="1"/>
          </p:cNvPicPr>
          <p:nvPr/>
        </p:nvPicPr>
        <p:blipFill>
          <a:blip r:embed="rId11"/>
          <a:srcRect l="105" r="105"/>
          <a:stretch>
            <a:fillRect/>
          </a:stretch>
        </p:blipFill>
        <p:spPr>
          <a:xfrm>
            <a:off x="20268055" y="12400191"/>
            <a:ext cx="3215428" cy="43061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algn="r" defTabSz="8255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7" r:id="rId4"/>
    <p:sldLayoutId id="2147483658" r:id="rId5"/>
    <p:sldLayoutId id="2147483660" r:id="rId6"/>
    <p:sldLayoutId id="2147483659" r:id="rId7"/>
    <p:sldLayoutId id="2147483652" r:id="rId8"/>
    <p:sldLayoutId id="2147483654" r:id="rId9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9pPr>
    </p:otherStyle>
  </p:txStyles>
  <p:extLst>
    <p:ext uri="{27BBF7A9-308A-43DC-89C8-2F10F3537804}">
      <p15:sldGuideLst xmlns:p15="http://schemas.microsoft.com/office/powerpoint/2012/main">
        <p15:guide id="1" pos="581">
          <p15:clr>
            <a:srgbClr val="F26B43"/>
          </p15:clr>
        </p15:guide>
        <p15:guide id="2" pos="3870">
          <p15:clr>
            <a:srgbClr val="F26B43"/>
          </p15:clr>
        </p15:guide>
        <p15:guide id="3" pos="4187">
          <p15:clr>
            <a:srgbClr val="F26B43"/>
          </p15:clr>
        </p15:guide>
        <p15:guide id="4" pos="7499">
          <p15:clr>
            <a:srgbClr val="F26B43"/>
          </p15:clr>
        </p15:guide>
        <p15:guide id="5" pos="7816">
          <p15:clr>
            <a:srgbClr val="F26B43"/>
          </p15:clr>
        </p15:guide>
        <p15:guide id="6" pos="11150">
          <p15:clr>
            <a:srgbClr val="F26B43"/>
          </p15:clr>
        </p15:guide>
        <p15:guide id="7" pos="11490">
          <p15:clr>
            <a:srgbClr val="F26B43"/>
          </p15:clr>
        </p15:guide>
        <p15:guide id="8" pos="14801">
          <p15:clr>
            <a:srgbClr val="F26B43"/>
          </p15:clr>
        </p15:guide>
        <p15:guide id="9" orient="horz" pos="1485">
          <p15:clr>
            <a:srgbClr val="F26B43"/>
          </p15:clr>
        </p15:guide>
        <p15:guide id="10" orient="horz" pos="918">
          <p15:clr>
            <a:srgbClr val="F26B43"/>
          </p15:clr>
        </p15:guide>
        <p15:guide id="11" orient="horz" pos="555">
          <p15:clr>
            <a:srgbClr val="F26B43"/>
          </p15:clr>
        </p15:guide>
        <p15:guide id="12" orient="horz" pos="7268">
          <p15:clr>
            <a:srgbClr val="F26B43"/>
          </p15:clr>
        </p15:guide>
        <p15:guide id="13" orient="horz" pos="7790">
          <p15:clr>
            <a:srgbClr val="F26B43"/>
          </p15:clr>
        </p15:guide>
        <p15:guide id="14" orient="horz" pos="808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Титульный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САМОЛЕТ</a:t>
            </a:r>
            <a:r>
              <a:rPr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/>
              <a:t>TRADE IN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лючевые показатели"/>
          <p:cNvSpPr txBox="1">
            <a:spLocks noGrp="1"/>
          </p:cNvSpPr>
          <p:nvPr>
            <p:ph type="title"/>
          </p:nvPr>
        </p:nvSpPr>
        <p:spPr>
          <a:xfrm>
            <a:off x="806151" y="696287"/>
            <a:ext cx="22042419" cy="14272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ru-RU" sz="6600" b="1" dirty="0">
                <a:solidFill>
                  <a:srgbClr val="007BFC"/>
                </a:solidFill>
              </a:rPr>
              <a:t>САМОЛЕТ СОВЕРШАЕТ ВСЕ ВОЗМОЖНЫЕ ОПЕРАЦИИ С НЕДВИЖИМОСТЬЮ</a:t>
            </a:r>
            <a:endParaRPr sz="6600" b="1" dirty="0">
              <a:solidFill>
                <a:srgbClr val="007BFC"/>
              </a:solidFill>
            </a:endParaRPr>
          </a:p>
        </p:txBody>
      </p:sp>
      <p:sp>
        <p:nvSpPr>
          <p:cNvPr id="9" name="2 млн"/>
          <p:cNvSpPr txBox="1"/>
          <p:nvPr/>
        </p:nvSpPr>
        <p:spPr>
          <a:xfrm>
            <a:off x="806151" y="2988796"/>
            <a:ext cx="21832176" cy="1317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800">
                <a:solidFill>
                  <a:srgbClr val="004D99"/>
                </a:solidFill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pPr lvl="0"/>
            <a:r>
              <a:rPr lang="ru-RU" sz="3200" dirty="0">
                <a:solidFill>
                  <a:srgbClr val="000000"/>
                </a:solidFill>
                <a:latin typeface="+mn-lt"/>
              </a:rPr>
              <a:t>КЛИЕНТЫ МОГУТ ВОСПОЛЬЗОВАТЬСЯ ПОДХОДЯЩЕЙ ДЛЯ СЕБЯ ПРОГРАММОЙ, ЧТОБЫ КУПИТЬ КВАРТИРУ МЕЧТЫ ИЛИ ЗАРАБОТАТЬ, ИНВЕСТИРУЯ В НЕДВИЖИМОСТЬ.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2471284" y="4817450"/>
            <a:ext cx="19151247" cy="5446418"/>
            <a:chOff x="2493818" y="4827169"/>
            <a:chExt cx="19151247" cy="5572162"/>
          </a:xfrm>
        </p:grpSpPr>
        <p:sp>
          <p:nvSpPr>
            <p:cNvPr id="11" name="2 млн"/>
            <p:cNvSpPr txBox="1"/>
            <p:nvPr/>
          </p:nvSpPr>
          <p:spPr>
            <a:xfrm>
              <a:off x="2493818" y="4827169"/>
              <a:ext cx="7980218" cy="166241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/>
            <a:lstStyle>
              <a:lvl1pPr>
                <a:defRPr sz="7800">
                  <a:solidFill>
                    <a:srgbClr val="004D99"/>
                  </a:solidFill>
                  <a:latin typeface="TT Norms Bold"/>
                  <a:ea typeface="TT Norms Bold"/>
                  <a:cs typeface="TT Norms Bold"/>
                  <a:sym typeface="TT Norms Bold"/>
                </a:defRPr>
              </a:lvl1pPr>
            </a:lstStyle>
            <a:p>
              <a:pPr lvl="0"/>
              <a:r>
                <a:rPr lang="ru-RU" sz="3200" dirty="0">
                  <a:solidFill>
                    <a:srgbClr val="000000"/>
                  </a:solidFill>
                  <a:latin typeface="+mn-lt"/>
                </a:rPr>
                <a:t>Trade-in «Быстрый Выкуп» </a:t>
              </a:r>
            </a:p>
          </p:txBody>
        </p:sp>
        <p:sp>
          <p:nvSpPr>
            <p:cNvPr id="12" name="2 млн"/>
            <p:cNvSpPr txBox="1"/>
            <p:nvPr/>
          </p:nvSpPr>
          <p:spPr>
            <a:xfrm>
              <a:off x="2493818" y="6782042"/>
              <a:ext cx="7980218" cy="166241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/>
            <a:lstStyle>
              <a:lvl1pPr>
                <a:defRPr sz="7800">
                  <a:solidFill>
                    <a:srgbClr val="004D99"/>
                  </a:solidFill>
                  <a:latin typeface="TT Norms Bold"/>
                  <a:ea typeface="TT Norms Bold"/>
                  <a:cs typeface="TT Norms Bold"/>
                  <a:sym typeface="TT Norms Bold"/>
                </a:defRPr>
              </a:lvl1pPr>
            </a:lstStyle>
            <a:p>
              <a:pPr lvl="0"/>
              <a:r>
                <a:rPr lang="ru-RU" sz="3200" dirty="0" err="1">
                  <a:solidFill>
                    <a:srgbClr val="000000"/>
                  </a:solidFill>
                  <a:latin typeface="+mn-lt"/>
                </a:rPr>
                <a:t>Trade-in</a:t>
              </a:r>
              <a:r>
                <a:rPr lang="ru-RU" sz="3200" dirty="0">
                  <a:solidFill>
                    <a:srgbClr val="000000"/>
                  </a:solidFill>
                  <a:latin typeface="+mn-lt"/>
                </a:rPr>
                <a:t> «Реализация» по всей России (с помощью Партнеров)</a:t>
              </a:r>
            </a:p>
          </p:txBody>
        </p:sp>
        <p:sp>
          <p:nvSpPr>
            <p:cNvPr id="13" name="2 млн"/>
            <p:cNvSpPr txBox="1"/>
            <p:nvPr/>
          </p:nvSpPr>
          <p:spPr>
            <a:xfrm>
              <a:off x="2493818" y="8736915"/>
              <a:ext cx="7980218" cy="166241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/>
            <a:lstStyle>
              <a:lvl1pPr>
                <a:defRPr sz="7800">
                  <a:solidFill>
                    <a:srgbClr val="004D99"/>
                  </a:solidFill>
                  <a:latin typeface="TT Norms Bold"/>
                  <a:ea typeface="TT Norms Bold"/>
                  <a:cs typeface="TT Norms Bold"/>
                  <a:sym typeface="TT Norms Bold"/>
                </a:defRPr>
              </a:lvl1pPr>
            </a:lstStyle>
            <a:p>
              <a:pPr lvl="0"/>
              <a:r>
                <a:rPr lang="ru-RU" sz="3200" dirty="0" err="1">
                  <a:solidFill>
                    <a:srgbClr val="000000"/>
                  </a:solidFill>
                  <a:latin typeface="+mn-lt"/>
                </a:rPr>
                <a:t>Level</a:t>
              </a:r>
              <a:r>
                <a:rPr lang="ru-RU" sz="32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ru-RU" sz="3200" dirty="0" err="1">
                  <a:solidFill>
                    <a:srgbClr val="000000"/>
                  </a:solidFill>
                  <a:latin typeface="+mn-lt"/>
                </a:rPr>
                <a:t>up</a:t>
              </a:r>
              <a:r>
                <a:rPr lang="ru-RU" sz="3200" dirty="0">
                  <a:solidFill>
                    <a:srgbClr val="000000"/>
                  </a:solidFill>
                  <a:latin typeface="+mn-lt"/>
                </a:rPr>
                <a:t> – обмен квартир на большую площадь в проектах ГК Самолет</a:t>
              </a:r>
            </a:p>
          </p:txBody>
        </p:sp>
        <p:sp>
          <p:nvSpPr>
            <p:cNvPr id="15" name="2 млн"/>
            <p:cNvSpPr txBox="1"/>
            <p:nvPr/>
          </p:nvSpPr>
          <p:spPr>
            <a:xfrm>
              <a:off x="13664847" y="6658106"/>
              <a:ext cx="7980218" cy="166241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/>
            <a:lstStyle>
              <a:lvl1pPr>
                <a:defRPr sz="7800">
                  <a:solidFill>
                    <a:srgbClr val="004D99"/>
                  </a:solidFill>
                  <a:latin typeface="TT Norms Bold"/>
                  <a:ea typeface="TT Norms Bold"/>
                  <a:cs typeface="TT Norms Bold"/>
                  <a:sym typeface="TT Norms Bold"/>
                </a:defRPr>
              </a:lvl1pPr>
            </a:lstStyle>
            <a:p>
              <a:pPr lvl="0"/>
              <a:r>
                <a:rPr lang="ru-RU" sz="3200" dirty="0">
                  <a:solidFill>
                    <a:srgbClr val="000000"/>
                  </a:solidFill>
                  <a:latin typeface="+mn-lt"/>
                </a:rPr>
                <a:t>Агентские Услуги – реализация квартир (в проектах ГК Самолет)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136073" y="4795970"/>
            <a:ext cx="1108363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</a:t>
            </a:r>
            <a:endParaRPr kumimoji="0" lang="ru-RU" sz="5400" i="0" u="none" strike="noStrike" cap="none" spc="0" normalizeH="0" baseline="0" dirty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83242" y="6624442"/>
            <a:ext cx="1108363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540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36072" y="8580543"/>
            <a:ext cx="1108363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540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324277" y="4913073"/>
            <a:ext cx="1108363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540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24276" y="6607069"/>
            <a:ext cx="1108363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540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"/>
              </a:rPr>
              <a:t>5</a:t>
            </a:r>
          </a:p>
        </p:txBody>
      </p:sp>
      <p:sp>
        <p:nvSpPr>
          <p:cNvPr id="17" name="2 млн"/>
          <p:cNvSpPr txBox="1"/>
          <p:nvPr/>
        </p:nvSpPr>
        <p:spPr>
          <a:xfrm>
            <a:off x="13642313" y="5103307"/>
            <a:ext cx="7980218" cy="162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800">
                <a:solidFill>
                  <a:srgbClr val="004D99"/>
                </a:solidFill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pPr lvl="0"/>
            <a:r>
              <a:rPr lang="ru-RU" sz="3200" dirty="0">
                <a:solidFill>
                  <a:srgbClr val="000000"/>
                </a:solidFill>
                <a:latin typeface="+mn-lt"/>
              </a:rPr>
              <a:t>Выкуп с проживанием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(приостановлено)</a:t>
            </a:r>
            <a:endParaRPr lang="ru-RU" sz="320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1027824" y="4141928"/>
            <a:ext cx="22456854" cy="1496991"/>
            <a:chOff x="806151" y="4178361"/>
            <a:chExt cx="22456854" cy="1496991"/>
          </a:xfrm>
        </p:grpSpPr>
        <p:sp>
          <p:nvSpPr>
            <p:cNvPr id="5" name="2 млн"/>
            <p:cNvSpPr txBox="1"/>
            <p:nvPr/>
          </p:nvSpPr>
          <p:spPr>
            <a:xfrm>
              <a:off x="2660074" y="4178361"/>
              <a:ext cx="2964872" cy="14969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/>
            <a:lstStyle>
              <a:lvl1pPr>
                <a:defRPr sz="7800">
                  <a:solidFill>
                    <a:srgbClr val="004D99"/>
                  </a:solidFill>
                  <a:latin typeface="TT Norms Bold"/>
                  <a:ea typeface="TT Norms Bold"/>
                  <a:cs typeface="TT Norms Bold"/>
                  <a:sym typeface="TT Norms Bold"/>
                </a:defRPr>
              </a:lvl1pPr>
            </a:lstStyle>
            <a:p>
              <a:pPr lvl="0"/>
              <a:r>
                <a:rPr lang="ru-RU" sz="3200" b="1" dirty="0">
                  <a:solidFill>
                    <a:srgbClr val="007BFC"/>
                  </a:solidFill>
                  <a:latin typeface="Helvetica"/>
                </a:rPr>
                <a:t>Срок: </a:t>
              </a:r>
              <a:br>
                <a:rPr lang="ru-RU" sz="3200" b="1" dirty="0">
                  <a:solidFill>
                    <a:srgbClr val="007BFC"/>
                  </a:solidFill>
                  <a:latin typeface="Helvetica"/>
                </a:rPr>
              </a:br>
              <a:r>
                <a:rPr lang="ru-RU" sz="3200" b="1" dirty="0">
                  <a:solidFill>
                    <a:srgbClr val="007BFC"/>
                  </a:solidFill>
                  <a:latin typeface="Helvetica"/>
                </a:rPr>
                <a:t>2 недели</a:t>
              </a:r>
            </a:p>
          </p:txBody>
        </p:sp>
        <p:sp>
          <p:nvSpPr>
            <p:cNvPr id="6" name="2 млн"/>
            <p:cNvSpPr txBox="1"/>
            <p:nvPr/>
          </p:nvSpPr>
          <p:spPr>
            <a:xfrm>
              <a:off x="9804458" y="4178361"/>
              <a:ext cx="5475593" cy="14969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/>
            <a:lstStyle>
              <a:lvl1pPr>
                <a:defRPr sz="7800">
                  <a:solidFill>
                    <a:srgbClr val="004D99"/>
                  </a:solidFill>
                  <a:latin typeface="TT Norms Bold"/>
                  <a:ea typeface="TT Norms Bold"/>
                  <a:cs typeface="TT Norms Bold"/>
                  <a:sym typeface="TT Norms Bold"/>
                </a:defRPr>
              </a:lvl1pPr>
            </a:lstStyle>
            <a:p>
              <a:pPr lvl="0"/>
              <a:r>
                <a:rPr lang="ru-RU" sz="3200" b="1" dirty="0">
                  <a:solidFill>
                    <a:srgbClr val="007BFC"/>
                  </a:solidFill>
                  <a:latin typeface="Helvetica"/>
                </a:rPr>
                <a:t>Стоимость услуги: </a:t>
              </a:r>
              <a:br>
                <a:rPr lang="ru-RU" sz="3200" b="1" dirty="0">
                  <a:solidFill>
                    <a:srgbClr val="007BFC"/>
                  </a:solidFill>
                  <a:latin typeface="Helvetica"/>
                </a:rPr>
              </a:br>
              <a:r>
                <a:rPr lang="ru-RU" sz="3200" b="1" dirty="0">
                  <a:solidFill>
                    <a:srgbClr val="007BFC"/>
                  </a:solidFill>
                  <a:latin typeface="Helvetica"/>
                </a:rPr>
                <a:t>бесплатно</a:t>
              </a:r>
            </a:p>
          </p:txBody>
        </p:sp>
        <p:sp>
          <p:nvSpPr>
            <p:cNvPr id="7" name="2 млн"/>
            <p:cNvSpPr txBox="1"/>
            <p:nvPr/>
          </p:nvSpPr>
          <p:spPr>
            <a:xfrm>
              <a:off x="16658151" y="4178361"/>
              <a:ext cx="6604854" cy="14969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/>
            <a:lstStyle>
              <a:lvl1pPr>
                <a:defRPr sz="7800">
                  <a:solidFill>
                    <a:srgbClr val="004D99"/>
                  </a:solidFill>
                  <a:latin typeface="TT Norms Bold"/>
                  <a:ea typeface="TT Norms Bold"/>
                  <a:cs typeface="TT Norms Bold"/>
                  <a:sym typeface="TT Norms Bold"/>
                </a:defRPr>
              </a:lvl1pPr>
            </a:lstStyle>
            <a:p>
              <a:pPr lvl="0"/>
              <a:r>
                <a:rPr lang="ru-RU" sz="3200" b="1" dirty="0">
                  <a:solidFill>
                    <a:srgbClr val="007BFC"/>
                  </a:solidFill>
                  <a:latin typeface="Helvetica"/>
                </a:rPr>
                <a:t>Локация: </a:t>
              </a:r>
            </a:p>
            <a:p>
              <a:pPr lvl="0"/>
              <a:r>
                <a:rPr lang="ru-RU" sz="3200" b="1" dirty="0">
                  <a:solidFill>
                    <a:srgbClr val="007BFC"/>
                  </a:solidFill>
                  <a:latin typeface="Helvetica"/>
                </a:rPr>
                <a:t>Москва, МО</a:t>
              </a:r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151" y="4178361"/>
              <a:ext cx="1255447" cy="1255447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340" y="4201525"/>
              <a:ext cx="1273559" cy="1273559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3859" y="4214278"/>
              <a:ext cx="1279222" cy="1279222"/>
            </a:xfrm>
            <a:prstGeom prst="rect">
              <a:avLst/>
            </a:prstGeom>
          </p:spPr>
        </p:pic>
      </p:grpSp>
      <p:sp>
        <p:nvSpPr>
          <p:cNvPr id="11" name="Ключевые показатели"/>
          <p:cNvSpPr txBox="1">
            <a:spLocks noGrp="1"/>
          </p:cNvSpPr>
          <p:nvPr>
            <p:ph type="title"/>
          </p:nvPr>
        </p:nvSpPr>
        <p:spPr>
          <a:xfrm>
            <a:off x="806151" y="968981"/>
            <a:ext cx="22365744" cy="142726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6600" b="1" dirty="0">
                <a:solidFill>
                  <a:srgbClr val="007BFC"/>
                </a:solidFill>
                <a:latin typeface="+mn-lt"/>
              </a:rPr>
              <a:t>TRADE</a:t>
            </a:r>
            <a:r>
              <a:rPr lang="en-US" sz="6600" b="1" dirty="0">
                <a:solidFill>
                  <a:srgbClr val="007BFC"/>
                </a:solidFill>
              </a:rPr>
              <a:t> IN «</a:t>
            </a:r>
            <a:r>
              <a:rPr lang="ru-RU" sz="6600" b="1" dirty="0">
                <a:solidFill>
                  <a:srgbClr val="007BFC"/>
                </a:solidFill>
              </a:rPr>
              <a:t>БЫСТРЫЙ ВЫКУП»</a:t>
            </a:r>
          </a:p>
        </p:txBody>
      </p:sp>
      <p:sp>
        <p:nvSpPr>
          <p:cNvPr id="12" name="2 млн"/>
          <p:cNvSpPr txBox="1"/>
          <p:nvPr/>
        </p:nvSpPr>
        <p:spPr>
          <a:xfrm>
            <a:off x="806151" y="2273467"/>
            <a:ext cx="21832176" cy="2108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800">
                <a:solidFill>
                  <a:srgbClr val="004D99"/>
                </a:solidFill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pPr lvl="0"/>
            <a:r>
              <a:rPr lang="ru-RU" sz="3200" dirty="0">
                <a:solidFill>
                  <a:srgbClr val="000000"/>
                </a:solidFill>
                <a:latin typeface="+mn-lt"/>
              </a:rPr>
              <a:t>Выкуп квартиры клиента нашими партнерами. </a:t>
            </a:r>
          </a:p>
          <a:p>
            <a:pPr lvl="0"/>
            <a:r>
              <a:rPr lang="ru-RU" sz="3200" dirty="0">
                <a:solidFill>
                  <a:srgbClr val="000000"/>
                </a:solidFill>
                <a:latin typeface="+mn-lt"/>
              </a:rPr>
              <a:t>Клиент сразу получает денежные средства за свою квартиру и приобретает новую квартиру в «Самолет»</a:t>
            </a:r>
          </a:p>
        </p:txBody>
      </p:sp>
      <p:sp>
        <p:nvSpPr>
          <p:cNvPr id="13" name="2 млн"/>
          <p:cNvSpPr txBox="1"/>
          <p:nvPr/>
        </p:nvSpPr>
        <p:spPr>
          <a:xfrm>
            <a:off x="806151" y="6356171"/>
            <a:ext cx="18867304" cy="5123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800">
                <a:solidFill>
                  <a:srgbClr val="004D99"/>
                </a:solidFill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pPr lvl="0"/>
            <a:r>
              <a:rPr lang="ru-RU" sz="3200" dirty="0">
                <a:solidFill>
                  <a:srgbClr val="000000"/>
                </a:solidFill>
                <a:latin typeface="+mn-lt"/>
              </a:rPr>
              <a:t>Преимущества:</a:t>
            </a:r>
          </a:p>
          <a:p>
            <a:pPr lvl="0"/>
            <a:endParaRPr lang="ru-RU" sz="3200" dirty="0">
              <a:solidFill>
                <a:srgbClr val="000000"/>
              </a:solidFill>
              <a:latin typeface="+mn-lt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0000"/>
                </a:solidFill>
                <a:latin typeface="+mn-lt"/>
              </a:rPr>
              <a:t>Быстрый выход на сделку: от 7 дней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ru-RU" sz="3200" dirty="0">
              <a:solidFill>
                <a:srgbClr val="000000"/>
              </a:solidFill>
              <a:latin typeface="+mn-lt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0000"/>
                </a:solidFill>
                <a:latin typeface="+mn-lt"/>
              </a:rPr>
              <a:t>Бронирования квартиры с фиксацией стоимости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ru-RU" sz="3200" dirty="0">
              <a:solidFill>
                <a:srgbClr val="000000"/>
              </a:solidFill>
              <a:latin typeface="+mn-lt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0000"/>
                </a:solidFill>
                <a:latin typeface="+mn-lt"/>
              </a:rPr>
              <a:t>Получение дополнительной скидки на приобретаемую квартиру до 5%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ru-RU" sz="3200" dirty="0">
              <a:solidFill>
                <a:srgbClr val="000000"/>
              </a:solidFill>
              <a:latin typeface="+mn-lt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0000"/>
                </a:solidFill>
                <a:latin typeface="+mn-lt"/>
              </a:rPr>
              <a:t>Отсутствие дополнительных затрат на сделке</a:t>
            </a:r>
          </a:p>
        </p:txBody>
      </p:sp>
    </p:spTree>
    <p:extLst>
      <p:ext uri="{BB962C8B-B14F-4D97-AF65-F5344CB8AC3E}">
        <p14:creationId xmlns:p14="http://schemas.microsoft.com/office/powerpoint/2010/main" val="4555434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лючевые показатели"/>
          <p:cNvSpPr txBox="1">
            <a:spLocks noGrp="1"/>
          </p:cNvSpPr>
          <p:nvPr>
            <p:ph type="title"/>
          </p:nvPr>
        </p:nvSpPr>
        <p:spPr>
          <a:xfrm>
            <a:off x="806151" y="968981"/>
            <a:ext cx="22365744" cy="142726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6600" b="1" dirty="0">
                <a:solidFill>
                  <a:srgbClr val="007BFC"/>
                </a:solidFill>
                <a:latin typeface="+mn-lt"/>
              </a:rPr>
              <a:t>TRADE IN «</a:t>
            </a:r>
            <a:r>
              <a:rPr lang="ru-RU" sz="6600" b="1" dirty="0">
                <a:solidFill>
                  <a:srgbClr val="007BFC"/>
                </a:solidFill>
                <a:latin typeface="+mn-lt"/>
              </a:rPr>
              <a:t>РЕАЛИЗАЦИЯ»</a:t>
            </a:r>
          </a:p>
        </p:txBody>
      </p:sp>
      <p:sp>
        <p:nvSpPr>
          <p:cNvPr id="5" name="2 млн"/>
          <p:cNvSpPr txBox="1"/>
          <p:nvPr/>
        </p:nvSpPr>
        <p:spPr>
          <a:xfrm>
            <a:off x="806151" y="2380988"/>
            <a:ext cx="21832176" cy="2108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800">
                <a:solidFill>
                  <a:srgbClr val="004D99"/>
                </a:solidFill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pPr lvl="0"/>
            <a:r>
              <a:rPr lang="ru-RU" sz="3200" dirty="0">
                <a:solidFill>
                  <a:srgbClr val="000000"/>
                </a:solidFill>
                <a:latin typeface="+mn-lt"/>
              </a:rPr>
              <a:t>Продажа квартиры клиента нашими партнерами (агентства недвижимости) на вторичном рынке, т.е. поиск покупателя для квартиры клиента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194078" y="4241193"/>
            <a:ext cx="22900200" cy="1496991"/>
            <a:chOff x="806151" y="4178361"/>
            <a:chExt cx="22900200" cy="1496991"/>
          </a:xfrm>
        </p:grpSpPr>
        <p:sp>
          <p:nvSpPr>
            <p:cNvPr id="7" name="2 млн"/>
            <p:cNvSpPr txBox="1"/>
            <p:nvPr/>
          </p:nvSpPr>
          <p:spPr>
            <a:xfrm>
              <a:off x="2660074" y="4178361"/>
              <a:ext cx="2964872" cy="14969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/>
            <a:lstStyle>
              <a:lvl1pPr>
                <a:defRPr sz="7800">
                  <a:solidFill>
                    <a:srgbClr val="004D99"/>
                  </a:solidFill>
                  <a:latin typeface="TT Norms Bold"/>
                  <a:ea typeface="TT Norms Bold"/>
                  <a:cs typeface="TT Norms Bold"/>
                  <a:sym typeface="TT Norms Bold"/>
                </a:defRPr>
              </a:lvl1pPr>
            </a:lstStyle>
            <a:p>
              <a:pPr lvl="0"/>
              <a:r>
                <a:rPr lang="ru-RU" sz="3200" b="1" dirty="0">
                  <a:solidFill>
                    <a:srgbClr val="007BFC"/>
                  </a:solidFill>
                  <a:latin typeface="+mn-lt"/>
                </a:rPr>
                <a:t>Срок: </a:t>
              </a:r>
              <a:br>
                <a:rPr lang="ru-RU" sz="3200" b="1" dirty="0">
                  <a:solidFill>
                    <a:srgbClr val="007BFC"/>
                  </a:solidFill>
                  <a:latin typeface="+mn-lt"/>
                </a:rPr>
              </a:br>
              <a:r>
                <a:rPr lang="ru-RU" sz="3200" b="1" dirty="0">
                  <a:solidFill>
                    <a:srgbClr val="007BFC"/>
                  </a:solidFill>
                  <a:latin typeface="+mn-lt"/>
                </a:rPr>
                <a:t>2 месяца</a:t>
              </a:r>
            </a:p>
          </p:txBody>
        </p:sp>
        <p:sp>
          <p:nvSpPr>
            <p:cNvPr id="8" name="2 млн"/>
            <p:cNvSpPr txBox="1"/>
            <p:nvPr/>
          </p:nvSpPr>
          <p:spPr>
            <a:xfrm>
              <a:off x="9804458" y="4178361"/>
              <a:ext cx="5475593" cy="14969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/>
            <a:lstStyle>
              <a:lvl1pPr>
                <a:defRPr sz="7800">
                  <a:solidFill>
                    <a:srgbClr val="004D99"/>
                  </a:solidFill>
                  <a:latin typeface="TT Norms Bold"/>
                  <a:ea typeface="TT Norms Bold"/>
                  <a:cs typeface="TT Norms Bold"/>
                  <a:sym typeface="TT Norms Bold"/>
                </a:defRPr>
              </a:lvl1pPr>
            </a:lstStyle>
            <a:p>
              <a:pPr lvl="0"/>
              <a:r>
                <a:rPr lang="ru-RU" sz="3200" b="1" dirty="0">
                  <a:solidFill>
                    <a:srgbClr val="007BFC"/>
                  </a:solidFill>
                  <a:latin typeface="+mn-lt"/>
                </a:rPr>
                <a:t>Стоимость услуги: </a:t>
              </a:r>
              <a:br>
                <a:rPr lang="ru-RU" sz="3200" b="1" dirty="0">
                  <a:solidFill>
                    <a:srgbClr val="007BFC"/>
                  </a:solidFill>
                  <a:latin typeface="+mn-lt"/>
                </a:rPr>
              </a:br>
              <a:r>
                <a:rPr lang="ru-RU" sz="3200" b="1" dirty="0">
                  <a:solidFill>
                    <a:srgbClr val="007BFC"/>
                  </a:solidFill>
                  <a:latin typeface="+mn-lt"/>
                </a:rPr>
                <a:t>устанавливается партнерами</a:t>
              </a:r>
            </a:p>
          </p:txBody>
        </p:sp>
        <p:sp>
          <p:nvSpPr>
            <p:cNvPr id="9" name="2 млн"/>
            <p:cNvSpPr txBox="1"/>
            <p:nvPr/>
          </p:nvSpPr>
          <p:spPr>
            <a:xfrm>
              <a:off x="17379995" y="4178361"/>
              <a:ext cx="6326356" cy="14969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/>
            <a:lstStyle>
              <a:lvl1pPr>
                <a:defRPr sz="7800">
                  <a:solidFill>
                    <a:srgbClr val="004D99"/>
                  </a:solidFill>
                  <a:latin typeface="TT Norms Bold"/>
                  <a:ea typeface="TT Norms Bold"/>
                  <a:cs typeface="TT Norms Bold"/>
                  <a:sym typeface="TT Norms Bold"/>
                </a:defRPr>
              </a:lvl1pPr>
            </a:lstStyle>
            <a:p>
              <a:pPr lvl="0"/>
              <a:r>
                <a:rPr lang="ru-RU" sz="3200" b="1" dirty="0">
                  <a:solidFill>
                    <a:srgbClr val="007BFC"/>
                  </a:solidFill>
                  <a:latin typeface="+mn-lt"/>
                </a:rPr>
                <a:t>Локация: </a:t>
              </a:r>
              <a:endParaRPr lang="en-US" sz="3200" b="1" dirty="0">
                <a:solidFill>
                  <a:srgbClr val="007BFC"/>
                </a:solidFill>
                <a:latin typeface="+mn-lt"/>
              </a:endParaRPr>
            </a:p>
            <a:p>
              <a:pPr lvl="0"/>
              <a:r>
                <a:rPr lang="ru-RU" sz="3200" b="1" dirty="0">
                  <a:solidFill>
                    <a:srgbClr val="007BFC"/>
                  </a:solidFill>
                  <a:latin typeface="+mn-lt"/>
                </a:rPr>
                <a:t>По всей России</a:t>
              </a:r>
            </a:p>
          </p:txBody>
        </p:sp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151" y="4178361"/>
              <a:ext cx="1255447" cy="1255447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340" y="4201525"/>
              <a:ext cx="1273559" cy="1273559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99611" y="4237138"/>
              <a:ext cx="1279222" cy="1279222"/>
            </a:xfrm>
            <a:prstGeom prst="rect">
              <a:avLst/>
            </a:prstGeom>
          </p:spPr>
        </p:pic>
      </p:grpSp>
      <p:sp>
        <p:nvSpPr>
          <p:cNvPr id="13" name="2 млн"/>
          <p:cNvSpPr txBox="1"/>
          <p:nvPr/>
        </p:nvSpPr>
        <p:spPr>
          <a:xfrm>
            <a:off x="806151" y="6490194"/>
            <a:ext cx="21832176" cy="5123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800">
                <a:solidFill>
                  <a:srgbClr val="004D99"/>
                </a:solidFill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pPr lvl="0"/>
            <a:r>
              <a:rPr lang="ru-RU" sz="3200" dirty="0">
                <a:solidFill>
                  <a:srgbClr val="000000"/>
                </a:solidFill>
                <a:latin typeface="+mn-lt"/>
              </a:rPr>
              <a:t>Преимущества:</a:t>
            </a:r>
          </a:p>
          <a:p>
            <a:pPr lvl="0"/>
            <a:endParaRPr lang="ru-RU" sz="3200" dirty="0">
              <a:solidFill>
                <a:srgbClr val="000000"/>
              </a:solidFill>
              <a:latin typeface="+mn-lt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0000"/>
                </a:solidFill>
                <a:latin typeface="+mn-lt"/>
              </a:rPr>
              <a:t>Продажа квартиры по рыночной стоимости 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ru-RU" sz="3200" dirty="0">
              <a:solidFill>
                <a:srgbClr val="000000"/>
              </a:solidFill>
              <a:latin typeface="+mn-lt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0000"/>
                </a:solidFill>
                <a:latin typeface="+mn-lt"/>
              </a:rPr>
              <a:t>Получение дополнительной скидки на приобретаемую квартиру при продаже квартиры в регионе </a:t>
            </a:r>
            <a:r>
              <a:rPr lang="ru-RU" sz="4000" dirty="0">
                <a:solidFill>
                  <a:srgbClr val="000000"/>
                </a:solidFill>
                <a:latin typeface="+mn-lt"/>
              </a:rPr>
              <a:t>2%</a:t>
            </a:r>
            <a:endParaRPr lang="ru-RU" sz="3200" dirty="0">
              <a:solidFill>
                <a:srgbClr val="000000"/>
              </a:solidFill>
              <a:latin typeface="+mn-lt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ru-RU" sz="3200" dirty="0">
              <a:solidFill>
                <a:srgbClr val="000000"/>
              </a:solidFill>
              <a:latin typeface="+mn-lt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0000"/>
                </a:solidFill>
                <a:latin typeface="+mn-lt"/>
              </a:rPr>
              <a:t>Бронирования квартиры с фиксацией стоимости на 60 дней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ru-RU" sz="3200" dirty="0">
              <a:solidFill>
                <a:srgbClr val="000000"/>
              </a:solidFill>
              <a:latin typeface="+mn-lt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0000"/>
                </a:solidFill>
                <a:latin typeface="+mn-lt"/>
              </a:rPr>
              <a:t>Сотрудничество с проверенными и надежными партнерами ГК Самолет</a:t>
            </a:r>
          </a:p>
        </p:txBody>
      </p:sp>
    </p:spTree>
    <p:extLst>
      <p:ext uri="{BB962C8B-B14F-4D97-AF65-F5344CB8AC3E}">
        <p14:creationId xmlns:p14="http://schemas.microsoft.com/office/powerpoint/2010/main" val="355711338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лючевые показатели"/>
          <p:cNvSpPr txBox="1">
            <a:spLocks/>
          </p:cNvSpPr>
          <p:nvPr/>
        </p:nvSpPr>
        <p:spPr>
          <a:xfrm>
            <a:off x="806151" y="968981"/>
            <a:ext cx="22365744" cy="1427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9pPr>
          </a:lstStyle>
          <a:p>
            <a:pPr algn="ctr" hangingPunct="1"/>
            <a:r>
              <a:rPr lang="en-US" sz="6600" b="1" dirty="0">
                <a:solidFill>
                  <a:schemeClr val="bg1"/>
                </a:solidFill>
                <a:latin typeface="+mn-lt"/>
              </a:rPr>
              <a:t>LEVEL UP</a:t>
            </a:r>
            <a:endParaRPr lang="ru-RU" sz="6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2 млн"/>
          <p:cNvSpPr txBox="1"/>
          <p:nvPr/>
        </p:nvSpPr>
        <p:spPr>
          <a:xfrm>
            <a:off x="806151" y="2435845"/>
            <a:ext cx="21832176" cy="2108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800">
                <a:solidFill>
                  <a:srgbClr val="004D99"/>
                </a:solidFill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pPr lvl="0"/>
            <a:r>
              <a:rPr lang="ru-RU" sz="3200" dirty="0">
                <a:solidFill>
                  <a:srgbClr val="000000"/>
                </a:solidFill>
                <a:latin typeface="+mn-lt"/>
              </a:rPr>
              <a:t>Взаимозачет квартиры, ранее приобретенной в ЖК Самолет, в счет стоимости новой квартиры*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194078" y="3835743"/>
            <a:ext cx="22872490" cy="1496991"/>
            <a:chOff x="806151" y="4178361"/>
            <a:chExt cx="22872490" cy="1496991"/>
          </a:xfrm>
        </p:grpSpPr>
        <p:sp>
          <p:nvSpPr>
            <p:cNvPr id="7" name="2 млн"/>
            <p:cNvSpPr txBox="1"/>
            <p:nvPr/>
          </p:nvSpPr>
          <p:spPr>
            <a:xfrm>
              <a:off x="2660074" y="4178361"/>
              <a:ext cx="2964872" cy="14969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/>
            <a:lstStyle>
              <a:lvl1pPr>
                <a:defRPr sz="7800">
                  <a:solidFill>
                    <a:srgbClr val="004D99"/>
                  </a:solidFill>
                  <a:latin typeface="TT Norms Bold"/>
                  <a:ea typeface="TT Norms Bold"/>
                  <a:cs typeface="TT Norms Bold"/>
                  <a:sym typeface="TT Norms Bold"/>
                </a:defRPr>
              </a:lvl1pPr>
            </a:lstStyle>
            <a:p>
              <a:pPr lvl="0"/>
              <a:r>
                <a:rPr lang="ru-RU" sz="3200" b="1" dirty="0">
                  <a:solidFill>
                    <a:srgbClr val="007BFC"/>
                  </a:solidFill>
                  <a:latin typeface="+mn-lt"/>
                </a:rPr>
                <a:t>Срок: </a:t>
              </a:r>
              <a:br>
                <a:rPr lang="ru-RU" sz="3200" b="1" dirty="0">
                  <a:solidFill>
                    <a:srgbClr val="007BFC"/>
                  </a:solidFill>
                  <a:latin typeface="+mn-lt"/>
                </a:rPr>
              </a:br>
              <a:r>
                <a:rPr lang="ru-RU" sz="3200" b="1" dirty="0">
                  <a:solidFill>
                    <a:srgbClr val="007BFC"/>
                  </a:solidFill>
                  <a:latin typeface="+mn-lt"/>
                </a:rPr>
                <a:t>от 5 дней</a:t>
              </a:r>
            </a:p>
          </p:txBody>
        </p:sp>
        <p:sp>
          <p:nvSpPr>
            <p:cNvPr id="8" name="2 млн"/>
            <p:cNvSpPr txBox="1"/>
            <p:nvPr/>
          </p:nvSpPr>
          <p:spPr>
            <a:xfrm>
              <a:off x="9804458" y="4178361"/>
              <a:ext cx="5475593" cy="14969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/>
            <a:lstStyle>
              <a:lvl1pPr>
                <a:defRPr sz="7800">
                  <a:solidFill>
                    <a:srgbClr val="004D99"/>
                  </a:solidFill>
                  <a:latin typeface="TT Norms Bold"/>
                  <a:ea typeface="TT Norms Bold"/>
                  <a:cs typeface="TT Norms Bold"/>
                  <a:sym typeface="TT Norms Bold"/>
                </a:defRPr>
              </a:lvl1pPr>
            </a:lstStyle>
            <a:p>
              <a:pPr lvl="0"/>
              <a:r>
                <a:rPr lang="ru-RU" sz="3200" b="1" dirty="0">
                  <a:solidFill>
                    <a:srgbClr val="007BFC"/>
                  </a:solidFill>
                  <a:latin typeface="+mn-lt"/>
                </a:rPr>
                <a:t>Стоимость услуги: </a:t>
              </a:r>
              <a:br>
                <a:rPr lang="ru-RU" sz="3200" b="1" dirty="0">
                  <a:solidFill>
                    <a:srgbClr val="007BFC"/>
                  </a:solidFill>
                  <a:latin typeface="+mn-lt"/>
                </a:rPr>
              </a:br>
              <a:r>
                <a:rPr lang="ru-RU" sz="3200" b="1" dirty="0">
                  <a:solidFill>
                    <a:srgbClr val="007BFC"/>
                  </a:solidFill>
                  <a:latin typeface="+mn-lt"/>
                </a:rPr>
                <a:t>бесплатно</a:t>
              </a:r>
            </a:p>
          </p:txBody>
        </p:sp>
        <p:sp>
          <p:nvSpPr>
            <p:cNvPr id="9" name="2 млн"/>
            <p:cNvSpPr txBox="1"/>
            <p:nvPr/>
          </p:nvSpPr>
          <p:spPr>
            <a:xfrm>
              <a:off x="17352285" y="4178361"/>
              <a:ext cx="6326356" cy="14969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/>
            <a:lstStyle>
              <a:lvl1pPr>
                <a:defRPr sz="7800">
                  <a:solidFill>
                    <a:srgbClr val="004D99"/>
                  </a:solidFill>
                  <a:latin typeface="TT Norms Bold"/>
                  <a:ea typeface="TT Norms Bold"/>
                  <a:cs typeface="TT Norms Bold"/>
                  <a:sym typeface="TT Norms Bold"/>
                </a:defRPr>
              </a:lvl1pPr>
            </a:lstStyle>
            <a:p>
              <a:pPr lvl="0"/>
              <a:r>
                <a:rPr lang="ru-RU" sz="3200" b="1" dirty="0">
                  <a:solidFill>
                    <a:srgbClr val="007BFC"/>
                  </a:solidFill>
                  <a:latin typeface="+mn-lt"/>
                </a:rPr>
                <a:t>Локация: </a:t>
              </a:r>
            </a:p>
            <a:p>
              <a:pPr lvl="0"/>
              <a:r>
                <a:rPr lang="ru-RU" sz="3200" b="1" dirty="0">
                  <a:solidFill>
                    <a:srgbClr val="007BFC"/>
                  </a:solidFill>
                  <a:latin typeface="+mn-lt"/>
                </a:rPr>
                <a:t>ЖК группы Самолет</a:t>
              </a:r>
            </a:p>
          </p:txBody>
        </p:sp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151" y="4178361"/>
              <a:ext cx="1255447" cy="1255447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340" y="4201525"/>
              <a:ext cx="1273559" cy="1273559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99611" y="4237138"/>
              <a:ext cx="1279222" cy="1279222"/>
            </a:xfrm>
            <a:prstGeom prst="rect">
              <a:avLst/>
            </a:prstGeom>
          </p:spPr>
        </p:pic>
      </p:grpSp>
      <p:sp>
        <p:nvSpPr>
          <p:cNvPr id="13" name="2 млн"/>
          <p:cNvSpPr txBox="1"/>
          <p:nvPr/>
        </p:nvSpPr>
        <p:spPr>
          <a:xfrm>
            <a:off x="806151" y="6041820"/>
            <a:ext cx="18867304" cy="5123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800">
                <a:solidFill>
                  <a:srgbClr val="004D99"/>
                </a:solidFill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pPr lvl="0"/>
            <a:r>
              <a:rPr lang="ru-RU" sz="3200" dirty="0">
                <a:solidFill>
                  <a:srgbClr val="000000"/>
                </a:solidFill>
                <a:latin typeface="+mn-lt"/>
              </a:rPr>
              <a:t>Преимущества:</a:t>
            </a:r>
          </a:p>
          <a:p>
            <a:pPr lvl="0"/>
            <a:endParaRPr lang="ru-RU" sz="3200" dirty="0">
              <a:solidFill>
                <a:srgbClr val="000000"/>
              </a:solidFill>
              <a:latin typeface="+mn-lt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0000"/>
                </a:solidFill>
                <a:latin typeface="+mn-lt"/>
              </a:rPr>
              <a:t>Возможность улучшить жилищные условия с минимальными финансовыми и временными затратами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ru-RU" sz="3200" dirty="0">
              <a:solidFill>
                <a:srgbClr val="000000"/>
              </a:solidFill>
              <a:latin typeface="+mn-lt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0000"/>
                </a:solidFill>
                <a:latin typeface="+mn-lt"/>
              </a:rPr>
              <a:t>Вернуть вашу квартиру нам по максимально выгодной стоимости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ru-RU" sz="3200" dirty="0">
              <a:solidFill>
                <a:srgbClr val="000000"/>
              </a:solidFill>
              <a:latin typeface="+mn-lt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0000"/>
                </a:solidFill>
                <a:latin typeface="+mn-lt"/>
              </a:rPr>
              <a:t>Зафиксировать стоимость приобретаемой квартиры на время подготовки к сделке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ru-RU" sz="3200" dirty="0">
              <a:solidFill>
                <a:srgbClr val="000000"/>
              </a:solidFill>
              <a:latin typeface="+mn-lt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0000"/>
                </a:solidFill>
                <a:latin typeface="+mn-lt"/>
              </a:rPr>
              <a:t>Не нужно платить налог при реализации квартиры, т.к. мы расторгаем ДДУ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074961" y="12483254"/>
            <a:ext cx="21828124" cy="529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12">
              <a:spcBef>
                <a:spcPct val="0"/>
              </a:spcBef>
              <a:defRPr/>
            </a:pPr>
            <a:r>
              <a:rPr lang="ru-RU" sz="2800" i="1" spc="72" dirty="0">
                <a:cs typeface="Arial" panose="020B0604020202020204" pitchFamily="34" charset="0"/>
              </a:rPr>
              <a:t>* Программой возможно воспользоваться до РВ</a:t>
            </a:r>
          </a:p>
        </p:txBody>
      </p:sp>
    </p:spTree>
    <p:extLst>
      <p:ext uri="{BB962C8B-B14F-4D97-AF65-F5344CB8AC3E}">
        <p14:creationId xmlns:p14="http://schemas.microsoft.com/office/powerpoint/2010/main" val="19709051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лючевые показатели"/>
          <p:cNvSpPr txBox="1">
            <a:spLocks/>
          </p:cNvSpPr>
          <p:nvPr/>
        </p:nvSpPr>
        <p:spPr>
          <a:xfrm>
            <a:off x="806151" y="968981"/>
            <a:ext cx="22365744" cy="1427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9pPr>
          </a:lstStyle>
          <a:p>
            <a:pPr hangingPunct="1"/>
            <a:r>
              <a:rPr lang="ru-RU" sz="6600" b="1" dirty="0">
                <a:solidFill>
                  <a:srgbClr val="007BFC"/>
                </a:solidFill>
                <a:latin typeface="+mn-lt"/>
              </a:rPr>
              <a:t>АГЕНТСКИЕ УСЛУГИ. ПОМОЩЬ В РЕАЛИЗАЦИИ</a:t>
            </a:r>
          </a:p>
        </p:txBody>
      </p:sp>
      <p:sp>
        <p:nvSpPr>
          <p:cNvPr id="5" name="2 млн"/>
          <p:cNvSpPr txBox="1"/>
          <p:nvPr/>
        </p:nvSpPr>
        <p:spPr>
          <a:xfrm>
            <a:off x="806151" y="2549213"/>
            <a:ext cx="21832176" cy="2108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800">
                <a:solidFill>
                  <a:srgbClr val="004D99"/>
                </a:solidFill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pPr lvl="0"/>
            <a:r>
              <a:rPr lang="ru-RU" sz="3200" dirty="0">
                <a:solidFill>
                  <a:schemeClr val="accent6"/>
                </a:solidFill>
                <a:latin typeface="+mn-lt"/>
              </a:rPr>
              <a:t>Программа, позволяющая  продать свою квартиру, обратившись в офис продаж компании «Самолет». Клиент заключает с компанией агентский договор на оказание услуг по поиску покупателя на его квартиру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194078" y="4241193"/>
            <a:ext cx="22900199" cy="1523847"/>
            <a:chOff x="806151" y="4178361"/>
            <a:chExt cx="22900199" cy="1523847"/>
          </a:xfrm>
        </p:grpSpPr>
        <p:sp>
          <p:nvSpPr>
            <p:cNvPr id="7" name="2 млн"/>
            <p:cNvSpPr txBox="1"/>
            <p:nvPr/>
          </p:nvSpPr>
          <p:spPr>
            <a:xfrm>
              <a:off x="2660074" y="4178361"/>
              <a:ext cx="2964872" cy="14969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/>
            <a:lstStyle>
              <a:lvl1pPr>
                <a:defRPr sz="7800">
                  <a:solidFill>
                    <a:srgbClr val="004D99"/>
                  </a:solidFill>
                  <a:latin typeface="TT Norms Bold"/>
                  <a:ea typeface="TT Norms Bold"/>
                  <a:cs typeface="TT Norms Bold"/>
                  <a:sym typeface="TT Norms Bold"/>
                </a:defRPr>
              </a:lvl1pPr>
            </a:lstStyle>
            <a:p>
              <a:pPr lvl="0"/>
              <a:r>
                <a:rPr lang="ru-RU" sz="3200" b="1" dirty="0">
                  <a:solidFill>
                    <a:srgbClr val="007BFC"/>
                  </a:solidFill>
                  <a:latin typeface="+mn-lt"/>
                </a:rPr>
                <a:t>Срок: </a:t>
              </a:r>
              <a:br>
                <a:rPr lang="ru-RU" sz="3200" b="1" dirty="0">
                  <a:solidFill>
                    <a:srgbClr val="007BFC"/>
                  </a:solidFill>
                  <a:latin typeface="+mn-lt"/>
                </a:rPr>
              </a:br>
              <a:r>
                <a:rPr lang="ru-RU" sz="3200" b="1" dirty="0">
                  <a:solidFill>
                    <a:srgbClr val="007BFC"/>
                  </a:solidFill>
                  <a:latin typeface="+mn-lt"/>
                </a:rPr>
                <a:t>до 3 месяцев</a:t>
              </a:r>
            </a:p>
          </p:txBody>
        </p:sp>
        <p:sp>
          <p:nvSpPr>
            <p:cNvPr id="8" name="2 млн"/>
            <p:cNvSpPr txBox="1"/>
            <p:nvPr/>
          </p:nvSpPr>
          <p:spPr>
            <a:xfrm>
              <a:off x="9804458" y="4178361"/>
              <a:ext cx="5475593" cy="14969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/>
            <a:lstStyle>
              <a:lvl1pPr>
                <a:defRPr sz="7800">
                  <a:solidFill>
                    <a:srgbClr val="004D99"/>
                  </a:solidFill>
                  <a:latin typeface="TT Norms Bold"/>
                  <a:ea typeface="TT Norms Bold"/>
                  <a:cs typeface="TT Norms Bold"/>
                  <a:sym typeface="TT Norms Bold"/>
                </a:defRPr>
              </a:lvl1pPr>
            </a:lstStyle>
            <a:p>
              <a:pPr lvl="0"/>
              <a:r>
                <a:rPr lang="ru-RU" sz="3200" b="1" dirty="0">
                  <a:solidFill>
                    <a:srgbClr val="007BFC"/>
                  </a:solidFill>
                  <a:latin typeface="+mn-lt"/>
                </a:rPr>
                <a:t>Стоимость услуги: </a:t>
              </a:r>
              <a:br>
                <a:rPr lang="ru-RU" sz="3200" b="1" dirty="0">
                  <a:solidFill>
                    <a:srgbClr val="007BFC"/>
                  </a:solidFill>
                  <a:latin typeface="+mn-lt"/>
                </a:rPr>
              </a:br>
              <a:r>
                <a:rPr lang="ru-RU" sz="3200" b="1" dirty="0">
                  <a:solidFill>
                    <a:srgbClr val="007BFC"/>
                  </a:solidFill>
                  <a:latin typeface="+mn-lt"/>
                </a:rPr>
                <a:t>2%, но не менее </a:t>
              </a:r>
            </a:p>
            <a:p>
              <a:pPr lvl="0"/>
              <a:r>
                <a:rPr lang="ru-RU" sz="3200" b="1" dirty="0">
                  <a:solidFill>
                    <a:srgbClr val="007BFC"/>
                  </a:solidFill>
                  <a:latin typeface="+mn-lt"/>
                </a:rPr>
                <a:t>150 000 руб.</a:t>
              </a:r>
            </a:p>
          </p:txBody>
        </p:sp>
        <p:sp>
          <p:nvSpPr>
            <p:cNvPr id="9" name="2 млн"/>
            <p:cNvSpPr txBox="1"/>
            <p:nvPr/>
          </p:nvSpPr>
          <p:spPr>
            <a:xfrm>
              <a:off x="17379994" y="4205217"/>
              <a:ext cx="6326356" cy="14969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/>
            <a:lstStyle>
              <a:lvl1pPr>
                <a:defRPr sz="7800">
                  <a:solidFill>
                    <a:srgbClr val="004D99"/>
                  </a:solidFill>
                  <a:latin typeface="TT Norms Bold"/>
                  <a:ea typeface="TT Norms Bold"/>
                  <a:cs typeface="TT Norms Bold"/>
                  <a:sym typeface="TT Norms Bold"/>
                </a:defRPr>
              </a:lvl1pPr>
            </a:lstStyle>
            <a:p>
              <a:pPr lvl="0"/>
              <a:r>
                <a:rPr lang="ru-RU" sz="3200" b="1" dirty="0">
                  <a:solidFill>
                    <a:srgbClr val="007BFC"/>
                  </a:solidFill>
                  <a:latin typeface="+mn-lt"/>
                </a:rPr>
                <a:t>Локация: </a:t>
              </a:r>
            </a:p>
            <a:p>
              <a:pPr lvl="0"/>
              <a:r>
                <a:rPr lang="ru-RU" sz="3200" b="1" dirty="0">
                  <a:solidFill>
                    <a:srgbClr val="007BFC"/>
                  </a:solidFill>
                  <a:latin typeface="+mn-lt"/>
                </a:rPr>
                <a:t>ЖК группы Самолет</a:t>
              </a:r>
            </a:p>
          </p:txBody>
        </p:sp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151" y="4178361"/>
              <a:ext cx="1255447" cy="1255447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340" y="4201525"/>
              <a:ext cx="1273559" cy="1273559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99611" y="4237138"/>
              <a:ext cx="1279222" cy="1279222"/>
            </a:xfrm>
            <a:prstGeom prst="rect">
              <a:avLst/>
            </a:prstGeom>
          </p:spPr>
        </p:pic>
      </p:grpSp>
      <p:sp>
        <p:nvSpPr>
          <p:cNvPr id="13" name="2 млн"/>
          <p:cNvSpPr txBox="1"/>
          <p:nvPr/>
        </p:nvSpPr>
        <p:spPr>
          <a:xfrm>
            <a:off x="806150" y="6771807"/>
            <a:ext cx="20243337" cy="5123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800">
                <a:solidFill>
                  <a:srgbClr val="004D99"/>
                </a:solidFill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pPr lvl="0"/>
            <a:r>
              <a:rPr lang="ru-RU" sz="3200" dirty="0">
                <a:solidFill>
                  <a:srgbClr val="000000"/>
                </a:solidFill>
                <a:latin typeface="+mn-lt"/>
              </a:rPr>
              <a:t>Преимущества:</a:t>
            </a:r>
          </a:p>
          <a:p>
            <a:pPr lvl="0"/>
            <a:endParaRPr lang="ru-RU" sz="3200" dirty="0">
              <a:solidFill>
                <a:srgbClr val="000000"/>
              </a:solidFill>
              <a:latin typeface="+mn-lt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0000"/>
                </a:solidFill>
                <a:latin typeface="+mn-lt"/>
              </a:rPr>
              <a:t>Возможность продажи квартиры по более высокой цене (Застройщик имеет возможность продавать квартиры по ценам выше, чем на вторичном рынке)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ru-RU" sz="3200" dirty="0">
              <a:solidFill>
                <a:srgbClr val="000000"/>
              </a:solidFill>
              <a:latin typeface="+mn-lt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0000"/>
                </a:solidFill>
                <a:latin typeface="+mn-lt"/>
              </a:rPr>
              <a:t>Экономия времени (поиск покупателя и подготовку сделки мы берем на себя)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ru-RU" sz="3200" dirty="0">
              <a:solidFill>
                <a:srgbClr val="000000"/>
              </a:solidFill>
              <a:latin typeface="+mn-lt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0000"/>
                </a:solidFill>
                <a:latin typeface="+mn-lt"/>
              </a:rPr>
              <a:t>Увеличивается возможность найти покупателя (у покупателя больше доверия к Застройщику, чем к частным объявлениям)</a:t>
            </a:r>
          </a:p>
        </p:txBody>
      </p:sp>
    </p:spTree>
    <p:extLst>
      <p:ext uri="{BB962C8B-B14F-4D97-AF65-F5344CB8AC3E}">
        <p14:creationId xmlns:p14="http://schemas.microsoft.com/office/powerpoint/2010/main" val="70895451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Спасибо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Спасибо!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ain_4c_parent">
  <a:themeElements>
    <a:clrScheme name="SMLT_COLOURS">
      <a:dk1>
        <a:srgbClr val="FEFFFE"/>
      </a:dk1>
      <a:lt1>
        <a:srgbClr val="007FFF"/>
      </a:lt1>
      <a:dk2>
        <a:srgbClr val="007F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White">
      <a:majorFont>
        <a:latin typeface="CoFo Sans"/>
        <a:ea typeface="CoFo Sans"/>
        <a:cs typeface="CoFo Sans"/>
      </a:majorFont>
      <a:minorFont>
        <a:latin typeface="CoFo Sans"/>
        <a:ea typeface="CoFo Sans"/>
        <a:cs typeface="CoFo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+mn-lt"/>
            <a:ea typeface="+mn-ea"/>
            <a:cs typeface="+mn-cs"/>
            <a:sym typeface="CoFo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1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Fo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CoFo Sans"/>
        <a:ea typeface="CoFo Sans"/>
        <a:cs typeface="CoFo Sans"/>
      </a:majorFont>
      <a:minorFont>
        <a:latin typeface="CoFo Sans"/>
        <a:ea typeface="CoFo Sans"/>
        <a:cs typeface="CoFo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+mn-lt"/>
            <a:ea typeface="+mn-ea"/>
            <a:cs typeface="+mn-cs"/>
            <a:sym typeface="CoFo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1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Fo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2186</TotalTime>
  <Words>430</Words>
  <Application>Microsoft Office PowerPoint</Application>
  <PresentationFormat>Произвольный</PresentationFormat>
  <Paragraphs>76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CoFo Sans</vt:lpstr>
      <vt:lpstr>CoFo Sans Medium</vt:lpstr>
      <vt:lpstr>Helvetica</vt:lpstr>
      <vt:lpstr>Wingdings</vt:lpstr>
      <vt:lpstr>main_4c_parent</vt:lpstr>
      <vt:lpstr>САМОЛЕТ  TRADE IN</vt:lpstr>
      <vt:lpstr>САМОЛЕТ СОВЕРШАЕТ ВСЕ ВОЗМОЖНЫЕ ОПЕРАЦИИ С НЕДВИЖИМОСТЬЮ</vt:lpstr>
      <vt:lpstr>TRADE IN «БЫСТРЫЙ ВЫКУП»</vt:lpstr>
      <vt:lpstr>TRADE IN «РЕАЛИЗАЦИЯ»</vt:lpstr>
      <vt:lpstr>Презентация PowerPoint</vt:lpstr>
      <vt:lpstr>Презентация PowerPoint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Новый шаблон презентации ver 1.0</dc:title>
  <dc:creator>Полозкова Алина</dc:creator>
  <cp:lastModifiedBy>1</cp:lastModifiedBy>
  <cp:revision>26</cp:revision>
  <dcterms:modified xsi:type="dcterms:W3CDTF">2022-03-18T18:08:48Z</dcterms:modified>
</cp:coreProperties>
</file>