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3" r:id="rId4"/>
    <p:sldId id="258" r:id="rId5"/>
    <p:sldId id="259" r:id="rId6"/>
    <p:sldId id="260" r:id="rId7"/>
    <p:sldId id="261" r:id="rId8"/>
    <p:sldId id="270" r:id="rId9"/>
    <p:sldId id="272" r:id="rId10"/>
    <p:sldId id="276" r:id="rId11"/>
    <p:sldId id="277" r:id="rId12"/>
    <p:sldId id="279" r:id="rId13"/>
    <p:sldId id="280" r:id="rId14"/>
    <p:sldId id="264" r:id="rId15"/>
    <p:sldId id="267" r:id="rId16"/>
    <p:sldId id="268" r:id="rId17"/>
    <p:sldId id="274" r:id="rId18"/>
    <p:sldId id="269" r:id="rId19"/>
    <p:sldId id="263" r:id="rId20"/>
    <p:sldId id="281" r:id="rId21"/>
    <p:sldId id="265" r:id="rId22"/>
    <p:sldId id="266" r:id="rId23"/>
    <p:sldId id="282" r:id="rId24"/>
    <p:sldId id="283" r:id="rId25"/>
    <p:sldId id="284" r:id="rId26"/>
    <p:sldId id="285" r:id="rId27"/>
    <p:sldId id="27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rupal.org/docs/8/upgrade/upgrade-using-drush" TargetMode="External"/><Relationship Id="rId2" Type="http://schemas.openxmlformats.org/officeDocument/2006/relationships/hyperlink" Target="https://www.drupal.org/docs/8/upgrade/upgrade-using-the-user-interface"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drupal.org/docs/8/upgrade/upgrade-using-drush" TargetMode="External"/><Relationship Id="rId7" Type="http://schemas.openxmlformats.org/officeDocument/2006/relationships/hyperlink" Target="https://www.drupal.org/docs/8/upgrade/drupal-8-upgrade-modules" TargetMode="External"/><Relationship Id="rId2" Type="http://schemas.openxmlformats.org/officeDocument/2006/relationships/hyperlink" Target="https://www.drupal.org/docs/8/upgrade/upgrade-using-the-user-interface" TargetMode="External"/><Relationship Id="rId1" Type="http://schemas.openxmlformats.org/officeDocument/2006/relationships/slideLayout" Target="../slideLayouts/slideLayout1.xml"/><Relationship Id="rId6" Type="http://schemas.openxmlformats.org/officeDocument/2006/relationships/hyperlink" Target="https://www.drupal.org/project/migrate_plus" TargetMode="External"/><Relationship Id="rId5" Type="http://schemas.openxmlformats.org/officeDocument/2006/relationships/hyperlink" Target="https://www.drupal.org/project/migrate_upgrade" TargetMode="External"/><Relationship Id="rId4" Type="http://schemas.openxmlformats.org/officeDocument/2006/relationships/hyperlink" Target="https://www.drupal.org/project/migrate_tool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hostadvice.com/how-to/how-to-upgrade-a-drupal-7-site-to-drupal-8/" TargetMode="External"/><Relationship Id="rId7" Type="http://schemas.openxmlformats.org/officeDocument/2006/relationships/hyperlink" Target="https://www.etondigital.com/migration-to-drupal-8/" TargetMode="External"/><Relationship Id="rId2" Type="http://schemas.openxmlformats.org/officeDocument/2006/relationships/hyperlink" Target="https://www.cmsminds.com/blog/ultimate-guide-migrate-drupal-7-to-drupal-8/" TargetMode="External"/><Relationship Id="rId1" Type="http://schemas.openxmlformats.org/officeDocument/2006/relationships/slideLayout" Target="../slideLayouts/slideLayout1.xml"/><Relationship Id="rId6" Type="http://schemas.openxmlformats.org/officeDocument/2006/relationships/hyperlink" Target="https://colorfield.be/blog/drupal-7-drupal-8-migration-configuration-entities" TargetMode="External"/><Relationship Id="rId5" Type="http://schemas.openxmlformats.org/officeDocument/2006/relationships/hyperlink" Target="https://www.clariontech.com/blog/drupal-7-8-and-9-migration-step-by-step-guide" TargetMode="External"/><Relationship Id="rId4" Type="http://schemas.openxmlformats.org/officeDocument/2006/relationships/hyperlink" Target="https://www.bacancytechnology.com/blog/upgrade-drupal-7-to-drupal-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drupal.org/project/migrate_tools" TargetMode="External"/><Relationship Id="rId2" Type="http://schemas.openxmlformats.org/officeDocument/2006/relationships/hyperlink" Target="https://www.drupal.org/project/migrate_upgrade" TargetMode="External"/><Relationship Id="rId1" Type="http://schemas.openxmlformats.org/officeDocument/2006/relationships/slideLayout" Target="../slideLayouts/slideLayout1.xml"/><Relationship Id="rId4" Type="http://schemas.openxmlformats.org/officeDocument/2006/relationships/hyperlink" Target="https://www.drupal.org/project/migrate_pl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Migration From Drupal 7 to 8 and 9</a:t>
            </a:r>
            <a:endParaRPr lang="en-US" sz="4400" dirty="0"/>
          </a:p>
        </p:txBody>
      </p:sp>
      <p:sp>
        <p:nvSpPr>
          <p:cNvPr id="3" name="Subtitle 2"/>
          <p:cNvSpPr>
            <a:spLocks noGrp="1"/>
          </p:cNvSpPr>
          <p:nvPr>
            <p:ph type="subTitle" idx="1"/>
          </p:nvPr>
        </p:nvSpPr>
        <p:spPr>
          <a:xfrm>
            <a:off x="1712891" y="1661375"/>
            <a:ext cx="9791722" cy="4958366"/>
          </a:xfrm>
        </p:spPr>
        <p:txBody>
          <a:bodyPr>
            <a:normAutofit fontScale="92500" lnSpcReduction="10000"/>
          </a:bodyPr>
          <a:lstStyle/>
          <a:p>
            <a:r>
              <a:rPr lang="en-US" sz="3600" b="1" dirty="0" smtClean="0"/>
              <a:t>Prerequisites :</a:t>
            </a:r>
          </a:p>
          <a:p>
            <a:pPr marL="285750" indent="-285750">
              <a:buFont typeface="Wingdings" panose="05000000000000000000" pitchFamily="2" charset="2"/>
              <a:buChar char="q"/>
            </a:pPr>
            <a:r>
              <a:rPr lang="en-US" dirty="0" smtClean="0"/>
              <a:t>Difference Between Drupal 7 Vs. Drupal 8</a:t>
            </a:r>
          </a:p>
          <a:p>
            <a:pPr marL="285750" indent="-285750">
              <a:buFont typeface="Wingdings" panose="05000000000000000000" pitchFamily="2" charset="2"/>
              <a:buChar char="q"/>
            </a:pPr>
            <a:r>
              <a:rPr lang="en-US" dirty="0" smtClean="0"/>
              <a:t>Drupal 7 Module Vs. Drupal 8 Module</a:t>
            </a:r>
          </a:p>
          <a:p>
            <a:pPr marL="285750" indent="-285750">
              <a:buFont typeface="Wingdings" panose="05000000000000000000" pitchFamily="2" charset="2"/>
              <a:buChar char="q"/>
            </a:pPr>
            <a:r>
              <a:rPr lang="en-US" dirty="0"/>
              <a:t>Drupal 7 Custom Module Vs. Drupal 8 Custom </a:t>
            </a:r>
            <a:r>
              <a:rPr lang="en-US" dirty="0" smtClean="0"/>
              <a:t>Module</a:t>
            </a:r>
          </a:p>
          <a:p>
            <a:pPr marL="285750" indent="-285750">
              <a:buFont typeface="Wingdings" panose="05000000000000000000" pitchFamily="2" charset="2"/>
              <a:buChar char="q"/>
            </a:pPr>
            <a:r>
              <a:rPr lang="en-US" dirty="0"/>
              <a:t>Drupal 7 </a:t>
            </a:r>
            <a:r>
              <a:rPr lang="en-US" dirty="0" smtClean="0"/>
              <a:t>Content Type </a:t>
            </a:r>
            <a:r>
              <a:rPr lang="en-US" dirty="0"/>
              <a:t>Vs. Drupal 8 </a:t>
            </a:r>
            <a:r>
              <a:rPr lang="en-US" dirty="0" smtClean="0"/>
              <a:t>Content Type</a:t>
            </a:r>
          </a:p>
          <a:p>
            <a:pPr marL="285750" indent="-285750">
              <a:buFont typeface="Wingdings" panose="05000000000000000000" pitchFamily="2" charset="2"/>
              <a:buChar char="q"/>
            </a:pPr>
            <a:r>
              <a:rPr lang="en-US" dirty="0" smtClean="0"/>
              <a:t>Drupal 7 View </a:t>
            </a:r>
            <a:r>
              <a:rPr lang="en-US" dirty="0" err="1" smtClean="0"/>
              <a:t>Vs</a:t>
            </a:r>
            <a:r>
              <a:rPr lang="en-US" dirty="0" smtClean="0"/>
              <a:t> Drupal 8 view</a:t>
            </a:r>
          </a:p>
          <a:p>
            <a:pPr marL="285750" indent="-285750">
              <a:buFont typeface="Wingdings" panose="05000000000000000000" pitchFamily="2" charset="2"/>
              <a:buChar char="q"/>
            </a:pPr>
            <a:r>
              <a:rPr lang="en-US" dirty="0" smtClean="0"/>
              <a:t>Drupal 7 Theme </a:t>
            </a:r>
            <a:r>
              <a:rPr lang="en-US" dirty="0" err="1" smtClean="0"/>
              <a:t>Vs</a:t>
            </a:r>
            <a:r>
              <a:rPr lang="en-US" dirty="0" smtClean="0"/>
              <a:t> Drupal 8 Theme</a:t>
            </a:r>
          </a:p>
          <a:p>
            <a:pPr marL="285750" indent="-285750">
              <a:buFont typeface="Wingdings" panose="05000000000000000000" pitchFamily="2" charset="2"/>
              <a:buChar char="q"/>
            </a:pPr>
            <a:r>
              <a:rPr lang="en-US" dirty="0" smtClean="0"/>
              <a:t>Drupal 7 Custom theme </a:t>
            </a:r>
            <a:r>
              <a:rPr lang="en-US" dirty="0" err="1" smtClean="0"/>
              <a:t>Vs</a:t>
            </a:r>
            <a:r>
              <a:rPr lang="en-US" dirty="0" smtClean="0"/>
              <a:t> Drupal 8 Custom theme</a:t>
            </a:r>
          </a:p>
          <a:p>
            <a:pPr marL="285750" indent="-285750">
              <a:buFont typeface="Wingdings" panose="05000000000000000000" pitchFamily="2" charset="2"/>
              <a:buChar char="q"/>
            </a:pPr>
            <a:r>
              <a:rPr lang="en-US" dirty="0" smtClean="0"/>
              <a:t>Drupal 7 Folder Structure Vs. Drupal 8 Folder Structure</a:t>
            </a:r>
          </a:p>
          <a:p>
            <a:pPr marL="285750" indent="-285750">
              <a:buFont typeface="Wingdings" panose="05000000000000000000" pitchFamily="2" charset="2"/>
              <a:buChar char="q"/>
            </a:pPr>
            <a:r>
              <a:rPr lang="en-US" dirty="0" smtClean="0"/>
              <a:t>Drupal 7 Procedural PHP Vs Drupal 8 Object Oriented </a:t>
            </a:r>
            <a:r>
              <a:rPr lang="en-US" dirty="0" smtClean="0"/>
              <a:t>PHP</a:t>
            </a:r>
          </a:p>
          <a:p>
            <a:pPr marL="285750" indent="-285750">
              <a:buFont typeface="Wingdings" panose="05000000000000000000" pitchFamily="2" charset="2"/>
              <a:buChar char="q"/>
            </a:pPr>
            <a:r>
              <a:rPr lang="en-US" dirty="0"/>
              <a:t>Drupal 7 Procedural PHP Vs Drupal 8 </a:t>
            </a:r>
            <a:r>
              <a:rPr lang="en-US" dirty="0" smtClean="0"/>
              <a:t>MVC</a:t>
            </a:r>
            <a:endParaRPr lang="en-US" dirty="0"/>
          </a:p>
          <a:p>
            <a:pPr marL="285750" indent="-285750">
              <a:buFont typeface="Wingdings" panose="05000000000000000000" pitchFamily="2" charset="2"/>
              <a:buChar char="q"/>
            </a:pPr>
            <a:r>
              <a:rPr lang="en-US" dirty="0" smtClean="0"/>
              <a:t>Drupal </a:t>
            </a:r>
            <a:r>
              <a:rPr lang="en-US" dirty="0" smtClean="0"/>
              <a:t>7 without framework Vs. Drupal 8 Symfony Framework</a:t>
            </a:r>
          </a:p>
          <a:p>
            <a:pPr marL="285750" indent="-285750">
              <a:buFont typeface="Wingdings" panose="05000000000000000000" pitchFamily="2" charset="2"/>
              <a:buChar char="q"/>
            </a:pPr>
            <a:r>
              <a:rPr lang="en-US" dirty="0" smtClean="0"/>
              <a:t>Drupal 7 Coding Standard Vs. Drupal 8 Coding Standard</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smtClean="0"/>
          </a:p>
          <a:p>
            <a:pPr lvl="1"/>
            <a:endParaRPr lang="en-US" dirty="0"/>
          </a:p>
        </p:txBody>
      </p:sp>
    </p:spTree>
    <p:extLst>
      <p:ext uri="{BB962C8B-B14F-4D97-AF65-F5344CB8AC3E}">
        <p14:creationId xmlns:p14="http://schemas.microsoft.com/office/powerpoint/2010/main" val="344780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Important Points with Migration</a:t>
            </a:r>
            <a:endParaRPr lang="en-US" sz="4400" dirty="0"/>
          </a:p>
        </p:txBody>
      </p:sp>
      <p:sp>
        <p:nvSpPr>
          <p:cNvPr id="9" name="Rectangle 6"/>
          <p:cNvSpPr>
            <a:spLocks noGrp="1" noChangeArrowheads="1"/>
          </p:cNvSpPr>
          <p:nvPr>
            <p:ph type="subTitle" idx="1"/>
          </p:nvPr>
        </p:nvSpPr>
        <p:spPr bwMode="auto">
          <a:xfrm>
            <a:off x="1712892" y="1336450"/>
            <a:ext cx="10315976" cy="5105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marL="342900" indent="-342900" defTabSz="914400" eaLnBrk="0" fontAlgn="base" hangingPunct="0">
              <a:spcBef>
                <a:spcPct val="0"/>
              </a:spcBef>
              <a:spcAft>
                <a:spcPct val="0"/>
              </a:spcAft>
              <a:buClrTx/>
              <a:buFont typeface="Wingdings" panose="05000000000000000000" pitchFamily="2" charset="2"/>
              <a:buChar char="q"/>
            </a:pPr>
            <a:r>
              <a:rPr lang="en-GB" sz="2400" b="1" dirty="0"/>
              <a:t>Enable required core and contributed modules in Drupal </a:t>
            </a:r>
            <a:r>
              <a:rPr lang="en-GB" sz="2400" b="1" dirty="0" smtClean="0"/>
              <a:t>8</a:t>
            </a:r>
          </a:p>
          <a:p>
            <a:pPr marL="342900" indent="-342900" defTabSz="914400" eaLnBrk="0" fontAlgn="base" hangingPunct="0">
              <a:spcBef>
                <a:spcPct val="0"/>
              </a:spcBef>
              <a:spcAft>
                <a:spcPct val="0"/>
              </a:spcAft>
              <a:buClrTx/>
              <a:buFont typeface="Wingdings" panose="05000000000000000000" pitchFamily="2" charset="2"/>
              <a:buChar char="q"/>
            </a:pPr>
            <a:r>
              <a:rPr lang="en-GB" sz="2400" b="1" dirty="0" smtClean="0"/>
              <a:t>Do </a:t>
            </a:r>
            <a:r>
              <a:rPr lang="en-GB" sz="2400" b="1" dirty="0"/>
              <a:t>not configure the Drupal 8 site</a:t>
            </a:r>
          </a:p>
          <a:p>
            <a:pPr marL="342900" indent="-342900" defTabSz="914400" eaLnBrk="0" fontAlgn="base" hangingPunct="0">
              <a:spcBef>
                <a:spcPct val="0"/>
              </a:spcBef>
              <a:spcAft>
                <a:spcPct val="0"/>
              </a:spcAft>
              <a:buClrTx/>
              <a:buFont typeface="Wingdings" panose="05000000000000000000" pitchFamily="2" charset="2"/>
              <a:buChar char="q"/>
            </a:pPr>
            <a:r>
              <a:rPr lang="en-GB" sz="2400" b="1" dirty="0"/>
              <a:t>Do not create content on the Drupal 8 site</a:t>
            </a:r>
          </a:p>
          <a:p>
            <a:pPr marL="342900" indent="-342900" defTabSz="914400" eaLnBrk="0" fontAlgn="base" hangingPunct="0">
              <a:spcBef>
                <a:spcPct val="0"/>
              </a:spcBef>
              <a:spcAft>
                <a:spcPct val="0"/>
              </a:spcAft>
              <a:buClrTx/>
              <a:buFont typeface="Wingdings" panose="05000000000000000000" pitchFamily="2" charset="2"/>
              <a:buChar char="q"/>
            </a:pPr>
            <a:r>
              <a:rPr lang="en-IN" sz="2400" b="1" dirty="0"/>
              <a:t>Performing the upgrade</a:t>
            </a:r>
          </a:p>
          <a:p>
            <a:pPr fontAlgn="base"/>
            <a:r>
              <a:rPr lang="en-GB" sz="2400" dirty="0"/>
              <a:t>You have two choices to actually execute the migration:</a:t>
            </a:r>
          </a:p>
          <a:p>
            <a:pPr fontAlgn="base"/>
            <a:r>
              <a:rPr lang="en-GB" sz="2400" dirty="0">
                <a:hlinkClick r:id="rId2"/>
              </a:rPr>
              <a:t>Using the browser user interface</a:t>
            </a:r>
            <a:r>
              <a:rPr lang="en-GB" sz="2400" dirty="0"/>
              <a:t>. This is the easier method and it can be done through the user interface of the Drupal 8 site. However, it offers less control over the migration.</a:t>
            </a:r>
          </a:p>
          <a:p>
            <a:pPr fontAlgn="base"/>
            <a:r>
              <a:rPr lang="en-GB" sz="2400" dirty="0">
                <a:hlinkClick r:id="rId3"/>
              </a:rPr>
              <a:t>Using </a:t>
            </a:r>
            <a:r>
              <a:rPr lang="en-GB" sz="2400" dirty="0" err="1">
                <a:hlinkClick r:id="rId3"/>
              </a:rPr>
              <a:t>Drush</a:t>
            </a:r>
            <a:r>
              <a:rPr lang="en-GB" sz="2400" dirty="0"/>
              <a:t>. This is more robust and faster and allows selective migration but it requires additional modules and it must be run from the command line.</a:t>
            </a:r>
          </a:p>
          <a:p>
            <a:pPr marL="800100" lvl="1" indent="-342900" algn="l" defTabSz="914400" eaLnBrk="0" fontAlgn="base" hangingPunct="0">
              <a:spcBef>
                <a:spcPct val="0"/>
              </a:spcBef>
              <a:spcAft>
                <a:spcPct val="0"/>
              </a:spcAft>
              <a:buClrTx/>
              <a:buFont typeface="Wingdings" panose="05000000000000000000" pitchFamily="2" charset="2"/>
              <a:buChar char="q"/>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0588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Important Points with Migration</a:t>
            </a:r>
            <a:endParaRPr lang="en-US" sz="4400" dirty="0"/>
          </a:p>
        </p:txBody>
      </p:sp>
      <p:sp>
        <p:nvSpPr>
          <p:cNvPr id="9" name="Rectangle 6"/>
          <p:cNvSpPr>
            <a:spLocks noGrp="1" noChangeArrowheads="1"/>
          </p:cNvSpPr>
          <p:nvPr>
            <p:ph type="subTitle" idx="1"/>
          </p:nvPr>
        </p:nvSpPr>
        <p:spPr bwMode="auto">
          <a:xfrm>
            <a:off x="1712892" y="1767338"/>
            <a:ext cx="10315976" cy="42433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fontAlgn="base"/>
            <a:r>
              <a:rPr lang="en-GB" sz="2000" b="1" dirty="0"/>
              <a:t>Enable required core and contributed modules in Drupal 8</a:t>
            </a:r>
          </a:p>
          <a:p>
            <a:pPr fontAlgn="base"/>
            <a:r>
              <a:rPr lang="en-GB" sz="2000" dirty="0"/>
              <a:t>The migration process does </a:t>
            </a:r>
            <a:r>
              <a:rPr lang="en-GB" sz="2000" b="1" dirty="0"/>
              <a:t>not</a:t>
            </a:r>
            <a:r>
              <a:rPr lang="en-GB" sz="2000" dirty="0"/>
              <a:t> automatically install modules on the Drupal 8 destination site. Only migrations relevant for modules installed on both the source and destination site will be executed. Therefore you need to first enable all core and contributed modules on the Drupal 8 site for which you want to migrate configuration and content from the source site</a:t>
            </a:r>
            <a:r>
              <a:rPr lang="en-GB" sz="2000" dirty="0" smtClean="0"/>
              <a:t>.</a:t>
            </a:r>
          </a:p>
          <a:p>
            <a:pPr fontAlgn="base"/>
            <a:r>
              <a:rPr lang="en-GB" sz="2000" dirty="0"/>
              <a:t>If you have the Drupal 7 core Forum module enabled on your source site, you must enable the core Forum module on your Drupal 8 site before beginning the upgrade process.</a:t>
            </a:r>
          </a:p>
          <a:p>
            <a:pPr fontAlgn="base"/>
            <a:endParaRPr lang="en-GB" sz="2000" dirty="0"/>
          </a:p>
          <a:p>
            <a:pPr marL="800100" lvl="1" indent="-342900" algn="l" defTabSz="914400" eaLnBrk="0" fontAlgn="base" hangingPunct="0">
              <a:spcBef>
                <a:spcPct val="0"/>
              </a:spcBef>
              <a:spcAft>
                <a:spcPct val="0"/>
              </a:spcAft>
              <a:buClrTx/>
              <a:buFont typeface="Wingdings" panose="05000000000000000000" pitchFamily="2" charset="2"/>
              <a:buChar char="q"/>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580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Important Points with Migration</a:t>
            </a:r>
            <a:endParaRPr lang="en-US" sz="4400" dirty="0"/>
          </a:p>
        </p:txBody>
      </p:sp>
      <p:sp>
        <p:nvSpPr>
          <p:cNvPr id="9" name="Rectangle 6"/>
          <p:cNvSpPr>
            <a:spLocks noGrp="1" noChangeArrowheads="1"/>
          </p:cNvSpPr>
          <p:nvPr>
            <p:ph type="subTitle" idx="1"/>
          </p:nvPr>
        </p:nvSpPr>
        <p:spPr bwMode="auto">
          <a:xfrm>
            <a:off x="1712892" y="1187694"/>
            <a:ext cx="10315976" cy="54026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fontAlgn="base"/>
            <a:r>
              <a:rPr lang="en-GB" sz="2400" b="1" dirty="0"/>
              <a:t>Do not configure the Drupal 8 site</a:t>
            </a:r>
          </a:p>
          <a:p>
            <a:pPr fontAlgn="base"/>
            <a:r>
              <a:rPr lang="en-GB" sz="2400" dirty="0"/>
              <a:t>Keep in mind that the upgrade process will overwrite configuration on the Drupal 8 site, so </a:t>
            </a:r>
            <a:r>
              <a:rPr lang="en-GB" sz="2400" b="1" dirty="0"/>
              <a:t>do not do any configuration of the Drupal 8 site until after the upgrade process is complete</a:t>
            </a:r>
            <a:r>
              <a:rPr lang="en-GB" sz="2400" dirty="0"/>
              <a:t>. This means you do not have to create all the content types and fields manually before running this upgrade. The Migrate module will create them as a part of the migration process. In fact, it is a common best practice to install Drupal 8 using the Minimal install profile, because the Standard profile introduces its own configuration that you might not want to use. This is different than the way Migrate worked in Drupal 7 and earlier, where you had to have all the content types and fields prepared and ready before running Migrate.</a:t>
            </a:r>
          </a:p>
          <a:p>
            <a:pPr marL="800100" lvl="1" indent="-342900" algn="l" defTabSz="914400" eaLnBrk="0" fontAlgn="base" hangingPunct="0">
              <a:spcBef>
                <a:spcPct val="0"/>
              </a:spcBef>
              <a:spcAft>
                <a:spcPct val="0"/>
              </a:spcAft>
              <a:buClrTx/>
              <a:buFont typeface="Wingdings" panose="05000000000000000000" pitchFamily="2" charset="2"/>
              <a:buChar char="q"/>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7829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Drupal 8 Core Migrate Modules</a:t>
            </a:r>
            <a:endParaRPr lang="en-US" sz="4400" dirty="0"/>
          </a:p>
        </p:txBody>
      </p:sp>
      <p:sp>
        <p:nvSpPr>
          <p:cNvPr id="9" name="Rectangle 6"/>
          <p:cNvSpPr>
            <a:spLocks noGrp="1" noChangeArrowheads="1"/>
          </p:cNvSpPr>
          <p:nvPr>
            <p:ph type="subTitle" idx="1"/>
          </p:nvPr>
        </p:nvSpPr>
        <p:spPr bwMode="auto">
          <a:xfrm>
            <a:off x="1712892" y="1087661"/>
            <a:ext cx="10315976" cy="56027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fontAlgn="base"/>
            <a:r>
              <a:rPr lang="en-US" sz="2400" b="1" dirty="0"/>
              <a:t>Additional Considerations</a:t>
            </a:r>
            <a:endParaRPr lang="en-IN" sz="2400" b="1" dirty="0"/>
          </a:p>
          <a:p>
            <a:pPr marL="285750" lvl="0" indent="-285750" fontAlgn="base">
              <a:buFont typeface="Wingdings" panose="05000000000000000000" pitchFamily="2" charset="2"/>
              <a:buChar char="q"/>
            </a:pPr>
            <a:r>
              <a:rPr lang="en-US" sz="2400" dirty="0"/>
              <a:t>Not all contributed modules have automatic upgrade paths. This may require a manual or custom migration.</a:t>
            </a:r>
            <a:endParaRPr lang="en-IN" sz="2400" dirty="0"/>
          </a:p>
          <a:p>
            <a:pPr marL="285750" lvl="0" indent="-285750" fontAlgn="base">
              <a:buFont typeface="Wingdings" panose="05000000000000000000" pitchFamily="2" charset="2"/>
              <a:buChar char="q"/>
            </a:pPr>
            <a:r>
              <a:rPr lang="en-US" sz="2400" dirty="0"/>
              <a:t>Drupal 8 significantly changed how themes are structured. These changes can't be migrated. Instead, a theme must be rebuilt to work in Drupal 8.</a:t>
            </a:r>
            <a:endParaRPr lang="en-IN" sz="2400" dirty="0"/>
          </a:p>
          <a:p>
            <a:pPr marL="285750" lvl="0" indent="-285750" fontAlgn="base">
              <a:buFont typeface="Wingdings" panose="05000000000000000000" pitchFamily="2" charset="2"/>
              <a:buChar char="q"/>
            </a:pPr>
            <a:r>
              <a:rPr lang="en-US" sz="2400" dirty="0"/>
              <a:t>Although there are automated tools available, setting these up can still be a complex process. If a site does not have much content or custom configuration, some users may find it easier/faster to manually create this data in the new site. This should be determined on a per-case basis.</a:t>
            </a:r>
            <a:endParaRPr lang="en-IN" sz="2400" dirty="0"/>
          </a:p>
          <a:p>
            <a:r>
              <a:rPr lang="en-US" sz="2400" dirty="0"/>
              <a:t> </a:t>
            </a:r>
            <a:endParaRPr lang="en-IN"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2112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Drupal 8 Core Migrate Modules</a:t>
            </a:r>
            <a:endParaRPr lang="en-US" sz="4400" dirty="0"/>
          </a:p>
        </p:txBody>
      </p:sp>
      <p:sp>
        <p:nvSpPr>
          <p:cNvPr id="9" name="Rectangle 6"/>
          <p:cNvSpPr>
            <a:spLocks noGrp="1" noChangeArrowheads="1"/>
          </p:cNvSpPr>
          <p:nvPr>
            <p:ph type="subTitle" idx="1"/>
          </p:nvPr>
        </p:nvSpPr>
        <p:spPr bwMode="auto">
          <a:xfrm>
            <a:off x="1712892" y="4159874"/>
            <a:ext cx="10315976" cy="26326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fontAlgn="base"/>
            <a:r>
              <a:rPr lang="en-US" sz="2400" b="1" dirty="0"/>
              <a:t>Examples of configuration migration</a:t>
            </a:r>
            <a:r>
              <a:rPr lang="en-US" sz="2400" dirty="0"/>
              <a:t>: Content types, field definitions, and user roles are </a:t>
            </a:r>
            <a:r>
              <a:rPr lang="en-US" sz="2400" i="1" dirty="0"/>
              <a:t>configuration</a:t>
            </a:r>
            <a:r>
              <a:rPr lang="en-US" sz="2400" dirty="0"/>
              <a:t> entities which can be migrated to Drupal 8. </a:t>
            </a:r>
            <a:endParaRPr lang="en-IN" sz="2400" dirty="0"/>
          </a:p>
          <a:p>
            <a:pPr fontAlgn="base"/>
            <a:r>
              <a:rPr lang="en-US" sz="2400" b="1" dirty="0"/>
              <a:t>Examples of content migration</a:t>
            </a:r>
            <a:r>
              <a:rPr lang="en-US" sz="2400" dirty="0"/>
              <a:t>: Nodes, users and taxonomy terms are examples of </a:t>
            </a:r>
            <a:r>
              <a:rPr lang="en-US" sz="2400" i="1" dirty="0"/>
              <a:t>content </a:t>
            </a:r>
            <a:r>
              <a:rPr lang="en-US" sz="2400" dirty="0"/>
              <a:t>entities which can be migrated to Drupal 8.</a:t>
            </a:r>
            <a:endParaRPr lang="en-IN"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descr="Upgrading from Drupal 6 / 7 to Drupal 8"/>
          <p:cNvPicPr/>
          <p:nvPr/>
        </p:nvPicPr>
        <p:blipFill>
          <a:blip r:embed="rId2">
            <a:extLst>
              <a:ext uri="{28A0092B-C50C-407E-A947-70E740481C1C}">
                <a14:useLocalDpi xmlns:a14="http://schemas.microsoft.com/office/drawing/2010/main" val="0"/>
              </a:ext>
            </a:extLst>
          </a:blip>
          <a:srcRect/>
          <a:stretch>
            <a:fillRect/>
          </a:stretch>
        </p:blipFill>
        <p:spPr bwMode="auto">
          <a:xfrm>
            <a:off x="1817598" y="1133341"/>
            <a:ext cx="9052172" cy="2859109"/>
          </a:xfrm>
          <a:prstGeom prst="rect">
            <a:avLst/>
          </a:prstGeom>
          <a:noFill/>
          <a:ln>
            <a:noFill/>
          </a:ln>
        </p:spPr>
      </p:pic>
    </p:spTree>
    <p:extLst>
      <p:ext uri="{BB962C8B-B14F-4D97-AF65-F5344CB8AC3E}">
        <p14:creationId xmlns:p14="http://schemas.microsoft.com/office/powerpoint/2010/main" val="195343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Drupal 8 Core Migrate Modules</a:t>
            </a:r>
            <a:endParaRPr lang="en-US" sz="4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892" y="1081827"/>
            <a:ext cx="9791720" cy="4623513"/>
          </a:xfrm>
          <a:prstGeom prst="rect">
            <a:avLst/>
          </a:prstGeom>
        </p:spPr>
      </p:pic>
    </p:spTree>
    <p:extLst>
      <p:ext uri="{BB962C8B-B14F-4D97-AF65-F5344CB8AC3E}">
        <p14:creationId xmlns:p14="http://schemas.microsoft.com/office/powerpoint/2010/main" val="155670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Drupal 8 Core Migrate Modules</a:t>
            </a: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72" y="2166761"/>
            <a:ext cx="9105363" cy="3989340"/>
          </a:xfrm>
          <a:prstGeom prst="rect">
            <a:avLst/>
          </a:prstGeom>
        </p:spPr>
      </p:pic>
    </p:spTree>
    <p:extLst>
      <p:ext uri="{BB962C8B-B14F-4D97-AF65-F5344CB8AC3E}">
        <p14:creationId xmlns:p14="http://schemas.microsoft.com/office/powerpoint/2010/main" val="884836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Drupal 8 Core Migrate Modules</a:t>
            </a:r>
            <a:endParaRPr lang="en-US" sz="4400" dirty="0"/>
          </a:p>
        </p:txBody>
      </p:sp>
      <p:sp>
        <p:nvSpPr>
          <p:cNvPr id="3" name="Rectangle 2"/>
          <p:cNvSpPr/>
          <p:nvPr/>
        </p:nvSpPr>
        <p:spPr>
          <a:xfrm>
            <a:off x="1781061" y="2754524"/>
            <a:ext cx="10093259" cy="3046988"/>
          </a:xfrm>
          <a:prstGeom prst="rect">
            <a:avLst/>
          </a:prstGeom>
        </p:spPr>
        <p:txBody>
          <a:bodyPr wrap="square">
            <a:spAutoFit/>
          </a:bodyPr>
          <a:lstStyle/>
          <a:p>
            <a:r>
              <a:rPr lang="en-GB" sz="2400" dirty="0">
                <a:solidFill>
                  <a:srgbClr val="FF6600"/>
                </a:solidFill>
                <a:latin typeface="WorkSans-Light"/>
              </a:rPr>
              <a:t>ETL Process</a:t>
            </a:r>
          </a:p>
          <a:p>
            <a:r>
              <a:rPr lang="en-GB" sz="2400" dirty="0">
                <a:solidFill>
                  <a:srgbClr val="23262B"/>
                </a:solidFill>
                <a:latin typeface="GothamRoundedBook"/>
              </a:rPr>
              <a:t>Migration is nothing but an </a:t>
            </a:r>
            <a:r>
              <a:rPr lang="en-GB" sz="2400" dirty="0" err="1">
                <a:solidFill>
                  <a:srgbClr val="23262B"/>
                </a:solidFill>
                <a:latin typeface="GothamRoundedBook"/>
              </a:rPr>
              <a:t>Etract</a:t>
            </a:r>
            <a:r>
              <a:rPr lang="en-GB" sz="2400" dirty="0">
                <a:solidFill>
                  <a:srgbClr val="23262B"/>
                </a:solidFill>
                <a:latin typeface="GothamRoundedBook"/>
              </a:rPr>
              <a:t> –x Transform – Load (ETL) process. In the Drupal Migrate API:</a:t>
            </a:r>
          </a:p>
          <a:p>
            <a:pPr>
              <a:buFont typeface="Arial" panose="020B0604020202020204" pitchFamily="34" charset="0"/>
              <a:buChar char="•"/>
            </a:pPr>
            <a:r>
              <a:rPr lang="en-GB" sz="2400" dirty="0">
                <a:solidFill>
                  <a:srgbClr val="000000"/>
                </a:solidFill>
                <a:latin typeface="GothamRoundedBook"/>
              </a:rPr>
              <a:t>Extract phase is called source (could be applications, databases &amp; systems)</a:t>
            </a:r>
            <a:endParaRPr lang="en-GB" sz="2400" dirty="0">
              <a:solidFill>
                <a:srgbClr val="23262B"/>
              </a:solidFill>
              <a:latin typeface="GothamRoundedBook"/>
            </a:endParaRPr>
          </a:p>
          <a:p>
            <a:pPr>
              <a:buFont typeface="Arial" panose="020B0604020202020204" pitchFamily="34" charset="0"/>
              <a:buChar char="•"/>
            </a:pPr>
            <a:r>
              <a:rPr lang="en-GB" sz="2400" dirty="0">
                <a:solidFill>
                  <a:srgbClr val="000000"/>
                </a:solidFill>
                <a:latin typeface="GothamRoundedBook"/>
              </a:rPr>
              <a:t>Transform phase is called process (set of business rules)</a:t>
            </a:r>
            <a:endParaRPr lang="en-GB" sz="2400" dirty="0">
              <a:solidFill>
                <a:srgbClr val="23262B"/>
              </a:solidFill>
              <a:latin typeface="GothamRoundedBook"/>
            </a:endParaRPr>
          </a:p>
          <a:p>
            <a:pPr>
              <a:buFont typeface="Arial" panose="020B0604020202020204" pitchFamily="34" charset="0"/>
              <a:buChar char="•"/>
            </a:pPr>
            <a:r>
              <a:rPr lang="en-GB" sz="2400" dirty="0">
                <a:solidFill>
                  <a:srgbClr val="000000"/>
                </a:solidFill>
                <a:latin typeface="GothamRoundedBook"/>
              </a:rPr>
              <a:t>Load phase is called destination (the targeted system can be data warehouses, analytical applications, or data marts)</a:t>
            </a:r>
            <a:endParaRPr lang="en-GB" sz="2400" b="0" i="0" dirty="0">
              <a:solidFill>
                <a:srgbClr val="23262B"/>
              </a:solidFill>
              <a:effectLst/>
              <a:latin typeface="GothamRoundedBook"/>
            </a:endParaRPr>
          </a:p>
        </p:txBody>
      </p:sp>
    </p:spTree>
    <p:extLst>
      <p:ext uri="{BB962C8B-B14F-4D97-AF65-F5344CB8AC3E}">
        <p14:creationId xmlns:p14="http://schemas.microsoft.com/office/powerpoint/2010/main" val="870634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Drupal 8 Core Migrate Modules</a:t>
            </a:r>
            <a:endParaRPr lang="en-US" sz="4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892" y="2099256"/>
            <a:ext cx="9350062" cy="4262907"/>
          </a:xfrm>
          <a:prstGeom prst="rect">
            <a:avLst/>
          </a:prstGeom>
        </p:spPr>
      </p:pic>
    </p:spTree>
    <p:extLst>
      <p:ext uri="{BB962C8B-B14F-4D97-AF65-F5344CB8AC3E}">
        <p14:creationId xmlns:p14="http://schemas.microsoft.com/office/powerpoint/2010/main" val="1683657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614" y="1166077"/>
            <a:ext cx="10981386" cy="515155"/>
          </a:xfrm>
        </p:spPr>
        <p:txBody>
          <a:bodyPr>
            <a:noAutofit/>
          </a:bodyPr>
          <a:lstStyle/>
          <a:p>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Migration </a:t>
            </a:r>
            <a:r>
              <a:rPr lang="en-US" sz="4400" b="1" dirty="0"/>
              <a:t>Preparation steps</a:t>
            </a:r>
            <a:r>
              <a:rPr lang="en-IN" sz="4400" b="1" dirty="0"/>
              <a:t/>
            </a:r>
            <a:br>
              <a:rPr lang="en-IN" sz="4400" b="1" dirty="0"/>
            </a:br>
            <a:endParaRPr lang="en-US" sz="4400" dirty="0"/>
          </a:p>
        </p:txBody>
      </p:sp>
      <p:sp>
        <p:nvSpPr>
          <p:cNvPr id="9" name="Rectangle 6"/>
          <p:cNvSpPr>
            <a:spLocks noGrp="1" noChangeArrowheads="1"/>
          </p:cNvSpPr>
          <p:nvPr>
            <p:ph type="subTitle" idx="1"/>
          </p:nvPr>
        </p:nvSpPr>
        <p:spPr bwMode="auto">
          <a:xfrm>
            <a:off x="1712892" y="1205647"/>
            <a:ext cx="10315976" cy="5366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marL="285750" lvl="0" indent="-285750" defTabSz="914400" eaLnBrk="0" fontAlgn="base" hangingPunct="0">
              <a:spcBef>
                <a:spcPct val="0"/>
              </a:spcBef>
              <a:spcAft>
                <a:spcPct val="0"/>
              </a:spcAft>
              <a:buClrTx/>
              <a:buFont typeface="Wingdings" panose="05000000000000000000" pitchFamily="2" charset="2"/>
              <a:buChar char="q"/>
            </a:pPr>
            <a:r>
              <a:rPr lang="en-US" sz="1400" dirty="0"/>
              <a:t>Upgrade a site by importing its files and the data from its database into a clean and empty new install of Drupal </a:t>
            </a:r>
            <a:r>
              <a:rPr lang="en-US" sz="1400" dirty="0" smtClean="0"/>
              <a:t>8</a:t>
            </a:r>
          </a:p>
          <a:p>
            <a:pPr marL="285750" indent="-285750">
              <a:buFont typeface="Wingdings" panose="05000000000000000000" pitchFamily="2" charset="2"/>
              <a:buChar char="q"/>
            </a:pPr>
            <a:r>
              <a:rPr lang="en-US" sz="1400" b="1" dirty="0"/>
              <a:t>Definitions</a:t>
            </a:r>
            <a:endParaRPr lang="en-IN" sz="1400" b="1" dirty="0"/>
          </a:p>
          <a:p>
            <a:r>
              <a:rPr lang="en-US" sz="1400" b="1" dirty="0"/>
              <a:t>Old site</a:t>
            </a:r>
            <a:endParaRPr lang="en-IN" sz="1400" b="1" dirty="0"/>
          </a:p>
          <a:p>
            <a:r>
              <a:rPr lang="en-US" sz="1400" dirty="0"/>
              <a:t>The site you want to upgrade.</a:t>
            </a:r>
            <a:endParaRPr lang="en-IN" sz="1400" dirty="0"/>
          </a:p>
          <a:p>
            <a:r>
              <a:rPr lang="en-US" sz="1400" b="1" dirty="0"/>
              <a:t>New site</a:t>
            </a:r>
            <a:endParaRPr lang="en-IN" sz="1400" b="1" dirty="0"/>
          </a:p>
          <a:p>
            <a:r>
              <a:rPr lang="en-US" sz="1400" dirty="0"/>
              <a:t>This empty Drupal 8 installation you will import the old site to.</a:t>
            </a:r>
            <a:endParaRPr lang="en-IN" sz="1400" dirty="0"/>
          </a:p>
          <a:p>
            <a:r>
              <a:rPr lang="en-US" sz="2000" b="1" dirty="0"/>
              <a:t>Preparation steps</a:t>
            </a:r>
            <a:endParaRPr lang="en-IN" sz="2000" b="1" dirty="0"/>
          </a:p>
          <a:p>
            <a:pPr marL="285750" lvl="0" indent="-285750">
              <a:buFont typeface="Wingdings" panose="05000000000000000000" pitchFamily="2" charset="2"/>
              <a:buChar char="q"/>
            </a:pPr>
            <a:r>
              <a:rPr lang="en-US" sz="1400" dirty="0" smtClean="0"/>
              <a:t>Take the Backup Of Old Website</a:t>
            </a:r>
          </a:p>
          <a:p>
            <a:pPr marL="285750" indent="-285750">
              <a:buFont typeface="Wingdings" panose="05000000000000000000" pitchFamily="2" charset="2"/>
              <a:buChar char="q"/>
            </a:pPr>
            <a:r>
              <a:rPr lang="en-US" sz="1400" dirty="0"/>
              <a:t>Put this site into </a:t>
            </a:r>
            <a:r>
              <a:rPr lang="en-US" sz="1400" u="sng" dirty="0"/>
              <a:t>maintenance mode</a:t>
            </a:r>
            <a:r>
              <a:rPr lang="en-US" sz="1400" dirty="0" smtClean="0"/>
              <a:t>.</a:t>
            </a:r>
          </a:p>
          <a:p>
            <a:pPr marL="285750" lvl="0" indent="-285750">
              <a:buFont typeface="Wingdings" panose="05000000000000000000" pitchFamily="2" charset="2"/>
              <a:buChar char="q"/>
            </a:pPr>
            <a:r>
              <a:rPr lang="en-US" sz="1400" dirty="0" smtClean="0"/>
              <a:t>Make </a:t>
            </a:r>
            <a:r>
              <a:rPr lang="en-US" sz="1400" dirty="0"/>
              <a:t>sure that </a:t>
            </a:r>
            <a:r>
              <a:rPr lang="en-US" sz="1400" b="1" dirty="0"/>
              <a:t>access to the database</a:t>
            </a:r>
            <a:r>
              <a:rPr lang="en-US" sz="1400" dirty="0"/>
              <a:t> for the old site is available from this new site.</a:t>
            </a:r>
            <a:endParaRPr lang="en-IN" sz="1400" dirty="0"/>
          </a:p>
          <a:p>
            <a:pPr marL="285750" lvl="0" indent="-285750">
              <a:buFont typeface="Wingdings" panose="05000000000000000000" pitchFamily="2" charset="2"/>
              <a:buChar char="q"/>
            </a:pPr>
            <a:r>
              <a:rPr lang="en-US" sz="1400" b="1" dirty="0"/>
              <a:t>If the old site has private files</a:t>
            </a:r>
            <a:r>
              <a:rPr lang="en-US" sz="1400" dirty="0"/>
              <a:t>, a copy of its files directory must also be accessible on the host of this new site.</a:t>
            </a:r>
            <a:endParaRPr lang="en-IN" sz="1400" dirty="0"/>
          </a:p>
          <a:p>
            <a:pPr marL="285750" lvl="0" indent="-285750">
              <a:buFont typeface="Wingdings" panose="05000000000000000000" pitchFamily="2" charset="2"/>
              <a:buChar char="q"/>
            </a:pPr>
            <a:r>
              <a:rPr lang="en-US" sz="1400" b="1" dirty="0"/>
              <a:t>Enable all modules on this new site</a:t>
            </a:r>
            <a:r>
              <a:rPr lang="en-US" sz="1400" dirty="0"/>
              <a:t> that are enabled on the old site. For example, if the old site uses the Book module, then enable the Book module on this new site so that the existing data can be imported to it.</a:t>
            </a:r>
            <a:endParaRPr lang="en-IN" sz="1400" dirty="0"/>
          </a:p>
          <a:p>
            <a:pPr marL="285750" lvl="0" indent="-285750">
              <a:buFont typeface="Wingdings" panose="05000000000000000000" pitchFamily="2" charset="2"/>
              <a:buChar char="q"/>
            </a:pPr>
            <a:r>
              <a:rPr lang="en-US" sz="1400" b="1" dirty="0"/>
              <a:t>Do not add any content to the new site</a:t>
            </a:r>
            <a:r>
              <a:rPr lang="en-US" sz="1400" dirty="0"/>
              <a:t> before upgrading. Any existing content is likely to be overwritten by the upgrade process. </a:t>
            </a:r>
            <a:endParaRPr lang="en-US" sz="1400" dirty="0" smtClean="0"/>
          </a:p>
          <a:p>
            <a:pPr marL="342900" lvl="0" indent="-342900" defTabSz="914400" eaLnBrk="0" fontAlgn="base" hangingPunct="0">
              <a:spcBef>
                <a:spcPct val="0"/>
              </a:spcBef>
              <a:spcAft>
                <a:spcPct val="0"/>
              </a:spcAft>
              <a:buClrTx/>
              <a:buFont typeface="Wingdings" panose="05000000000000000000" pitchFamily="2" charset="2"/>
              <a:buChar char="q"/>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0464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Migration From Drupal 7 to 8 and 9</a:t>
            </a:r>
            <a:endParaRPr lang="en-US" sz="4400" dirty="0"/>
          </a:p>
        </p:txBody>
      </p:sp>
      <p:sp>
        <p:nvSpPr>
          <p:cNvPr id="3" name="Subtitle 2"/>
          <p:cNvSpPr>
            <a:spLocks noGrp="1"/>
          </p:cNvSpPr>
          <p:nvPr>
            <p:ph type="subTitle" idx="1"/>
          </p:nvPr>
        </p:nvSpPr>
        <p:spPr>
          <a:xfrm>
            <a:off x="1712891" y="1661375"/>
            <a:ext cx="9791722" cy="4958366"/>
          </a:xfrm>
        </p:spPr>
        <p:txBody>
          <a:bodyPr>
            <a:normAutofit lnSpcReduction="10000"/>
          </a:bodyPr>
          <a:lstStyle/>
          <a:p>
            <a:r>
              <a:rPr lang="en-US" sz="3300" b="1" dirty="0" smtClean="0"/>
              <a:t>Prerequisites</a:t>
            </a:r>
            <a:r>
              <a:rPr lang="en-US" sz="3200" b="1" dirty="0" smtClean="0"/>
              <a:t> :</a:t>
            </a:r>
          </a:p>
          <a:p>
            <a:pPr marL="285750" indent="-285750">
              <a:buFont typeface="Wingdings" panose="05000000000000000000" pitchFamily="2" charset="2"/>
              <a:buChar char="q"/>
            </a:pPr>
            <a:r>
              <a:rPr lang="en-US" dirty="0" smtClean="0"/>
              <a:t>Drupal 7 Hooks </a:t>
            </a:r>
            <a:r>
              <a:rPr lang="en-US" dirty="0" err="1" smtClean="0"/>
              <a:t>Vs</a:t>
            </a:r>
            <a:r>
              <a:rPr lang="en-US" dirty="0" smtClean="0"/>
              <a:t> Drupal 8 Hooks</a:t>
            </a:r>
          </a:p>
          <a:p>
            <a:pPr marL="285750" indent="-285750">
              <a:buFont typeface="Wingdings" panose="05000000000000000000" pitchFamily="2" charset="2"/>
              <a:buChar char="q"/>
            </a:pPr>
            <a:r>
              <a:rPr lang="en-US" dirty="0" smtClean="0"/>
              <a:t>Using Twig , YAML, Route, Namespace, Design Pattern, Coding Pattern, Dependency injection in Drupal 8</a:t>
            </a:r>
          </a:p>
          <a:p>
            <a:pPr marL="285750" indent="-285750">
              <a:buFont typeface="Wingdings" panose="05000000000000000000" pitchFamily="2" charset="2"/>
              <a:buChar char="q"/>
            </a:pPr>
            <a:r>
              <a:rPr lang="en-US" dirty="0" smtClean="0"/>
              <a:t>Drupal 7 </a:t>
            </a:r>
            <a:r>
              <a:rPr lang="en-US" dirty="0" err="1" smtClean="0"/>
              <a:t>Drush</a:t>
            </a:r>
            <a:r>
              <a:rPr lang="en-US" dirty="0" smtClean="0"/>
              <a:t> Vs. Drupal 8 Composer </a:t>
            </a:r>
          </a:p>
          <a:p>
            <a:pPr marL="285750" indent="-285750">
              <a:buFont typeface="Wingdings" panose="05000000000000000000" pitchFamily="2" charset="2"/>
              <a:buChar char="q"/>
            </a:pPr>
            <a:r>
              <a:rPr lang="en-US" dirty="0" smtClean="0"/>
              <a:t>Drupal 7 Block Vs. Drupal 8 </a:t>
            </a:r>
            <a:r>
              <a:rPr lang="en-US" dirty="0" smtClean="0"/>
              <a:t>Block</a:t>
            </a:r>
            <a:endParaRPr lang="en-US" dirty="0" smtClean="0"/>
          </a:p>
          <a:p>
            <a:pPr marL="285750" indent="-285750">
              <a:buFont typeface="Wingdings" panose="05000000000000000000" pitchFamily="2" charset="2"/>
              <a:buChar char="q"/>
            </a:pPr>
            <a:r>
              <a:rPr lang="en-US" dirty="0" smtClean="0"/>
              <a:t>Drupal 7 MySQL Database Structure </a:t>
            </a:r>
            <a:r>
              <a:rPr lang="en-US" dirty="0" err="1" smtClean="0"/>
              <a:t>Vs</a:t>
            </a:r>
            <a:r>
              <a:rPr lang="en-US" dirty="0" smtClean="0"/>
              <a:t> Drupal 8 MySQL Database Structure</a:t>
            </a:r>
          </a:p>
          <a:p>
            <a:pPr marL="285750" indent="-285750">
              <a:buFont typeface="Wingdings" panose="05000000000000000000" pitchFamily="2" charset="2"/>
              <a:buChar char="q"/>
            </a:pPr>
            <a:r>
              <a:rPr lang="en-US" dirty="0" smtClean="0"/>
              <a:t>Knowing About Drupal 8 Migration Modules</a:t>
            </a:r>
          </a:p>
          <a:p>
            <a:pPr marL="285750" indent="-285750">
              <a:buFont typeface="Wingdings" panose="05000000000000000000" pitchFamily="2" charset="2"/>
              <a:buChar char="q"/>
            </a:pPr>
            <a:r>
              <a:rPr lang="en-US" dirty="0" smtClean="0"/>
              <a:t>Knowing Rules &amp; Regulation during migration From Drupal 7 to Drupal 8</a:t>
            </a:r>
          </a:p>
          <a:p>
            <a:pPr marL="285750" indent="-285750">
              <a:buFont typeface="Wingdings" panose="05000000000000000000" pitchFamily="2" charset="2"/>
              <a:buChar char="q"/>
            </a:pPr>
            <a:r>
              <a:rPr lang="en-US" dirty="0" smtClean="0"/>
              <a:t>Drupal 7 to Drupal 8 Migration Limitation </a:t>
            </a:r>
          </a:p>
          <a:p>
            <a:pPr marL="285750" indent="-285750">
              <a:buFont typeface="Wingdings" panose="05000000000000000000" pitchFamily="2" charset="2"/>
              <a:buChar char="q"/>
            </a:pPr>
            <a:r>
              <a:rPr lang="en-US" dirty="0" smtClean="0"/>
              <a:t>Types &amp; Way of Migration</a:t>
            </a:r>
          </a:p>
          <a:p>
            <a:pPr marL="285750" indent="-285750">
              <a:buFont typeface="Wingdings" panose="05000000000000000000" pitchFamily="2" charset="2"/>
              <a:buChar char="q"/>
            </a:pPr>
            <a:r>
              <a:rPr lang="en-US" dirty="0" smtClean="0"/>
              <a:t>Knowing About Manual Migration</a:t>
            </a:r>
          </a:p>
          <a:p>
            <a:pPr marL="285750" indent="-285750">
              <a:buFont typeface="Wingdings" panose="05000000000000000000" pitchFamily="2" charset="2"/>
              <a:buChar char="q"/>
            </a:pPr>
            <a:r>
              <a:rPr lang="en-US" dirty="0" smtClean="0"/>
              <a:t>Drupal 8 Upgrade Preparation </a:t>
            </a:r>
            <a:r>
              <a:rPr lang="en-US" dirty="0"/>
              <a:t>steps</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smtClean="0"/>
          </a:p>
          <a:p>
            <a:pPr lvl="1"/>
            <a:endParaRPr lang="en-US" dirty="0"/>
          </a:p>
        </p:txBody>
      </p:sp>
    </p:spTree>
    <p:extLst>
      <p:ext uri="{BB962C8B-B14F-4D97-AF65-F5344CB8AC3E}">
        <p14:creationId xmlns:p14="http://schemas.microsoft.com/office/powerpoint/2010/main" val="2137498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614" y="213040"/>
            <a:ext cx="10981386" cy="515155"/>
          </a:xfrm>
        </p:spPr>
        <p:txBody>
          <a:bodyPr>
            <a:noAutofit/>
          </a:bodyPr>
          <a:lstStyle/>
          <a:p>
            <a:pPr fontAlgn="base"/>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GB" sz="2400" b="1" dirty="0"/>
              <a:t>Pre-requisites for upgrading from Drupal 6 / 7 to Drupal 8 </a:t>
            </a:r>
            <a:endParaRPr lang="en-GB" sz="2400" b="1" dirty="0"/>
          </a:p>
        </p:txBody>
      </p:sp>
      <p:sp>
        <p:nvSpPr>
          <p:cNvPr id="9" name="Rectangle 6"/>
          <p:cNvSpPr>
            <a:spLocks noGrp="1" noChangeArrowheads="1"/>
          </p:cNvSpPr>
          <p:nvPr>
            <p:ph type="subTitle" idx="1"/>
          </p:nvPr>
        </p:nvSpPr>
        <p:spPr bwMode="auto">
          <a:xfrm>
            <a:off x="1738649" y="885943"/>
            <a:ext cx="10315976" cy="59720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fontAlgn="base"/>
            <a:r>
              <a:rPr lang="en-GB" dirty="0" smtClean="0"/>
              <a:t>A </a:t>
            </a:r>
            <a:r>
              <a:rPr lang="en-GB" dirty="0"/>
              <a:t>fresh installation of Drupal 8 with the core modules 'Migrate' and 'Migrate Drupal' enabled. If you're </a:t>
            </a:r>
            <a:r>
              <a:rPr lang="en-GB" dirty="0">
                <a:hlinkClick r:id="rId2"/>
              </a:rPr>
              <a:t>upgrading to Drupal 8 using the browser user interface</a:t>
            </a:r>
            <a:r>
              <a:rPr lang="en-GB" dirty="0"/>
              <a:t>, you will also need to enable 'Migrate Drupal UI' core module.</a:t>
            </a:r>
          </a:p>
          <a:p>
            <a:pPr fontAlgn="base"/>
            <a:r>
              <a:rPr lang="en-GB" dirty="0"/>
              <a:t>Access to the Drupal 6 or 7 database from the host where your new Drupal 8 site is.</a:t>
            </a:r>
          </a:p>
          <a:p>
            <a:pPr fontAlgn="base"/>
            <a:r>
              <a:rPr lang="en-GB" dirty="0"/>
              <a:t>Access to the source site's files.</a:t>
            </a:r>
          </a:p>
          <a:p>
            <a:pPr lvl="1" algn="l" fontAlgn="base"/>
            <a:r>
              <a:rPr lang="en-GB" dirty="0"/>
              <a:t>If only public files are used, they will be accessible through the site's address.</a:t>
            </a:r>
          </a:p>
          <a:p>
            <a:pPr lvl="1" algn="l" fontAlgn="base"/>
            <a:r>
              <a:rPr lang="en-GB" dirty="0"/>
              <a:t>If private files need to be migrated, the files directory needs to be directly accessible to the new Drupal 8 site and you must configure the Drupal 8 </a:t>
            </a:r>
            <a:r>
              <a:rPr lang="en-GB" dirty="0" err="1"/>
              <a:t>file_private_path</a:t>
            </a:r>
            <a:r>
              <a:rPr lang="en-GB" dirty="0"/>
              <a:t> path in </a:t>
            </a:r>
            <a:r>
              <a:rPr lang="en-GB" dirty="0" err="1"/>
              <a:t>settings.php</a:t>
            </a:r>
            <a:r>
              <a:rPr lang="en-GB" dirty="0"/>
              <a:t> before running the upgrade.</a:t>
            </a:r>
          </a:p>
          <a:p>
            <a:pPr fontAlgn="base"/>
            <a:r>
              <a:rPr lang="en-GB" dirty="0"/>
              <a:t>If you're </a:t>
            </a:r>
            <a:r>
              <a:rPr lang="en-GB" u="sng" dirty="0">
                <a:hlinkClick r:id="rId3"/>
              </a:rPr>
              <a:t>upgrading to Drupal 8 using </a:t>
            </a:r>
            <a:r>
              <a:rPr lang="en-GB" u="sng" dirty="0" err="1">
                <a:hlinkClick r:id="rId3"/>
              </a:rPr>
              <a:t>Drush</a:t>
            </a:r>
            <a:r>
              <a:rPr lang="en-GB" dirty="0"/>
              <a:t>, you will also need </a:t>
            </a:r>
            <a:r>
              <a:rPr lang="en-GB" dirty="0" err="1"/>
              <a:t>Drush</a:t>
            </a:r>
            <a:r>
              <a:rPr lang="en-GB" dirty="0"/>
              <a:t> 8 or </a:t>
            </a:r>
            <a:r>
              <a:rPr lang="en-GB" dirty="0" err="1"/>
              <a:t>Drush</a:t>
            </a:r>
            <a:r>
              <a:rPr lang="en-GB" dirty="0"/>
              <a:t> 9 and three contributed modules.</a:t>
            </a:r>
          </a:p>
          <a:p>
            <a:pPr lvl="1" algn="l" fontAlgn="base"/>
            <a:r>
              <a:rPr lang="en-GB" dirty="0"/>
              <a:t>Installation instructions for </a:t>
            </a:r>
            <a:r>
              <a:rPr lang="en-GB" dirty="0" err="1"/>
              <a:t>Drush</a:t>
            </a:r>
            <a:r>
              <a:rPr lang="en-GB" dirty="0"/>
              <a:t> are included on the page linked above.</a:t>
            </a:r>
          </a:p>
          <a:p>
            <a:pPr lvl="1" algn="l" fontAlgn="base"/>
            <a:r>
              <a:rPr lang="en-GB" dirty="0"/>
              <a:t>Install </a:t>
            </a:r>
            <a:r>
              <a:rPr lang="en-GB" dirty="0">
                <a:hlinkClick r:id="rId4"/>
              </a:rPr>
              <a:t>Migrate Tools</a:t>
            </a:r>
            <a:endParaRPr lang="en-GB" dirty="0"/>
          </a:p>
          <a:p>
            <a:pPr lvl="1" algn="l" fontAlgn="base"/>
            <a:r>
              <a:rPr lang="en-GB" dirty="0"/>
              <a:t>Install </a:t>
            </a:r>
            <a:r>
              <a:rPr lang="en-GB" dirty="0">
                <a:hlinkClick r:id="rId5"/>
              </a:rPr>
              <a:t>Migrate Upgrade</a:t>
            </a:r>
            <a:r>
              <a:rPr lang="en-GB" dirty="0"/>
              <a:t>  </a:t>
            </a:r>
          </a:p>
          <a:p>
            <a:pPr lvl="1" algn="l" fontAlgn="base"/>
            <a:r>
              <a:rPr lang="en-GB" dirty="0"/>
              <a:t>Install </a:t>
            </a:r>
            <a:r>
              <a:rPr lang="en-GB" dirty="0">
                <a:hlinkClick r:id="rId6"/>
              </a:rPr>
              <a:t>Migrate Plus</a:t>
            </a:r>
            <a:endParaRPr lang="en-GB" dirty="0"/>
          </a:p>
          <a:p>
            <a:pPr lvl="1" algn="l" fontAlgn="base"/>
            <a:r>
              <a:rPr lang="en-GB" dirty="0"/>
              <a:t>For more information on the modules listed above, please refer to the </a:t>
            </a:r>
            <a:r>
              <a:rPr lang="en-GB" dirty="0">
                <a:hlinkClick r:id="rId7"/>
              </a:rPr>
              <a:t>list of upgrade modules</a:t>
            </a:r>
            <a:r>
              <a:rPr lang="en-GB" dirty="0"/>
              <a:t>. </a:t>
            </a:r>
          </a:p>
          <a:p>
            <a:pPr lvl="0" defTabSz="914400" eaLnBrk="0" fontAlgn="base" hangingPunct="0">
              <a:spcBef>
                <a:spcPct val="0"/>
              </a:spcBef>
              <a:spcAft>
                <a:spcPct val="0"/>
              </a:spcAft>
              <a:buClrTx/>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9377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614" y="1166077"/>
            <a:ext cx="10981386" cy="515155"/>
          </a:xfrm>
        </p:spPr>
        <p:txBody>
          <a:bodyPr>
            <a:noAutofit/>
          </a:bodyPr>
          <a:lstStyle/>
          <a:p>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Migration </a:t>
            </a:r>
            <a:r>
              <a:rPr lang="en-IN" sz="4400" dirty="0" smtClean="0"/>
              <a:t>Drupal 7 to Drupal 8 &amp; 9</a:t>
            </a:r>
            <a:endParaRPr lang="en-US" sz="4400" dirty="0"/>
          </a:p>
        </p:txBody>
      </p:sp>
      <p:sp>
        <p:nvSpPr>
          <p:cNvPr id="9" name="Rectangle 6"/>
          <p:cNvSpPr>
            <a:spLocks noGrp="1" noChangeArrowheads="1"/>
          </p:cNvSpPr>
          <p:nvPr>
            <p:ph type="subTitle" idx="1"/>
          </p:nvPr>
        </p:nvSpPr>
        <p:spPr bwMode="auto">
          <a:xfrm>
            <a:off x="1775139" y="1681232"/>
            <a:ext cx="10315976" cy="6105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lvl="0" defTabSz="914400" eaLnBrk="0" fontAlgn="base" hangingPunct="0">
              <a:spcBef>
                <a:spcPct val="0"/>
              </a:spcBef>
              <a:spcAft>
                <a:spcPct val="0"/>
              </a:spcAft>
              <a:buClrTx/>
            </a:pPr>
            <a:r>
              <a:rPr kumimoji="0" lang="en-US" alt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Steps :</a:t>
            </a:r>
          </a:p>
          <a:p>
            <a:pPr marL="342900" lvl="0" indent="-342900" defTabSz="914400" eaLnBrk="0" fontAlgn="base" hangingPunct="0">
              <a:spcBef>
                <a:spcPct val="0"/>
              </a:spcBef>
              <a:spcAft>
                <a:spcPct val="0"/>
              </a:spcAft>
              <a:buClrTx/>
              <a:buFont typeface="Wingdings" panose="05000000000000000000" pitchFamily="2" charset="2"/>
              <a:buChar char="q"/>
            </a:pPr>
            <a:r>
              <a:rPr lang="en-US" altLang="en-US" dirty="0" smtClean="0">
                <a:solidFill>
                  <a:schemeClr val="tx1"/>
                </a:solidFill>
                <a:latin typeface="Arial" panose="020B0604020202020204" pitchFamily="34" charset="0"/>
                <a:cs typeface="Arial" panose="020B0604020202020204" pitchFamily="34" charset="0"/>
              </a:rPr>
              <a:t>Install New Drupal 7 </a:t>
            </a:r>
          </a:p>
          <a:p>
            <a:pPr marL="342900" lvl="0" indent="-342900" defTabSz="914400" eaLnBrk="0" fontAlgn="base" hangingPunct="0">
              <a:spcBef>
                <a:spcPct val="0"/>
              </a:spcBef>
              <a:spcAft>
                <a:spcPct val="0"/>
              </a:spcAft>
              <a:buClrTx/>
              <a:buFont typeface="Wingdings" panose="05000000000000000000" pitchFamily="2" charset="2"/>
              <a:buChar char="q"/>
            </a:pPr>
            <a:r>
              <a:rPr kumimoji="0" lang="en-US" altLang="en-US"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Add Some</a:t>
            </a:r>
            <a:r>
              <a:rPr kumimoji="0" lang="en-US" altLang="en-US" i="0" u="none" strike="noStrike" cap="none" normalizeH="0" dirty="0" smtClean="0">
                <a:ln>
                  <a:noFill/>
                </a:ln>
                <a:solidFill>
                  <a:schemeClr val="tx1"/>
                </a:solidFill>
                <a:effectLst/>
                <a:latin typeface="Arial" panose="020B0604020202020204" pitchFamily="34" charset="0"/>
                <a:cs typeface="Arial" panose="020B0604020202020204" pitchFamily="34" charset="0"/>
              </a:rPr>
              <a:t> Basic Page, Article page, User &amp; Do Some Configuration with Drupal 7</a:t>
            </a:r>
          </a:p>
          <a:p>
            <a:pPr marL="342900" lvl="0" indent="-342900" defTabSz="914400" eaLnBrk="0" fontAlgn="base" hangingPunct="0">
              <a:spcBef>
                <a:spcPct val="0"/>
              </a:spcBef>
              <a:spcAft>
                <a:spcPct val="0"/>
              </a:spcAft>
              <a:buClrTx/>
              <a:buFont typeface="Wingdings" panose="05000000000000000000" pitchFamily="2" charset="2"/>
              <a:buChar char="q"/>
            </a:pPr>
            <a:r>
              <a:rPr lang="en-US" altLang="en-US" dirty="0" smtClean="0">
                <a:solidFill>
                  <a:schemeClr val="tx1"/>
                </a:solidFill>
                <a:latin typeface="Arial" panose="020B0604020202020204" pitchFamily="34" charset="0"/>
                <a:cs typeface="Arial" panose="020B0604020202020204" pitchFamily="34" charset="0"/>
              </a:rPr>
              <a:t>Install New Drupal 8 </a:t>
            </a:r>
          </a:p>
          <a:p>
            <a:pPr marL="342900" lvl="0" indent="-342900" defTabSz="914400" eaLnBrk="0" fontAlgn="base" hangingPunct="0">
              <a:spcBef>
                <a:spcPct val="0"/>
              </a:spcBef>
              <a:spcAft>
                <a:spcPct val="0"/>
              </a:spcAft>
              <a:buClrTx/>
              <a:buFont typeface="Wingdings" panose="05000000000000000000" pitchFamily="2" charset="2"/>
              <a:buChar char="q"/>
            </a:pPr>
            <a:r>
              <a:rPr lang="en-US" altLang="en-US" dirty="0" smtClean="0">
                <a:solidFill>
                  <a:schemeClr val="tx1"/>
                </a:solidFill>
                <a:latin typeface="Arial" panose="020B0604020202020204" pitchFamily="34" charset="0"/>
                <a:cs typeface="Arial" panose="020B0604020202020204" pitchFamily="34" charset="0"/>
              </a:rPr>
              <a:t>Enable the Drupal 8 Migration Modules (</a:t>
            </a:r>
            <a:r>
              <a:rPr lang="en-IN" dirty="0" smtClean="0">
                <a:latin typeface="Arial" panose="020B0604020202020204" pitchFamily="34" charset="0"/>
                <a:cs typeface="Arial" panose="020B0604020202020204" pitchFamily="34" charset="0"/>
              </a:rPr>
              <a:t>Migrate, </a:t>
            </a:r>
            <a:r>
              <a:rPr lang="en-IN" dirty="0">
                <a:latin typeface="Arial" panose="020B0604020202020204" pitchFamily="34" charset="0"/>
                <a:cs typeface="Arial" panose="020B0604020202020204" pitchFamily="34" charset="0"/>
              </a:rPr>
              <a:t>Migrate </a:t>
            </a:r>
            <a:r>
              <a:rPr lang="en-IN" dirty="0" smtClean="0">
                <a:latin typeface="Arial" panose="020B0604020202020204" pitchFamily="34" charset="0"/>
                <a:cs typeface="Arial" panose="020B0604020202020204" pitchFamily="34" charset="0"/>
              </a:rPr>
              <a:t>Drupal, </a:t>
            </a:r>
            <a:r>
              <a:rPr lang="en-IN" dirty="0">
                <a:latin typeface="Arial" panose="020B0604020202020204" pitchFamily="34" charset="0"/>
                <a:cs typeface="Arial" panose="020B0604020202020204" pitchFamily="34" charset="0"/>
              </a:rPr>
              <a:t>Migrate Drupal UI</a:t>
            </a:r>
            <a:r>
              <a:rPr lang="en-US" altLang="en-US" dirty="0" smtClean="0">
                <a:solidFill>
                  <a:schemeClr val="tx1"/>
                </a:solidFill>
                <a:latin typeface="Arial" panose="020B0604020202020204" pitchFamily="34" charset="0"/>
                <a:cs typeface="Arial" panose="020B0604020202020204" pitchFamily="34" charset="0"/>
              </a:rPr>
              <a:t>)</a:t>
            </a:r>
          </a:p>
          <a:p>
            <a:pPr marL="342900" lvl="0" indent="-342900" defTabSz="914400" eaLnBrk="0" fontAlgn="base" hangingPunct="0">
              <a:spcBef>
                <a:spcPct val="0"/>
              </a:spcBef>
              <a:spcAft>
                <a:spcPct val="0"/>
              </a:spcAft>
              <a:buClrTx/>
              <a:buFont typeface="Wingdings" panose="05000000000000000000" pitchFamily="2" charset="2"/>
              <a:buChar char="q"/>
            </a:pPr>
            <a:r>
              <a:rPr lang="en-US" altLang="en-US" dirty="0" smtClean="0">
                <a:solidFill>
                  <a:schemeClr val="tx1"/>
                </a:solidFill>
                <a:latin typeface="Arial" panose="020B0604020202020204" pitchFamily="34" charset="0"/>
                <a:cs typeface="Arial" panose="020B0604020202020204" pitchFamily="34" charset="0"/>
              </a:rPr>
              <a:t>Also enable the all modules of Drupal 7 inside the Drupal 8</a:t>
            </a:r>
          </a:p>
          <a:p>
            <a:pPr marL="342900" lvl="0" indent="-342900" defTabSz="914400" eaLnBrk="0" fontAlgn="base" hangingPunct="0">
              <a:spcBef>
                <a:spcPct val="0"/>
              </a:spcBef>
              <a:spcAft>
                <a:spcPct val="0"/>
              </a:spcAft>
              <a:buClrTx/>
              <a:buFont typeface="Wingdings" panose="05000000000000000000" pitchFamily="2" charset="2"/>
              <a:buChar char="q"/>
            </a:pPr>
            <a:r>
              <a:rPr kumimoji="0" lang="en-US" altLang="en-US" i="0" u="none" strike="noStrike" cap="none" normalizeH="0" dirty="0" smtClean="0">
                <a:ln>
                  <a:noFill/>
                </a:ln>
                <a:solidFill>
                  <a:schemeClr val="tx1"/>
                </a:solidFill>
                <a:effectLst/>
                <a:latin typeface="Arial" panose="020B0604020202020204" pitchFamily="34" charset="0"/>
                <a:cs typeface="Arial" panose="020B0604020202020204" pitchFamily="34" charset="0"/>
              </a:rPr>
              <a:t>Go to the Configuration of Drupal 8 and  select </a:t>
            </a:r>
            <a:r>
              <a:rPr kumimoji="0" lang="en-US" altLang="en-US" b="1" i="0" u="none" strike="noStrike" cap="none" normalizeH="0" dirty="0" smtClean="0">
                <a:ln>
                  <a:noFill/>
                </a:ln>
                <a:solidFill>
                  <a:schemeClr val="tx1"/>
                </a:solidFill>
                <a:effectLst/>
                <a:latin typeface="Arial" panose="020B0604020202020204" pitchFamily="34" charset="0"/>
                <a:cs typeface="Arial" panose="020B0604020202020204" pitchFamily="34" charset="0"/>
              </a:rPr>
              <a:t>upgrade ( upgrade UI extend configuration)</a:t>
            </a:r>
          </a:p>
          <a:p>
            <a:pPr lvl="0" defTabSz="914400" eaLnBrk="0" fontAlgn="base" hangingPunct="0">
              <a:spcBef>
                <a:spcPct val="0"/>
              </a:spcBef>
              <a:spcAft>
                <a:spcPct val="0"/>
              </a:spcAft>
              <a:buClrTx/>
            </a:pPr>
            <a:endParaRPr kumimoji="0" lang="en-US" altLang="en-US" b="0" i="0" u="none" strike="noStrike" cap="none" normalizeH="0" dirty="0" smtClean="0">
              <a:ln>
                <a:noFill/>
              </a:ln>
              <a:solidFill>
                <a:schemeClr val="tx1"/>
              </a:solidFill>
              <a:effectLst/>
              <a:latin typeface="Arial" panose="020B0604020202020204" pitchFamily="34" charset="0"/>
              <a:cs typeface="Arial" panose="020B0604020202020204" pitchFamily="34" charset="0"/>
            </a:endParaRPr>
          </a:p>
          <a:p>
            <a:pPr lvl="0" defTabSz="914400" eaLnBrk="0" fontAlgn="base" hangingPunct="0">
              <a:spcBef>
                <a:spcPct val="0"/>
              </a:spcBef>
              <a:spcAft>
                <a:spcPct val="0"/>
              </a:spcAft>
              <a:buClrTx/>
            </a:pPr>
            <a:r>
              <a:rPr kumimoji="0" lang="en-US" altLang="en-US" b="1" i="0" u="none" strike="noStrike" cap="none" normalizeH="0" dirty="0" smtClean="0">
                <a:ln>
                  <a:noFill/>
                </a:ln>
                <a:solidFill>
                  <a:schemeClr val="tx1"/>
                </a:solidFill>
                <a:effectLst/>
                <a:latin typeface="Arial" panose="020B0604020202020204" pitchFamily="34" charset="0"/>
                <a:cs typeface="Arial" panose="020B0604020202020204" pitchFamily="34" charset="0"/>
              </a:rPr>
              <a:t>Configure the migration :</a:t>
            </a:r>
          </a:p>
          <a:p>
            <a:pPr marL="342900" indent="-342900" defTabSz="914400" eaLnBrk="0" fontAlgn="base" hangingPunct="0">
              <a:spcBef>
                <a:spcPct val="0"/>
              </a:spcBef>
              <a:spcAft>
                <a:spcPct val="0"/>
              </a:spcAft>
              <a:buClrTx/>
              <a:buFont typeface="Wingdings" panose="05000000000000000000" pitchFamily="2" charset="2"/>
              <a:buChar char="q"/>
            </a:pPr>
            <a:r>
              <a:rPr lang="en-US" altLang="en-US" dirty="0" smtClean="0">
                <a:solidFill>
                  <a:schemeClr val="tx1"/>
                </a:solidFill>
                <a:latin typeface="Arial" panose="020B0604020202020204" pitchFamily="34" charset="0"/>
                <a:cs typeface="Arial" panose="020B0604020202020204" pitchFamily="34" charset="0"/>
              </a:rPr>
              <a:t>Drupal 7 Database name, user name &amp; password</a:t>
            </a:r>
          </a:p>
          <a:p>
            <a:pPr marL="342900" indent="-342900" defTabSz="914400" eaLnBrk="0" fontAlgn="base" hangingPunct="0">
              <a:spcBef>
                <a:spcPct val="0"/>
              </a:spcBef>
              <a:spcAft>
                <a:spcPct val="0"/>
              </a:spcAft>
              <a:buClrTx/>
              <a:buFont typeface="Wingdings" panose="05000000000000000000" pitchFamily="2" charset="2"/>
              <a:buChar char="q"/>
            </a:pPr>
            <a:r>
              <a:rPr lang="en-US" altLang="en-US" dirty="0" smtClean="0">
                <a:solidFill>
                  <a:schemeClr val="tx1"/>
                </a:solidFill>
                <a:latin typeface="Arial" panose="020B0604020202020204" pitchFamily="34" charset="0"/>
                <a:cs typeface="Arial" panose="020B0604020202020204" pitchFamily="34" charset="0"/>
              </a:rPr>
              <a:t>Website Local Public URL ( c:/xampp/htdocs/drupal7)</a:t>
            </a:r>
          </a:p>
          <a:p>
            <a:pPr marL="342900" indent="-342900" defTabSz="914400" eaLnBrk="0" fontAlgn="base" hangingPunct="0">
              <a:spcBef>
                <a:spcPct val="0"/>
              </a:spcBef>
              <a:spcAft>
                <a:spcPct val="0"/>
              </a:spcAft>
              <a:buClrTx/>
              <a:buFont typeface="Wingdings" panose="05000000000000000000" pitchFamily="2" charset="2"/>
              <a:buChar char="q"/>
            </a:pPr>
            <a:r>
              <a:rPr lang="en-US" altLang="en-US" dirty="0">
                <a:solidFill>
                  <a:schemeClr val="tx1"/>
                </a:solidFill>
                <a:latin typeface="Arial" panose="020B0604020202020204" pitchFamily="34" charset="0"/>
                <a:cs typeface="Arial" panose="020B0604020202020204" pitchFamily="34" charset="0"/>
              </a:rPr>
              <a:t>Website Local </a:t>
            </a:r>
            <a:r>
              <a:rPr lang="en-US" altLang="en-US" dirty="0" smtClean="0">
                <a:solidFill>
                  <a:schemeClr val="tx1"/>
                </a:solidFill>
                <a:latin typeface="Arial" panose="020B0604020202020204" pitchFamily="34" charset="0"/>
                <a:cs typeface="Arial" panose="020B0604020202020204" pitchFamily="34" charset="0"/>
              </a:rPr>
              <a:t>Private </a:t>
            </a:r>
            <a:r>
              <a:rPr lang="en-US" altLang="en-US" dirty="0">
                <a:solidFill>
                  <a:schemeClr val="tx1"/>
                </a:solidFill>
                <a:latin typeface="Arial" panose="020B0604020202020204" pitchFamily="34" charset="0"/>
                <a:cs typeface="Arial" panose="020B0604020202020204" pitchFamily="34" charset="0"/>
              </a:rPr>
              <a:t>URL ( c:/xampp/htdocs/drupal7</a:t>
            </a:r>
            <a:r>
              <a:rPr lang="en-US" altLang="en-US" dirty="0" smtClean="0">
                <a:solidFill>
                  <a:schemeClr val="tx1"/>
                </a:solidFill>
                <a:latin typeface="Arial" panose="020B0604020202020204" pitchFamily="34" charset="0"/>
                <a:cs typeface="Arial" panose="020B0604020202020204" pitchFamily="34" charset="0"/>
              </a:rPr>
              <a:t>)</a:t>
            </a:r>
          </a:p>
          <a:p>
            <a:pPr marL="342900" indent="-342900" defTabSz="914400" eaLnBrk="0" fontAlgn="base" hangingPunct="0">
              <a:spcBef>
                <a:spcPct val="0"/>
              </a:spcBef>
              <a:spcAft>
                <a:spcPct val="0"/>
              </a:spcAft>
              <a:buClrTx/>
              <a:buFont typeface="Wingdings" panose="05000000000000000000" pitchFamily="2" charset="2"/>
              <a:buChar char="q"/>
            </a:pPr>
            <a:r>
              <a:rPr lang="en-US" altLang="en-US" dirty="0" smtClean="0">
                <a:solidFill>
                  <a:schemeClr val="tx1"/>
                </a:solidFill>
                <a:latin typeface="Arial" panose="020B0604020202020204" pitchFamily="34" charset="0"/>
                <a:cs typeface="Arial" panose="020B0604020202020204" pitchFamily="34" charset="0"/>
              </a:rPr>
              <a:t>Start Migration</a:t>
            </a:r>
          </a:p>
          <a:p>
            <a:pPr marL="342900" indent="-342900" defTabSz="914400" eaLnBrk="0" fontAlgn="base" hangingPunct="0">
              <a:spcBef>
                <a:spcPct val="0"/>
              </a:spcBef>
              <a:spcAft>
                <a:spcPct val="0"/>
              </a:spcAft>
              <a:buClrTx/>
              <a:buFont typeface="Wingdings" panose="05000000000000000000" pitchFamily="2" charset="2"/>
              <a:buChar char="q"/>
            </a:pPr>
            <a:r>
              <a:rPr lang="en-US" altLang="en-US" dirty="0" smtClean="0">
                <a:solidFill>
                  <a:schemeClr val="tx1"/>
                </a:solidFill>
                <a:latin typeface="Arial" panose="020B0604020202020204" pitchFamily="34" charset="0"/>
                <a:cs typeface="Arial" panose="020B0604020202020204" pitchFamily="34" charset="0"/>
              </a:rPr>
              <a:t>Check the Website Basic Page, Article page, Configuration </a:t>
            </a:r>
            <a:r>
              <a:rPr lang="en-US" altLang="en-US" dirty="0" err="1" smtClean="0">
                <a:solidFill>
                  <a:schemeClr val="tx1"/>
                </a:solidFill>
                <a:latin typeface="Arial" panose="020B0604020202020204" pitchFamily="34" charset="0"/>
                <a:cs typeface="Arial" panose="020B0604020202020204" pitchFamily="34" charset="0"/>
              </a:rPr>
              <a:t>etc</a:t>
            </a:r>
            <a:endParaRPr lang="en-US" altLang="en-US" dirty="0" smtClean="0">
              <a:solidFill>
                <a:schemeClr val="tx1"/>
              </a:solidFill>
              <a:latin typeface="Arial" panose="020B0604020202020204" pitchFamily="34" charset="0"/>
              <a:cs typeface="Arial" panose="020B0604020202020204" pitchFamily="34" charset="0"/>
            </a:endParaRPr>
          </a:p>
          <a:p>
            <a:pPr marL="342900" indent="-342900" defTabSz="914400" eaLnBrk="0" fontAlgn="base" hangingPunct="0">
              <a:spcBef>
                <a:spcPct val="0"/>
              </a:spcBef>
              <a:spcAft>
                <a:spcPct val="0"/>
              </a:spcAft>
              <a:buClrTx/>
              <a:buFont typeface="Wingdings" panose="05000000000000000000" pitchFamily="2" charset="2"/>
              <a:buChar char="q"/>
            </a:pPr>
            <a:r>
              <a:rPr lang="en-US" altLang="en-US" dirty="0" smtClean="0">
                <a:solidFill>
                  <a:schemeClr val="tx1"/>
                </a:solidFill>
                <a:latin typeface="Arial" panose="020B0604020202020204" pitchFamily="34" charset="0"/>
                <a:cs typeface="Arial" panose="020B0604020202020204" pitchFamily="34" charset="0"/>
              </a:rPr>
              <a:t>Successfully Migration happened from Drupal 7 to Drupal 8</a:t>
            </a:r>
          </a:p>
          <a:p>
            <a:pPr marL="342900" indent="-342900" defTabSz="914400" eaLnBrk="0" fontAlgn="base" hangingPunct="0">
              <a:spcBef>
                <a:spcPct val="0"/>
              </a:spcBef>
              <a:spcAft>
                <a:spcPct val="0"/>
              </a:spcAft>
              <a:buClrTx/>
              <a:buFont typeface="Wingdings" panose="05000000000000000000" pitchFamily="2" charset="2"/>
              <a:buChar char="q"/>
            </a:pPr>
            <a:endParaRPr lang="en-US" altLang="en-US" dirty="0">
              <a:solidFill>
                <a:schemeClr val="tx1"/>
              </a:solidFill>
              <a:latin typeface="Arial" panose="020B0604020202020204" pitchFamily="34" charset="0"/>
              <a:cs typeface="Arial" panose="020B0604020202020204" pitchFamily="34" charset="0"/>
            </a:endParaRPr>
          </a:p>
          <a:p>
            <a:pPr marL="800100" lvl="1" indent="-342900" defTabSz="914400" eaLnBrk="0" fontAlgn="base" hangingPunct="0">
              <a:spcBef>
                <a:spcPct val="0"/>
              </a:spcBef>
              <a:spcAft>
                <a:spcPct val="0"/>
              </a:spcAft>
              <a:buClrTx/>
              <a:buFont typeface="Wingdings" panose="05000000000000000000" pitchFamily="2" charset="2"/>
              <a:buChar char="q"/>
            </a:pPr>
            <a:endParaRPr lang="en-US" altLang="en-US" sz="1800" dirty="0" smtClean="0">
              <a:solidFill>
                <a:schemeClr val="tx1"/>
              </a:solidFill>
              <a:latin typeface="Arial" panose="020B0604020202020204" pitchFamily="34" charset="0"/>
              <a:cs typeface="Arial" panose="020B0604020202020204" pitchFamily="34" charset="0"/>
            </a:endParaRPr>
          </a:p>
          <a:p>
            <a:pPr marL="800100" lvl="1" indent="-342900" defTabSz="914400" eaLnBrk="0" fontAlgn="base" hangingPunct="0">
              <a:spcBef>
                <a:spcPct val="0"/>
              </a:spcBef>
              <a:spcAft>
                <a:spcPct val="0"/>
              </a:spcAft>
              <a:buClrTx/>
              <a:buFont typeface="Wingdings" panose="05000000000000000000" pitchFamily="2" charset="2"/>
              <a:buChar char="q"/>
            </a:pPr>
            <a:endParaRPr lang="en-US" altLang="en-US" sz="1800" dirty="0" smtClean="0">
              <a:solidFill>
                <a:schemeClr val="tx1"/>
              </a:solidFill>
              <a:latin typeface="Arial" panose="020B0604020202020204" pitchFamily="34" charset="0"/>
              <a:cs typeface="Arial" panose="020B0604020202020204" pitchFamily="34" charset="0"/>
            </a:endParaRPr>
          </a:p>
          <a:p>
            <a:pPr marL="800100" lvl="1" indent="-342900" defTabSz="914400" eaLnBrk="0" fontAlgn="base" hangingPunct="0">
              <a:spcBef>
                <a:spcPct val="0"/>
              </a:spcBef>
              <a:spcAft>
                <a:spcPct val="0"/>
              </a:spcAft>
              <a:buClrTx/>
              <a:buFont typeface="Wingdings" panose="05000000000000000000" pitchFamily="2" charset="2"/>
              <a:buChar char="q"/>
            </a:pPr>
            <a:endParaRPr kumimoji="0" lang="en-US" altLang="en-US" sz="1800" b="0" i="0" u="none" strike="noStrike" cap="none" normalizeH="0" dirty="0" smtClean="0">
              <a:ln>
                <a:noFill/>
              </a:ln>
              <a:solidFill>
                <a:schemeClr val="tx1"/>
              </a:solidFill>
              <a:effectLst/>
              <a:latin typeface="Arial" panose="020B0604020202020204" pitchFamily="34" charset="0"/>
              <a:cs typeface="Arial" panose="020B0604020202020204" pitchFamily="34" charset="0"/>
            </a:endParaRPr>
          </a:p>
          <a:p>
            <a:pPr marL="342900" lvl="0" indent="-342900" defTabSz="914400" eaLnBrk="0" fontAlgn="base" hangingPunct="0">
              <a:spcBef>
                <a:spcPct val="0"/>
              </a:spcBef>
              <a:spcAft>
                <a:spcPct val="0"/>
              </a:spcAft>
              <a:buClrTx/>
              <a:buFont typeface="Wingdings" panose="05000000000000000000" pitchFamily="2" charset="2"/>
              <a:buChar char="q"/>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defTabSz="914400" eaLnBrk="0" fontAlgn="base" hangingPunct="0">
              <a:spcBef>
                <a:spcPct val="0"/>
              </a:spcBef>
              <a:spcAft>
                <a:spcPct val="0"/>
              </a:spcAft>
              <a:buClrTx/>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021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614" y="1166077"/>
            <a:ext cx="10981386" cy="515155"/>
          </a:xfrm>
        </p:spPr>
        <p:txBody>
          <a:bodyPr>
            <a:noAutofit/>
          </a:bodyPr>
          <a:lstStyle/>
          <a:p>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Migration </a:t>
            </a:r>
            <a:r>
              <a:rPr lang="en-IN" sz="4400" dirty="0" smtClean="0"/>
              <a:t>Drupal 7 to Drupal 8 &amp; 9</a:t>
            </a:r>
            <a:endParaRPr lang="en-US" sz="4400" dirty="0"/>
          </a:p>
        </p:txBody>
      </p:sp>
      <p:sp>
        <p:nvSpPr>
          <p:cNvPr id="9" name="Rectangle 6"/>
          <p:cNvSpPr>
            <a:spLocks noGrp="1" noChangeArrowheads="1"/>
          </p:cNvSpPr>
          <p:nvPr>
            <p:ph type="subTitle" idx="1"/>
          </p:nvPr>
        </p:nvSpPr>
        <p:spPr bwMode="auto">
          <a:xfrm>
            <a:off x="1764407" y="3619805"/>
            <a:ext cx="10315976" cy="2058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lvl="0" defTabSz="914400" eaLnBrk="0" fontAlgn="base" hangingPunct="0">
              <a:spcBef>
                <a:spcPct val="0"/>
              </a:spcBef>
              <a:spcAft>
                <a:spcPct val="0"/>
              </a:spcAft>
              <a:buClrTx/>
            </a:pPr>
            <a:r>
              <a:rPr kumimoji="0" lang="en-US" altLang="en-US" sz="11500" b="0" i="0" u="none" strike="noStrike" cap="none" normalizeH="0" baseline="0" dirty="0" smtClean="0">
                <a:ln>
                  <a:noFill/>
                </a:ln>
                <a:solidFill>
                  <a:schemeClr val="tx1"/>
                </a:solidFill>
                <a:effectLst/>
                <a:latin typeface="Arial" panose="020B0604020202020204" pitchFamily="34" charset="0"/>
              </a:rPr>
              <a:t>DEMO</a:t>
            </a:r>
          </a:p>
        </p:txBody>
      </p:sp>
    </p:spTree>
    <p:extLst>
      <p:ext uri="{BB962C8B-B14F-4D97-AF65-F5344CB8AC3E}">
        <p14:creationId xmlns:p14="http://schemas.microsoft.com/office/powerpoint/2010/main" val="1507108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614" y="1166077"/>
            <a:ext cx="10981386" cy="515155"/>
          </a:xfrm>
        </p:spPr>
        <p:txBody>
          <a:bodyPr>
            <a:noAutofit/>
          </a:bodyPr>
          <a:lstStyle/>
          <a:p>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GB" sz="3200" b="1" dirty="0"/>
              <a:t>Most Common Drupal 7 to Drupal 8 Migration Issues</a:t>
            </a:r>
            <a:endParaRPr lang="en-US" sz="3200" dirty="0"/>
          </a:p>
        </p:txBody>
      </p:sp>
      <p:sp>
        <p:nvSpPr>
          <p:cNvPr id="9" name="Rectangle 6"/>
          <p:cNvSpPr>
            <a:spLocks noGrp="1" noChangeArrowheads="1"/>
          </p:cNvSpPr>
          <p:nvPr>
            <p:ph type="subTitle" idx="1"/>
          </p:nvPr>
        </p:nvSpPr>
        <p:spPr bwMode="auto">
          <a:xfrm>
            <a:off x="1764407" y="2917052"/>
            <a:ext cx="10315976" cy="34636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marL="1143000" indent="-1143000" defTabSz="914400" eaLnBrk="0" fontAlgn="base" hangingPunct="0">
              <a:spcBef>
                <a:spcPct val="0"/>
              </a:spcBef>
              <a:spcAft>
                <a:spcPct val="0"/>
              </a:spcAft>
              <a:buClrTx/>
              <a:buFont typeface="Wingdings" panose="05000000000000000000" pitchFamily="2" charset="2"/>
              <a:buChar char="q"/>
            </a:pPr>
            <a:r>
              <a:rPr lang="en-GB" b="1" dirty="0"/>
              <a:t>Oops! My Video Field Content and Configuration Have Not Migrated</a:t>
            </a:r>
            <a:r>
              <a:rPr lang="en-GB" b="1" dirty="0" smtClean="0"/>
              <a:t>!</a:t>
            </a:r>
          </a:p>
          <a:p>
            <a:pPr marL="1143000" indent="-1143000" defTabSz="914400" eaLnBrk="0" fontAlgn="base" hangingPunct="0">
              <a:spcBef>
                <a:spcPct val="0"/>
              </a:spcBef>
              <a:spcAft>
                <a:spcPct val="0"/>
              </a:spcAft>
              <a:buClrTx/>
              <a:buFont typeface="Wingdings" panose="05000000000000000000" pitchFamily="2" charset="2"/>
              <a:buChar char="q"/>
            </a:pPr>
            <a:r>
              <a:rPr lang="en-GB" b="1" dirty="0"/>
              <a:t>Link Field Without Contents: One of the Popular Drupal 7 to Drupal 8 Migration </a:t>
            </a:r>
            <a:r>
              <a:rPr lang="en-GB" b="1" dirty="0" smtClean="0"/>
              <a:t>Issues</a:t>
            </a:r>
          </a:p>
          <a:p>
            <a:pPr marL="1143000" indent="-1143000" defTabSz="914400" eaLnBrk="0" fontAlgn="base" hangingPunct="0">
              <a:spcBef>
                <a:spcPct val="0"/>
              </a:spcBef>
              <a:spcAft>
                <a:spcPct val="0"/>
              </a:spcAft>
              <a:buClrTx/>
              <a:buFont typeface="Wingdings" panose="05000000000000000000" pitchFamily="2" charset="2"/>
              <a:buChar char="q"/>
            </a:pPr>
            <a:r>
              <a:rPr lang="en-GB" b="1" dirty="0" smtClean="0"/>
              <a:t>“Full </a:t>
            </a:r>
            <a:r>
              <a:rPr lang="en-GB" b="1" dirty="0"/>
              <a:t>HTML”, “Filtered HTML” and Other Filter Formats Haven't </a:t>
            </a:r>
            <a:r>
              <a:rPr lang="en-GB" b="1" dirty="0" smtClean="0"/>
              <a:t>Migrated</a:t>
            </a:r>
          </a:p>
          <a:p>
            <a:pPr marL="1143000" indent="-1143000" defTabSz="914400" eaLnBrk="0" fontAlgn="base" hangingPunct="0">
              <a:spcBef>
                <a:spcPct val="0"/>
              </a:spcBef>
              <a:spcAft>
                <a:spcPct val="0"/>
              </a:spcAft>
              <a:buClrTx/>
              <a:buFont typeface="Wingdings" panose="05000000000000000000" pitchFamily="2" charset="2"/>
              <a:buChar char="q"/>
            </a:pPr>
            <a:r>
              <a:rPr lang="en-GB" b="1" dirty="0"/>
              <a:t>Content Won't Show on My Drupal 8 Site: “Page Not Found” </a:t>
            </a:r>
            <a:r>
              <a:rPr lang="en-GB" b="1" dirty="0" smtClean="0"/>
              <a:t>Error</a:t>
            </a:r>
          </a:p>
          <a:p>
            <a:pPr marL="1143000" indent="-1143000" defTabSz="914400" eaLnBrk="0" fontAlgn="base" hangingPunct="0">
              <a:spcBef>
                <a:spcPct val="0"/>
              </a:spcBef>
              <a:spcAft>
                <a:spcPct val="0"/>
              </a:spcAft>
              <a:buClrTx/>
              <a:buFont typeface="Wingdings" panose="05000000000000000000" pitchFamily="2" charset="2"/>
              <a:buChar char="q"/>
            </a:pPr>
            <a:r>
              <a:rPr lang="en-GB" b="1" dirty="0"/>
              <a:t>Both Field and Content Migrated, But Without Field Configurations</a:t>
            </a:r>
          </a:p>
          <a:p>
            <a:pPr marL="1143000" indent="-1143000" defTabSz="914400" eaLnBrk="0" fontAlgn="base" hangingPunct="0">
              <a:spcBef>
                <a:spcPct val="0"/>
              </a:spcBef>
              <a:spcAft>
                <a:spcPct val="0"/>
              </a:spcAft>
              <a:buClrTx/>
              <a:buFont typeface="Wingdings" panose="05000000000000000000" pitchFamily="2" charset="2"/>
              <a:buChar char="q"/>
            </a:pPr>
            <a:endParaRPr lang="en-GB" b="1" dirty="0"/>
          </a:p>
          <a:p>
            <a:pPr marL="1143000" indent="-1143000" defTabSz="914400" eaLnBrk="0" fontAlgn="base" hangingPunct="0">
              <a:spcBef>
                <a:spcPct val="0"/>
              </a:spcBef>
              <a:spcAft>
                <a:spcPct val="0"/>
              </a:spcAft>
              <a:buClrTx/>
              <a:buFont typeface="Wingdings" panose="05000000000000000000" pitchFamily="2" charset="2"/>
              <a:buChar char="q"/>
            </a:pPr>
            <a:endParaRPr lang="en-GB" b="1" dirty="0"/>
          </a:p>
          <a:p>
            <a:pPr marL="1143000" indent="-1143000" defTabSz="914400" eaLnBrk="0" fontAlgn="base" hangingPunct="0">
              <a:spcBef>
                <a:spcPct val="0"/>
              </a:spcBef>
              <a:spcAft>
                <a:spcPct val="0"/>
              </a:spcAft>
              <a:buClrTx/>
              <a:buFont typeface="Wingdings" panose="05000000000000000000" pitchFamily="2" charset="2"/>
              <a:buChar char="q"/>
            </a:pPr>
            <a:endParaRPr lang="en-GB" b="1" dirty="0"/>
          </a:p>
          <a:p>
            <a:pPr marL="1143000" indent="-1143000" defTabSz="914400" eaLnBrk="0" fontAlgn="base" hangingPunct="0">
              <a:spcBef>
                <a:spcPct val="0"/>
              </a:spcBef>
              <a:spcAft>
                <a:spcPct val="0"/>
              </a:spcAft>
              <a:buClrTx/>
              <a:buFont typeface="Wingdings" panose="05000000000000000000" pitchFamily="2" charset="2"/>
              <a:buChar char="q"/>
            </a:pPr>
            <a:endParaRPr lang="en-GB" b="1" dirty="0"/>
          </a:p>
          <a:p>
            <a:pPr marL="1143000" lvl="0" indent="-1143000" defTabSz="914400" eaLnBrk="0" fontAlgn="base" hangingPunct="0">
              <a:spcBef>
                <a:spcPct val="0"/>
              </a:spcBef>
              <a:spcAft>
                <a:spcPct val="0"/>
              </a:spcAft>
              <a:buClrTx/>
              <a:buFont typeface="Wingdings" panose="05000000000000000000" pitchFamily="2" charset="2"/>
              <a:buChar char="q"/>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3441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614" y="1166077"/>
            <a:ext cx="10981386" cy="515155"/>
          </a:xfrm>
        </p:spPr>
        <p:txBody>
          <a:bodyPr>
            <a:noAutofit/>
          </a:bodyPr>
          <a:lstStyle/>
          <a:p>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GB" sz="3200" b="1" dirty="0"/>
              <a:t>Most Common Drupal 7 to Drupal 8 Migration Issues</a:t>
            </a:r>
            <a:endParaRPr lang="en-US" sz="3200" dirty="0"/>
          </a:p>
        </p:txBody>
      </p:sp>
      <p:sp>
        <p:nvSpPr>
          <p:cNvPr id="9" name="Rectangle 6"/>
          <p:cNvSpPr>
            <a:spLocks noGrp="1" noChangeArrowheads="1"/>
          </p:cNvSpPr>
          <p:nvPr>
            <p:ph type="subTitle" idx="1"/>
          </p:nvPr>
        </p:nvSpPr>
        <p:spPr bwMode="auto">
          <a:xfrm>
            <a:off x="1764407" y="1637214"/>
            <a:ext cx="10315976" cy="60233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defTabSz="914400" eaLnBrk="0" fontAlgn="base" hangingPunct="0">
              <a:spcBef>
                <a:spcPct val="0"/>
              </a:spcBef>
              <a:spcAft>
                <a:spcPct val="0"/>
              </a:spcAft>
              <a:buClrTx/>
            </a:pPr>
            <a:r>
              <a:rPr lang="en-GB" b="1" dirty="0"/>
              <a:t>Oops! My Video Field Content and Configuration Have Not Migrated</a:t>
            </a:r>
            <a:r>
              <a:rPr lang="en-GB" b="1" dirty="0" smtClean="0"/>
              <a:t>!</a:t>
            </a:r>
          </a:p>
          <a:p>
            <a:pPr defTabSz="914400" eaLnBrk="0" fontAlgn="base" hangingPunct="0">
              <a:spcBef>
                <a:spcPct val="0"/>
              </a:spcBef>
              <a:spcAft>
                <a:spcPct val="0"/>
              </a:spcAft>
              <a:buClrTx/>
            </a:pPr>
            <a:r>
              <a:rPr lang="en-GB" b="1" dirty="0" smtClean="0"/>
              <a:t>Solution :</a:t>
            </a:r>
          </a:p>
          <a:p>
            <a:pPr defTabSz="914400" eaLnBrk="0" fontAlgn="base" hangingPunct="0">
              <a:spcBef>
                <a:spcPct val="0"/>
              </a:spcBef>
              <a:spcAft>
                <a:spcPct val="0"/>
              </a:spcAft>
              <a:buClrTx/>
            </a:pPr>
            <a:r>
              <a:rPr lang="en-GB" dirty="0"/>
              <a:t>create a video field in the YouTube Video module. Then, rely on your script for migrating your video content to Drupal 8</a:t>
            </a:r>
            <a:r>
              <a:rPr lang="en-GB" dirty="0" smtClean="0"/>
              <a:t>.</a:t>
            </a:r>
          </a:p>
          <a:p>
            <a:r>
              <a:rPr lang="en-GB" b="1" dirty="0"/>
              <a:t>Link Field Without Contents: One of the Popular Drupal 7 to Drupal 8 Migration Issues</a:t>
            </a:r>
          </a:p>
          <a:p>
            <a:r>
              <a:rPr lang="en-GB" b="1" dirty="0" smtClean="0"/>
              <a:t>Solution:</a:t>
            </a:r>
            <a:endParaRPr lang="en-GB" b="1" dirty="0"/>
          </a:p>
          <a:p>
            <a:r>
              <a:rPr lang="en-GB" dirty="0" smtClean="0"/>
              <a:t>It's </a:t>
            </a:r>
            <a:r>
              <a:rPr lang="en-GB" dirty="0"/>
              <a:t>due to a field configuration mismatching!</a:t>
            </a:r>
          </a:p>
          <a:p>
            <a:r>
              <a:rPr lang="en-GB" dirty="0" smtClean="0"/>
              <a:t>you </a:t>
            </a:r>
            <a:r>
              <a:rPr lang="en-GB" dirty="0"/>
              <a:t>just need to reconfigure your field settings, to write a script in order to migrate your content to your Drupal 8 website. Remember to save your internal and your external link differently when you save your link through the your script</a:t>
            </a:r>
            <a:r>
              <a:rPr lang="en-GB" dirty="0" smtClean="0"/>
              <a:t>!</a:t>
            </a:r>
          </a:p>
          <a:p>
            <a:r>
              <a:rPr lang="en-GB" b="1" dirty="0"/>
              <a:t> “Full HTML”, “Filtered HTML” and Other Filter Formats Haven't Migrated</a:t>
            </a:r>
          </a:p>
          <a:p>
            <a:r>
              <a:rPr lang="en-GB" b="1" dirty="0" smtClean="0"/>
              <a:t>Solutions</a:t>
            </a:r>
            <a:endParaRPr lang="en-GB" b="1" dirty="0"/>
          </a:p>
          <a:p>
            <a:r>
              <a:rPr lang="en-GB" dirty="0"/>
              <a:t>You can always adopt a “create a new custom script” method! It's the solution that will help you set the right format. </a:t>
            </a:r>
          </a:p>
          <a:p>
            <a:endParaRPr lang="en-GB" dirty="0"/>
          </a:p>
          <a:p>
            <a:pPr defTabSz="914400" eaLnBrk="0" fontAlgn="base" hangingPunct="0">
              <a:spcBef>
                <a:spcPct val="0"/>
              </a:spcBef>
              <a:spcAft>
                <a:spcPct val="0"/>
              </a:spcAft>
              <a:buClrTx/>
            </a:pPr>
            <a:endParaRPr lang="en-GB" b="1" dirty="0"/>
          </a:p>
          <a:p>
            <a:pPr marL="1143000" lvl="0" indent="-1143000" defTabSz="914400" eaLnBrk="0" fontAlgn="base" hangingPunct="0">
              <a:spcBef>
                <a:spcPct val="0"/>
              </a:spcBef>
              <a:spcAft>
                <a:spcPct val="0"/>
              </a:spcAft>
              <a:buClrTx/>
              <a:buFont typeface="Wingdings" panose="05000000000000000000" pitchFamily="2" charset="2"/>
              <a:buChar char="q"/>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1736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614" y="1166077"/>
            <a:ext cx="10981386" cy="515155"/>
          </a:xfrm>
        </p:spPr>
        <p:txBody>
          <a:bodyPr>
            <a:noAutofit/>
          </a:bodyPr>
          <a:lstStyle/>
          <a:p>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GB" sz="3200" b="1" dirty="0"/>
              <a:t>Most Common Drupal 7 to Drupal 8 Migration Issues</a:t>
            </a:r>
            <a:endParaRPr lang="en-US" sz="3200" dirty="0"/>
          </a:p>
        </p:txBody>
      </p:sp>
      <p:sp>
        <p:nvSpPr>
          <p:cNvPr id="9" name="Rectangle 6"/>
          <p:cNvSpPr>
            <a:spLocks noGrp="1" noChangeArrowheads="1"/>
          </p:cNvSpPr>
          <p:nvPr>
            <p:ph type="subTitle" idx="1"/>
          </p:nvPr>
        </p:nvSpPr>
        <p:spPr bwMode="auto">
          <a:xfrm>
            <a:off x="1764407" y="3396673"/>
            <a:ext cx="10315976" cy="2504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defTabSz="914400" eaLnBrk="0" fontAlgn="base" hangingPunct="0">
              <a:spcBef>
                <a:spcPct val="0"/>
              </a:spcBef>
              <a:spcAft>
                <a:spcPct val="0"/>
              </a:spcAft>
              <a:buClrTx/>
            </a:pPr>
            <a:r>
              <a:rPr lang="en-GB" b="1" dirty="0"/>
              <a:t>Content Won't Show on My Drupal 8 Site: “Page Not Found” Error</a:t>
            </a:r>
          </a:p>
          <a:p>
            <a:pPr lvl="0" defTabSz="914400" eaLnBrk="0" fontAlgn="base" hangingPunct="0">
              <a:spcBef>
                <a:spcPct val="0"/>
              </a:spcBef>
              <a:spcAft>
                <a:spcPct val="0"/>
              </a:spcAft>
              <a:buClrTx/>
            </a:pPr>
            <a:r>
              <a:rPr kumimoji="0" lang="en-US" altLang="en-US" b="1" i="0" u="none" strike="noStrike" cap="none" normalizeH="0" baseline="0" dirty="0" smtClean="0">
                <a:ln>
                  <a:noFill/>
                </a:ln>
                <a:solidFill>
                  <a:schemeClr val="tx1"/>
                </a:solidFill>
                <a:effectLst/>
                <a:latin typeface="Arial" panose="020B0604020202020204" pitchFamily="34" charset="0"/>
              </a:rPr>
              <a:t>Solution:</a:t>
            </a:r>
          </a:p>
          <a:p>
            <a:pPr lvl="0" defTabSz="914400" eaLnBrk="0" fontAlgn="base" hangingPunct="0">
              <a:spcBef>
                <a:spcPct val="0"/>
              </a:spcBef>
              <a:spcAft>
                <a:spcPct val="0"/>
              </a:spcAft>
              <a:buClrTx/>
            </a:pPr>
            <a:r>
              <a:rPr lang="en-GB" b="1" dirty="0"/>
              <a:t> </a:t>
            </a:r>
            <a:r>
              <a:rPr lang="en-GB" dirty="0"/>
              <a:t>It might be a more than common “I forgot to copy the </a:t>
            </a:r>
            <a:r>
              <a:rPr lang="en-GB" i="1" dirty="0"/>
              <a:t>.</a:t>
            </a:r>
            <a:r>
              <a:rPr lang="en-GB" i="1" dirty="0" err="1"/>
              <a:t>htaccess</a:t>
            </a:r>
            <a:r>
              <a:rPr lang="en-GB" dirty="0"/>
              <a:t> file from my Drupal 7 website” scenario. </a:t>
            </a:r>
            <a:endParaRPr lang="en-GB" dirty="0" smtClean="0"/>
          </a:p>
          <a:p>
            <a:pPr defTabSz="914400" eaLnBrk="0" fontAlgn="base" hangingPunct="0">
              <a:spcBef>
                <a:spcPct val="0"/>
              </a:spcBef>
              <a:spcAft>
                <a:spcPct val="0"/>
              </a:spcAft>
              <a:buClrTx/>
            </a:pPr>
            <a:r>
              <a:rPr lang="en-GB" b="1" dirty="0"/>
              <a:t>Both Field and Content Migrated, But Without Field Configurations</a:t>
            </a:r>
          </a:p>
          <a:p>
            <a:pPr lvl="0" defTabSz="914400" eaLnBrk="0" fontAlgn="base" hangingPunct="0">
              <a:spcBef>
                <a:spcPct val="0"/>
              </a:spcBef>
              <a:spcAft>
                <a:spcPct val="0"/>
              </a:spcAft>
              <a:buClrTx/>
            </a:pPr>
            <a:r>
              <a:rPr kumimoji="0" lang="en-US" altLang="en-US" b="1" i="0" u="none" strike="noStrike" cap="none" normalizeH="0" baseline="0" dirty="0" smtClean="0">
                <a:ln>
                  <a:noFill/>
                </a:ln>
                <a:solidFill>
                  <a:schemeClr val="tx1"/>
                </a:solidFill>
                <a:effectLst/>
                <a:latin typeface="Arial" panose="020B0604020202020204" pitchFamily="34" charset="0"/>
              </a:rPr>
              <a:t>Solution :</a:t>
            </a:r>
          </a:p>
          <a:p>
            <a:pPr lvl="0" defTabSz="914400" eaLnBrk="0" fontAlgn="base" hangingPunct="0">
              <a:spcBef>
                <a:spcPct val="0"/>
              </a:spcBef>
              <a:spcAft>
                <a:spcPct val="0"/>
              </a:spcAft>
              <a:buClrTx/>
            </a:pPr>
            <a:r>
              <a:rPr lang="en-GB" dirty="0"/>
              <a:t>Well, </a:t>
            </a:r>
            <a:r>
              <a:rPr lang="en-GB" b="1" dirty="0"/>
              <a:t>going manual </a:t>
            </a:r>
            <a:r>
              <a:rPr lang="en-GB" dirty="0"/>
              <a:t>is, again, the most reliable method for fixing it. Manually configure your settings in this case!</a:t>
            </a:r>
            <a:endParaRPr kumimoji="0" lang="en-US" altLang="en-US"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4964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53" y="998652"/>
            <a:ext cx="10981386" cy="515155"/>
          </a:xfrm>
        </p:spPr>
        <p:txBody>
          <a:bodyPr>
            <a:noAutofit/>
          </a:bodyPr>
          <a:lstStyle/>
          <a:p>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GB" sz="3200" b="1" dirty="0"/>
              <a:t>Most Common Drupal 7 to Drupal 8 Migration </a:t>
            </a:r>
            <a:r>
              <a:rPr lang="en-GB" sz="3200" b="1" dirty="0" smtClean="0"/>
              <a:t>Solutions</a:t>
            </a:r>
            <a:endParaRPr lang="en-US" sz="3200" dirty="0"/>
          </a:p>
        </p:txBody>
      </p:sp>
      <p:sp>
        <p:nvSpPr>
          <p:cNvPr id="9" name="Rectangle 6"/>
          <p:cNvSpPr>
            <a:spLocks noGrp="1" noChangeArrowheads="1"/>
          </p:cNvSpPr>
          <p:nvPr>
            <p:ph type="subTitle" idx="1"/>
          </p:nvPr>
        </p:nvSpPr>
        <p:spPr bwMode="auto">
          <a:xfrm>
            <a:off x="1764407" y="1711601"/>
            <a:ext cx="10315976" cy="58745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marL="285750" indent="-285750" defTabSz="914400" eaLnBrk="0" fontAlgn="base" hangingPunct="0">
              <a:spcBef>
                <a:spcPct val="0"/>
              </a:spcBef>
              <a:spcAft>
                <a:spcPct val="0"/>
              </a:spcAft>
              <a:buClrTx/>
              <a:buFont typeface="Wingdings" panose="05000000000000000000" pitchFamily="2" charset="2"/>
              <a:buChar char="q"/>
            </a:pPr>
            <a:r>
              <a:rPr lang="en-GB" b="1" dirty="0"/>
              <a:t>Porting </a:t>
            </a:r>
            <a:r>
              <a:rPr lang="en-GB" b="1" dirty="0" err="1"/>
              <a:t>drupal</a:t>
            </a:r>
            <a:r>
              <a:rPr lang="en-GB" b="1" dirty="0"/>
              <a:t> 7 module to </a:t>
            </a:r>
            <a:r>
              <a:rPr lang="en-GB" b="1" dirty="0" err="1"/>
              <a:t>drupal</a:t>
            </a:r>
            <a:r>
              <a:rPr lang="en-GB" b="1" dirty="0"/>
              <a:t> </a:t>
            </a:r>
            <a:r>
              <a:rPr lang="en-GB" b="1" dirty="0" smtClean="0"/>
              <a:t>8 </a:t>
            </a:r>
            <a:r>
              <a:rPr lang="en-IN" b="1" dirty="0" smtClean="0"/>
              <a:t>Use </a:t>
            </a:r>
            <a:r>
              <a:rPr lang="en-IN" b="1" dirty="0"/>
              <a:t>Drupal Module </a:t>
            </a:r>
            <a:r>
              <a:rPr lang="en-IN" b="1" dirty="0" smtClean="0"/>
              <a:t>Upgrader</a:t>
            </a:r>
          </a:p>
          <a:p>
            <a:pPr marL="285750" indent="-285750" defTabSz="914400" eaLnBrk="0" fontAlgn="base" hangingPunct="0">
              <a:spcBef>
                <a:spcPct val="0"/>
              </a:spcBef>
              <a:spcAft>
                <a:spcPct val="0"/>
              </a:spcAft>
              <a:buClrTx/>
              <a:buFont typeface="Wingdings" panose="05000000000000000000" pitchFamily="2" charset="2"/>
              <a:buChar char="q"/>
            </a:pPr>
            <a:r>
              <a:rPr lang="en-GB" dirty="0"/>
              <a:t>The Drupal Module Upgrader is a </a:t>
            </a:r>
            <a:r>
              <a:rPr lang="en-GB" b="1" dirty="0" err="1"/>
              <a:t>Drush</a:t>
            </a:r>
            <a:r>
              <a:rPr lang="en-GB" b="1" dirty="0"/>
              <a:t> command that helps you update your modules from Drupal 7 to Drupal 8</a:t>
            </a:r>
            <a:r>
              <a:rPr lang="en-GB" dirty="0" smtClean="0"/>
              <a:t>.</a:t>
            </a:r>
          </a:p>
          <a:p>
            <a:r>
              <a:rPr lang="en-IN" b="1" dirty="0"/>
              <a:t>Installing the module</a:t>
            </a:r>
          </a:p>
          <a:p>
            <a:r>
              <a:rPr lang="en-IN" dirty="0"/>
              <a:t>This module requires </a:t>
            </a:r>
            <a:r>
              <a:rPr lang="en-IN" dirty="0" err="1"/>
              <a:t>drush</a:t>
            </a:r>
            <a:r>
              <a:rPr lang="en-IN" dirty="0"/>
              <a:t> 8 or above, Assuming that the </a:t>
            </a:r>
            <a:r>
              <a:rPr lang="en-IN" dirty="0" err="1"/>
              <a:t>drush</a:t>
            </a:r>
            <a:r>
              <a:rPr lang="en-IN" dirty="0"/>
              <a:t> 8 installed in your system if it isn’t please visit how to install </a:t>
            </a:r>
            <a:r>
              <a:rPr lang="en-IN" dirty="0" err="1"/>
              <a:t>drush</a:t>
            </a:r>
            <a:r>
              <a:rPr lang="en-IN" dirty="0"/>
              <a:t> with the composer. Use the following </a:t>
            </a:r>
            <a:r>
              <a:rPr lang="en-IN" dirty="0" err="1"/>
              <a:t>Drush</a:t>
            </a:r>
            <a:r>
              <a:rPr lang="en-IN" dirty="0"/>
              <a:t> commands</a:t>
            </a:r>
          </a:p>
          <a:p>
            <a:r>
              <a:rPr lang="en-IN" b="1" dirty="0" err="1"/>
              <a:t>drush</a:t>
            </a:r>
            <a:r>
              <a:rPr lang="en-IN" b="1" dirty="0"/>
              <a:t> dl </a:t>
            </a:r>
            <a:r>
              <a:rPr lang="en-IN" b="1" dirty="0" err="1"/>
              <a:t>drupalmoduleupgrader</a:t>
            </a:r>
            <a:endParaRPr lang="en-IN" b="1" dirty="0"/>
          </a:p>
          <a:p>
            <a:r>
              <a:rPr lang="en-IN" b="1" dirty="0"/>
              <a:t>cd modules/</a:t>
            </a:r>
            <a:r>
              <a:rPr lang="en-IN" b="1" dirty="0" err="1"/>
              <a:t>drupalmoduleupgrader</a:t>
            </a:r>
            <a:endParaRPr lang="en-IN" b="1" dirty="0"/>
          </a:p>
          <a:p>
            <a:r>
              <a:rPr lang="en-IN" b="1" dirty="0"/>
              <a:t>composer </a:t>
            </a:r>
            <a:r>
              <a:rPr lang="en-IN" b="1" dirty="0" smtClean="0"/>
              <a:t>install</a:t>
            </a:r>
          </a:p>
          <a:p>
            <a:r>
              <a:rPr lang="en-IN" b="1" dirty="0" err="1"/>
              <a:t>drush</a:t>
            </a:r>
            <a:r>
              <a:rPr lang="en-IN" b="1" dirty="0"/>
              <a:t> </a:t>
            </a:r>
            <a:r>
              <a:rPr lang="en-IN" b="1" dirty="0" err="1"/>
              <a:t>en</a:t>
            </a:r>
            <a:r>
              <a:rPr lang="en-IN" b="1" dirty="0"/>
              <a:t> </a:t>
            </a:r>
            <a:r>
              <a:rPr lang="en-IN" b="1" dirty="0" err="1" smtClean="0"/>
              <a:t>drupalmoduleupgrader</a:t>
            </a:r>
            <a:endParaRPr lang="en-IN" b="1" dirty="0" smtClean="0"/>
          </a:p>
          <a:p>
            <a:r>
              <a:rPr lang="en-IN" b="1" dirty="0" err="1"/>
              <a:t>drush</a:t>
            </a:r>
            <a:r>
              <a:rPr lang="en-IN" b="1" dirty="0"/>
              <a:t> </a:t>
            </a:r>
            <a:r>
              <a:rPr lang="en-IN" b="1" dirty="0" err="1"/>
              <a:t>dmu-analyze</a:t>
            </a:r>
            <a:r>
              <a:rPr lang="en-IN" b="1" dirty="0"/>
              <a:t> </a:t>
            </a:r>
            <a:r>
              <a:rPr lang="en-IN" b="1" dirty="0" smtClean="0"/>
              <a:t>MODULE_NAME</a:t>
            </a:r>
          </a:p>
          <a:p>
            <a:r>
              <a:rPr lang="en-IN" b="1" dirty="0" err="1"/>
              <a:t>drush</a:t>
            </a:r>
            <a:r>
              <a:rPr lang="en-IN" b="1" dirty="0"/>
              <a:t> </a:t>
            </a:r>
            <a:r>
              <a:rPr lang="en-IN" b="1" dirty="0" err="1"/>
              <a:t>dmu</a:t>
            </a:r>
            <a:r>
              <a:rPr lang="en-IN" b="1" dirty="0"/>
              <a:t>-upgrade MODULE_NAME</a:t>
            </a:r>
            <a:endParaRPr lang="en-IN" b="1" dirty="0" smtClean="0"/>
          </a:p>
          <a:p>
            <a:endParaRPr lang="en-IN" b="1" dirty="0"/>
          </a:p>
          <a:p>
            <a:pPr marL="285750" indent="-285750" defTabSz="914400" eaLnBrk="0" fontAlgn="base" hangingPunct="0">
              <a:spcBef>
                <a:spcPct val="0"/>
              </a:spcBef>
              <a:spcAft>
                <a:spcPct val="0"/>
              </a:spcAft>
              <a:buClrTx/>
              <a:buFont typeface="Wingdings" panose="05000000000000000000" pitchFamily="2" charset="2"/>
              <a:buChar char="q"/>
            </a:pPr>
            <a:endParaRPr lang="en-IN" b="1" dirty="0"/>
          </a:p>
          <a:p>
            <a:pPr defTabSz="914400" eaLnBrk="0" fontAlgn="base" hangingPunct="0">
              <a:spcBef>
                <a:spcPct val="0"/>
              </a:spcBef>
              <a:spcAft>
                <a:spcPct val="0"/>
              </a:spcAft>
              <a:buClrTx/>
            </a:pPr>
            <a:endParaRPr lang="en-GB" b="1" dirty="0"/>
          </a:p>
          <a:p>
            <a:pPr defTabSz="914400" eaLnBrk="0" fontAlgn="base" hangingPunct="0">
              <a:spcBef>
                <a:spcPct val="0"/>
              </a:spcBef>
              <a:spcAft>
                <a:spcPct val="0"/>
              </a:spcAft>
              <a:buClrTx/>
            </a:pPr>
            <a:endParaRPr kumimoji="0" lang="en-US" altLang="en-US"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8912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614" y="1166077"/>
            <a:ext cx="10981386" cy="515155"/>
          </a:xfrm>
        </p:spPr>
        <p:txBody>
          <a:bodyPr>
            <a:noAutofit/>
          </a:bodyPr>
          <a:lstStyle/>
          <a:p>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
            </a:r>
            <a:br>
              <a:rPr lang="en-US" sz="4400" dirty="0" smtClean="0"/>
            </a:br>
            <a:r>
              <a:rPr lang="en-US" sz="4400" dirty="0"/>
              <a:t/>
            </a:r>
            <a:br>
              <a:rPr lang="en-US" sz="4400" dirty="0"/>
            </a:br>
            <a:r>
              <a:rPr lang="en-US" sz="4400" dirty="0" smtClean="0"/>
              <a:t>Migration </a:t>
            </a:r>
            <a:r>
              <a:rPr lang="en-IN" sz="4400" dirty="0" smtClean="0"/>
              <a:t>Drupal 7 to Drupal 8 &amp; 9</a:t>
            </a:r>
            <a:endParaRPr lang="en-US" sz="4400" dirty="0"/>
          </a:p>
        </p:txBody>
      </p:sp>
      <p:sp>
        <p:nvSpPr>
          <p:cNvPr id="9" name="Rectangle 6"/>
          <p:cNvSpPr>
            <a:spLocks noGrp="1" noChangeArrowheads="1"/>
          </p:cNvSpPr>
          <p:nvPr>
            <p:ph type="subTitle" idx="1"/>
          </p:nvPr>
        </p:nvSpPr>
        <p:spPr bwMode="auto">
          <a:xfrm>
            <a:off x="1764407" y="2844392"/>
            <a:ext cx="10315976" cy="2011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marL="285750" lvl="0" indent="-285750" defTabSz="914400" eaLnBrk="0" fontAlgn="base" hangingPunct="0">
              <a:spcBef>
                <a:spcPct val="0"/>
              </a:spcBef>
              <a:spcAft>
                <a:spcPct val="0"/>
              </a:spcAft>
              <a:buClrTx/>
              <a:buFont typeface="Wingdings" panose="05000000000000000000" pitchFamily="2" charset="2"/>
              <a:buChar char="q"/>
            </a:pPr>
            <a:r>
              <a:rPr lang="en-GB" sz="1400" dirty="0">
                <a:hlinkClick r:id="rId2"/>
              </a:rPr>
              <a:t>Ultimate Guide: How to Migrate Drupal 7 To Drupal 8 For 2020 (cmsminds.com</a:t>
            </a:r>
            <a:r>
              <a:rPr lang="en-GB" sz="1400" dirty="0" smtClean="0">
                <a:hlinkClick r:id="rId2"/>
              </a:rPr>
              <a:t>)</a:t>
            </a:r>
            <a:endParaRPr lang="en-GB" sz="1400" dirty="0" smtClean="0"/>
          </a:p>
          <a:p>
            <a:pPr marL="285750" lvl="0" indent="-285750" defTabSz="914400" eaLnBrk="0" fontAlgn="base" hangingPunct="0">
              <a:spcBef>
                <a:spcPct val="0"/>
              </a:spcBef>
              <a:spcAft>
                <a:spcPct val="0"/>
              </a:spcAft>
              <a:buClrTx/>
              <a:buFont typeface="Wingdings" panose="05000000000000000000" pitchFamily="2" charset="2"/>
              <a:buChar char="q"/>
            </a:pPr>
            <a:r>
              <a:rPr lang="en-GB" sz="1600" dirty="0">
                <a:hlinkClick r:id="rId3"/>
              </a:rPr>
              <a:t>How to Upgrade a Drupal 7 Site to Drupal 8 | </a:t>
            </a:r>
            <a:r>
              <a:rPr lang="en-GB" sz="1600" dirty="0" err="1" smtClean="0">
                <a:hlinkClick r:id="rId3"/>
              </a:rPr>
              <a:t>HostAdvice</a:t>
            </a:r>
            <a:endParaRPr lang="en-GB" sz="1600" dirty="0" smtClean="0"/>
          </a:p>
          <a:p>
            <a:pPr marL="285750" lvl="0" indent="-285750" defTabSz="914400" eaLnBrk="0" fontAlgn="base" hangingPunct="0">
              <a:spcBef>
                <a:spcPct val="0"/>
              </a:spcBef>
              <a:spcAft>
                <a:spcPct val="0"/>
              </a:spcAft>
              <a:buClrTx/>
              <a:buFont typeface="Wingdings" panose="05000000000000000000" pitchFamily="2" charset="2"/>
              <a:buChar char="q"/>
            </a:pPr>
            <a:r>
              <a:rPr lang="en-GB" sz="1600" dirty="0">
                <a:hlinkClick r:id="rId4"/>
              </a:rPr>
              <a:t>How to upgrade your website from Drupal 7 to Drupal 8 (bacancytechnology.com</a:t>
            </a:r>
            <a:r>
              <a:rPr lang="en-GB" sz="1600" dirty="0" smtClean="0">
                <a:hlinkClick r:id="rId4"/>
              </a:rPr>
              <a:t>)</a:t>
            </a:r>
            <a:endParaRPr lang="en-GB" sz="1600" dirty="0" smtClean="0"/>
          </a:p>
          <a:p>
            <a:pPr marL="285750" lvl="0" indent="-285750" defTabSz="914400" eaLnBrk="0" fontAlgn="base" hangingPunct="0">
              <a:spcBef>
                <a:spcPct val="0"/>
              </a:spcBef>
              <a:spcAft>
                <a:spcPct val="0"/>
              </a:spcAft>
              <a:buClrTx/>
              <a:buFont typeface="Wingdings" panose="05000000000000000000" pitchFamily="2" charset="2"/>
              <a:buChar char="q"/>
            </a:pPr>
            <a:r>
              <a:rPr lang="en-GB" sz="1600" dirty="0">
                <a:hlinkClick r:id="rId5"/>
              </a:rPr>
              <a:t>Drupal 7, 8 and 9 Migration: Step by step Guide (clariontech.com</a:t>
            </a:r>
            <a:r>
              <a:rPr lang="en-GB" sz="1600" dirty="0" smtClean="0">
                <a:hlinkClick r:id="rId5"/>
              </a:rPr>
              <a:t>)</a:t>
            </a:r>
            <a:endParaRPr lang="en-GB" sz="1600" dirty="0" smtClean="0"/>
          </a:p>
          <a:p>
            <a:pPr marL="285750" lvl="0" indent="-285750" defTabSz="914400" eaLnBrk="0" fontAlgn="base" hangingPunct="0">
              <a:spcBef>
                <a:spcPct val="0"/>
              </a:spcBef>
              <a:spcAft>
                <a:spcPct val="0"/>
              </a:spcAft>
              <a:buClrTx/>
              <a:buFont typeface="Wingdings" panose="05000000000000000000" pitchFamily="2" charset="2"/>
              <a:buChar char="q"/>
            </a:pPr>
            <a:r>
              <a:rPr lang="en-GB" sz="1600" dirty="0">
                <a:hlinkClick r:id="rId6"/>
              </a:rPr>
              <a:t>Drupal 7 to Drupal 8 migration with configuration entities | </a:t>
            </a:r>
            <a:r>
              <a:rPr lang="en-GB" sz="1600" dirty="0" err="1" smtClean="0">
                <a:hlinkClick r:id="rId6"/>
              </a:rPr>
              <a:t>Colorfield</a:t>
            </a:r>
            <a:r>
              <a:rPr lang="en-GB" sz="1600" dirty="0" smtClean="0"/>
              <a:t>  (Migration Using </a:t>
            </a:r>
            <a:r>
              <a:rPr lang="en-GB" sz="1600" dirty="0" err="1" smtClean="0"/>
              <a:t>Drush</a:t>
            </a:r>
            <a:r>
              <a:rPr lang="en-GB" sz="1600" dirty="0" smtClean="0"/>
              <a:t>)</a:t>
            </a:r>
          </a:p>
          <a:p>
            <a:pPr marL="285750" lvl="0" indent="-285750" defTabSz="914400" eaLnBrk="0" fontAlgn="base" hangingPunct="0">
              <a:spcBef>
                <a:spcPct val="0"/>
              </a:spcBef>
              <a:spcAft>
                <a:spcPct val="0"/>
              </a:spcAft>
              <a:buClrTx/>
              <a:buFont typeface="Wingdings" panose="05000000000000000000" pitchFamily="2" charset="2"/>
              <a:buChar char="q"/>
            </a:pPr>
            <a:r>
              <a:rPr lang="en-GB" sz="1600" dirty="0">
                <a:hlinkClick r:id="rId7"/>
              </a:rPr>
              <a:t>10 Reasons Why You Need To Migrate From Drupal 7 to Drupal 8 (etondigital.com)</a:t>
            </a:r>
            <a:endParaRPr lang="en-GB" sz="1600" dirty="0" smtClean="0"/>
          </a:p>
          <a:p>
            <a:pPr marL="285750" lvl="0" indent="-285750" defTabSz="914400" eaLnBrk="0" fontAlgn="base" hangingPunct="0">
              <a:spcBef>
                <a:spcPct val="0"/>
              </a:spcBef>
              <a:spcAft>
                <a:spcPct val="0"/>
              </a:spcAft>
              <a:buClrTx/>
              <a:buFont typeface="Wingdings" panose="05000000000000000000" pitchFamily="2" charset="2"/>
              <a:buChar char="q"/>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1764407" y="1996225"/>
            <a:ext cx="3940934" cy="4507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smtClean="0"/>
              <a:t>References</a:t>
            </a:r>
            <a:endParaRPr lang="en-IN" dirty="0"/>
          </a:p>
        </p:txBody>
      </p:sp>
    </p:spTree>
    <p:extLst>
      <p:ext uri="{BB962C8B-B14F-4D97-AF65-F5344CB8AC3E}">
        <p14:creationId xmlns:p14="http://schemas.microsoft.com/office/powerpoint/2010/main" val="3049033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Migration From Drupal 7 to 8 and 9</a:t>
            </a:r>
            <a:endParaRPr lang="en-US" sz="4400" dirty="0"/>
          </a:p>
        </p:txBody>
      </p:sp>
      <p:sp>
        <p:nvSpPr>
          <p:cNvPr id="3" name="Subtitle 2"/>
          <p:cNvSpPr>
            <a:spLocks noGrp="1"/>
          </p:cNvSpPr>
          <p:nvPr>
            <p:ph type="subTitle" idx="1"/>
          </p:nvPr>
        </p:nvSpPr>
        <p:spPr>
          <a:xfrm>
            <a:off x="1712890" y="1184856"/>
            <a:ext cx="10264461" cy="5434885"/>
          </a:xfrm>
        </p:spPr>
        <p:txBody>
          <a:bodyPr>
            <a:normAutofit/>
          </a:bodyPr>
          <a:lstStyle/>
          <a:p>
            <a:r>
              <a:rPr lang="en-GB" sz="2200" b="1" dirty="0" smtClean="0"/>
              <a:t>Benefits </a:t>
            </a:r>
            <a:r>
              <a:rPr lang="en-GB" sz="2200" b="1" dirty="0"/>
              <a:t>of Drupal 8 Upgrade</a:t>
            </a:r>
          </a:p>
          <a:p>
            <a:pPr marL="285750" indent="-285750">
              <a:buFont typeface="Wingdings" panose="05000000000000000000" pitchFamily="2" charset="2"/>
              <a:buChar char="q"/>
            </a:pPr>
            <a:r>
              <a:rPr lang="en-GB" dirty="0"/>
              <a:t>Entrepreneurs are keen to upgrade their existing websites from Drupal 7 to Drupal 8 because these versions (7 and 8) are going to reach their end of lives in 2021. Here’s why:</a:t>
            </a:r>
          </a:p>
          <a:p>
            <a:pPr marL="285750" indent="-285750">
              <a:buFont typeface="Wingdings" panose="05000000000000000000" pitchFamily="2" charset="2"/>
              <a:buChar char="q"/>
            </a:pPr>
            <a:r>
              <a:rPr lang="en-GB" dirty="0"/>
              <a:t>It is easy to build mobile-friendly websites with Drupal 8 </a:t>
            </a:r>
            <a:r>
              <a:rPr lang="en-GB" dirty="0" err="1"/>
              <a:t>webform</a:t>
            </a:r>
            <a:r>
              <a:rPr lang="en-GB" dirty="0"/>
              <a:t> as it seamlessly supports mobility.</a:t>
            </a:r>
          </a:p>
          <a:p>
            <a:pPr marL="285750" indent="-285750">
              <a:buFont typeface="Wingdings" panose="05000000000000000000" pitchFamily="2" charset="2"/>
              <a:buChar char="q"/>
            </a:pPr>
            <a:r>
              <a:rPr lang="en-GB" dirty="0"/>
              <a:t>Drupal 8 modules support more than 100 </a:t>
            </a:r>
            <a:r>
              <a:rPr lang="en-GB" dirty="0" smtClean="0"/>
              <a:t>languages </a:t>
            </a:r>
            <a:r>
              <a:rPr lang="en-GB" dirty="0"/>
              <a:t>which helps you expand your website’s global reach.</a:t>
            </a:r>
          </a:p>
          <a:p>
            <a:pPr marL="285750" indent="-285750">
              <a:buFont typeface="Wingdings" panose="05000000000000000000" pitchFamily="2" charset="2"/>
              <a:buChar char="q"/>
            </a:pPr>
            <a:r>
              <a:rPr lang="en-GB" dirty="0" smtClean="0"/>
              <a:t>Drupal </a:t>
            </a:r>
            <a:r>
              <a:rPr lang="en-GB" dirty="0"/>
              <a:t>8 download lets you set-up multiple sites with one database. It has built-in web-services, so your website can integrate with any number or system or applications.</a:t>
            </a:r>
          </a:p>
          <a:p>
            <a:pPr marL="285750" indent="-285750">
              <a:buFont typeface="Wingdings" panose="05000000000000000000" pitchFamily="2" charset="2"/>
              <a:buChar char="q"/>
            </a:pPr>
            <a:r>
              <a:rPr lang="en-GB" dirty="0"/>
              <a:t>Content creation and management are more natural with Drupal 8 upgrade as it integrates the WYSIWYG editor at its core.</a:t>
            </a:r>
          </a:p>
          <a:p>
            <a:pPr marL="285750" indent="-285750">
              <a:buFont typeface="Wingdings" panose="05000000000000000000" pitchFamily="2" charset="2"/>
              <a:buChar char="q"/>
            </a:pPr>
            <a:r>
              <a:rPr lang="en-GB" dirty="0"/>
              <a:t>You get better SEO rankings with Drupal 8 installation because it supports HTML5 that has a cleaner structure and new semantic elements.</a:t>
            </a:r>
          </a:p>
          <a:p>
            <a:pPr marL="285750" indent="-285750">
              <a:buFont typeface="Wingdings" panose="05000000000000000000" pitchFamily="2" charset="2"/>
              <a:buChar char="q"/>
            </a:pPr>
            <a:r>
              <a:rPr lang="en-GB" dirty="0" smtClean="0"/>
              <a:t>Drupal </a:t>
            </a:r>
            <a:r>
              <a:rPr lang="en-GB" dirty="0"/>
              <a:t>8 themes achieve full marks on its customer expectations as it offers user-friendly content creation and a smoother interface.</a:t>
            </a:r>
          </a:p>
          <a:p>
            <a:pPr lvl="1"/>
            <a:endParaRPr lang="en-US" dirty="0"/>
          </a:p>
        </p:txBody>
      </p:sp>
    </p:spTree>
    <p:extLst>
      <p:ext uri="{BB962C8B-B14F-4D97-AF65-F5344CB8AC3E}">
        <p14:creationId xmlns:p14="http://schemas.microsoft.com/office/powerpoint/2010/main" val="2587972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Drupal </a:t>
            </a:r>
            <a:r>
              <a:rPr lang="en-US" sz="4400" dirty="0" smtClean="0"/>
              <a:t>7 </a:t>
            </a:r>
            <a:r>
              <a:rPr lang="en-US" sz="4400" dirty="0" smtClean="0"/>
              <a:t>VS Drupal 8</a:t>
            </a:r>
            <a:endParaRPr lang="en-US" sz="4400" dirty="0"/>
          </a:p>
        </p:txBody>
      </p:sp>
      <p:sp>
        <p:nvSpPr>
          <p:cNvPr id="3" name="Subtitle 2"/>
          <p:cNvSpPr>
            <a:spLocks noGrp="1"/>
          </p:cNvSpPr>
          <p:nvPr>
            <p:ph type="subTitle" idx="1"/>
          </p:nvPr>
        </p:nvSpPr>
        <p:spPr>
          <a:xfrm>
            <a:off x="1622738" y="1661375"/>
            <a:ext cx="9881875" cy="4958366"/>
          </a:xfrm>
        </p:spPr>
        <p:txBody>
          <a:bodyPr>
            <a:normAutofit fontScale="85000" lnSpcReduction="10000"/>
          </a:bodyPr>
          <a:lstStyle/>
          <a:p>
            <a:r>
              <a:rPr lang="en-GB" b="1" dirty="0"/>
              <a:t>Drupal Modules</a:t>
            </a:r>
          </a:p>
          <a:p>
            <a:r>
              <a:rPr lang="en-GB" dirty="0"/>
              <a:t>There is a different collection of "modules" available for Drupal, which have been developed by a community of developers and shared for public use. These can be installed onto a website to increase its functionality. Some </a:t>
            </a:r>
            <a:r>
              <a:rPr lang="en-GB" dirty="0" err="1"/>
              <a:t>contrib</a:t>
            </a:r>
            <a:r>
              <a:rPr lang="en-GB" dirty="0"/>
              <a:t> modules are in Drupal 8 core such as:</a:t>
            </a:r>
          </a:p>
          <a:p>
            <a:r>
              <a:rPr lang="en-GB" b="1" dirty="0" err="1"/>
              <a:t>CKEditor</a:t>
            </a:r>
            <a:endParaRPr lang="en-GB" dirty="0"/>
          </a:p>
          <a:p>
            <a:r>
              <a:rPr lang="en-GB" dirty="0"/>
              <a:t>The </a:t>
            </a:r>
            <a:r>
              <a:rPr lang="en-GB" dirty="0" err="1"/>
              <a:t>CKEditor</a:t>
            </a:r>
            <a:r>
              <a:rPr lang="en-GB" dirty="0"/>
              <a:t> module builds on Drupal 8's </a:t>
            </a:r>
            <a:r>
              <a:rPr lang="en-GB" b="1" dirty="0"/>
              <a:t>Text Editor</a:t>
            </a:r>
            <a:r>
              <a:rPr lang="en-GB" dirty="0"/>
              <a:t> module to provide a deeply integrated </a:t>
            </a:r>
            <a:r>
              <a:rPr lang="en-GB" dirty="0" err="1"/>
              <a:t>CKEditor</a:t>
            </a:r>
            <a:r>
              <a:rPr lang="en-GB" dirty="0"/>
              <a:t> text editor out of the box. Unlike the contributed module in Drupal 7, the </a:t>
            </a:r>
            <a:r>
              <a:rPr lang="en-GB" dirty="0" err="1"/>
              <a:t>CKEditor</a:t>
            </a:r>
            <a:r>
              <a:rPr lang="en-GB" dirty="0"/>
              <a:t> module in Drupal 8 core</a:t>
            </a:r>
          </a:p>
          <a:p>
            <a:r>
              <a:rPr lang="en-GB" dirty="0"/>
              <a:t> </a:t>
            </a:r>
          </a:p>
          <a:p>
            <a:r>
              <a:rPr lang="en-GB" b="1" dirty="0"/>
              <a:t>Core Multilingual</a:t>
            </a:r>
            <a:endParaRPr lang="en-GB" dirty="0"/>
          </a:p>
          <a:p>
            <a:r>
              <a:rPr lang="en-GB" dirty="0"/>
              <a:t>Drupal 8 accelerated multilingual website development by including four key modules in the core. While using Drupal 8, the developers can avail new modules like language, content translation, interface translation, configuration translation. The modules make it easier for users to configure language and apply to the content as well as translate the website.</a:t>
            </a:r>
          </a:p>
          <a:p>
            <a:r>
              <a:rPr lang="en-GB" b="1" dirty="0"/>
              <a:t>Views &amp; Views UI</a:t>
            </a:r>
            <a:endParaRPr lang="en-GB" dirty="0"/>
          </a:p>
          <a:p>
            <a:r>
              <a:rPr lang="en-GB" dirty="0"/>
              <a:t>Using the </a:t>
            </a:r>
            <a:r>
              <a:rPr lang="en-GB" b="1" dirty="0"/>
              <a:t>Views</a:t>
            </a:r>
            <a:r>
              <a:rPr lang="en-GB" dirty="0"/>
              <a:t> module, you can fetch content from the database of your site and present it to the user as lists, posts, galleries, tables, maps, graphs, menu items, blocks, reports, forum posts etc. Different content types including nodes, users, and other bundles can be displayed.</a:t>
            </a:r>
          </a:p>
          <a:p>
            <a:pPr marL="742950" lvl="1" indent="-285750" algn="l">
              <a:buFont typeface="Wingdings" panose="05000000000000000000" pitchFamily="2" charset="2"/>
              <a:buChar char="q"/>
            </a:pPr>
            <a:endParaRPr lang="en-US" dirty="0"/>
          </a:p>
          <a:p>
            <a:pPr lvl="1"/>
            <a:endParaRPr lang="en-US" dirty="0"/>
          </a:p>
        </p:txBody>
      </p:sp>
    </p:spTree>
    <p:extLst>
      <p:ext uri="{BB962C8B-B14F-4D97-AF65-F5344CB8AC3E}">
        <p14:creationId xmlns:p14="http://schemas.microsoft.com/office/powerpoint/2010/main" val="2389791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Drupal </a:t>
            </a:r>
            <a:r>
              <a:rPr lang="en-US" sz="4400" dirty="0" smtClean="0"/>
              <a:t>7 </a:t>
            </a:r>
            <a:r>
              <a:rPr lang="en-US" sz="4400" dirty="0" smtClean="0"/>
              <a:t>VS Drupal 8</a:t>
            </a:r>
            <a:endParaRPr lang="en-US" sz="4400" dirty="0"/>
          </a:p>
        </p:txBody>
      </p:sp>
      <p:sp>
        <p:nvSpPr>
          <p:cNvPr id="9" name="Rectangle 6"/>
          <p:cNvSpPr>
            <a:spLocks noGrp="1" noChangeArrowheads="1"/>
          </p:cNvSpPr>
          <p:nvPr>
            <p:ph type="subTitle" idx="1"/>
          </p:nvPr>
        </p:nvSpPr>
        <p:spPr bwMode="auto">
          <a:xfrm>
            <a:off x="1712892" y="990198"/>
            <a:ext cx="10315976" cy="5797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Breakpoint</a:t>
            </a:r>
            <a:endParaRPr kumimoji="0" lang="en-US" altLang="en-US" sz="16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Breakpoints are used to separate the height or width of viewports (screens, printers, and other media output types) into steps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provide for the case where a </a:t>
            </a:r>
            <a:r>
              <a:rPr kumimoji="0" lang="en-US" altLang="en-US" sz="1600" b="1" i="0" u="none" strike="noStrike" cap="none" normalizeH="0" baseline="0" dirty="0" smtClean="0">
                <a:ln>
                  <a:noFill/>
                </a:ln>
                <a:solidFill>
                  <a:srgbClr val="337AB7"/>
                </a:solidFill>
                <a:effectLst/>
                <a:latin typeface="Arial" panose="020B0604020202020204" pitchFamily="34" charset="0"/>
                <a:ea typeface="Times New Roman" panose="02020603050405020304" pitchFamily="18" charset="0"/>
                <a:cs typeface="Arial" panose="020B0604020202020204" pitchFamily="34" charset="0"/>
              </a:rPr>
              <a:t>responsive design</a:t>
            </a:r>
            <a:r>
              <a:rPr kumimoji="0" lang="en-US" altLang="en-US"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adjusts in order to display correctly on different devices. The Breakpoints module standardizes the use of breakpoints, and enables modules and themes to expose or use each others' breakpoints. The Breakpoint module keeps</a:t>
            </a:r>
            <a:r>
              <a:rPr kumimoji="0" lang="en-US" altLang="en-US" sz="1600" b="0" i="0" u="none" strike="noStrike" cap="none" normalizeH="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track of the height, width, and resolution breakpoints.</a:t>
            </a:r>
            <a:endParaRPr kumimoji="0" lang="en-US" altLang="en-US"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6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Configuration Manager</a:t>
            </a:r>
            <a:endParaRPr kumimoji="0" lang="en-US" altLang="en-US" sz="16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Configuration Manager module is responsible for managing the collection of admin settings that determine how the site functions, as opposed to the content of the site. Configuration will typically include things such as the site name, the content types and fields, taxonomy vocabularies, and so on.</a:t>
            </a:r>
            <a:endParaRPr kumimoji="0" lang="en-US" altLang="en-US"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6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Media</a:t>
            </a:r>
            <a:endParaRPr kumimoji="0" lang="en-US" altLang="en-US" sz="16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core </a:t>
            </a:r>
            <a:r>
              <a:rPr kumimoji="0" lang="en-US" altLang="en-US" sz="16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Media </a:t>
            </a:r>
            <a:r>
              <a:rPr kumimoji="0" lang="en-US" altLang="en-US"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module provides a 'base' entity for media assets. This allows you to standardize the way your Drupal site interacts with media resources. Local files or images, YouTube videos, Tweets, Instagram or Facebook posts, etc. can all be treated in a common way, regardless of where the media resource itself is ultimately stored. Being a standard Drupal </a:t>
            </a:r>
            <a:r>
              <a:rPr kumimoji="0" lang="en-US" altLang="en-US" sz="1600" b="1" i="0" u="none" strike="noStrike" cap="none" normalizeH="0" baseline="0" dirty="0" smtClean="0">
                <a:ln>
                  <a:noFill/>
                </a:ln>
                <a:solidFill>
                  <a:srgbClr val="337AB7"/>
                </a:solidFill>
                <a:effectLst/>
                <a:latin typeface="Arial" panose="020B0604020202020204" pitchFamily="34" charset="0"/>
                <a:ea typeface="Times New Roman" panose="02020603050405020304" pitchFamily="18" charset="0"/>
                <a:cs typeface="Arial" panose="020B0604020202020204" pitchFamily="34" charset="0"/>
              </a:rPr>
              <a:t>content entity</a:t>
            </a:r>
            <a:r>
              <a:rPr kumimoji="0" lang="en-US" altLang="en-US"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you can reference and use this new entity in any place Drupal knows how to work with them.</a:t>
            </a:r>
            <a:endParaRPr kumimoji="0" lang="en-US" altLang="en-US"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Once installed, you will have the </a:t>
            </a:r>
            <a:r>
              <a:rPr kumimoji="0" lang="en-US" altLang="en-US" sz="1400" b="0" i="0" u="none" strike="noStrike" cap="none" normalizeH="0" baseline="0" dirty="0" smtClean="0">
                <a:ln>
                  <a:noFill/>
                </a:ln>
                <a:solidFill>
                  <a:srgbClr val="C7254E"/>
                </a:solidFill>
                <a:effectLst/>
                <a:latin typeface="Consolas" panose="020B0609020204030204" pitchFamily="49" charset="0"/>
                <a:ea typeface="Times New Roman" panose="02020603050405020304" pitchFamily="18" charset="0"/>
                <a:cs typeface="Courier New" panose="02070309020205020404" pitchFamily="49" charset="0"/>
              </a:rPr>
              <a:t>media</a:t>
            </a:r>
            <a:r>
              <a:rPr kumimoji="0" lang="en-US" altLang="en-US"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entity type available. Just like with Nodes, with this new entity type you can create </a:t>
            </a:r>
            <a:r>
              <a:rPr kumimoji="0" lang="en-US" altLang="en-US" sz="1600" b="1" i="0" u="none" strike="noStrike" cap="none" normalizeH="0" baseline="0" dirty="0" smtClean="0">
                <a:ln>
                  <a:noFill/>
                </a:ln>
                <a:solidFill>
                  <a:srgbClr val="337AB7"/>
                </a:solidFill>
                <a:effectLst/>
                <a:latin typeface="Arial" panose="020B0604020202020204" pitchFamily="34" charset="0"/>
                <a:ea typeface="Times New Roman" panose="02020603050405020304" pitchFamily="18" charset="0"/>
                <a:cs typeface="Arial" panose="020B0604020202020204" pitchFamily="34" charset="0"/>
              </a:rPr>
              <a:t>Media Types</a:t>
            </a:r>
            <a:r>
              <a:rPr kumimoji="0" lang="en-US" altLang="en-US"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add fields to them, manage display modes (for view and form operations), and so on.</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2034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Drupal </a:t>
            </a:r>
            <a:r>
              <a:rPr lang="en-US" sz="4400" dirty="0" smtClean="0"/>
              <a:t>7 </a:t>
            </a:r>
            <a:r>
              <a:rPr lang="en-US" sz="4400" dirty="0" smtClean="0"/>
              <a:t>VS Drupal 8</a:t>
            </a:r>
            <a:endParaRPr lang="en-US" sz="4400" dirty="0"/>
          </a:p>
        </p:txBody>
      </p:sp>
      <p:sp>
        <p:nvSpPr>
          <p:cNvPr id="9" name="Rectangle 6"/>
          <p:cNvSpPr>
            <a:spLocks noGrp="1" noChangeArrowheads="1"/>
          </p:cNvSpPr>
          <p:nvPr>
            <p:ph type="subTitle" idx="1"/>
          </p:nvPr>
        </p:nvSpPr>
        <p:spPr bwMode="auto">
          <a:xfrm>
            <a:off x="1712892" y="1100484"/>
            <a:ext cx="10315976" cy="55770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r>
              <a:rPr lang="en-GB" sz="1400" b="1" dirty="0"/>
              <a:t>Drupal Core</a:t>
            </a:r>
          </a:p>
          <a:p>
            <a:r>
              <a:rPr lang="en-GB" sz="1400" dirty="0"/>
              <a:t>Drupal 8 also added two field types into core listed below:</a:t>
            </a:r>
          </a:p>
          <a:p>
            <a:r>
              <a:rPr lang="en-GB" sz="1400" dirty="0"/>
              <a:t>1- </a:t>
            </a:r>
            <a:r>
              <a:rPr lang="en-GB" sz="1400" b="1" dirty="0" err="1"/>
              <a:t>Datetime</a:t>
            </a:r>
            <a:endParaRPr lang="en-GB" sz="1400" dirty="0"/>
          </a:p>
          <a:p>
            <a:r>
              <a:rPr lang="en-GB" sz="1400" dirty="0"/>
              <a:t>The </a:t>
            </a:r>
            <a:r>
              <a:rPr lang="en-GB" sz="1400" dirty="0" err="1"/>
              <a:t>Datetime</a:t>
            </a:r>
            <a:r>
              <a:rPr lang="en-GB" sz="1400" dirty="0"/>
              <a:t> module provides a Date field that stores dates and times. It also provides the Form API elements </a:t>
            </a:r>
            <a:r>
              <a:rPr lang="en-GB" sz="1400" dirty="0" err="1"/>
              <a:t>datetime</a:t>
            </a:r>
            <a:r>
              <a:rPr lang="en-GB" sz="1400" dirty="0"/>
              <a:t> and </a:t>
            </a:r>
            <a:r>
              <a:rPr lang="en-GB" sz="1400" dirty="0" err="1"/>
              <a:t>datelist</a:t>
            </a:r>
            <a:r>
              <a:rPr lang="en-GB" sz="1400" dirty="0"/>
              <a:t> which other modules can make use of.</a:t>
            </a:r>
          </a:p>
          <a:p>
            <a:r>
              <a:rPr lang="en-GB" sz="1400" dirty="0"/>
              <a:t> </a:t>
            </a:r>
          </a:p>
          <a:p>
            <a:r>
              <a:rPr lang="en-GB" sz="1400" b="1" dirty="0"/>
              <a:t>2- Telephone</a:t>
            </a:r>
            <a:endParaRPr lang="en-GB" sz="1400" dirty="0"/>
          </a:p>
          <a:p>
            <a:r>
              <a:rPr lang="en-GB" sz="1400" dirty="0"/>
              <a:t>The Telephone module allows you to create fields that contain telephone numbers.</a:t>
            </a:r>
          </a:p>
          <a:p>
            <a:r>
              <a:rPr lang="en-GB" sz="1400" dirty="0"/>
              <a:t>It depends on the Field and the Field UI modules.</a:t>
            </a:r>
          </a:p>
          <a:p>
            <a:r>
              <a:rPr lang="en-GB" sz="1400" dirty="0"/>
              <a:t>As with other fields a telephone field can be added to any bundle. This means you can add a telephone field to a user, a content type (news, event) or custom block.</a:t>
            </a:r>
          </a:p>
          <a:p>
            <a:r>
              <a:rPr lang="en-GB" sz="1400" dirty="0"/>
              <a:t> </a:t>
            </a:r>
          </a:p>
          <a:p>
            <a:r>
              <a:rPr lang="en-GB" sz="1400" b="1" dirty="0"/>
              <a:t>Drupal 8 vs Drupal 7: New Theme Engine</a:t>
            </a:r>
            <a:endParaRPr lang="en-GB" sz="1400" dirty="0"/>
          </a:p>
          <a:p>
            <a:r>
              <a:rPr lang="en-GB" sz="1400" dirty="0"/>
              <a:t>Theme engines are how themes interact with Drupal. Drupal 8 comes with a new theme engine –Twig. Twig is a PHP-based theme engine which allows programmers to write templates using a simpler syntax. But the developers can still use Twig to crate templates which are both fast and secure. Hence, the developers can take advantage of the new theme engine provided by Drupal 8 to create beautiful and functional websites according to varying business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9985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Drupal 8 Core Migrate Modules</a:t>
            </a:r>
            <a:endParaRPr lang="en-US" sz="4400" dirty="0"/>
          </a:p>
        </p:txBody>
      </p:sp>
      <p:sp>
        <p:nvSpPr>
          <p:cNvPr id="9" name="Rectangle 6"/>
          <p:cNvSpPr>
            <a:spLocks noGrp="1" noChangeArrowheads="1"/>
          </p:cNvSpPr>
          <p:nvPr>
            <p:ph type="subTitle" idx="1"/>
          </p:nvPr>
        </p:nvSpPr>
        <p:spPr bwMode="auto">
          <a:xfrm>
            <a:off x="1712892" y="1472381"/>
            <a:ext cx="10315976" cy="48332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95220" numCol="1" anchor="ctr" anchorCtr="0" compatLnSpc="1">
            <a:prstTxWarp prst="textNoShape">
              <a:avLst/>
            </a:prstTxWarp>
            <a:spAutoFit/>
          </a:bodyPr>
          <a:lstStyle/>
          <a:p>
            <a:pPr fontAlgn="base"/>
            <a:r>
              <a:rPr lang="en-US" sz="2800" b="1" dirty="0"/>
              <a:t>About the core Migrate modules</a:t>
            </a:r>
            <a:endParaRPr lang="en-IN" sz="2800" b="1" dirty="0"/>
          </a:p>
          <a:p>
            <a:pPr lvl="0" fontAlgn="base"/>
            <a:r>
              <a:rPr lang="en-US" b="1" dirty="0"/>
              <a:t>Migrate:</a:t>
            </a:r>
            <a:r>
              <a:rPr lang="en-US" dirty="0"/>
              <a:t> Migrate module provides the APIs for importing data to Drupal 8 from </a:t>
            </a:r>
            <a:r>
              <a:rPr lang="en-US" i="1" dirty="0"/>
              <a:t>any </a:t>
            </a:r>
            <a:r>
              <a:rPr lang="en-US" dirty="0"/>
              <a:t>data source.</a:t>
            </a:r>
            <a:endParaRPr lang="en-IN" dirty="0"/>
          </a:p>
          <a:p>
            <a:pPr lvl="0" fontAlgn="base"/>
            <a:r>
              <a:rPr lang="en-US" b="1" dirty="0"/>
              <a:t>Migrate Drupal:</a:t>
            </a:r>
            <a:r>
              <a:rPr lang="en-US" dirty="0"/>
              <a:t> Migrate Drupal module provides the capabilities for importing data from Drupal 6 and Drupal 7 to Drupal 8. Migrate Drupal uses the APIs and underlying capabilities provided by the Migrate module.</a:t>
            </a:r>
            <a:endParaRPr lang="en-IN" dirty="0"/>
          </a:p>
          <a:p>
            <a:pPr lvl="0" fontAlgn="base"/>
            <a:r>
              <a:rPr lang="en-US" b="1" dirty="0"/>
              <a:t>Migrate Drupal UI:</a:t>
            </a:r>
            <a:r>
              <a:rPr lang="en-US" dirty="0"/>
              <a:t> Migrate Drupal UI provides the browser user interface for Migrate Drupal. Drupal 6 / Drupal 7 upgrades to Drupal 8 can also be executed with </a:t>
            </a:r>
            <a:r>
              <a:rPr lang="en-US" dirty="0" err="1"/>
              <a:t>Drush</a:t>
            </a:r>
            <a:r>
              <a:rPr lang="en-US" dirty="0"/>
              <a:t> using contributed </a:t>
            </a:r>
            <a:r>
              <a:rPr lang="en-US" dirty="0" smtClean="0"/>
              <a:t>modules</a:t>
            </a:r>
          </a:p>
          <a:p>
            <a:pPr lvl="0" fontAlgn="base"/>
            <a:r>
              <a:rPr lang="en-US" b="1" dirty="0" smtClean="0"/>
              <a:t>Migrate </a:t>
            </a:r>
            <a:r>
              <a:rPr lang="en-US" b="1" dirty="0"/>
              <a:t>Drupal Multilingual:</a:t>
            </a:r>
            <a:r>
              <a:rPr lang="en-US" dirty="0"/>
              <a:t> Upgrading non-multilingual Drupal 6/7 sites to Drupal 8 is significantly more mature than upgrading multilingual sites. The experimental Migrate Drupal Multilingual module is required by all Drupal 6/7 to Drupal 8 migrations that are dealing with multilingual data.  </a:t>
            </a:r>
            <a:endParaRPr lang="en-IN"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2345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4400" dirty="0" smtClean="0"/>
              <a:t>Drupal 8 Core Migrate Modules</a:t>
            </a:r>
            <a:endParaRPr lang="en-US" sz="4400" dirty="0"/>
          </a:p>
        </p:txBody>
      </p:sp>
      <p:pic>
        <p:nvPicPr>
          <p:cNvPr id="7170" name="Picture 2" descr="https://www.cmsminds.com/wp-content/uploads/2019/05/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892" y="1944710"/>
            <a:ext cx="10264459" cy="448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654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2" y="389587"/>
            <a:ext cx="9791720" cy="576330"/>
          </a:xfrm>
        </p:spPr>
        <p:txBody>
          <a:bodyPr>
            <a:noAutofit/>
          </a:bodyPr>
          <a:lstStyle/>
          <a:p>
            <a:r>
              <a:rPr lang="en-US" sz="3600" dirty="0" smtClean="0"/>
              <a:t>Drupal 8 Contributed  Migrate Modules</a:t>
            </a:r>
            <a:endParaRPr lang="en-US" sz="3600" dirty="0"/>
          </a:p>
        </p:txBody>
      </p:sp>
      <p:sp>
        <p:nvSpPr>
          <p:cNvPr id="5" name="Rectangle 4"/>
          <p:cNvSpPr/>
          <p:nvPr/>
        </p:nvSpPr>
        <p:spPr>
          <a:xfrm>
            <a:off x="1712892" y="1223494"/>
            <a:ext cx="9865217" cy="5460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lvl="0" indent="-285750" defTabSz="914400" eaLnBrk="0" fontAlgn="base" hangingPunct="0">
              <a:spcBef>
                <a:spcPct val="0"/>
              </a:spcBef>
              <a:spcAft>
                <a:spcPct val="0"/>
              </a:spcAft>
              <a:buFont typeface="Wingdings" panose="05000000000000000000" pitchFamily="2" charset="2"/>
              <a:buChar char="q"/>
              <a:tabLst>
                <a:tab pos="457200" algn="l"/>
              </a:tabLst>
            </a:pPr>
            <a:endParaRPr lang="en-US" altLang="en-US" sz="2000" b="1" dirty="0" smtClean="0">
              <a:solidFill>
                <a:srgbClr val="222222"/>
              </a:solidFill>
              <a:latin typeface="Arial Narrow" panose="020B0606020202030204" pitchFamily="34" charset="0"/>
              <a:ea typeface="Times New Roman" panose="02020603050405020304" pitchFamily="18" charset="0"/>
              <a:cs typeface="Arial" panose="020B0604020202020204" pitchFamily="34" charset="0"/>
            </a:endParaRPr>
          </a:p>
          <a:p>
            <a:pPr lvl="0" defTabSz="914400" eaLnBrk="0" fontAlgn="base" hangingPunct="0">
              <a:spcBef>
                <a:spcPct val="0"/>
              </a:spcBef>
              <a:spcAft>
                <a:spcPct val="0"/>
              </a:spcAft>
              <a:tabLst>
                <a:tab pos="457200" algn="l"/>
              </a:tabLst>
            </a:pPr>
            <a:r>
              <a:rPr lang="en-US" altLang="en-US" sz="2000" b="1" dirty="0" smtClean="0">
                <a:solidFill>
                  <a:srgbClr val="222222"/>
                </a:solidFill>
                <a:latin typeface="Arial Narrow" panose="020B0606020202030204" pitchFamily="34" charset="0"/>
                <a:ea typeface="Times New Roman" panose="02020603050405020304" pitchFamily="18" charset="0"/>
                <a:cs typeface="Arial" panose="020B0604020202020204" pitchFamily="34" charset="0"/>
              </a:rPr>
              <a:t>Migrate </a:t>
            </a:r>
            <a:r>
              <a:rPr lang="en-US" altLang="en-US" sz="2000" b="1" dirty="0">
                <a:solidFill>
                  <a:srgbClr val="222222"/>
                </a:solidFill>
                <a:latin typeface="Arial Narrow" panose="020B0606020202030204" pitchFamily="34" charset="0"/>
                <a:ea typeface="Times New Roman" panose="02020603050405020304" pitchFamily="18" charset="0"/>
                <a:cs typeface="Arial" panose="020B0604020202020204" pitchFamily="34" charset="0"/>
              </a:rPr>
              <a:t>Upgrade</a:t>
            </a:r>
            <a:endParaRPr lang="en-US" altLang="en-US" sz="2000" b="1" dirty="0">
              <a:solidFill>
                <a:schemeClr val="tx1"/>
              </a:solidFill>
              <a:latin typeface="Arial Narrow" panose="020B0606020202030204" pitchFamily="34" charset="0"/>
              <a:ea typeface="Times New Roman" panose="02020603050405020304" pitchFamily="18" charset="0"/>
            </a:endParaRPr>
          </a:p>
          <a:p>
            <a:pPr marL="285750" lvl="0" indent="-285750" defTabSz="914400" eaLnBrk="0" fontAlgn="base" hangingPunct="0">
              <a:spcBef>
                <a:spcPct val="0"/>
              </a:spcBef>
              <a:spcAft>
                <a:spcPct val="0"/>
              </a:spcAft>
              <a:buFont typeface="Wingdings" panose="05000000000000000000" pitchFamily="2" charset="2"/>
              <a:buChar char="q"/>
              <a:tabLst>
                <a:tab pos="457200" algn="l"/>
              </a:tabLst>
            </a:pPr>
            <a:r>
              <a:rPr lang="en-US" altLang="en-US" sz="2000" dirty="0">
                <a:solidFill>
                  <a:srgbClr val="0678BE"/>
                </a:solidFill>
                <a:latin typeface="Arial Narrow" panose="020B0606020202030204" pitchFamily="34" charset="0"/>
                <a:ea typeface="Calibri" panose="020F0502020204030204" pitchFamily="34" charset="0"/>
                <a:cs typeface="Arial" panose="020B0604020202020204" pitchFamily="34" charset="0"/>
                <a:hlinkClick r:id="rId2"/>
              </a:rPr>
              <a:t>https://www.drupal.org/project/migrate_upgrade</a:t>
            </a:r>
            <a:endParaRPr lang="en-US" altLang="en-US" sz="2000" dirty="0">
              <a:solidFill>
                <a:schemeClr val="tx1"/>
              </a:solidFill>
              <a:latin typeface="Arial Narrow" panose="020B0606020202030204" pitchFamily="34" charset="0"/>
            </a:endParaRPr>
          </a:p>
          <a:p>
            <a:pPr marL="285750" lvl="0" indent="-285750" defTabSz="914400" eaLnBrk="0" fontAlgn="base" hangingPunct="0">
              <a:spcBef>
                <a:spcPct val="0"/>
              </a:spcBef>
              <a:spcAft>
                <a:spcPct val="0"/>
              </a:spcAft>
              <a:buFont typeface="Wingdings" panose="05000000000000000000" pitchFamily="2" charset="2"/>
              <a:buChar char="q"/>
              <a:tabLst>
                <a:tab pos="457200" algn="l"/>
              </a:tabLst>
            </a:pPr>
            <a:r>
              <a:rPr lang="en-US" altLang="en-US" sz="2000" b="1" dirty="0">
                <a:solidFill>
                  <a:srgbClr val="222222"/>
                </a:solidFill>
                <a:latin typeface="Arial Narrow" panose="020B0606020202030204" pitchFamily="34" charset="0"/>
                <a:ea typeface="Calibri" panose="020F0502020204030204" pitchFamily="34" charset="0"/>
                <a:cs typeface="Arial" panose="020B0604020202020204" pitchFamily="34" charset="0"/>
              </a:rPr>
              <a:t>Provides the </a:t>
            </a:r>
            <a:r>
              <a:rPr lang="en-US" altLang="en-US" sz="2000" b="1" dirty="0">
                <a:solidFill>
                  <a:srgbClr val="222222"/>
                </a:solidFill>
                <a:latin typeface="Arial Narrow" panose="020B0606020202030204" pitchFamily="34" charset="0"/>
                <a:ea typeface="Calibri" panose="020F0502020204030204" pitchFamily="34" charset="0"/>
                <a:cs typeface="Courier New" panose="02070309020205020404" pitchFamily="49" charset="0"/>
              </a:rPr>
              <a:t>migrate</a:t>
            </a:r>
            <a:r>
              <a:rPr lang="en-US" altLang="en-US" sz="2000" b="1"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b="1" dirty="0">
                <a:solidFill>
                  <a:srgbClr val="222222"/>
                </a:solidFill>
                <a:latin typeface="Arial Narrow" panose="020B0606020202030204" pitchFamily="34" charset="0"/>
                <a:ea typeface="Calibri" panose="020F0502020204030204" pitchFamily="34" charset="0"/>
                <a:cs typeface="Courier New" panose="02070309020205020404" pitchFamily="49" charset="0"/>
              </a:rPr>
              <a:t>upgrade</a:t>
            </a:r>
            <a:r>
              <a:rPr lang="en-US" altLang="en-US" sz="2000" b="1" dirty="0">
                <a:solidFill>
                  <a:srgbClr val="222222"/>
                </a:solidFill>
                <a:latin typeface="Arial Narrow" panose="020B0606020202030204" pitchFamily="34" charset="0"/>
                <a:ea typeface="Times New Roman" panose="02020603050405020304" pitchFamily="18" charset="0"/>
                <a:cs typeface="Arial" panose="020B0604020202020204" pitchFamily="34" charset="0"/>
              </a:rPr>
              <a:t> </a:t>
            </a:r>
            <a:r>
              <a:rPr lang="en-US" altLang="en-US" sz="2000" b="1" dirty="0" err="1">
                <a:solidFill>
                  <a:srgbClr val="222222"/>
                </a:solidFill>
                <a:latin typeface="Arial Narrow" panose="020B0606020202030204" pitchFamily="34" charset="0"/>
                <a:ea typeface="Times New Roman" panose="02020603050405020304" pitchFamily="18" charset="0"/>
                <a:cs typeface="Arial" panose="020B0604020202020204" pitchFamily="34" charset="0"/>
              </a:rPr>
              <a:t>Drush</a:t>
            </a:r>
            <a:r>
              <a:rPr lang="en-US" altLang="en-US" sz="2000" b="1" dirty="0">
                <a:solidFill>
                  <a:srgbClr val="222222"/>
                </a:solidFill>
                <a:latin typeface="Arial Narrow" panose="020B0606020202030204" pitchFamily="34" charset="0"/>
                <a:ea typeface="Times New Roman" panose="02020603050405020304" pitchFamily="18" charset="0"/>
                <a:cs typeface="Arial" panose="020B0604020202020204" pitchFamily="34" charset="0"/>
              </a:rPr>
              <a:t> command for generating the migrations from a Drupal source site</a:t>
            </a:r>
            <a:r>
              <a:rPr lang="en-US" altLang="en-US" sz="2000" b="1" dirty="0" smtClean="0">
                <a:solidFill>
                  <a:srgbClr val="222222"/>
                </a:solidFill>
                <a:latin typeface="Arial Narrow" panose="020B0606020202030204" pitchFamily="34" charset="0"/>
                <a:ea typeface="Times New Roman" panose="02020603050405020304" pitchFamily="18" charset="0"/>
                <a:cs typeface="Arial" panose="020B0604020202020204" pitchFamily="34" charset="0"/>
              </a:rPr>
              <a:t>.</a:t>
            </a:r>
          </a:p>
          <a:p>
            <a:pPr marL="285750" lvl="0" indent="-285750" defTabSz="914400" eaLnBrk="0" fontAlgn="base" hangingPunct="0">
              <a:spcBef>
                <a:spcPct val="0"/>
              </a:spcBef>
              <a:spcAft>
                <a:spcPct val="0"/>
              </a:spcAft>
              <a:buFont typeface="Wingdings" panose="05000000000000000000" pitchFamily="2" charset="2"/>
              <a:buChar char="q"/>
              <a:tabLst>
                <a:tab pos="457200" algn="l"/>
              </a:tabLst>
            </a:pPr>
            <a:endParaRPr lang="en-US" altLang="en-US" sz="2000" b="1" dirty="0" smtClean="0">
              <a:solidFill>
                <a:srgbClr val="222222"/>
              </a:solidFill>
              <a:latin typeface="Arial Narrow" panose="020B0606020202030204" pitchFamily="34" charset="0"/>
              <a:ea typeface="Times New Roman" panose="02020603050405020304" pitchFamily="18" charset="0"/>
              <a:cs typeface="Arial" panose="020B0604020202020204" pitchFamily="34" charset="0"/>
            </a:endParaRPr>
          </a:p>
          <a:p>
            <a:pPr lvl="0" defTabSz="914400" eaLnBrk="0" fontAlgn="base" hangingPunct="0">
              <a:spcBef>
                <a:spcPct val="0"/>
              </a:spcBef>
              <a:spcAft>
                <a:spcPct val="0"/>
              </a:spcAft>
              <a:tabLst>
                <a:tab pos="457200" algn="l"/>
              </a:tabLst>
            </a:pPr>
            <a:r>
              <a:rPr lang="en-US" altLang="en-US" sz="2000" b="1" dirty="0">
                <a:solidFill>
                  <a:srgbClr val="222222"/>
                </a:solidFill>
                <a:latin typeface="Arial Narrow" panose="020B0606020202030204" pitchFamily="34" charset="0"/>
                <a:ea typeface="Times New Roman" panose="02020603050405020304" pitchFamily="18" charset="0"/>
                <a:cs typeface="Arial" panose="020B0604020202020204" pitchFamily="34" charset="0"/>
              </a:rPr>
              <a:t>Migrate Tools</a:t>
            </a:r>
            <a:endParaRPr lang="en-US" altLang="en-US" sz="2000" b="1" dirty="0">
              <a:solidFill>
                <a:schemeClr val="tx1"/>
              </a:solidFill>
              <a:latin typeface="Arial Narrow" panose="020B0606020202030204" pitchFamily="34" charset="0"/>
              <a:ea typeface="Times New Roman" panose="02020603050405020304" pitchFamily="18" charset="0"/>
            </a:endParaRPr>
          </a:p>
          <a:p>
            <a:pPr marL="285750" lvl="0" indent="-285750" defTabSz="914400" eaLnBrk="0" fontAlgn="base" hangingPunct="0">
              <a:spcBef>
                <a:spcPct val="0"/>
              </a:spcBef>
              <a:spcAft>
                <a:spcPct val="0"/>
              </a:spcAft>
              <a:buFont typeface="Wingdings" panose="05000000000000000000" pitchFamily="2" charset="2"/>
              <a:buChar char="q"/>
              <a:tabLst>
                <a:tab pos="457200" algn="l"/>
              </a:tabLst>
            </a:pPr>
            <a:r>
              <a:rPr lang="en-US" altLang="en-US" sz="2000" dirty="0">
                <a:solidFill>
                  <a:srgbClr val="0678BE"/>
                </a:solidFill>
                <a:latin typeface="Arial Narrow" panose="020B0606020202030204" pitchFamily="34" charset="0"/>
                <a:ea typeface="Calibri" panose="020F0502020204030204" pitchFamily="34" charset="0"/>
                <a:cs typeface="Arial" panose="020B0604020202020204" pitchFamily="34" charset="0"/>
                <a:hlinkClick r:id="rId3"/>
              </a:rPr>
              <a:t>https://www.drupal.org/project/migrate_tools</a:t>
            </a:r>
            <a:endParaRPr lang="en-US" altLang="en-US" sz="2000" dirty="0">
              <a:solidFill>
                <a:schemeClr val="tx1"/>
              </a:solidFill>
              <a:latin typeface="Arial Narrow" panose="020B0606020202030204" pitchFamily="34" charset="0"/>
            </a:endParaRPr>
          </a:p>
          <a:p>
            <a:pPr marL="285750" lvl="0" indent="-285750" defTabSz="914400" eaLnBrk="0" fontAlgn="base" hangingPunct="0">
              <a:spcBef>
                <a:spcPct val="0"/>
              </a:spcBef>
              <a:spcAft>
                <a:spcPct val="0"/>
              </a:spcAft>
              <a:buFont typeface="Wingdings" panose="05000000000000000000" pitchFamily="2" charset="2"/>
              <a:buChar char="q"/>
              <a:tabLst>
                <a:tab pos="457200" algn="l"/>
              </a:tabLst>
            </a:pPr>
            <a:r>
              <a:rPr lang="en-US" altLang="en-US" sz="2000" dirty="0">
                <a:solidFill>
                  <a:srgbClr val="222222"/>
                </a:solidFill>
                <a:latin typeface="Arial Narrow" panose="020B0606020202030204" pitchFamily="34" charset="0"/>
                <a:ea typeface="Calibri" panose="020F0502020204030204" pitchFamily="34" charset="0"/>
                <a:cs typeface="Arial" panose="020B0604020202020204" pitchFamily="34" charset="0"/>
              </a:rPr>
              <a:t>Provides </a:t>
            </a:r>
            <a:r>
              <a:rPr lang="en-US" altLang="en-US" sz="2000" dirty="0" err="1">
                <a:solidFill>
                  <a:srgbClr val="222222"/>
                </a:solidFill>
                <a:latin typeface="Arial Narrow" panose="020B0606020202030204" pitchFamily="34" charset="0"/>
                <a:ea typeface="Calibri" panose="020F0502020204030204" pitchFamily="34" charset="0"/>
                <a:cs typeface="Arial" panose="020B0604020202020204" pitchFamily="34" charset="0"/>
              </a:rPr>
              <a:t>Drush</a:t>
            </a:r>
            <a:r>
              <a:rPr lang="en-US" altLang="en-US" sz="2000" dirty="0">
                <a:solidFill>
                  <a:srgbClr val="222222"/>
                </a:solidFill>
                <a:latin typeface="Arial Narrow" panose="020B0606020202030204" pitchFamily="34" charset="0"/>
                <a:ea typeface="Calibri" panose="020F0502020204030204" pitchFamily="34" charset="0"/>
                <a:cs typeface="Arial" panose="020B0604020202020204" pitchFamily="34" charset="0"/>
              </a:rPr>
              <a:t> commands and tools such as </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migrate</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status</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 migrate</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import</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 migrate</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rollback</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 migrate</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stop</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 migrate</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reset</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status</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 migrate</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messages</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 migrate</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fields</a:t>
            </a:r>
            <a:r>
              <a:rPr lang="en-US" altLang="en-US" sz="2000" dirty="0">
                <a:solidFill>
                  <a:srgbClr val="555555"/>
                </a:solidFill>
                <a:latin typeface="Arial Narrow" panose="020B0606020202030204" pitchFamily="34" charset="0"/>
                <a:ea typeface="Times New Roman" panose="02020603050405020304" pitchFamily="18" charset="0"/>
                <a:cs typeface="Courier New" panose="02070309020205020404" pitchFamily="49" charset="0"/>
              </a:rPr>
              <a:t>-</a:t>
            </a:r>
            <a:r>
              <a:rPr lang="en-US" altLang="en-US" sz="2000" dirty="0">
                <a:solidFill>
                  <a:srgbClr val="222222"/>
                </a:solidFill>
                <a:latin typeface="Arial Narrow" panose="020B0606020202030204" pitchFamily="34" charset="0"/>
                <a:ea typeface="Calibri" panose="020F0502020204030204" pitchFamily="34" charset="0"/>
                <a:cs typeface="Courier New" panose="02070309020205020404" pitchFamily="49" charset="0"/>
              </a:rPr>
              <a:t>source</a:t>
            </a:r>
            <a:r>
              <a:rPr lang="en-US" altLang="en-US" sz="2000" dirty="0" smtClean="0">
                <a:solidFill>
                  <a:srgbClr val="222222"/>
                </a:solidFill>
                <a:latin typeface="Arial Narrow" panose="020B0606020202030204" pitchFamily="34" charset="0"/>
                <a:ea typeface="Times New Roman" panose="02020603050405020304" pitchFamily="18" charset="0"/>
                <a:cs typeface="Arial" panose="020B0604020202020204" pitchFamily="34" charset="0"/>
              </a:rPr>
              <a:t>.</a:t>
            </a:r>
          </a:p>
          <a:p>
            <a:pPr lvl="0" defTabSz="914400" eaLnBrk="0" fontAlgn="base" hangingPunct="0">
              <a:spcBef>
                <a:spcPct val="0"/>
              </a:spcBef>
              <a:spcAft>
                <a:spcPct val="0"/>
              </a:spcAft>
              <a:tabLst>
                <a:tab pos="457200" algn="l"/>
              </a:tabLst>
            </a:pPr>
            <a:endParaRPr lang="en-US" altLang="en-US" sz="2000" b="1" dirty="0" smtClean="0">
              <a:solidFill>
                <a:srgbClr val="222222"/>
              </a:solidFill>
              <a:latin typeface="Arial Narrow" panose="020B0606020202030204" pitchFamily="34" charset="0"/>
              <a:ea typeface="Times New Roman" panose="02020603050405020304" pitchFamily="18" charset="0"/>
              <a:cs typeface="Arial" panose="020B0604020202020204" pitchFamily="34" charset="0"/>
            </a:endParaRPr>
          </a:p>
          <a:p>
            <a:pPr fontAlgn="base"/>
            <a:r>
              <a:rPr lang="en-US" sz="2000" b="1" dirty="0">
                <a:latin typeface="Arial Narrow" panose="020B0606020202030204" pitchFamily="34" charset="0"/>
              </a:rPr>
              <a:t>Migrate Plus</a:t>
            </a:r>
            <a:endParaRPr lang="en-IN" sz="2000" b="1" dirty="0">
              <a:latin typeface="Arial Narrow" panose="020B0606020202030204" pitchFamily="34" charset="0"/>
            </a:endParaRPr>
          </a:p>
          <a:p>
            <a:pPr marL="285750" lvl="0" indent="-285750" fontAlgn="base">
              <a:buFont typeface="Wingdings" panose="05000000000000000000" pitchFamily="2" charset="2"/>
              <a:buChar char="q"/>
            </a:pPr>
            <a:r>
              <a:rPr lang="en-US" sz="2000" dirty="0">
                <a:latin typeface="Arial Narrow" panose="020B0606020202030204" pitchFamily="34" charset="0"/>
                <a:hlinkClick r:id="rId4"/>
              </a:rPr>
              <a:t>https://www.drupal.org/project/migrate_plus</a:t>
            </a:r>
            <a:endParaRPr lang="en-IN" sz="2000" dirty="0">
              <a:latin typeface="Arial Narrow" panose="020B0606020202030204" pitchFamily="34" charset="0"/>
            </a:endParaRPr>
          </a:p>
          <a:p>
            <a:pPr marL="285750" lvl="0" indent="-285750" fontAlgn="base">
              <a:buFont typeface="Wingdings" panose="05000000000000000000" pitchFamily="2" charset="2"/>
              <a:buChar char="q"/>
            </a:pPr>
            <a:r>
              <a:rPr lang="en-US" sz="2000" dirty="0">
                <a:latin typeface="Arial Narrow" panose="020B0606020202030204" pitchFamily="34" charset="0"/>
              </a:rPr>
              <a:t>Provides APIs for grouping migrations as well as a facility to manipulate incoming source data in migrations as well as code examples to build custom migrations.</a:t>
            </a:r>
            <a:endParaRPr lang="en-IN" sz="2000" dirty="0">
              <a:latin typeface="Arial Narrow" panose="020B0606020202030204" pitchFamily="34" charset="0"/>
            </a:endParaRPr>
          </a:p>
          <a:p>
            <a:pPr marL="285750" indent="-285750">
              <a:buFont typeface="Wingdings" panose="05000000000000000000" pitchFamily="2" charset="2"/>
              <a:buChar char="q"/>
            </a:pPr>
            <a:endParaRPr lang="en-IN" sz="2000" dirty="0">
              <a:latin typeface="Arial Narrow" panose="020B0606020202030204" pitchFamily="34" charset="0"/>
            </a:endParaRPr>
          </a:p>
          <a:p>
            <a:pPr marL="285750" lvl="0" indent="-285750" defTabSz="914400" eaLnBrk="0" fontAlgn="base" hangingPunct="0">
              <a:spcBef>
                <a:spcPct val="0"/>
              </a:spcBef>
              <a:spcAft>
                <a:spcPct val="0"/>
              </a:spcAft>
              <a:buFont typeface="Wingdings" panose="05000000000000000000" pitchFamily="2" charset="2"/>
              <a:buChar char="q"/>
              <a:tabLst>
                <a:tab pos="457200" algn="l"/>
              </a:tabLst>
            </a:pPr>
            <a:endParaRPr lang="en-US" altLang="en-US" sz="2000" dirty="0">
              <a:solidFill>
                <a:schemeClr val="tx1"/>
              </a:solidFill>
              <a:latin typeface="Arial Narrow" panose="020B0606020202030204" pitchFamily="34" charset="0"/>
            </a:endParaRPr>
          </a:p>
          <a:p>
            <a:pPr marL="285750" lvl="0" indent="-285750" defTabSz="914400" eaLnBrk="0" fontAlgn="base" hangingPunct="0">
              <a:spcBef>
                <a:spcPct val="0"/>
              </a:spcBef>
              <a:spcAft>
                <a:spcPct val="0"/>
              </a:spcAft>
              <a:buFont typeface="Wingdings" panose="05000000000000000000" pitchFamily="2" charset="2"/>
              <a:buChar char="q"/>
              <a:tabLst>
                <a:tab pos="457200" algn="l"/>
              </a:tabLst>
            </a:pPr>
            <a:endParaRPr lang="en-US" altLang="en-US" sz="2000" dirty="0">
              <a:solidFill>
                <a:schemeClr val="tx1"/>
              </a:solidFill>
              <a:latin typeface="Arial Narrow" panose="020B0606020202030204" pitchFamily="34" charset="0"/>
              <a:ea typeface="Times New Roman" panose="02020603050405020304" pitchFamily="18" charset="0"/>
              <a:cs typeface="Courier New" panose="02070309020205020404" pitchFamily="49" charset="0"/>
            </a:endParaRPr>
          </a:p>
          <a:p>
            <a:pPr marL="285750" lvl="0" indent="-285750" defTabSz="914400" eaLnBrk="0" fontAlgn="base" hangingPunct="0">
              <a:spcBef>
                <a:spcPct val="0"/>
              </a:spcBef>
              <a:spcAft>
                <a:spcPct val="0"/>
              </a:spcAft>
              <a:buFont typeface="Wingdings" panose="05000000000000000000" pitchFamily="2" charset="2"/>
              <a:buChar char="q"/>
              <a:tabLst>
                <a:tab pos="457200" algn="l"/>
              </a:tabLst>
            </a:pPr>
            <a:endParaRPr lang="en-US" altLang="en-US" sz="20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90550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531</TotalTime>
  <Words>1213</Words>
  <Application>Microsoft Office PowerPoint</Application>
  <PresentationFormat>Widescreen</PresentationFormat>
  <Paragraphs>234</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Arial Narrow</vt:lpstr>
      <vt:lpstr>Calibri</vt:lpstr>
      <vt:lpstr>Century Gothic</vt:lpstr>
      <vt:lpstr>Consolas</vt:lpstr>
      <vt:lpstr>Courier New</vt:lpstr>
      <vt:lpstr>GothamRoundedBook</vt:lpstr>
      <vt:lpstr>Times New Roman</vt:lpstr>
      <vt:lpstr>Wingdings</vt:lpstr>
      <vt:lpstr>Wingdings 3</vt:lpstr>
      <vt:lpstr>WorkSans-Light</vt:lpstr>
      <vt:lpstr>Wisp</vt:lpstr>
      <vt:lpstr>Migration From Drupal 7 to 8 and 9</vt:lpstr>
      <vt:lpstr>Migration From Drupal 7 to 8 and 9</vt:lpstr>
      <vt:lpstr>Migration From Drupal 7 to 8 and 9</vt:lpstr>
      <vt:lpstr>Drupal 7 VS Drupal 8</vt:lpstr>
      <vt:lpstr>Drupal 7 VS Drupal 8</vt:lpstr>
      <vt:lpstr>Drupal 7 VS Drupal 8</vt:lpstr>
      <vt:lpstr>Drupal 8 Core Migrate Modules</vt:lpstr>
      <vt:lpstr>Drupal 8 Core Migrate Modules</vt:lpstr>
      <vt:lpstr>Drupal 8 Contributed  Migrate Modules</vt:lpstr>
      <vt:lpstr>Important Points with Migration</vt:lpstr>
      <vt:lpstr>Important Points with Migration</vt:lpstr>
      <vt:lpstr>Important Points with Migration</vt:lpstr>
      <vt:lpstr>Drupal 8 Core Migrate Modules</vt:lpstr>
      <vt:lpstr>Drupal 8 Core Migrate Modules</vt:lpstr>
      <vt:lpstr>Drupal 8 Core Migrate Modules</vt:lpstr>
      <vt:lpstr>Drupal 8 Core Migrate Modules</vt:lpstr>
      <vt:lpstr>Drupal 8 Core Migrate Modules</vt:lpstr>
      <vt:lpstr>Drupal 8 Core Migrate Modules</vt:lpstr>
      <vt:lpstr>        Migration Preparation steps </vt:lpstr>
      <vt:lpstr>        Pre-requisites for upgrading from Drupal 6 / 7 to Drupal 8 </vt:lpstr>
      <vt:lpstr>        Migration Drupal 7 to Drupal 8 &amp; 9</vt:lpstr>
      <vt:lpstr>        Migration Drupal 7 to Drupal 8 &amp; 9</vt:lpstr>
      <vt:lpstr>        Most Common Drupal 7 to Drupal 8 Migration Issues</vt:lpstr>
      <vt:lpstr>        Most Common Drupal 7 to Drupal 8 Migration Issues</vt:lpstr>
      <vt:lpstr>        Most Common Drupal 7 to Drupal 8 Migration Issues</vt:lpstr>
      <vt:lpstr>        Most Common Drupal 7 to Drupal 8 Migration Solutions</vt:lpstr>
      <vt:lpstr>        Migration Drupal 7 to Drupal 8 &amp; 9</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 From Drupal 7 to 8 and 9</dc:title>
  <dc:creator>DELL</dc:creator>
  <cp:lastModifiedBy>Admin</cp:lastModifiedBy>
  <cp:revision>104</cp:revision>
  <dcterms:created xsi:type="dcterms:W3CDTF">2020-12-06T07:44:04Z</dcterms:created>
  <dcterms:modified xsi:type="dcterms:W3CDTF">2020-12-06T17:04:51Z</dcterms:modified>
</cp:coreProperties>
</file>