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theme/theme2.xml" ContentType="application/vnd.openxmlformats-officedocument.theme+xml"/>
  <Override PartName="/ppt/media/image8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https://d1.awsstatic.com/training-and-certification/docs/AWS_certification_paths.pdf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https://d1.awsstatic.com/training-and-certification/docs-devops-pro/AWS-Certified-DevOps-Engineer-Professional_Exam-Guide.pdf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502919" y="210636"/>
            <a:ext cx="8138161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Introduction"/>
          <p:cNvSpPr txBox="1"/>
          <p:nvPr>
            <p:ph type="title" hasCustomPrompt="1"/>
          </p:nvPr>
        </p:nvSpPr>
        <p:spPr>
          <a:xfrm>
            <a:off x="1895664" y="312434"/>
            <a:ext cx="5239241" cy="628091"/>
          </a:xfrm>
          <a:prstGeom prst="rect">
            <a:avLst/>
          </a:prstGeom>
        </p:spPr>
        <p:txBody>
          <a:bodyPr/>
          <a:lstStyle>
            <a:lvl1pPr>
              <a:defRPr b="1" sz="2200">
                <a:solidFill>
                  <a:srgbClr val="000000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6" name="Body Level One…"/>
          <p:cNvSpPr txBox="1"/>
          <p:nvPr>
            <p:ph type="body" sz="quarter" idx="1" hasCustomPrompt="1"/>
          </p:nvPr>
        </p:nvSpPr>
        <p:spPr>
          <a:xfrm>
            <a:off x="1832965" y="1365665"/>
            <a:ext cx="6233686" cy="1314451"/>
          </a:xfrm>
          <a:prstGeom prst="rect">
            <a:avLst/>
          </a:prstGeom>
        </p:spPr>
        <p:txBody>
          <a:bodyPr/>
          <a:lstStyle>
            <a:lvl1pPr marL="630936" indent="-576072">
              <a:spcBef>
                <a:spcPts val="600"/>
              </a:spcBef>
              <a:buSzTx/>
              <a:buFontTx/>
              <a:buNone/>
              <a:tabLst>
                <a:tab pos="571500" algn="l"/>
              </a:tabLst>
              <a:defRPr sz="2800">
                <a:solidFill>
                  <a:srgbClr val="454D4E"/>
                </a:solidFill>
              </a:defRPr>
            </a:lvl1pPr>
            <a:lvl2pPr marL="630936" indent="-173736">
              <a:spcBef>
                <a:spcPts val="600"/>
              </a:spcBef>
              <a:buSzTx/>
              <a:buFontTx/>
              <a:buNone/>
              <a:tabLst>
                <a:tab pos="571500" algn="l"/>
              </a:tabLst>
              <a:defRPr sz="2800">
                <a:solidFill>
                  <a:srgbClr val="454D4E"/>
                </a:solidFill>
              </a:defRPr>
            </a:lvl2pPr>
            <a:lvl3pPr marL="630936" indent="283463">
              <a:spcBef>
                <a:spcPts val="600"/>
              </a:spcBef>
              <a:buSzTx/>
              <a:buFontTx/>
              <a:buNone/>
              <a:tabLst>
                <a:tab pos="571500" algn="l"/>
              </a:tabLst>
              <a:defRPr sz="2800">
                <a:solidFill>
                  <a:srgbClr val="454D4E"/>
                </a:solidFill>
              </a:defRPr>
            </a:lvl3pPr>
            <a:lvl4pPr marL="630936" indent="740663">
              <a:spcBef>
                <a:spcPts val="600"/>
              </a:spcBef>
              <a:buSzTx/>
              <a:buFontTx/>
              <a:buNone/>
              <a:tabLst>
                <a:tab pos="571500" algn="l"/>
              </a:tabLst>
              <a:defRPr sz="2800">
                <a:solidFill>
                  <a:srgbClr val="454D4E"/>
                </a:solidFill>
              </a:defRPr>
            </a:lvl4pPr>
            <a:lvl5pPr marL="630936" indent="1197863">
              <a:spcBef>
                <a:spcPts val="600"/>
              </a:spcBef>
              <a:buSzTx/>
              <a:buFontTx/>
              <a:buNone/>
              <a:tabLst>
                <a:tab pos="571500" algn="l"/>
              </a:tabLst>
              <a:defRPr sz="2800">
                <a:solidFill>
                  <a:srgbClr val="454D4E"/>
                </a:solidFill>
              </a:defRPr>
            </a:lvl5pPr>
          </a:lstStyle>
          <a:p>
            <a:pPr/>
            <a:r>
              <a:t>Course Title Here: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Picture Placeholder 11"/>
          <p:cNvSpPr/>
          <p:nvPr>
            <p:ph type="pic" sz="quarter" idx="21"/>
          </p:nvPr>
        </p:nvSpPr>
        <p:spPr>
          <a:xfrm>
            <a:off x="1990887" y="3071447"/>
            <a:ext cx="924770" cy="1168588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" name="Rectangle 9"/>
          <p:cNvSpPr/>
          <p:nvPr/>
        </p:nvSpPr>
        <p:spPr>
          <a:xfrm>
            <a:off x="1787245" y="1365665"/>
            <a:ext cx="45720" cy="1314451"/>
          </a:xfrm>
          <a:prstGeom prst="rect">
            <a:avLst/>
          </a:prstGeom>
          <a:solidFill>
            <a:srgbClr val="005A6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Text Placeholder 5"/>
          <p:cNvSpPr/>
          <p:nvPr>
            <p:ph type="body" sz="quarter" idx="22" hasCustomPrompt="1"/>
          </p:nvPr>
        </p:nvSpPr>
        <p:spPr>
          <a:xfrm>
            <a:off x="3005609" y="3340896"/>
            <a:ext cx="3802752" cy="285751"/>
          </a:xfrm>
          <a:prstGeom prst="rect">
            <a:avLst/>
          </a:prstGeom>
        </p:spPr>
        <p:txBody>
          <a:bodyPr/>
          <a:lstStyle>
            <a:lvl1pPr marL="0" indent="0" defTabSz="352043">
              <a:spcBef>
                <a:spcPts val="200"/>
              </a:spcBef>
              <a:buSzTx/>
              <a:buFontTx/>
              <a:buNone/>
              <a:defRPr b="1" sz="1232"/>
            </a:lvl1pPr>
          </a:lstStyle>
          <a:p>
            <a:pPr/>
            <a:r>
              <a:t>Author Name</a:t>
            </a:r>
          </a:p>
        </p:txBody>
      </p:sp>
      <p:sp>
        <p:nvSpPr>
          <p:cNvPr id="20" name="Text Placeholder 13"/>
          <p:cNvSpPr/>
          <p:nvPr>
            <p:ph type="body" sz="quarter" idx="23" hasCustomPrompt="1"/>
          </p:nvPr>
        </p:nvSpPr>
        <p:spPr>
          <a:xfrm>
            <a:off x="3005138" y="3624753"/>
            <a:ext cx="2739171" cy="584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200"/>
            </a:lvl1pPr>
          </a:lstStyle>
          <a:p>
            <a:pPr/>
            <a:r>
              <a:t>Lower Third Title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502919" y="210636"/>
            <a:ext cx="8138162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29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Picture Placeholder 11"/>
          <p:cNvSpPr/>
          <p:nvPr>
            <p:ph type="pic" sz="half" idx="21"/>
          </p:nvPr>
        </p:nvSpPr>
        <p:spPr>
          <a:xfrm>
            <a:off x="536651" y="791374"/>
            <a:ext cx="2795075" cy="3560748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" name="Body Level One…"/>
          <p:cNvSpPr txBox="1"/>
          <p:nvPr>
            <p:ph type="body" sz="quarter" idx="1" hasCustomPrompt="1"/>
          </p:nvPr>
        </p:nvSpPr>
        <p:spPr>
          <a:xfrm>
            <a:off x="3657598" y="203200"/>
            <a:ext cx="5197232" cy="8638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/>
            </a:lvl1pPr>
            <a:lvl2pPr marL="661307" indent="-204107">
              <a:spcBef>
                <a:spcPts val="400"/>
              </a:spcBef>
              <a:buFontTx/>
              <a:defRPr b="1" sz="2000"/>
            </a:lvl2pPr>
            <a:lvl3pPr marL="1104900" indent="-190500">
              <a:spcBef>
                <a:spcPts val="400"/>
              </a:spcBef>
              <a:buFontTx/>
              <a:defRPr b="1" sz="2000"/>
            </a:lvl3pPr>
            <a:lvl4pPr marL="1600200" indent="-228600">
              <a:spcBef>
                <a:spcPts val="400"/>
              </a:spcBef>
              <a:buFontTx/>
              <a:defRPr b="1" sz="2000"/>
            </a:lvl4pPr>
            <a:lvl5pPr marL="2057400" indent="-228600">
              <a:spcBef>
                <a:spcPts val="400"/>
              </a:spcBef>
              <a:buFontTx/>
              <a:defRPr b="1" sz="2000"/>
            </a:lvl5pPr>
          </a:lstStyle>
          <a:p>
            <a:pPr/>
            <a:r>
              <a:t>Lesson #: Title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" name="Text Placeholder 7"/>
          <p:cNvSpPr/>
          <p:nvPr>
            <p:ph type="body" sz="half" idx="22" hasCustomPrompt="1"/>
          </p:nvPr>
        </p:nvSpPr>
        <p:spPr>
          <a:xfrm>
            <a:off x="3657600" y="1066800"/>
            <a:ext cx="4853353" cy="32845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/>
            </a:lvl1pPr>
          </a:lstStyle>
          <a:p>
            <a:pPr/>
            <a:r>
              <a:t>1.1  Sub-lesson Title
1.2  Sub-lesson Title
1.3  Sub-lesson Title
1.4  Sub-lesson Title
1.5  Sub-lesson Title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457200" y="946140"/>
            <a:ext cx="4038600" cy="339447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/>
          <p:nvPr/>
        </p:nvSpPr>
        <p:spPr>
          <a:xfrm>
            <a:off x="502919" y="210636"/>
            <a:ext cx="8138161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5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/>
          <p:nvPr/>
        </p:nvSpPr>
        <p:spPr>
          <a:xfrm>
            <a:off x="502919" y="210636"/>
            <a:ext cx="8138161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 txBox="1"/>
          <p:nvPr/>
        </p:nvSpPr>
        <p:spPr>
          <a:xfrm>
            <a:off x="502919" y="210636"/>
            <a:ext cx="8138162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8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02919" y="210636"/>
            <a:ext cx="8138162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3341" y="36576"/>
            <a:ext cx="7548180" cy="560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16510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21082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1.awsstatic.com/training-and-certification/docs/AWS_certification_paths.pd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1.awsstatic.com/training-and-certification/docs-devops-pro/AWS-Certified-DevOps-Engineer-Professional_Exam-Guide.pdf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Certified DevOps Engineer Professional Crash Course</a:t>
            </a:r>
          </a:p>
        </p:txBody>
      </p:sp>
      <p:pic>
        <p:nvPicPr>
          <p:cNvPr id="94" name="Picture Placeholder 3" descr="Picture Placeholder 3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8387" t="0" r="12261" b="0"/>
          <a:stretch>
            <a:fillRect/>
          </a:stretch>
        </p:blipFill>
        <p:spPr>
          <a:xfrm>
            <a:off x="1990887" y="3071447"/>
            <a:ext cx="924770" cy="1168588"/>
          </a:xfrm>
          <a:prstGeom prst="rect">
            <a:avLst/>
          </a:prstGeom>
        </p:spPr>
      </p:pic>
      <p:sp>
        <p:nvSpPr>
          <p:cNvPr id="95" name="Text Placeholder 4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Robert Jordan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Placeholder 1" descr="Picture Placeholder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8626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8" name="Text Placeholder 2"/>
          <p:cNvSpPr txBox="1"/>
          <p:nvPr>
            <p:ph type="body" sz="quarter" idx="1"/>
          </p:nvPr>
        </p:nvSpPr>
        <p:spPr>
          <a:xfrm>
            <a:off x="3657599" y="203200"/>
            <a:ext cx="5197231" cy="863803"/>
          </a:xfrm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99" name="Text Placeholder 3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Over 25 years in the IT industry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10 years primary focus in cloud technologies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Networking and HPC operations 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Certification Overview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900501" y="924309"/>
            <a:ext cx="7333861" cy="3742941"/>
          </a:xfrm>
          <a:prstGeom prst="rect">
            <a:avLst/>
          </a:prstGeom>
        </p:spPr>
        <p:txBody>
          <a:bodyPr anchor="ctr"/>
          <a:lstStyle/>
          <a:p>
            <a:pPr/>
            <a:r>
              <a:t>Professional level certification</a:t>
            </a:r>
          </a:p>
          <a:p>
            <a:pPr/>
            <a:r>
              <a:t>Broad knowledge requirement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Foundation for many advanced specializations</a:t>
            </a:r>
          </a:p>
          <a:p>
            <a:pPr/>
            <a:r>
              <a:t>Very high demand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Exam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 Overview</a:t>
            </a:r>
          </a:p>
        </p:txBody>
      </p:sp>
      <p:sp>
        <p:nvSpPr>
          <p:cNvPr id="107" name="AWS Certified DevOps Engineer - Professional (DOP-C02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AWS Certified DevOps Engineer - Professional (DOP-C02)</a:t>
            </a:r>
          </a:p>
          <a:p>
            <a:pPr>
              <a:defRPr sz="2000"/>
            </a:pPr>
            <a:r>
              <a:t>Updated March 2023</a:t>
            </a:r>
          </a:p>
          <a:p>
            <a:pPr>
              <a:defRPr sz="2000"/>
            </a:pPr>
            <a:r>
              <a:t>75 questions.</a:t>
            </a:r>
          </a:p>
          <a:p>
            <a:pPr lvl="1" marL="800100" indent="-342900">
              <a:defRPr sz="2000"/>
            </a:pPr>
            <a:r>
              <a:t>Questions may be multiple choice or multi response.</a:t>
            </a:r>
          </a:p>
          <a:p>
            <a:pPr lvl="1" marL="800100" indent="-342900">
              <a:defRPr sz="2000"/>
            </a:pPr>
            <a:r>
              <a:t>10 Questions unscored.</a:t>
            </a:r>
          </a:p>
          <a:p>
            <a:pPr>
              <a:defRPr sz="2000"/>
            </a:pPr>
            <a:r>
              <a:t>3 hour time limit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Exam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 Overview</a:t>
            </a:r>
          </a:p>
        </p:txBody>
      </p:sp>
      <p:pic>
        <p:nvPicPr>
          <p:cNvPr id="1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50" y="1085850"/>
            <a:ext cx="8089900" cy="297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xam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 Overview</a:t>
            </a:r>
          </a:p>
        </p:txBody>
      </p:sp>
      <p:sp>
        <p:nvSpPr>
          <p:cNvPr id="115" name="What’s not tes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not tested</a:t>
            </a:r>
          </a:p>
          <a:p>
            <a:pPr lvl="1" marL="800100" indent="-342900"/>
            <a:r>
              <a:t>Advanced networking knowledge (ex. BGP, IP Anycast)</a:t>
            </a:r>
          </a:p>
          <a:p>
            <a:pPr lvl="1" marL="800100" indent="-342900"/>
            <a:r>
              <a:t>Advanced security</a:t>
            </a:r>
          </a:p>
          <a:p>
            <a:pPr lvl="1" marL="800100" indent="-342900"/>
            <a:r>
              <a:t>Database design, query, and performance optimization</a:t>
            </a:r>
          </a:p>
          <a:p>
            <a:pPr lvl="1" marL="800100" indent="-342900"/>
            <a:r>
              <a:t>Application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Exam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 Overview</a:t>
            </a:r>
          </a:p>
        </p:txBody>
      </p:sp>
      <p:sp>
        <p:nvSpPr>
          <p:cNvPr id="118" name="Keep in mind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Keep in mind:</a:t>
            </a:r>
          </a:p>
          <a:p>
            <a:pPr lvl="1" marL="800100" indent="-342900"/>
            <a:r>
              <a:t>Domains may be mixed.</a:t>
            </a:r>
          </a:p>
          <a:p>
            <a:pPr lvl="1" marL="800100" indent="-342900"/>
            <a:r>
              <a:t>Beware dummy answers.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bout the cou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the course</a:t>
            </a:r>
          </a:p>
        </p:txBody>
      </p:sp>
      <p:sp>
        <p:nvSpPr>
          <p:cNvPr id="121" name="2 four hour ses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2 four hour sessions</a:t>
            </a:r>
          </a:p>
          <a:p>
            <a:pPr lvl="1" marL="800100" indent="-342900"/>
            <a:r>
              <a:t>Breaks at (approximately) the top of the hour.</a:t>
            </a:r>
          </a:p>
          <a:p>
            <a:pPr/>
            <a:r>
              <a:t>Demo based</a:t>
            </a:r>
          </a:p>
          <a:p>
            <a:pPr lvl="1" marL="800100" indent="-342900"/>
            <a:r>
              <a:t>Hands on DevOps with example application.</a:t>
            </a:r>
          </a:p>
          <a:p>
            <a:pPr lvl="1" marL="800100" indent="-342900"/>
            <a:r>
              <a:t>Live demos sometimes don’t go as planned!  We may or may not do some live troubleshooting.</a:t>
            </a:r>
          </a:p>
          <a:p>
            <a:pPr/>
            <a:r>
              <a:t>Mixed domains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_LiveLessons_2017">
  <a:themeElements>
    <a:clrScheme name="Standard_LiveLessons_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tandard_LiveLessons_2017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andard_LiveLessons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normAutofit fontScale="100000" lnSpcReduction="0"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_LiveLessons_2017">
  <a:themeElements>
    <a:clrScheme name="Standard_LiveLessons_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tandard_LiveLessons_2017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andard_LiveLessons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normAutofit fontScale="100000" lnSpcReduction="0"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