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1897019-7328-4CCF-8201-620AA9B9EFE4}">
  <a:tblStyle styleId="{A1897019-7328-4CCF-8201-620AA9B9EF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Average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I am Wen Gong, an Insight DevOps fellow. My project title is “code-to-cloud”, it is about streamlining development and release processes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Hello, we are from the Insight DevOps program. 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Insight is designed for people with strong knowledge of computer science fundamentals transition to DevOps. 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are given resource to get hands-on experience building demo on AWS in only three weeks!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f601e854f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4f601e85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ebfe77fbf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4ebfe77fb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I used Jenkins Blue Ocean plugin to monitor build, here is a screenshot.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There are 2 aspects to the problem that I am interested in: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First, how to automate the development process from code, test, build, and deploy to cloud? Its business value is to achieve faster time-to-market speed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Second, how can DevOps help business move to cloud to gain productivity and save costs?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Both aspects are challenges faced by many companies today.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 important aspect of DevOps is collaboration between Dev and Ops teams.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first part of my project is to include Data Engineer’s project into build process.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Here is a DE pipeline that uses Lambda to process IoT traffic sensor data: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XML upload to S3 triggers the Lambda function, which validate, clean and process XML,  The schema and logs are saved to RDS/PostgreSQL, the unstructured traffic data are stored in DynamoDB. Dash is the monitor.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This pipeline is very nice but lacked an integration test, without test case, it cannot be added to a build job.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IMPROVE: </a:t>
            </a:r>
            <a:br>
              <a:rPr lang="en-US"/>
            </a:br>
            <a:r>
              <a:rPr lang="en-US"/>
              <a:t>build E2E test case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run CI pipeline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Next I built a complete CI/CD pipeline.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 ECS cluster of </a:t>
            </a:r>
            <a:r>
              <a:rPr lang="en-US"/>
              <a:t>3 instances was built using</a:t>
            </a:r>
            <a:r>
              <a:rPr lang="en-US"/>
              <a:t> cloudformation template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 installed Jenkins server in one instance, other two are for deploying apps.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It starts with git push by developer, this event triggers a Jenkins pipeline, which uploads lambda function, runs test.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test fails and code is related to lambda function, the job will revert last commit, and rollback lambda.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test is successful, it proceeds to build docker image, publish to container registry, and deploy to a </a:t>
            </a:r>
            <a:r>
              <a:rPr lang="en-US"/>
              <a:t>test </a:t>
            </a:r>
            <a:r>
              <a:rPr lang="en-US"/>
              <a:t>instance.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contrast to Data Engineering pipeline that moves and processes data,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DevOps pipeline moves codes.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IMPROVE: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divide into CI and CD 2 blocks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f2432f834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4f2432f83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Building a demo in 3 weeks is very challenging.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Specifically,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1) I have to know the DE pipeline well and very quickly.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2) write bash workaround when Jenkins plugin not working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3) pickup new tech stacks and tools quickly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Overcoming each challenge is a rewarding experience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IMPROVE: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split challenges into separate slides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/>
              <a:t>improve DE pipeline + pytest with python codes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/>
              <a:t>Jenkins plugin not working, show my workaround bash code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/>
              <a:t>handling DB secrets : env var to Vault API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f2432f834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4f2432f83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Building a demo in 3 weeks is very challenging.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Specifically,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1) I have to know the DE pipeline well and very quickly.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2) write bash workaround when Jenkins plugin not working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3) pickup new tech stacks and tools quickly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Overcoming each challenge is a rewarding experience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IMPROVE: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split challenges into separate slides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/>
              <a:t>improve DE pipeline + pytest with python codes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/>
              <a:t>Jenkins plugin not working, show my workaround bash code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/>
              <a:t>handling DB secrets : env var to Vault API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f2432f834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4f2432f83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Building a demo in 3 weeks is very challenging.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Specifically,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1) I have to know the DE pipeline well and very quickly.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2) write bash workaround when Jenkins plugin not working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3) pickup new tech stacks and tools quickly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Overcoming each challenge is a rewarding experience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IMPROVE: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split challenges into separate slides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/>
              <a:t>improve DE pipeline + pytest with python codes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/>
              <a:t>Jenkins plugin not working, show my workaround bash code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/>
              <a:t>handling DB secrets : env var to Vault API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 am very thrilled to see that a streamlined process completed</a:t>
            </a:r>
            <a:r>
              <a:rPr lang="en-US"/>
              <a:t> in a few mins going </a:t>
            </a:r>
            <a:r>
              <a:rPr lang="en-US"/>
              <a:t>from code check-in to cloud deployment. Similar process took days in my current workplace.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IMPROVE: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create a table with 2 columns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CD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 am Wen Gong, had a Ph.D. in nuclear physics, and have 20 years of software development and consulting experience in customer master data management. I am taking a 7 weeks’ leave from Oracle. With newly learnt DevOps and cloud computing skills. I am very excited to explore new opportunities in this area.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Thanks for your attention, Any question?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IMPROVE: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 my profile picture + Oracle logo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wgong/code2cloud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youtu.be/dxnUyEwXZhw" TargetMode="External"/><Relationship Id="rId4" Type="http://schemas.openxmlformats.org/officeDocument/2006/relationships/hyperlink" Target="https://youtu.be/dxnUyEwXZhw" TargetMode="External"/><Relationship Id="rId5" Type="http://schemas.openxmlformats.org/officeDocument/2006/relationships/hyperlink" Target="https://youtu.be/rKY6u4Z6AzM" TargetMode="External"/><Relationship Id="rId6" Type="http://schemas.openxmlformats.org/officeDocument/2006/relationships/hyperlink" Target="https://youtu.be/qpPLTKGVnkc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45575" y="1040571"/>
            <a:ext cx="78015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solidFill>
                  <a:schemeClr val="accent4"/>
                </a:solidFill>
              </a:rPr>
              <a:t>Code-to-Cloud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07638"/>
            <a:ext cx="7801500" cy="13433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Insight DevOps Fellowship, New York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>
                <a:solidFill>
                  <a:srgbClr val="F1C232"/>
                </a:solidFill>
              </a:rPr>
              <a:t>Wen Gong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703821" y="507850"/>
            <a:ext cx="77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Questions</a:t>
            </a:r>
            <a:endParaRPr sz="32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896300" y="301725"/>
            <a:ext cx="74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Links</a:t>
            </a:r>
            <a:endParaRPr sz="3200">
              <a:solidFill>
                <a:schemeClr val="accent4"/>
              </a:solidFill>
            </a:endParaRP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774869" y="983927"/>
            <a:ext cx="66255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Char char="●"/>
            </a:pPr>
            <a:r>
              <a:rPr lang="en-US" sz="2400">
                <a:solidFill>
                  <a:srgbClr val="F1C232"/>
                </a:solidFill>
              </a:rPr>
              <a:t>http://jenkins.s8s.cloud/</a:t>
            </a:r>
            <a:endParaRPr sz="2400">
              <a:solidFill>
                <a:srgbClr val="F1C23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https://github.com/wgong/code2cloud</a:t>
            </a:r>
            <a:endParaRPr sz="24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662275" y="182800"/>
            <a:ext cx="810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Jenkins: Pipeline/Jenkinsfile</a:t>
            </a:r>
            <a:endParaRPr sz="3200">
              <a:solidFill>
                <a:schemeClr val="accent4"/>
              </a:solidFill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150" y="755500"/>
            <a:ext cx="6939239" cy="40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662275" y="182800"/>
            <a:ext cx="810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Jenkins: Build Config</a:t>
            </a:r>
            <a:endParaRPr sz="3200">
              <a:solidFill>
                <a:schemeClr val="accent4"/>
              </a:solidFill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975" y="940050"/>
            <a:ext cx="6902207" cy="38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662275" y="182800"/>
            <a:ext cx="810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Jenkins: Dashboard</a:t>
            </a:r>
            <a:endParaRPr sz="3200">
              <a:solidFill>
                <a:schemeClr val="accent4"/>
              </a:solidFill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7032" y="939981"/>
            <a:ext cx="6639098" cy="3947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52025" y="299875"/>
            <a:ext cx="305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Motivation</a:t>
            </a:r>
            <a:endParaRPr sz="3200">
              <a:solidFill>
                <a:schemeClr val="accent4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52025" y="1412900"/>
            <a:ext cx="3538800" cy="21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monolithic app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dev not test-driven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lack of tests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build not automated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slow approval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4225" y="2867000"/>
            <a:ext cx="3764850" cy="19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type="title"/>
          </p:nvPr>
        </p:nvSpPr>
        <p:spPr>
          <a:xfrm>
            <a:off x="4604225" y="962475"/>
            <a:ext cx="153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400">
                <a:solidFill>
                  <a:srgbClr val="F1C232"/>
                </a:solidFill>
              </a:rPr>
              <a:t>Promise</a:t>
            </a:r>
            <a:endParaRPr sz="2400">
              <a:solidFill>
                <a:srgbClr val="F1C232"/>
              </a:solidFill>
            </a:endParaRPr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352025" y="962475"/>
            <a:ext cx="223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400">
                <a:solidFill>
                  <a:srgbClr val="E06666"/>
                </a:solidFill>
              </a:rPr>
              <a:t>Problems</a:t>
            </a:r>
            <a:endParaRPr sz="2400">
              <a:solidFill>
                <a:srgbClr val="E06666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461575" y="1535175"/>
            <a:ext cx="4506600" cy="1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Faster time-to-market cycle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Productivity gain 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Cost savings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573126" y="444075"/>
            <a:ext cx="499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Data Engineering Pipeline</a:t>
            </a:r>
            <a:endParaRPr sz="3200">
              <a:solidFill>
                <a:schemeClr val="accent4"/>
              </a:solidFill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5570225" y="322750"/>
            <a:ext cx="22665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1) enhanced logging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2) added E2E test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3) included in CI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50" y="1318250"/>
            <a:ext cx="6918801" cy="36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833718" y="133000"/>
            <a:ext cx="731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DevOps </a:t>
            </a:r>
            <a:r>
              <a:rPr lang="en-US" sz="3200">
                <a:solidFill>
                  <a:schemeClr val="accent4"/>
                </a:solidFill>
              </a:rPr>
              <a:t>Pipelines</a:t>
            </a:r>
            <a:r>
              <a:rPr lang="en-US" sz="3200">
                <a:solidFill>
                  <a:schemeClr val="accent4"/>
                </a:solidFill>
              </a:rPr>
              <a:t>:  CI + CD </a:t>
            </a:r>
            <a:endParaRPr sz="3200">
              <a:solidFill>
                <a:schemeClr val="accent4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250" y="839000"/>
            <a:ext cx="6845492" cy="41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590950" y="330350"/>
            <a:ext cx="74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Challenge 1 - Improved DE pipeline</a:t>
            </a:r>
            <a:endParaRPr sz="3200">
              <a:solidFill>
                <a:schemeClr val="accent4"/>
              </a:solidFill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30450" y="1323250"/>
            <a:ext cx="8289000" cy="31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added pytest: </a:t>
            </a:r>
            <a:r>
              <a:rPr lang="en-US" sz="2400">
                <a:solidFill>
                  <a:srgbClr val="F1C232"/>
                </a:solidFill>
              </a:rPr>
              <a:t>test_lambda_function_xml.py</a:t>
            </a:r>
            <a:endParaRPr sz="2400">
              <a:solidFill>
                <a:srgbClr val="F1C23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enhanced logging by adding new table: </a:t>
            </a:r>
            <a:r>
              <a:rPr lang="en-US" sz="2400">
                <a:solidFill>
                  <a:srgbClr val="F1C232"/>
                </a:solidFill>
              </a:rPr>
              <a:t>xml_txns</a:t>
            </a:r>
            <a:endParaRPr sz="2400">
              <a:solidFill>
                <a:srgbClr val="F1C23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improved XML parsing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fixed issue when uploading 2 files within the same minute.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590950" y="330350"/>
            <a:ext cx="74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Challenge 2 - </a:t>
            </a:r>
            <a:r>
              <a:rPr lang="en-US" sz="3200">
                <a:solidFill>
                  <a:schemeClr val="accent4"/>
                </a:solidFill>
              </a:rPr>
              <a:t>worked-around </a:t>
            </a:r>
            <a:r>
              <a:rPr lang="en-US" sz="3200">
                <a:solidFill>
                  <a:schemeClr val="accent4"/>
                </a:solidFill>
              </a:rPr>
              <a:t>Jenkins plugin error </a:t>
            </a:r>
            <a:endParaRPr sz="3200">
              <a:solidFill>
                <a:schemeClr val="accent4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63" y="1019050"/>
            <a:ext cx="6996975" cy="38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590950" y="330350"/>
            <a:ext cx="74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Challenge 3 - DB secrets in Lambda + Docker</a:t>
            </a:r>
            <a:endParaRPr sz="3200">
              <a:solidFill>
                <a:schemeClr val="accent4"/>
              </a:solidFill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86400" y="1029500"/>
            <a:ext cx="766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evaluated python client for </a:t>
            </a:r>
            <a:r>
              <a:rPr lang="en-US" sz="2400">
                <a:solidFill>
                  <a:schemeClr val="dk1"/>
                </a:solidFill>
              </a:rPr>
              <a:t>Vault (</a:t>
            </a:r>
            <a:r>
              <a:rPr lang="en-US" sz="2400">
                <a:solidFill>
                  <a:schemeClr val="dk1"/>
                </a:solidFill>
              </a:rPr>
              <a:t>hvac)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351" y="1803125"/>
            <a:ext cx="7247350" cy="2850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494996" y="485875"/>
            <a:ext cx="77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Demo</a:t>
            </a:r>
            <a:endParaRPr sz="3200">
              <a:solidFill>
                <a:schemeClr val="accent4"/>
              </a:solidFill>
            </a:endParaRPr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628313" y="155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{A1897019-7328-4CCF-8201-620AA9B9EFE4}</a:tableStyleId>
              </a:tblPr>
              <a:tblGrid>
                <a:gridCol w="1014800"/>
                <a:gridCol w="67407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verage"/>
                          <a:ea typeface="Average"/>
                          <a:cs typeface="Average"/>
                          <a:sym typeface="Average"/>
                          <a:hlinkClick r:id="rId3"/>
                        </a:rPr>
                        <a:t>CD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accent5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walk through from git push to service deployed in AWS</a:t>
                      </a:r>
                      <a:r>
                        <a:rPr lang="en-US" sz="2000">
                          <a:solidFill>
                            <a:srgbClr val="FFF2CC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</a:t>
                      </a:r>
                      <a:r>
                        <a:rPr lang="en-US" sz="1200">
                          <a:solidFill>
                            <a:srgbClr val="FFF2CC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(</a:t>
                      </a:r>
                      <a:r>
                        <a:rPr lang="en-US" sz="1200" u="sng">
                          <a:solidFill>
                            <a:srgbClr val="FFF2CC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  <a:hlinkClick r:id="rId4"/>
                        </a:rPr>
                        <a:t>https://youtu.be/dxnUyEwXZhw</a:t>
                      </a:r>
                      <a:r>
                        <a:rPr lang="en-US" sz="1200">
                          <a:solidFill>
                            <a:srgbClr val="FFF2CC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verage"/>
                          <a:ea typeface="Average"/>
                          <a:cs typeface="Average"/>
                          <a:sym typeface="Average"/>
                          <a:hlinkClick r:id="rId5"/>
                        </a:rPr>
                        <a:t>CI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accent5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walk through from git push to docker push </a:t>
                      </a:r>
                      <a:r>
                        <a:rPr lang="en-US" sz="1200">
                          <a:solidFill>
                            <a:srgbClr val="FFF2CC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(https://youtu.be/rKY6u4Z6AzM)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verage"/>
                          <a:ea typeface="Average"/>
                          <a:cs typeface="Average"/>
                          <a:sym typeface="Average"/>
                          <a:hlinkClick r:id="rId6"/>
                        </a:rPr>
                        <a:t>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accent5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walk through DE pipeline</a:t>
                      </a:r>
                      <a:r>
                        <a:rPr lang="en-US" sz="2000">
                          <a:solidFill>
                            <a:srgbClr val="FFF2CC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</a:t>
                      </a:r>
                      <a:r>
                        <a:rPr lang="en-US" sz="1200">
                          <a:solidFill>
                            <a:srgbClr val="FFF2CC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(https://youtu.be/qpPLTKGVnkc)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646400" y="445025"/>
            <a:ext cx="818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Wen Gong</a:t>
            </a:r>
            <a:endParaRPr sz="3200">
              <a:solidFill>
                <a:schemeClr val="accent4"/>
              </a:solidFill>
            </a:endParaRPr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2791725" y="1094650"/>
            <a:ext cx="5736900" cy="3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Ph.D. in nuclear physics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 sz="2000">
                <a:solidFill>
                  <a:srgbClr val="FFFFFF"/>
                </a:solidFill>
              </a:rPr>
              <a:t>20 years of experience as Software Engineer  &amp; Consultant</a:t>
            </a:r>
            <a:endParaRPr sz="20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1C232"/>
                </a:solidFill>
              </a:rPr>
              <a:t>CRM &amp; </a:t>
            </a:r>
            <a:r>
              <a:rPr lang="en-US">
                <a:solidFill>
                  <a:srgbClr val="F1C232"/>
                </a:solidFill>
              </a:rPr>
              <a:t>master data management</a:t>
            </a:r>
            <a:endParaRPr>
              <a:solidFill>
                <a:srgbClr val="F1C23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F1C232"/>
                </a:solidFill>
              </a:rPr>
              <a:t>data quality</a:t>
            </a:r>
            <a:endParaRPr>
              <a:solidFill>
                <a:srgbClr val="F1C232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1C232"/>
                </a:solidFill>
              </a:rPr>
              <a:t>integration bridges</a:t>
            </a:r>
            <a:endParaRPr>
              <a:solidFill>
                <a:srgbClr val="F1C232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1C232"/>
                </a:solidFill>
              </a:rPr>
              <a:t>ETL</a:t>
            </a:r>
            <a:endParaRPr>
              <a:solidFill>
                <a:srgbClr val="F1C23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Passionate about STEM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1C232"/>
                </a:solidFill>
              </a:rPr>
              <a:t>t</a:t>
            </a:r>
            <a:r>
              <a:rPr lang="en-US">
                <a:solidFill>
                  <a:srgbClr val="F1C232"/>
                </a:solidFill>
              </a:rPr>
              <a:t>each py4kids</a:t>
            </a:r>
            <a:endParaRPr>
              <a:solidFill>
                <a:srgbClr val="F1C232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1C232"/>
                </a:solidFill>
              </a:rPr>
              <a:t>student named 2019 Regeneron STS Scholar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350" y="4079125"/>
            <a:ext cx="1793624" cy="4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550" y="1222204"/>
            <a:ext cx="2186250" cy="2605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