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7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8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9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0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1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2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13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14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15.xml" ContentType="application/vnd.openxmlformats-officedocument.presentationml.notesSlide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16.xml" ContentType="application/vnd.openxmlformats-officedocument.presentationml.notesSlide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notesSlides/notesSlide17.xml" ContentType="application/vnd.openxmlformats-officedocument.presentationml.notesSlide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99" r:id="rId1"/>
    <p:sldMasterId id="2147483724" r:id="rId2"/>
  </p:sldMasterIdLst>
  <p:notesMasterIdLst>
    <p:notesMasterId r:id="rId20"/>
  </p:notesMasterIdLst>
  <p:sldIdLst>
    <p:sldId id="484" r:id="rId3"/>
    <p:sldId id="575" r:id="rId4"/>
    <p:sldId id="584" r:id="rId5"/>
    <p:sldId id="582" r:id="rId6"/>
    <p:sldId id="564" r:id="rId7"/>
    <p:sldId id="574" r:id="rId8"/>
    <p:sldId id="581" r:id="rId9"/>
    <p:sldId id="585" r:id="rId10"/>
    <p:sldId id="577" r:id="rId11"/>
    <p:sldId id="586" r:id="rId12"/>
    <p:sldId id="579" r:id="rId13"/>
    <p:sldId id="578" r:id="rId14"/>
    <p:sldId id="587" r:id="rId15"/>
    <p:sldId id="580" r:id="rId16"/>
    <p:sldId id="588" r:id="rId17"/>
    <p:sldId id="589" r:id="rId18"/>
    <p:sldId id="59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A6A1"/>
    <a:srgbClr val="72BFC5"/>
    <a:srgbClr val="6084C5"/>
    <a:srgbClr val="FFC000"/>
    <a:srgbClr val="9ED3D7"/>
    <a:srgbClr val="B3D3E0"/>
    <a:srgbClr val="8AB1D2"/>
    <a:srgbClr val="4597A0"/>
    <a:srgbClr val="346698"/>
    <a:srgbClr val="AFEB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62409" autoAdjust="0"/>
  </p:normalViewPr>
  <p:slideViewPr>
    <p:cSldViewPr snapToGrid="0">
      <p:cViewPr>
        <p:scale>
          <a:sx n="81" d="100"/>
          <a:sy n="81" d="100"/>
        </p:scale>
        <p:origin x="-216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commentAuthors" Target="comment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6BB4B29-53A6-4586-B72D-E26EC135A249}" type="doc">
      <dgm:prSet loTypeId="urn:microsoft.com/office/officeart/2005/8/layout/vList2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05FDF05C-91FA-4863-B103-6890FA1E46D3}" type="pres">
      <dgm:prSet presAssocID="{66BB4B29-53A6-4586-B72D-E26EC135A24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</dgm:ptLst>
  <dgm:cxnLst>
    <dgm:cxn modelId="{9AEF6BEA-00D4-4DB2-8795-6423A619C149}" type="presOf" srcId="{66BB4B29-53A6-4586-B72D-E26EC135A249}" destId="{05FDF05C-91FA-4863-B103-6890FA1E46D3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66BB4B29-53A6-4586-B72D-E26EC135A249}" type="doc">
      <dgm:prSet loTypeId="urn:microsoft.com/office/officeart/2005/8/layout/vList2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05FDF05C-91FA-4863-B103-6890FA1E46D3}" type="pres">
      <dgm:prSet presAssocID="{66BB4B29-53A6-4586-B72D-E26EC135A24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</dgm:ptLst>
  <dgm:cxnLst>
    <dgm:cxn modelId="{9AEF6BEA-00D4-4DB2-8795-6423A619C149}" type="presOf" srcId="{66BB4B29-53A6-4586-B72D-E26EC135A249}" destId="{05FDF05C-91FA-4863-B103-6890FA1E46D3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66BB4B29-53A6-4586-B72D-E26EC135A249}" type="doc">
      <dgm:prSet loTypeId="urn:microsoft.com/office/officeart/2005/8/layout/vList2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05FDF05C-91FA-4863-B103-6890FA1E46D3}" type="pres">
      <dgm:prSet presAssocID="{66BB4B29-53A6-4586-B72D-E26EC135A24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</dgm:ptLst>
  <dgm:cxnLst>
    <dgm:cxn modelId="{9AEF6BEA-00D4-4DB2-8795-6423A619C149}" type="presOf" srcId="{66BB4B29-53A6-4586-B72D-E26EC135A249}" destId="{05FDF05C-91FA-4863-B103-6890FA1E46D3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66BB4B29-53A6-4586-B72D-E26EC135A249}" type="doc">
      <dgm:prSet loTypeId="urn:microsoft.com/office/officeart/2005/8/layout/vList2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05FDF05C-91FA-4863-B103-6890FA1E46D3}" type="pres">
      <dgm:prSet presAssocID="{66BB4B29-53A6-4586-B72D-E26EC135A24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</dgm:ptLst>
  <dgm:cxnLst>
    <dgm:cxn modelId="{1DD9FE87-E792-4D19-97A7-3275FF4517B7}" type="presOf" srcId="{66BB4B29-53A6-4586-B72D-E26EC135A249}" destId="{05FDF05C-91FA-4863-B103-6890FA1E46D3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66BB4B29-53A6-4586-B72D-E26EC135A249}" type="doc">
      <dgm:prSet loTypeId="urn:microsoft.com/office/officeart/2005/8/layout/vList2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05FDF05C-91FA-4863-B103-6890FA1E46D3}" type="pres">
      <dgm:prSet presAssocID="{66BB4B29-53A6-4586-B72D-E26EC135A24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</dgm:ptLst>
  <dgm:cxnLst>
    <dgm:cxn modelId="{9AEF6BEA-00D4-4DB2-8795-6423A619C149}" type="presOf" srcId="{66BB4B29-53A6-4586-B72D-E26EC135A249}" destId="{05FDF05C-91FA-4863-B103-6890FA1E46D3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66BB4B29-53A6-4586-B72D-E26EC135A249}" type="doc">
      <dgm:prSet loTypeId="urn:microsoft.com/office/officeart/2005/8/layout/vList2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05FDF05C-91FA-4863-B103-6890FA1E46D3}" type="pres">
      <dgm:prSet presAssocID="{66BB4B29-53A6-4586-B72D-E26EC135A24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</dgm:ptLst>
  <dgm:cxnLst>
    <dgm:cxn modelId="{39AE70CD-B45E-4030-9F10-57748F8A8B68}" type="presOf" srcId="{66BB4B29-53A6-4586-B72D-E26EC135A249}" destId="{05FDF05C-91FA-4863-B103-6890FA1E46D3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66BB4B29-53A6-4586-B72D-E26EC135A249}" type="doc">
      <dgm:prSet loTypeId="urn:microsoft.com/office/officeart/2005/8/layout/vList2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05FDF05C-91FA-4863-B103-6890FA1E46D3}" type="pres">
      <dgm:prSet presAssocID="{66BB4B29-53A6-4586-B72D-E26EC135A24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</dgm:ptLst>
  <dgm:cxnLst>
    <dgm:cxn modelId="{40A5A3DB-1D80-40B7-B5C5-DFA90196A1D7}" type="presOf" srcId="{66BB4B29-53A6-4586-B72D-E26EC135A249}" destId="{05FDF05C-91FA-4863-B103-6890FA1E46D3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66BB4B29-53A6-4586-B72D-E26EC135A249}" type="doc">
      <dgm:prSet loTypeId="urn:microsoft.com/office/officeart/2005/8/layout/vList2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05FDF05C-91FA-4863-B103-6890FA1E46D3}" type="pres">
      <dgm:prSet presAssocID="{66BB4B29-53A6-4586-B72D-E26EC135A24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</dgm:ptLst>
  <dgm:cxnLst>
    <dgm:cxn modelId="{E4B5C3AB-F17D-40B8-A252-C3242FC59C4B}" type="presOf" srcId="{66BB4B29-53A6-4586-B72D-E26EC135A249}" destId="{05FDF05C-91FA-4863-B103-6890FA1E46D3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6BB4B29-53A6-4586-B72D-E26EC135A249}" type="doc">
      <dgm:prSet loTypeId="urn:microsoft.com/office/officeart/2005/8/layout/vList2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05FDF05C-91FA-4863-B103-6890FA1E46D3}" type="pres">
      <dgm:prSet presAssocID="{66BB4B29-53A6-4586-B72D-E26EC135A24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</dgm:ptLst>
  <dgm:cxnLst>
    <dgm:cxn modelId="{1C89DF9A-2C55-4CB9-9025-AFAFDA03271A}" type="presOf" srcId="{66BB4B29-53A6-4586-B72D-E26EC135A249}" destId="{05FDF05C-91FA-4863-B103-6890FA1E46D3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6BB4B29-53A6-4586-B72D-E26EC135A249}" type="doc">
      <dgm:prSet loTypeId="urn:microsoft.com/office/officeart/2005/8/layout/vList2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05FDF05C-91FA-4863-B103-6890FA1E46D3}" type="pres">
      <dgm:prSet presAssocID="{66BB4B29-53A6-4586-B72D-E26EC135A24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</dgm:ptLst>
  <dgm:cxnLst>
    <dgm:cxn modelId="{9AEF6BEA-00D4-4DB2-8795-6423A619C149}" type="presOf" srcId="{66BB4B29-53A6-4586-B72D-E26EC135A249}" destId="{05FDF05C-91FA-4863-B103-6890FA1E46D3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6BB4B29-53A6-4586-B72D-E26EC135A249}" type="doc">
      <dgm:prSet loTypeId="urn:microsoft.com/office/officeart/2005/8/layout/vList2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05FDF05C-91FA-4863-B103-6890FA1E46D3}" type="pres">
      <dgm:prSet presAssocID="{66BB4B29-53A6-4586-B72D-E26EC135A24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</dgm:ptLst>
  <dgm:cxnLst>
    <dgm:cxn modelId="{9AEF6BEA-00D4-4DB2-8795-6423A619C149}" type="presOf" srcId="{66BB4B29-53A6-4586-B72D-E26EC135A249}" destId="{05FDF05C-91FA-4863-B103-6890FA1E46D3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6BB4B29-53A6-4586-B72D-E26EC135A249}" type="doc">
      <dgm:prSet loTypeId="urn:microsoft.com/office/officeart/2005/8/layout/vList2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05FDF05C-91FA-4863-B103-6890FA1E46D3}" type="pres">
      <dgm:prSet presAssocID="{66BB4B29-53A6-4586-B72D-E26EC135A24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</dgm:ptLst>
  <dgm:cxnLst>
    <dgm:cxn modelId="{9AEF6BEA-00D4-4DB2-8795-6423A619C149}" type="presOf" srcId="{66BB4B29-53A6-4586-B72D-E26EC135A249}" destId="{05FDF05C-91FA-4863-B103-6890FA1E46D3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6BB4B29-53A6-4586-B72D-E26EC135A249}" type="doc">
      <dgm:prSet loTypeId="urn:microsoft.com/office/officeart/2005/8/layout/vList2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05FDF05C-91FA-4863-B103-6890FA1E46D3}" type="pres">
      <dgm:prSet presAssocID="{66BB4B29-53A6-4586-B72D-E26EC135A24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</dgm:ptLst>
  <dgm:cxnLst>
    <dgm:cxn modelId="{9AEF6BEA-00D4-4DB2-8795-6423A619C149}" type="presOf" srcId="{66BB4B29-53A6-4586-B72D-E26EC135A249}" destId="{05FDF05C-91FA-4863-B103-6890FA1E46D3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6BB4B29-53A6-4586-B72D-E26EC135A249}" type="doc">
      <dgm:prSet loTypeId="urn:microsoft.com/office/officeart/2005/8/layout/vList2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05FDF05C-91FA-4863-B103-6890FA1E46D3}" type="pres">
      <dgm:prSet presAssocID="{66BB4B29-53A6-4586-B72D-E26EC135A24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</dgm:ptLst>
  <dgm:cxnLst>
    <dgm:cxn modelId="{3A9C7B58-B500-4AF2-B649-3F2B05710DBB}" type="presOf" srcId="{66BB4B29-53A6-4586-B72D-E26EC135A249}" destId="{05FDF05C-91FA-4863-B103-6890FA1E46D3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6BB4B29-53A6-4586-B72D-E26EC135A249}" type="doc">
      <dgm:prSet loTypeId="urn:microsoft.com/office/officeart/2005/8/layout/vList2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05FDF05C-91FA-4863-B103-6890FA1E46D3}" type="pres">
      <dgm:prSet presAssocID="{66BB4B29-53A6-4586-B72D-E26EC135A24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</dgm:ptLst>
  <dgm:cxnLst>
    <dgm:cxn modelId="{9AEF6BEA-00D4-4DB2-8795-6423A619C149}" type="presOf" srcId="{66BB4B29-53A6-4586-B72D-E26EC135A249}" destId="{05FDF05C-91FA-4863-B103-6890FA1E46D3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6BB4B29-53A6-4586-B72D-E26EC135A249}" type="doc">
      <dgm:prSet loTypeId="urn:microsoft.com/office/officeart/2005/8/layout/vList2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05FDF05C-91FA-4863-B103-6890FA1E46D3}" type="pres">
      <dgm:prSet presAssocID="{66BB4B29-53A6-4586-B72D-E26EC135A24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</dgm:ptLst>
  <dgm:cxnLst>
    <dgm:cxn modelId="{44B6CFD1-3AD2-40F4-BE4D-4DB7DEF53F98}" type="presOf" srcId="{66BB4B29-53A6-4586-B72D-E26EC135A249}" destId="{05FDF05C-91FA-4863-B103-6890FA1E46D3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537D17-4B7B-4963-972D-B34370F2CAB8}" type="datetimeFigureOut">
              <a:rPr lang="en-US" smtClean="0"/>
              <a:pPr/>
              <a:t>18-Apr-18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58ED1D-E2D1-4431-9B81-0C80198755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536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DBE1924-C19B-49EA-A1CC-04BA402ECB05}" type="slidenum">
              <a:rPr lang="en-US" altLang="en-US"/>
              <a:pPr eaLnBrk="1" hangingPunct="1"/>
              <a:t>1</a:t>
            </a:fld>
            <a:endParaRPr lang="en-US" altLang="en-US" dirty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0966291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Tx/>
              <a:buChar char="-"/>
            </a:pPr>
            <a:r>
              <a:rPr lang="en-US" dirty="0" smtClean="0"/>
              <a:t>Fully integrated with Gitlab 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Integrated since v. 8.0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Build scripts hosted in repo </a:t>
            </a:r>
          </a:p>
          <a:p>
            <a:pPr marL="171450" indent="-171450">
              <a:buFontTx/>
              <a:buChar char="-"/>
            </a:pPr>
            <a:r>
              <a:rPr lang="en-US" dirty="0" err="1" smtClean="0"/>
              <a:t>Git</a:t>
            </a:r>
            <a:r>
              <a:rPr lang="en-US" dirty="0" smtClean="0"/>
              <a:t> hooks - Hosted (free) or on premise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Actively maintained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Code and build scripts in the same repo 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Easy to start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Scalable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Isolated test environment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8ED1D-E2D1-4431-9B81-0C80198755D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429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Tx/>
              <a:buChar char="-"/>
            </a:pPr>
            <a:r>
              <a:rPr lang="en-US" dirty="0" smtClean="0"/>
              <a:t>Fully integrated with Gitlab 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Integrated since v. 8.0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Build scripts hosted in repo </a:t>
            </a:r>
          </a:p>
          <a:p>
            <a:pPr marL="171450" indent="-171450">
              <a:buFontTx/>
              <a:buChar char="-"/>
            </a:pPr>
            <a:r>
              <a:rPr lang="en-US" dirty="0" err="1" smtClean="0"/>
              <a:t>Git</a:t>
            </a:r>
            <a:r>
              <a:rPr lang="en-US" dirty="0" smtClean="0"/>
              <a:t> hooks - Hosted (free) or on premise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Actively maintained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Code and build scripts in the same repo 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Easy to start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Scalable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Isolated test environment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8ED1D-E2D1-4431-9B81-0C80198755D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6903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Tx/>
              <a:buChar char="-"/>
            </a:pPr>
            <a:r>
              <a:rPr lang="en-US" dirty="0" smtClean="0"/>
              <a:t>Fully integrated with Gitlab 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Integrated since v. 8.0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Build scripts hosted in repo </a:t>
            </a:r>
          </a:p>
          <a:p>
            <a:pPr marL="171450" indent="-171450">
              <a:buFontTx/>
              <a:buChar char="-"/>
            </a:pPr>
            <a:r>
              <a:rPr lang="en-US" dirty="0" err="1" smtClean="0"/>
              <a:t>Git</a:t>
            </a:r>
            <a:r>
              <a:rPr lang="en-US" dirty="0" smtClean="0"/>
              <a:t> hooks - Hosted (free) or on premise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Actively maintained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Code and build scripts in the same repo 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Easy to start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Scalable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Isolated test environment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8ED1D-E2D1-4431-9B81-0C80198755D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4305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Tx/>
              <a:buChar char="-"/>
            </a:pPr>
            <a:r>
              <a:rPr lang="en-US" dirty="0" smtClean="0"/>
              <a:t>Fully integrated with Gitlab 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Integrated since v. 8.0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Build scripts hosted in repo </a:t>
            </a:r>
          </a:p>
          <a:p>
            <a:pPr marL="171450" indent="-171450">
              <a:buFontTx/>
              <a:buChar char="-"/>
            </a:pPr>
            <a:r>
              <a:rPr lang="en-US" dirty="0" err="1" smtClean="0"/>
              <a:t>Git</a:t>
            </a:r>
            <a:r>
              <a:rPr lang="en-US" dirty="0" smtClean="0"/>
              <a:t> hooks - Hosted (free) or on premise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Actively maintained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Code and build scripts in the same repo 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Easy to start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Scalable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Isolated test environment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8ED1D-E2D1-4431-9B81-0C80198755D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4305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Tx/>
              <a:buChar char="-"/>
            </a:pPr>
            <a:r>
              <a:rPr lang="en-US" dirty="0" smtClean="0"/>
              <a:t>Fully integrated with Gitlab 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Integrated since v. 8.0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Build scripts hosted in repo </a:t>
            </a:r>
          </a:p>
          <a:p>
            <a:pPr marL="171450" indent="-171450">
              <a:buFontTx/>
              <a:buChar char="-"/>
            </a:pPr>
            <a:r>
              <a:rPr lang="en-US" dirty="0" err="1" smtClean="0"/>
              <a:t>Git</a:t>
            </a:r>
            <a:r>
              <a:rPr lang="en-US" dirty="0" smtClean="0"/>
              <a:t> hooks - Hosted (free) or on premise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Actively maintained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Code and build scripts in the same repo 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Easy to start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Scalable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Isolated test environment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8ED1D-E2D1-4431-9B81-0C80198755D1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8377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Tx/>
              <a:buChar char="-"/>
            </a:pPr>
            <a:r>
              <a:rPr lang="en-US" dirty="0" smtClean="0"/>
              <a:t>Fully integrated with Gitlab 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Integrated since v. 8.0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Build scripts hosted in repo </a:t>
            </a:r>
          </a:p>
          <a:p>
            <a:pPr marL="171450" indent="-171450">
              <a:buFontTx/>
              <a:buChar char="-"/>
            </a:pPr>
            <a:r>
              <a:rPr lang="en-US" dirty="0" err="1" smtClean="0"/>
              <a:t>Git</a:t>
            </a:r>
            <a:r>
              <a:rPr lang="en-US" dirty="0" smtClean="0"/>
              <a:t> hooks - Hosted (free) or on premise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Actively maintained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Code and build scripts in the same repo 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Easy to start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Scalable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Isolated test environment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8ED1D-E2D1-4431-9B81-0C80198755D1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8377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Tx/>
              <a:buChar char="-"/>
            </a:pPr>
            <a:r>
              <a:rPr lang="en-US" dirty="0" smtClean="0"/>
              <a:t>Fully integrated with Gitlab 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Integrated since v. 8.0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Build scripts hosted in repo </a:t>
            </a:r>
          </a:p>
          <a:p>
            <a:pPr marL="171450" indent="-171450">
              <a:buFontTx/>
              <a:buChar char="-"/>
            </a:pPr>
            <a:r>
              <a:rPr lang="en-US" dirty="0" err="1" smtClean="0"/>
              <a:t>Git</a:t>
            </a:r>
            <a:r>
              <a:rPr lang="en-US" dirty="0" smtClean="0"/>
              <a:t> hooks - Hosted (free) or on premise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Actively maintained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Code and build scripts in the same repo 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Easy to start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Scalable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Isolated test environment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8ED1D-E2D1-4431-9B81-0C80198755D1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8377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Tx/>
              <a:buChar char="-"/>
            </a:pPr>
            <a:r>
              <a:rPr lang="en-US" dirty="0" smtClean="0"/>
              <a:t>Fully integrated with Gitlab 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Integrated since v. 8.0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Build scripts hosted in repo </a:t>
            </a:r>
          </a:p>
          <a:p>
            <a:pPr marL="171450" indent="-171450">
              <a:buFontTx/>
              <a:buChar char="-"/>
            </a:pPr>
            <a:r>
              <a:rPr lang="en-US" dirty="0" err="1" smtClean="0"/>
              <a:t>Git</a:t>
            </a:r>
            <a:r>
              <a:rPr lang="en-US" dirty="0" smtClean="0"/>
              <a:t> hooks - Hosted (free) or on premise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Actively maintained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Code and build scripts in the same repo 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Easy to start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Scalable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Isolated test environment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8ED1D-E2D1-4431-9B81-0C80198755D1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837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Tx/>
              <a:buChar char="-"/>
            </a:pPr>
            <a:r>
              <a:rPr lang="en-US" dirty="0" smtClean="0"/>
              <a:t>Fully integrated with Gitlab 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Integrated since v. 8.0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Build scripts hosted in repo </a:t>
            </a:r>
          </a:p>
          <a:p>
            <a:pPr marL="171450" indent="-171450">
              <a:buFontTx/>
              <a:buChar char="-"/>
            </a:pPr>
            <a:r>
              <a:rPr lang="en-US" dirty="0" err="1" smtClean="0"/>
              <a:t>Git</a:t>
            </a:r>
            <a:r>
              <a:rPr lang="en-US" dirty="0" smtClean="0"/>
              <a:t> hooks - Hosted (free) or on premise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Actively maintained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Code and build scripts in the same repo 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Easy to start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Scalable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Isolated test environment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8ED1D-E2D1-4431-9B81-0C80198755D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3840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Tx/>
              <a:buChar char="-"/>
            </a:pPr>
            <a:r>
              <a:rPr lang="en-US" dirty="0" smtClean="0"/>
              <a:t>Fully integrated with Gitlab 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Integrated since v. 8.0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Build scripts hosted in repo </a:t>
            </a:r>
          </a:p>
          <a:p>
            <a:pPr marL="171450" indent="-171450">
              <a:buFontTx/>
              <a:buChar char="-"/>
            </a:pPr>
            <a:r>
              <a:rPr lang="en-US" dirty="0" err="1" smtClean="0"/>
              <a:t>Git</a:t>
            </a:r>
            <a:r>
              <a:rPr lang="en-US" dirty="0" smtClean="0"/>
              <a:t> hooks - Hosted (free) or on premise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Actively maintained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Code and build scripts in the same repo 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Easy to start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Scalable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Isolated test environment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8ED1D-E2D1-4431-9B81-0C80198755D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3840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Tx/>
              <a:buChar char="-"/>
            </a:pPr>
            <a:r>
              <a:rPr lang="en-US" dirty="0" smtClean="0"/>
              <a:t>Fully integrated with Gitlab 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Integrated since v. 8.0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Build scripts hosted in repo </a:t>
            </a:r>
          </a:p>
          <a:p>
            <a:pPr marL="171450" indent="-171450">
              <a:buFontTx/>
              <a:buChar char="-"/>
            </a:pPr>
            <a:r>
              <a:rPr lang="en-US" dirty="0" err="1" smtClean="0"/>
              <a:t>Git</a:t>
            </a:r>
            <a:r>
              <a:rPr lang="en-US" dirty="0" smtClean="0"/>
              <a:t> hooks - Hosted (free) or on premise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Actively maintained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Code and build scripts in the same repo 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Easy to start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Scalable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Isolated test environment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8ED1D-E2D1-4431-9B81-0C80198755D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2034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Tx/>
              <a:buChar char="-"/>
            </a:pPr>
            <a:r>
              <a:rPr lang="en-US" dirty="0" smtClean="0"/>
              <a:t>Fully integrated with Gitlab 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Integrated since v. 8.0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Build scripts hosted in repo </a:t>
            </a:r>
          </a:p>
          <a:p>
            <a:pPr marL="171450" indent="-171450">
              <a:buFontTx/>
              <a:buChar char="-"/>
            </a:pPr>
            <a:r>
              <a:rPr lang="en-US" dirty="0" err="1" smtClean="0"/>
              <a:t>Git</a:t>
            </a:r>
            <a:r>
              <a:rPr lang="en-US" dirty="0" smtClean="0"/>
              <a:t> hooks - Hosted (free) or on premise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Actively maintained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Code and build scripts in the same repo 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Easy to start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Scalable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Isolated test environment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8ED1D-E2D1-4431-9B81-0C80198755D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0096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Tx/>
              <a:buChar char="-"/>
            </a:pPr>
            <a:r>
              <a:rPr lang="en-US" dirty="0" smtClean="0"/>
              <a:t>Fully integrated with Gitlab 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Integrated since v. 8.0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Build scripts hosted in repo </a:t>
            </a:r>
          </a:p>
          <a:p>
            <a:pPr marL="171450" indent="-171450">
              <a:buFontTx/>
              <a:buChar char="-"/>
            </a:pPr>
            <a:r>
              <a:rPr lang="en-US" dirty="0" err="1" smtClean="0"/>
              <a:t>Git</a:t>
            </a:r>
            <a:r>
              <a:rPr lang="en-US" dirty="0" smtClean="0"/>
              <a:t> hooks - Hosted (free) or on premise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Actively maintained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Code and build scripts in the same repo 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Easy to start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Scalable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Isolated test environment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8ED1D-E2D1-4431-9B81-0C80198755D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0617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Tx/>
              <a:buChar char="-"/>
            </a:pPr>
            <a:r>
              <a:rPr lang="en-US" dirty="0" smtClean="0"/>
              <a:t>Fully integrated with Gitlab 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Integrated since v. 8.0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Build scripts hosted in repo </a:t>
            </a:r>
          </a:p>
          <a:p>
            <a:pPr marL="171450" indent="-171450">
              <a:buFontTx/>
              <a:buChar char="-"/>
            </a:pPr>
            <a:r>
              <a:rPr lang="en-US" dirty="0" err="1" smtClean="0"/>
              <a:t>Git</a:t>
            </a:r>
            <a:r>
              <a:rPr lang="en-US" dirty="0" smtClean="0"/>
              <a:t> hooks - Hosted (free) or on premise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Actively maintained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Code and build scripts in the same repo 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Easy to start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Scalable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Isolated test environment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8ED1D-E2D1-4431-9B81-0C80198755D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0627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Tx/>
              <a:buChar char="-"/>
            </a:pPr>
            <a:r>
              <a:rPr lang="en-US" dirty="0" smtClean="0"/>
              <a:t>Fully integrated with Gitlab 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Integrated since v. 8.0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Build scripts hosted in repo </a:t>
            </a:r>
          </a:p>
          <a:p>
            <a:pPr marL="171450" indent="-171450">
              <a:buFontTx/>
              <a:buChar char="-"/>
            </a:pPr>
            <a:r>
              <a:rPr lang="en-US" dirty="0" err="1" smtClean="0"/>
              <a:t>Git</a:t>
            </a:r>
            <a:r>
              <a:rPr lang="en-US" dirty="0" smtClean="0"/>
              <a:t> hooks - Hosted (free) or on premise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Actively maintained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Code and build scripts in the same repo 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Easy to start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Scalable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Isolated test environment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8ED1D-E2D1-4431-9B81-0C80198755D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0627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Tx/>
              <a:buChar char="-"/>
            </a:pPr>
            <a:r>
              <a:rPr lang="en-US" dirty="0" smtClean="0"/>
              <a:t>Fully integrated with Gitlab 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Integrated since v. 8.0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Build scripts hosted in repo </a:t>
            </a:r>
          </a:p>
          <a:p>
            <a:pPr marL="171450" indent="-171450">
              <a:buFontTx/>
              <a:buChar char="-"/>
            </a:pPr>
            <a:r>
              <a:rPr lang="en-US" dirty="0" err="1" smtClean="0"/>
              <a:t>Git</a:t>
            </a:r>
            <a:r>
              <a:rPr lang="en-US" dirty="0" smtClean="0"/>
              <a:t> hooks - Hosted (free) or on premise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Actively maintained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Code and build scripts in the same repo 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Easy to start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Scalable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Isolated test environment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8ED1D-E2D1-4431-9B81-0C80198755D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42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kx.hcl.com/sites/TechOffice/DevOpsCoE/_layouts/15/start.aspx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3" name="Picture 2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650" y="67234"/>
            <a:ext cx="2419350" cy="6572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78988746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5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5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74C5F6-0460-4190-868D-DD5474480C3D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2419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23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23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23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EC7137-D88F-4E6D-816D-11BAF2B73ED6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2698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E8BD01-64F6-4D26-B9D6-44C0EF42910F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0731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2B2532-92CC-453E-8581-DB3170A45719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86526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5" y="274638"/>
            <a:ext cx="109728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5" y="1600205"/>
            <a:ext cx="10972801" cy="4525963"/>
          </a:xfrm>
        </p:spPr>
        <p:txBody>
          <a:bodyPr/>
          <a:lstStyle/>
          <a:p>
            <a:pPr lvl="0"/>
            <a:endParaRPr lang="en-US" noProof="0" dirty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B410C6-395B-4F30-97A9-46EE6A8F2DB6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34901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52932A6-EA29-4B23-952E-68909301C9F5}" type="datetimeFigureOut">
              <a:rPr lang="en-US" smtClean="0"/>
              <a:pPr/>
              <a:t>18-Apr-18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D00DB-A73C-4E24-800F-2BE8EDCA93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1051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6" y="2130437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1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3365E4-56E1-4759-BC9D-DCA7696ECD2C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88172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6" y="2130437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1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3365E4-56E1-4759-BC9D-DCA7696ECD2C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0374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3DD1C0-950C-48F2-AC96-973BA2B412B2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944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7" y="4406912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7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6A29EC-5068-475C-ABB3-CD707372C449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9748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EFAD1D-437B-40BF-91AF-01A14892B177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9930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1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1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2C5DB6-650C-4121-BDC6-CA6AB4C65ABB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7407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296BEB-DFE5-410E-9A83-E172A69A3A98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7686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93B6A2-399C-4588-8C6E-700CC247BA49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1133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7933" y="275169"/>
            <a:ext cx="11387667" cy="750993"/>
          </a:xfrm>
          <a:prstGeom prst="rect">
            <a:avLst/>
          </a:prstGeom>
        </p:spPr>
        <p:txBody>
          <a:bodyPr vert="horz" lIns="121914" tIns="60957" rIns="121914" bIns="60957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14" name="Rectangle 13"/>
          <p:cNvSpPr/>
          <p:nvPr userDrawn="1"/>
        </p:nvSpPr>
        <p:spPr bwMode="auto">
          <a:xfrm>
            <a:off x="0" y="6248400"/>
            <a:ext cx="12192000" cy="609600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miter lim="800000"/>
            <a:headEnd type="none" w="sm" len="sm"/>
            <a:tailEnd type="triangle" w="med" len="med"/>
          </a:ln>
          <a:effectLst/>
        </p:spPr>
        <p:txBody>
          <a:bodyPr vert="horz" wrap="none" lIns="121914" tIns="60957" rIns="121914" bIns="60957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21914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6" name="Straight Connector 15"/>
          <p:cNvCxnSpPr/>
          <p:nvPr userDrawn="1"/>
        </p:nvCxnSpPr>
        <p:spPr bwMode="auto">
          <a:xfrm>
            <a:off x="596123" y="6375400"/>
            <a:ext cx="0" cy="508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none" w="sm" len="sm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>
            <a:spLocks/>
          </p:cNvSpPr>
          <p:nvPr userDrawn="1"/>
        </p:nvSpPr>
        <p:spPr>
          <a:xfrm>
            <a:off x="2" y="6486224"/>
            <a:ext cx="457612" cy="348787"/>
          </a:xfrm>
          <a:prstGeom prst="rect">
            <a:avLst/>
          </a:prstGeom>
        </p:spPr>
        <p:txBody>
          <a:bodyPr lIns="162527" tIns="81263" rIns="0" bIns="81263">
            <a:spAutoFit/>
          </a:bodyPr>
          <a:lstStyle>
            <a:defPPr>
              <a:defRPr lang="en-US"/>
            </a:defPPr>
            <a:lvl1pPr algn="r">
              <a:defRPr sz="800">
                <a:latin typeface="+mj-lt"/>
                <a:ea typeface="Verdana" pitchFamily="34" charset="0"/>
                <a:cs typeface="Verdana" pitchFamily="34" charset="0"/>
              </a:defRPr>
            </a:lvl1pPr>
          </a:lstStyle>
          <a:p>
            <a:pPr>
              <a:defRPr/>
            </a:pPr>
            <a:fld id="{533B120D-C22C-43C1-97A5-1D247EFB43E2}" type="slidenum">
              <a:rPr lang="en-US" sz="1200" b="0" i="0" smtClean="0">
                <a:solidFill>
                  <a:schemeClr val="bg1">
                    <a:lumMod val="50000"/>
                  </a:schemeClr>
                </a:solidFill>
                <a:latin typeface="+mj-lt"/>
                <a:cs typeface="Helvetica Light"/>
              </a:rPr>
              <a:pPr>
                <a:defRPr/>
              </a:pPr>
              <a:t>‹#›</a:t>
            </a:fld>
            <a:endParaRPr lang="en-US" sz="1200" b="0" i="0" dirty="0">
              <a:solidFill>
                <a:schemeClr val="bg1">
                  <a:lumMod val="50000"/>
                </a:schemeClr>
              </a:solidFill>
              <a:latin typeface="+mj-lt"/>
              <a:cs typeface="Helvetica Light"/>
            </a:endParaRPr>
          </a:p>
        </p:txBody>
      </p:sp>
      <p:sp>
        <p:nvSpPr>
          <p:cNvPr id="18" name="Rectangle 17"/>
          <p:cNvSpPr>
            <a:spLocks/>
          </p:cNvSpPr>
          <p:nvPr userDrawn="1"/>
        </p:nvSpPr>
        <p:spPr>
          <a:xfrm>
            <a:off x="4572002" y="6481895"/>
            <a:ext cx="3176713" cy="287231"/>
          </a:xfrm>
          <a:prstGeom prst="rect">
            <a:avLst/>
          </a:prstGeom>
          <a:noFill/>
          <a:ln>
            <a:noFill/>
          </a:ln>
        </p:spPr>
        <p:txBody>
          <a:bodyPr wrap="none" lIns="162527" tIns="81263" rIns="0" bIns="81263">
            <a:spAutoFit/>
          </a:bodyPr>
          <a:lstStyle/>
          <a:p>
            <a:pPr lvl="0" algn="l"/>
            <a:r>
              <a:rPr lang="en-US" sz="800" b="0" i="0" dirty="0">
                <a:solidFill>
                  <a:schemeClr val="bg1">
                    <a:lumMod val="50000"/>
                  </a:schemeClr>
                </a:solidFill>
                <a:latin typeface="+mj-lt"/>
                <a:ea typeface="Verdana" pitchFamily="34" charset="0"/>
                <a:cs typeface="Helvetica Light"/>
              </a:rPr>
              <a:t>Copyright © 2016 HCL Technologies Limited  |  www.hcltech.com</a:t>
            </a:r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759985" y="6575180"/>
            <a:ext cx="886035" cy="135249"/>
            <a:chOff x="569989" y="4974404"/>
            <a:chExt cx="664526" cy="101437"/>
          </a:xfrm>
        </p:grpSpPr>
        <p:sp>
          <p:nvSpPr>
            <p:cNvPr id="29" name="Freeform 6"/>
            <p:cNvSpPr>
              <a:spLocks/>
            </p:cNvSpPr>
            <p:nvPr userDrawn="1"/>
          </p:nvSpPr>
          <p:spPr bwMode="auto">
            <a:xfrm>
              <a:off x="569989" y="4981715"/>
              <a:ext cx="255587" cy="88643"/>
            </a:xfrm>
            <a:custGeom>
              <a:avLst/>
              <a:gdLst>
                <a:gd name="T0" fmla="*/ 0 w 555"/>
                <a:gd name="T1" fmla="*/ 194 h 194"/>
                <a:gd name="T2" fmla="*/ 156 w 555"/>
                <a:gd name="T3" fmla="*/ 194 h 194"/>
                <a:gd name="T4" fmla="*/ 189 w 555"/>
                <a:gd name="T5" fmla="*/ 116 h 194"/>
                <a:gd name="T6" fmla="*/ 343 w 555"/>
                <a:gd name="T7" fmla="*/ 116 h 194"/>
                <a:gd name="T8" fmla="*/ 310 w 555"/>
                <a:gd name="T9" fmla="*/ 194 h 194"/>
                <a:gd name="T10" fmla="*/ 468 w 555"/>
                <a:gd name="T11" fmla="*/ 194 h 194"/>
                <a:gd name="T12" fmla="*/ 555 w 555"/>
                <a:gd name="T13" fmla="*/ 0 h 194"/>
                <a:gd name="T14" fmla="*/ 395 w 555"/>
                <a:gd name="T15" fmla="*/ 0 h 194"/>
                <a:gd name="T16" fmla="*/ 366 w 555"/>
                <a:gd name="T17" fmla="*/ 66 h 194"/>
                <a:gd name="T18" fmla="*/ 213 w 555"/>
                <a:gd name="T19" fmla="*/ 66 h 194"/>
                <a:gd name="T20" fmla="*/ 241 w 555"/>
                <a:gd name="T21" fmla="*/ 0 h 194"/>
                <a:gd name="T22" fmla="*/ 85 w 555"/>
                <a:gd name="T23" fmla="*/ 0 h 194"/>
                <a:gd name="T24" fmla="*/ 0 w 555"/>
                <a:gd name="T25" fmla="*/ 194 h 19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55" h="194">
                  <a:moveTo>
                    <a:pt x="0" y="194"/>
                  </a:moveTo>
                  <a:lnTo>
                    <a:pt x="156" y="194"/>
                  </a:lnTo>
                  <a:lnTo>
                    <a:pt x="189" y="116"/>
                  </a:lnTo>
                  <a:lnTo>
                    <a:pt x="343" y="116"/>
                  </a:lnTo>
                  <a:lnTo>
                    <a:pt x="310" y="194"/>
                  </a:lnTo>
                  <a:lnTo>
                    <a:pt x="468" y="194"/>
                  </a:lnTo>
                  <a:lnTo>
                    <a:pt x="555" y="0"/>
                  </a:lnTo>
                  <a:lnTo>
                    <a:pt x="395" y="0"/>
                  </a:lnTo>
                  <a:lnTo>
                    <a:pt x="366" y="66"/>
                  </a:lnTo>
                  <a:lnTo>
                    <a:pt x="213" y="66"/>
                  </a:lnTo>
                  <a:lnTo>
                    <a:pt x="241" y="0"/>
                  </a:lnTo>
                  <a:lnTo>
                    <a:pt x="85" y="0"/>
                  </a:lnTo>
                  <a:lnTo>
                    <a:pt x="0" y="194"/>
                  </a:lnTo>
                  <a:close/>
                </a:path>
              </a:pathLst>
            </a:custGeom>
            <a:solidFill>
              <a:srgbClr val="00529B"/>
            </a:solidFill>
            <a:ln>
              <a:noFill/>
            </a:ln>
            <a:extLst/>
          </p:spPr>
          <p:txBody>
            <a:bodyPr/>
            <a:lstStyle/>
            <a:p>
              <a:pPr algn="l"/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" name="Freeform 7"/>
            <p:cNvSpPr>
              <a:spLocks/>
            </p:cNvSpPr>
            <p:nvPr userDrawn="1"/>
          </p:nvSpPr>
          <p:spPr bwMode="auto">
            <a:xfrm>
              <a:off x="812682" y="4974404"/>
              <a:ext cx="241311" cy="101437"/>
            </a:xfrm>
            <a:custGeom>
              <a:avLst/>
              <a:gdLst>
                <a:gd name="T0" fmla="*/ 27472 w 222"/>
                <a:gd name="T1" fmla="*/ 6096 h 94"/>
                <a:gd name="T2" fmla="*/ 38398 w 222"/>
                <a:gd name="T3" fmla="*/ 6096 h 94"/>
                <a:gd name="T4" fmla="*/ 31506 w 222"/>
                <a:gd name="T5" fmla="*/ 1393 h 94"/>
                <a:gd name="T6" fmla="*/ 5865 w 222"/>
                <a:gd name="T7" fmla="*/ 4322 h 94"/>
                <a:gd name="T8" fmla="*/ 5337 w 222"/>
                <a:gd name="T9" fmla="*/ 14251 h 94"/>
                <a:gd name="T10" fmla="*/ 26448 w 222"/>
                <a:gd name="T11" fmla="*/ 15053 h 94"/>
                <a:gd name="T12" fmla="*/ 36125 w 222"/>
                <a:gd name="T13" fmla="*/ 10736 h 94"/>
                <a:gd name="T14" fmla="*/ 25048 w 222"/>
                <a:gd name="T15" fmla="*/ 10736 h 94"/>
                <a:gd name="T16" fmla="*/ 19556 w 222"/>
                <a:gd name="T17" fmla="*/ 12477 h 94"/>
                <a:gd name="T18" fmla="*/ 13622 w 222"/>
                <a:gd name="T19" fmla="*/ 8311 h 94"/>
                <a:gd name="T20" fmla="*/ 21763 w 222"/>
                <a:gd name="T21" fmla="*/ 4322 h 94"/>
                <a:gd name="T22" fmla="*/ 27472 w 222"/>
                <a:gd name="T23" fmla="*/ 6096 h 9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22" h="94">
                  <a:moveTo>
                    <a:pt x="159" y="35"/>
                  </a:moveTo>
                  <a:cubicBezTo>
                    <a:pt x="222" y="35"/>
                    <a:pt x="222" y="35"/>
                    <a:pt x="222" y="35"/>
                  </a:cubicBezTo>
                  <a:cubicBezTo>
                    <a:pt x="221" y="21"/>
                    <a:pt x="208" y="12"/>
                    <a:pt x="182" y="8"/>
                  </a:cubicBezTo>
                  <a:cubicBezTo>
                    <a:pt x="130" y="0"/>
                    <a:pt x="74" y="3"/>
                    <a:pt x="34" y="25"/>
                  </a:cubicBezTo>
                  <a:cubicBezTo>
                    <a:pt x="2" y="43"/>
                    <a:pt x="0" y="69"/>
                    <a:pt x="31" y="82"/>
                  </a:cubicBezTo>
                  <a:cubicBezTo>
                    <a:pt x="58" y="93"/>
                    <a:pt x="113" y="94"/>
                    <a:pt x="153" y="87"/>
                  </a:cubicBezTo>
                  <a:cubicBezTo>
                    <a:pt x="179" y="83"/>
                    <a:pt x="198" y="74"/>
                    <a:pt x="209" y="62"/>
                  </a:cubicBezTo>
                  <a:cubicBezTo>
                    <a:pt x="145" y="62"/>
                    <a:pt x="145" y="62"/>
                    <a:pt x="145" y="62"/>
                  </a:cubicBezTo>
                  <a:cubicBezTo>
                    <a:pt x="137" y="68"/>
                    <a:pt x="126" y="71"/>
                    <a:pt x="113" y="72"/>
                  </a:cubicBezTo>
                  <a:cubicBezTo>
                    <a:pt x="77" y="72"/>
                    <a:pt x="72" y="61"/>
                    <a:pt x="79" y="48"/>
                  </a:cubicBezTo>
                  <a:cubicBezTo>
                    <a:pt x="86" y="34"/>
                    <a:pt x="102" y="25"/>
                    <a:pt x="126" y="25"/>
                  </a:cubicBezTo>
                  <a:cubicBezTo>
                    <a:pt x="145" y="24"/>
                    <a:pt x="154" y="28"/>
                    <a:pt x="159" y="35"/>
                  </a:cubicBezTo>
                  <a:close/>
                </a:path>
              </a:pathLst>
            </a:custGeom>
            <a:solidFill>
              <a:srgbClr val="00529B"/>
            </a:solidFill>
            <a:ln>
              <a:noFill/>
            </a:ln>
            <a:extLst/>
          </p:spPr>
          <p:txBody>
            <a:bodyPr/>
            <a:lstStyle/>
            <a:p>
              <a:pPr algn="l"/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" name="Freeform 8"/>
            <p:cNvSpPr>
              <a:spLocks/>
            </p:cNvSpPr>
            <p:nvPr userDrawn="1"/>
          </p:nvSpPr>
          <p:spPr bwMode="auto">
            <a:xfrm>
              <a:off x="1048927" y="4981715"/>
              <a:ext cx="185588" cy="88643"/>
            </a:xfrm>
            <a:custGeom>
              <a:avLst/>
              <a:gdLst>
                <a:gd name="T0" fmla="*/ 248 w 403"/>
                <a:gd name="T1" fmla="*/ 0 h 194"/>
                <a:gd name="T2" fmla="*/ 181 w 403"/>
                <a:gd name="T3" fmla="*/ 146 h 194"/>
                <a:gd name="T4" fmla="*/ 403 w 403"/>
                <a:gd name="T5" fmla="*/ 146 h 194"/>
                <a:gd name="T6" fmla="*/ 385 w 403"/>
                <a:gd name="T7" fmla="*/ 194 h 194"/>
                <a:gd name="T8" fmla="*/ 0 w 403"/>
                <a:gd name="T9" fmla="*/ 194 h 194"/>
                <a:gd name="T10" fmla="*/ 87 w 403"/>
                <a:gd name="T11" fmla="*/ 0 h 194"/>
                <a:gd name="T12" fmla="*/ 248 w 403"/>
                <a:gd name="T13" fmla="*/ 0 h 19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03" h="194">
                  <a:moveTo>
                    <a:pt x="248" y="0"/>
                  </a:moveTo>
                  <a:lnTo>
                    <a:pt x="181" y="146"/>
                  </a:lnTo>
                  <a:lnTo>
                    <a:pt x="403" y="146"/>
                  </a:lnTo>
                  <a:lnTo>
                    <a:pt x="385" y="194"/>
                  </a:lnTo>
                  <a:lnTo>
                    <a:pt x="0" y="194"/>
                  </a:lnTo>
                  <a:lnTo>
                    <a:pt x="87" y="0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rgbClr val="00529B"/>
            </a:solidFill>
            <a:ln>
              <a:noFill/>
            </a:ln>
            <a:extLst/>
          </p:spPr>
          <p:txBody>
            <a:bodyPr/>
            <a:lstStyle/>
            <a:p>
              <a:pPr algn="l"/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09807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37" r:id="rId2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0" i="0" cap="none" baseline="0">
          <a:solidFill>
            <a:schemeClr val="tx1">
              <a:lumMod val="50000"/>
              <a:lumOff val="50000"/>
            </a:schemeClr>
          </a:solidFill>
          <a:latin typeface="Helvetica Light"/>
          <a:ea typeface="+mj-ea"/>
          <a:cs typeface="Helvetica Light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529B"/>
          </a:solidFill>
          <a:latin typeface="Novecento Book" pitchFamily="50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529B"/>
          </a:solidFill>
          <a:latin typeface="Novecento Book" pitchFamily="50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529B"/>
          </a:solidFill>
          <a:latin typeface="Novecento Book" pitchFamily="50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529B"/>
          </a:solidFill>
          <a:latin typeface="Novecento Book" pitchFamily="50" charset="0"/>
        </a:defRPr>
      </a:lvl5pPr>
      <a:lvl6pPr marL="609171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6pPr>
      <a:lvl7pPr marL="121839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7pPr>
      <a:lvl8pPr marL="1827576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8pPr>
      <a:lvl9pPr marL="2436778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9pPr>
    </p:titleStyle>
    <p:bodyStyle>
      <a:lvl1pPr marL="317284" indent="-317284" algn="l" rtl="0" eaLnBrk="0" fontAlgn="base" hangingPunct="0">
        <a:spcBef>
          <a:spcPct val="100000"/>
        </a:spcBef>
        <a:spcAft>
          <a:spcPct val="0"/>
        </a:spcAft>
        <a:buClr>
          <a:srgbClr val="00529B"/>
        </a:buClr>
        <a:buFont typeface="Arial"/>
        <a:buChar char="•"/>
        <a:defRPr sz="1900" b="0" i="0">
          <a:solidFill>
            <a:srgbClr val="000000"/>
          </a:solidFill>
          <a:latin typeface="Helvetica Light"/>
          <a:ea typeface="+mn-ea"/>
          <a:cs typeface="Helvetica Light"/>
        </a:defRPr>
      </a:lvl1pPr>
      <a:lvl2pPr marL="609171" indent="-289771" algn="l" rtl="0" eaLnBrk="0" fontAlgn="base" hangingPunct="0">
        <a:spcBef>
          <a:spcPct val="50000"/>
        </a:spcBef>
        <a:spcAft>
          <a:spcPct val="0"/>
        </a:spcAft>
        <a:buClr>
          <a:srgbClr val="00529B"/>
        </a:buClr>
        <a:buFont typeface="Arial"/>
        <a:buChar char="•"/>
        <a:defRPr sz="1600" b="0" i="0">
          <a:solidFill>
            <a:srgbClr val="000000"/>
          </a:solidFill>
          <a:latin typeface="Helvetica Light"/>
          <a:cs typeface="Helvetica Light"/>
        </a:defRPr>
      </a:lvl2pPr>
      <a:lvl3pPr marL="901088" indent="-279220" algn="l" rtl="0" eaLnBrk="0" fontAlgn="base" hangingPunct="0">
        <a:spcBef>
          <a:spcPct val="50000"/>
        </a:spcBef>
        <a:spcAft>
          <a:spcPct val="0"/>
        </a:spcAft>
        <a:buClr>
          <a:srgbClr val="00529B"/>
        </a:buClr>
        <a:buFont typeface="Arial"/>
        <a:buChar char="•"/>
        <a:defRPr sz="1600" b="0" i="0">
          <a:solidFill>
            <a:srgbClr val="000000"/>
          </a:solidFill>
          <a:latin typeface="Helvetica Light"/>
          <a:cs typeface="Helvetica Light"/>
        </a:defRPr>
      </a:lvl3pPr>
      <a:lvl4pPr marL="1205691" indent="-291887" algn="l" rtl="0" eaLnBrk="0" fontAlgn="base" hangingPunct="0">
        <a:spcBef>
          <a:spcPct val="50000"/>
        </a:spcBef>
        <a:spcAft>
          <a:spcPct val="0"/>
        </a:spcAft>
        <a:buClr>
          <a:srgbClr val="00529B"/>
        </a:buClr>
        <a:buFont typeface="Arial"/>
        <a:buChar char="•"/>
        <a:defRPr sz="1600" b="0" i="0">
          <a:solidFill>
            <a:srgbClr val="000000"/>
          </a:solidFill>
          <a:latin typeface="Helvetica Light"/>
          <a:cs typeface="Helvetica Light"/>
        </a:defRPr>
      </a:lvl4pPr>
      <a:lvl5pPr marL="1218404" indent="0" algn="l" rtl="0" eaLnBrk="0" fontAlgn="base" hangingPunct="0">
        <a:spcBef>
          <a:spcPct val="50000"/>
        </a:spcBef>
        <a:spcAft>
          <a:spcPct val="0"/>
        </a:spcAft>
        <a:buClr>
          <a:srgbClr val="00529B"/>
        </a:buClr>
        <a:buFont typeface="Arial"/>
        <a:buNone/>
        <a:defRPr sz="1600" b="0" i="0">
          <a:solidFill>
            <a:srgbClr val="000000"/>
          </a:solidFill>
          <a:latin typeface="Helvetica Light"/>
          <a:cs typeface="Helvetica Light"/>
        </a:defRPr>
      </a:lvl5pPr>
      <a:lvl6pPr marL="2119494" indent="-291887" algn="l" rtl="0" fontAlgn="base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900">
          <a:solidFill>
            <a:schemeClr val="tx1"/>
          </a:solidFill>
          <a:latin typeface="+mn-lt"/>
        </a:defRPr>
      </a:lvl6pPr>
      <a:lvl7pPr marL="2728664" indent="-291887" algn="l" rtl="0" fontAlgn="base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900">
          <a:solidFill>
            <a:schemeClr val="tx1"/>
          </a:solidFill>
          <a:latin typeface="+mn-lt"/>
        </a:defRPr>
      </a:lvl7pPr>
      <a:lvl8pPr marL="3337835" indent="-291887" algn="l" rtl="0" fontAlgn="base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900">
          <a:solidFill>
            <a:schemeClr val="tx1"/>
          </a:solidFill>
          <a:latin typeface="+mn-lt"/>
        </a:defRPr>
      </a:lvl8pPr>
      <a:lvl9pPr marL="3947036" indent="-291887" algn="l" rtl="0" fontAlgn="base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9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839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171" algn="l" defTabSz="121839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390" algn="l" defTabSz="121839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7576" algn="l" defTabSz="121839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6778" algn="l" defTabSz="121839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5948" algn="l" defTabSz="121839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5119" algn="l" defTabSz="121839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4320" algn="l" defTabSz="121839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3507" algn="l" defTabSz="121839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5" y="274638"/>
            <a:ext cx="10972801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5" y="1600205"/>
            <a:ext cx="10972801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6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3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902BF00-6EBE-4E1E-8798-A17E308E193A}" type="slidenum">
              <a:rPr lang="en-US" alt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0620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9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9.xml"/><Relationship Id="rId3" Type="http://schemas.openxmlformats.org/officeDocument/2006/relationships/image" Target="../media/image4.jpeg"/><Relationship Id="rId7" Type="http://schemas.openxmlformats.org/officeDocument/2006/relationships/diagramLayout" Target="../diagrams/layout9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Relationship Id="rId6" Type="http://schemas.openxmlformats.org/officeDocument/2006/relationships/diagramData" Target="../diagrams/data9.xml"/><Relationship Id="rId5" Type="http://schemas.openxmlformats.org/officeDocument/2006/relationships/image" Target="../media/image1.jpeg"/><Relationship Id="rId10" Type="http://schemas.microsoft.com/office/2007/relationships/diagramDrawing" Target="../diagrams/drawing9.xml"/><Relationship Id="rId4" Type="http://schemas.openxmlformats.org/officeDocument/2006/relationships/hyperlink" Target="https://kx.hcl.com/sites/TechOffice/DevOpsCoE" TargetMode="External"/><Relationship Id="rId9" Type="http://schemas.openxmlformats.org/officeDocument/2006/relationships/diagramColors" Target="../diagrams/colors9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0.xml"/><Relationship Id="rId3" Type="http://schemas.openxmlformats.org/officeDocument/2006/relationships/image" Target="../media/image4.jpeg"/><Relationship Id="rId7" Type="http://schemas.openxmlformats.org/officeDocument/2006/relationships/diagramLayout" Target="../diagrams/layout10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Relationship Id="rId6" Type="http://schemas.openxmlformats.org/officeDocument/2006/relationships/diagramData" Target="../diagrams/data10.xml"/><Relationship Id="rId5" Type="http://schemas.openxmlformats.org/officeDocument/2006/relationships/image" Target="../media/image1.jpeg"/><Relationship Id="rId10" Type="http://schemas.microsoft.com/office/2007/relationships/diagramDrawing" Target="../diagrams/drawing10.xml"/><Relationship Id="rId4" Type="http://schemas.openxmlformats.org/officeDocument/2006/relationships/hyperlink" Target="https://kx.hcl.com/sites/TechOffice/DevOpsCoE" TargetMode="External"/><Relationship Id="rId9" Type="http://schemas.openxmlformats.org/officeDocument/2006/relationships/diagramColors" Target="../diagrams/colors10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1.xml"/><Relationship Id="rId3" Type="http://schemas.openxmlformats.org/officeDocument/2006/relationships/image" Target="../media/image4.jpeg"/><Relationship Id="rId7" Type="http://schemas.openxmlformats.org/officeDocument/2006/relationships/diagramLayout" Target="../diagrams/layout1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Relationship Id="rId6" Type="http://schemas.openxmlformats.org/officeDocument/2006/relationships/diagramData" Target="../diagrams/data11.xml"/><Relationship Id="rId5" Type="http://schemas.openxmlformats.org/officeDocument/2006/relationships/image" Target="../media/image1.jpeg"/><Relationship Id="rId10" Type="http://schemas.microsoft.com/office/2007/relationships/diagramDrawing" Target="../diagrams/drawing11.xml"/><Relationship Id="rId4" Type="http://schemas.openxmlformats.org/officeDocument/2006/relationships/hyperlink" Target="https://kx.hcl.com/sites/TechOffice/DevOpsCoE" TargetMode="External"/><Relationship Id="rId9" Type="http://schemas.openxmlformats.org/officeDocument/2006/relationships/diagramColors" Target="../diagrams/colors1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2.xml"/><Relationship Id="rId3" Type="http://schemas.openxmlformats.org/officeDocument/2006/relationships/image" Target="../media/image4.jpeg"/><Relationship Id="rId7" Type="http://schemas.openxmlformats.org/officeDocument/2006/relationships/diagramLayout" Target="../diagrams/layout1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Relationship Id="rId6" Type="http://schemas.openxmlformats.org/officeDocument/2006/relationships/diagramData" Target="../diagrams/data12.xml"/><Relationship Id="rId5" Type="http://schemas.openxmlformats.org/officeDocument/2006/relationships/image" Target="../media/image1.jpeg"/><Relationship Id="rId10" Type="http://schemas.microsoft.com/office/2007/relationships/diagramDrawing" Target="../diagrams/drawing12.xml"/><Relationship Id="rId4" Type="http://schemas.openxmlformats.org/officeDocument/2006/relationships/hyperlink" Target="https://kx.hcl.com/sites/TechOffice/DevOpsCoE" TargetMode="External"/><Relationship Id="rId9" Type="http://schemas.openxmlformats.org/officeDocument/2006/relationships/diagramColors" Target="../diagrams/colors1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3.xml"/><Relationship Id="rId3" Type="http://schemas.openxmlformats.org/officeDocument/2006/relationships/image" Target="../media/image4.jpeg"/><Relationship Id="rId7" Type="http://schemas.openxmlformats.org/officeDocument/2006/relationships/diagramLayout" Target="../diagrams/layout13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Relationship Id="rId6" Type="http://schemas.openxmlformats.org/officeDocument/2006/relationships/diagramData" Target="../diagrams/data13.xml"/><Relationship Id="rId11" Type="http://schemas.openxmlformats.org/officeDocument/2006/relationships/hyperlink" Target="https://repos.influxdata.com/influxdb.key" TargetMode="External"/><Relationship Id="rId5" Type="http://schemas.openxmlformats.org/officeDocument/2006/relationships/image" Target="../media/image1.jpeg"/><Relationship Id="rId10" Type="http://schemas.microsoft.com/office/2007/relationships/diagramDrawing" Target="../diagrams/drawing13.xml"/><Relationship Id="rId4" Type="http://schemas.openxmlformats.org/officeDocument/2006/relationships/hyperlink" Target="https://kx.hcl.com/sites/TechOffice/DevOpsCoE" TargetMode="External"/><Relationship Id="rId9" Type="http://schemas.openxmlformats.org/officeDocument/2006/relationships/diagramColors" Target="../diagrams/colors1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4.xml"/><Relationship Id="rId3" Type="http://schemas.openxmlformats.org/officeDocument/2006/relationships/image" Target="../media/image4.jpeg"/><Relationship Id="rId7" Type="http://schemas.openxmlformats.org/officeDocument/2006/relationships/diagramLayout" Target="../diagrams/layout14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Relationship Id="rId6" Type="http://schemas.openxmlformats.org/officeDocument/2006/relationships/diagramData" Target="../diagrams/data14.xml"/><Relationship Id="rId5" Type="http://schemas.openxmlformats.org/officeDocument/2006/relationships/image" Target="../media/image1.jpeg"/><Relationship Id="rId10" Type="http://schemas.microsoft.com/office/2007/relationships/diagramDrawing" Target="../diagrams/drawing14.xml"/><Relationship Id="rId4" Type="http://schemas.openxmlformats.org/officeDocument/2006/relationships/hyperlink" Target="https://kx.hcl.com/sites/TechOffice/DevOpsCoE" TargetMode="External"/><Relationship Id="rId9" Type="http://schemas.openxmlformats.org/officeDocument/2006/relationships/diagramColors" Target="../diagrams/colors1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5.xml"/><Relationship Id="rId3" Type="http://schemas.openxmlformats.org/officeDocument/2006/relationships/image" Target="../media/image4.jpeg"/><Relationship Id="rId7" Type="http://schemas.openxmlformats.org/officeDocument/2006/relationships/diagramLayout" Target="../diagrams/layout15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Relationship Id="rId6" Type="http://schemas.openxmlformats.org/officeDocument/2006/relationships/diagramData" Target="../diagrams/data15.xml"/><Relationship Id="rId5" Type="http://schemas.openxmlformats.org/officeDocument/2006/relationships/image" Target="../media/image1.jpeg"/><Relationship Id="rId10" Type="http://schemas.microsoft.com/office/2007/relationships/diagramDrawing" Target="../diagrams/drawing15.xml"/><Relationship Id="rId4" Type="http://schemas.openxmlformats.org/officeDocument/2006/relationships/hyperlink" Target="https://kx.hcl.com/sites/TechOffice/DevOpsCoE" TargetMode="External"/><Relationship Id="rId9" Type="http://schemas.openxmlformats.org/officeDocument/2006/relationships/diagramColors" Target="../diagrams/colors15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6.xml"/><Relationship Id="rId3" Type="http://schemas.openxmlformats.org/officeDocument/2006/relationships/image" Target="../media/image4.jpeg"/><Relationship Id="rId7" Type="http://schemas.openxmlformats.org/officeDocument/2006/relationships/diagramLayout" Target="../diagrams/layout16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Relationship Id="rId6" Type="http://schemas.openxmlformats.org/officeDocument/2006/relationships/diagramData" Target="../diagrams/data16.xml"/><Relationship Id="rId5" Type="http://schemas.openxmlformats.org/officeDocument/2006/relationships/image" Target="../media/image1.jpeg"/><Relationship Id="rId10" Type="http://schemas.microsoft.com/office/2007/relationships/diagramDrawing" Target="../diagrams/drawing16.xml"/><Relationship Id="rId4" Type="http://schemas.openxmlformats.org/officeDocument/2006/relationships/hyperlink" Target="https://kx.hcl.com/sites/TechOffice/DevOpsCoE" TargetMode="External"/><Relationship Id="rId9" Type="http://schemas.openxmlformats.org/officeDocument/2006/relationships/diagramColors" Target="../diagrams/colors1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4.jpeg"/><Relationship Id="rId7" Type="http://schemas.openxmlformats.org/officeDocument/2006/relationships/diagramLayout" Target="../diagrams/layou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6" Type="http://schemas.openxmlformats.org/officeDocument/2006/relationships/diagramData" Target="../diagrams/data1.xml"/><Relationship Id="rId5" Type="http://schemas.openxmlformats.org/officeDocument/2006/relationships/image" Target="../media/image1.jpeg"/><Relationship Id="rId10" Type="http://schemas.microsoft.com/office/2007/relationships/diagramDrawing" Target="../diagrams/drawing1.xml"/><Relationship Id="rId4" Type="http://schemas.openxmlformats.org/officeDocument/2006/relationships/hyperlink" Target="https://kx.hcl.com/sites/TechOffice/DevOpsCoE" TargetMode="External"/><Relationship Id="rId9" Type="http://schemas.openxmlformats.org/officeDocument/2006/relationships/diagramColors" Target="../diagrams/colors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3" Type="http://schemas.openxmlformats.org/officeDocument/2006/relationships/image" Target="../media/image4.jpeg"/><Relationship Id="rId7" Type="http://schemas.openxmlformats.org/officeDocument/2006/relationships/diagramLayout" Target="../diagrams/layout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6" Type="http://schemas.openxmlformats.org/officeDocument/2006/relationships/diagramData" Target="../diagrams/data2.xml"/><Relationship Id="rId5" Type="http://schemas.openxmlformats.org/officeDocument/2006/relationships/image" Target="../media/image1.jpeg"/><Relationship Id="rId10" Type="http://schemas.microsoft.com/office/2007/relationships/diagramDrawing" Target="../diagrams/drawing2.xml"/><Relationship Id="rId4" Type="http://schemas.openxmlformats.org/officeDocument/2006/relationships/hyperlink" Target="https://kx.hcl.com/sites/TechOffice/DevOpsCoE" TargetMode="External"/><Relationship Id="rId9" Type="http://schemas.openxmlformats.org/officeDocument/2006/relationships/diagramColors" Target="../diagrams/colors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3.xml"/><Relationship Id="rId3" Type="http://schemas.openxmlformats.org/officeDocument/2006/relationships/image" Target="../media/image4.jpeg"/><Relationship Id="rId7" Type="http://schemas.openxmlformats.org/officeDocument/2006/relationships/diagramLayout" Target="../diagrams/layout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6" Type="http://schemas.openxmlformats.org/officeDocument/2006/relationships/diagramData" Target="../diagrams/data3.xml"/><Relationship Id="rId5" Type="http://schemas.openxmlformats.org/officeDocument/2006/relationships/image" Target="../media/image1.jpeg"/><Relationship Id="rId10" Type="http://schemas.microsoft.com/office/2007/relationships/diagramDrawing" Target="../diagrams/drawing3.xml"/><Relationship Id="rId4" Type="http://schemas.openxmlformats.org/officeDocument/2006/relationships/hyperlink" Target="https://kx.hcl.com/sites/TechOffice/DevOpsCoE" TargetMode="External"/><Relationship Id="rId9" Type="http://schemas.openxmlformats.org/officeDocument/2006/relationships/diagramColors" Target="../diagrams/colors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4.xml"/><Relationship Id="rId13" Type="http://schemas.openxmlformats.org/officeDocument/2006/relationships/image" Target="../media/image7.jpeg"/><Relationship Id="rId3" Type="http://schemas.openxmlformats.org/officeDocument/2006/relationships/image" Target="../media/image4.jpeg"/><Relationship Id="rId7" Type="http://schemas.openxmlformats.org/officeDocument/2006/relationships/diagramLayout" Target="../diagrams/layout4.xml"/><Relationship Id="rId12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6" Type="http://schemas.openxmlformats.org/officeDocument/2006/relationships/diagramData" Target="../diagrams/data4.xml"/><Relationship Id="rId11" Type="http://schemas.openxmlformats.org/officeDocument/2006/relationships/image" Target="../media/image5.jpeg"/><Relationship Id="rId5" Type="http://schemas.openxmlformats.org/officeDocument/2006/relationships/image" Target="../media/image1.jpeg"/><Relationship Id="rId10" Type="http://schemas.microsoft.com/office/2007/relationships/diagramDrawing" Target="../diagrams/drawing4.xml"/><Relationship Id="rId4" Type="http://schemas.openxmlformats.org/officeDocument/2006/relationships/hyperlink" Target="https://kx.hcl.com/sites/TechOffice/DevOpsCoE" TargetMode="External"/><Relationship Id="rId9" Type="http://schemas.openxmlformats.org/officeDocument/2006/relationships/diagramColors" Target="../diagrams/colors4.xml"/><Relationship Id="rId1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5.xml"/><Relationship Id="rId3" Type="http://schemas.openxmlformats.org/officeDocument/2006/relationships/image" Target="../media/image4.jpeg"/><Relationship Id="rId7" Type="http://schemas.openxmlformats.org/officeDocument/2006/relationships/diagramLayout" Target="../diagrams/layout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Relationship Id="rId6" Type="http://schemas.openxmlformats.org/officeDocument/2006/relationships/diagramData" Target="../diagrams/data5.xml"/><Relationship Id="rId11" Type="http://schemas.openxmlformats.org/officeDocument/2006/relationships/image" Target="../media/image9.png"/><Relationship Id="rId5" Type="http://schemas.openxmlformats.org/officeDocument/2006/relationships/image" Target="../media/image1.jpeg"/><Relationship Id="rId10" Type="http://schemas.microsoft.com/office/2007/relationships/diagramDrawing" Target="../diagrams/drawing5.xml"/><Relationship Id="rId4" Type="http://schemas.openxmlformats.org/officeDocument/2006/relationships/hyperlink" Target="https://kx.hcl.com/sites/TechOffice/DevOpsCoE" TargetMode="External"/><Relationship Id="rId9" Type="http://schemas.openxmlformats.org/officeDocument/2006/relationships/diagramColors" Target="../diagrams/colors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6.xml"/><Relationship Id="rId3" Type="http://schemas.openxmlformats.org/officeDocument/2006/relationships/image" Target="../media/image4.jpeg"/><Relationship Id="rId7" Type="http://schemas.openxmlformats.org/officeDocument/2006/relationships/diagramLayout" Target="../diagrams/layout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Relationship Id="rId6" Type="http://schemas.openxmlformats.org/officeDocument/2006/relationships/diagramData" Target="../diagrams/data6.xml"/><Relationship Id="rId5" Type="http://schemas.openxmlformats.org/officeDocument/2006/relationships/image" Target="../media/image1.jpeg"/><Relationship Id="rId10" Type="http://schemas.microsoft.com/office/2007/relationships/diagramDrawing" Target="../diagrams/drawing6.xml"/><Relationship Id="rId4" Type="http://schemas.openxmlformats.org/officeDocument/2006/relationships/hyperlink" Target="https://kx.hcl.com/sites/TechOffice/DevOpsCoE" TargetMode="External"/><Relationship Id="rId9" Type="http://schemas.openxmlformats.org/officeDocument/2006/relationships/diagramColors" Target="../diagrams/colors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7.xml"/><Relationship Id="rId3" Type="http://schemas.openxmlformats.org/officeDocument/2006/relationships/image" Target="../media/image4.jpeg"/><Relationship Id="rId7" Type="http://schemas.openxmlformats.org/officeDocument/2006/relationships/diagramLayout" Target="../diagrams/layout7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Relationship Id="rId6" Type="http://schemas.openxmlformats.org/officeDocument/2006/relationships/diagramData" Target="../diagrams/data7.xml"/><Relationship Id="rId5" Type="http://schemas.openxmlformats.org/officeDocument/2006/relationships/image" Target="../media/image1.jpeg"/><Relationship Id="rId10" Type="http://schemas.microsoft.com/office/2007/relationships/diagramDrawing" Target="../diagrams/drawing7.xml"/><Relationship Id="rId4" Type="http://schemas.openxmlformats.org/officeDocument/2006/relationships/hyperlink" Target="https://kx.hcl.com/sites/TechOffice/DevOpsCoE" TargetMode="External"/><Relationship Id="rId9" Type="http://schemas.openxmlformats.org/officeDocument/2006/relationships/diagramColors" Target="../diagrams/colors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8.xml"/><Relationship Id="rId3" Type="http://schemas.openxmlformats.org/officeDocument/2006/relationships/image" Target="../media/image4.jpeg"/><Relationship Id="rId7" Type="http://schemas.openxmlformats.org/officeDocument/2006/relationships/diagramLayout" Target="../diagrams/layout8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Relationship Id="rId6" Type="http://schemas.openxmlformats.org/officeDocument/2006/relationships/diagramData" Target="../diagrams/data8.xml"/><Relationship Id="rId5" Type="http://schemas.openxmlformats.org/officeDocument/2006/relationships/image" Target="../media/image1.jpeg"/><Relationship Id="rId10" Type="http://schemas.microsoft.com/office/2007/relationships/diagramDrawing" Target="../diagrams/drawing8.xml"/><Relationship Id="rId4" Type="http://schemas.openxmlformats.org/officeDocument/2006/relationships/hyperlink" Target="https://kx.hcl.com/sites/TechOffice/DevOpsCoE" TargetMode="External"/><Relationship Id="rId9" Type="http://schemas.openxmlformats.org/officeDocument/2006/relationships/diagramColors" Target="../diagrams/colors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 descr="HCL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5942" y="6400800"/>
            <a:ext cx="2924472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8" descr="all thre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82" y="0"/>
            <a:ext cx="12114214" cy="389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152401" y="762000"/>
            <a:ext cx="11353799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spcBef>
                <a:spcPct val="20000"/>
              </a:spcBef>
              <a:defRPr sz="3200">
                <a:solidFill>
                  <a:schemeClr val="tx1"/>
                </a:solidFill>
                <a:latin typeface="Arial" charset="0"/>
              </a:defRPr>
            </a:lvl1pPr>
            <a:lvl2pPr algn="ctr">
              <a:spcBef>
                <a:spcPct val="20000"/>
              </a:spcBef>
              <a:defRPr sz="2800">
                <a:solidFill>
                  <a:schemeClr val="tx1"/>
                </a:solidFill>
                <a:latin typeface="Arial" charset="0"/>
              </a:defRPr>
            </a:lvl2pPr>
            <a:lvl3pPr algn="ctr">
              <a:spcBef>
                <a:spcPct val="20000"/>
              </a:spcBef>
              <a:defRPr sz="2400">
                <a:solidFill>
                  <a:schemeClr val="tx1"/>
                </a:solidFill>
                <a:latin typeface="Arial" charset="0"/>
              </a:defRPr>
            </a:lvl3pPr>
            <a:lvl4pPr algn="ctr"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</a:defRPr>
            </a:lvl4pPr>
            <a:lvl5pPr algn="ctr"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</a:defRPr>
            </a:lvl5pPr>
            <a:lvl6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6000" dirty="0" smtClean="0">
                <a:ln w="1905"/>
                <a:solidFill>
                  <a:srgbClr val="0070C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TICK Stack</a:t>
            </a:r>
          </a:p>
        </p:txBody>
      </p:sp>
    </p:spTree>
    <p:extLst>
      <p:ext uri="{BB962C8B-B14F-4D97-AF65-F5344CB8AC3E}">
        <p14:creationId xmlns:p14="http://schemas.microsoft.com/office/powerpoint/2010/main" val="2029130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10" descr="all thre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82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" name="Picture 2" descr="D:\Nitin Shah\DevOps CoE\Survey\Mailer_images\Mailer_images\COE Logo.JPG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3285" y="76201"/>
            <a:ext cx="1666875" cy="452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183153" y="114547"/>
            <a:ext cx="1133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IN" b="1" dirty="0" smtClean="0">
                <a:ln w="1905"/>
                <a:solidFill>
                  <a:srgbClr val="0070C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InfluxDB</a:t>
            </a:r>
            <a:endParaRPr lang="en-IN" b="1" dirty="0">
              <a:ln w="1905"/>
              <a:solidFill>
                <a:srgbClr val="0070C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1" name="Diagram 30"/>
          <p:cNvGraphicFramePr/>
          <p:nvPr>
            <p:extLst>
              <p:ext uri="{D42A27DB-BD31-4B8C-83A1-F6EECF244321}">
                <p14:modId xmlns:p14="http://schemas.microsoft.com/office/powerpoint/2010/main" val="1443488785"/>
              </p:ext>
            </p:extLst>
          </p:nvPr>
        </p:nvGraphicFramePr>
        <p:xfrm>
          <a:off x="9459821" y="3050362"/>
          <a:ext cx="1819708" cy="276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83154" y="1205617"/>
            <a:ext cx="1200567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● Query example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IN" dirty="0" smtClean="0">
              <a:cs typeface="Calibri" panose="020F0502020204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" y="1817077"/>
            <a:ext cx="11031415" cy="181707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&gt;SELECT </a:t>
            </a:r>
            <a:r>
              <a:rPr lang="en-US" dirty="0"/>
              <a:t>"host", "</a:t>
            </a:r>
            <a:r>
              <a:rPr lang="en-US" dirty="0" err="1"/>
              <a:t>env</a:t>
            </a:r>
            <a:r>
              <a:rPr lang="en-US" dirty="0"/>
              <a:t>", "load1" as "load" FROM "</a:t>
            </a:r>
            <a:r>
              <a:rPr lang="en-US" dirty="0" err="1"/>
              <a:t>cpu</a:t>
            </a:r>
            <a:r>
              <a:rPr lang="en-US" dirty="0"/>
              <a:t>" WHERE "host" = 'tux’ LIMIT 1</a:t>
            </a:r>
          </a:p>
          <a:p>
            <a:r>
              <a:rPr lang="en-US" dirty="0"/>
              <a:t>name: </a:t>
            </a:r>
            <a:r>
              <a:rPr lang="en-US" dirty="0" err="1"/>
              <a:t>cpu</a:t>
            </a:r>
            <a:endParaRPr lang="en-US" dirty="0"/>
          </a:p>
          <a:p>
            <a:r>
              <a:rPr lang="en-US" dirty="0"/>
              <a:t>---------</a:t>
            </a:r>
          </a:p>
          <a:p>
            <a:r>
              <a:rPr lang="en-US" dirty="0"/>
              <a:t>time host </a:t>
            </a:r>
            <a:r>
              <a:rPr lang="en-US" dirty="0" err="1"/>
              <a:t>env</a:t>
            </a:r>
            <a:r>
              <a:rPr lang="en-US" dirty="0"/>
              <a:t> load</a:t>
            </a:r>
          </a:p>
          <a:p>
            <a:r>
              <a:rPr lang="en-US" dirty="0"/>
              <a:t>2017-11-01T01:11:00.000000000Z tux prod 1.25</a:t>
            </a:r>
            <a:endParaRPr lang="en-IN" dirty="0"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9574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10" descr="all thre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82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" name="Picture 2" descr="D:\Nitin Shah\DevOps CoE\Survey\Mailer_images\Mailer_images\COE Logo.JPG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3285" y="76201"/>
            <a:ext cx="1666875" cy="452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183153" y="114547"/>
            <a:ext cx="1441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IN" b="1" dirty="0" smtClean="0">
                <a:ln w="1905"/>
                <a:solidFill>
                  <a:srgbClr val="0070C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Chronograf</a:t>
            </a:r>
            <a:endParaRPr lang="en-IN" b="1" dirty="0">
              <a:ln w="1905"/>
              <a:solidFill>
                <a:srgbClr val="0070C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1" name="Diagram 30"/>
          <p:cNvGraphicFramePr/>
          <p:nvPr>
            <p:extLst>
              <p:ext uri="{D42A27DB-BD31-4B8C-83A1-F6EECF244321}">
                <p14:modId xmlns:p14="http://schemas.microsoft.com/office/powerpoint/2010/main" val="2952003324"/>
              </p:ext>
            </p:extLst>
          </p:nvPr>
        </p:nvGraphicFramePr>
        <p:xfrm>
          <a:off x="9459821" y="3050362"/>
          <a:ext cx="1819708" cy="276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83154" y="1205617"/>
            <a:ext cx="1200567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cs typeface="Calibri" panose="020F0502020204030204" pitchFamily="34" charset="0"/>
              </a:rPr>
              <a:t>Visualizing your data and configuring monitoring and alerting rules in Kapacitor.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cs typeface="Calibri" panose="020F0502020204030204" pitchFamily="34" charset="0"/>
              </a:rPr>
              <a:t>Complete Dashbording solution.</a:t>
            </a:r>
          </a:p>
          <a:p>
            <a:endParaRPr lang="en-IN" dirty="0" smtClean="0"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cs typeface="Calibri" panose="020F0502020204030204" pitchFamily="34" charset="0"/>
              </a:rPr>
              <a:t>Visual administrative tool for your influx Data deployments.</a:t>
            </a:r>
          </a:p>
          <a:p>
            <a:endParaRPr lang="en-IN" dirty="0" smtClean="0"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cs typeface="Calibri" panose="020F0502020204030204" pitchFamily="34" charset="0"/>
              </a:rPr>
              <a:t>User interface for Kapacitor.</a:t>
            </a:r>
          </a:p>
          <a:p>
            <a:endParaRPr lang="en-IN" dirty="0" smtClean="0"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cs typeface="Calibri" panose="020F0502020204030204" pitchFamily="34" charset="0"/>
              </a:rPr>
              <a:t>Provides User Management and user authentication.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6235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10" descr="all thre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82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" name="Picture 2" descr="D:\Nitin Shah\DevOps CoE\Survey\Mailer_images\Mailer_images\COE Logo.JPG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3285" y="76201"/>
            <a:ext cx="1666875" cy="452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183153" y="114547"/>
            <a:ext cx="12490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IN" b="1" dirty="0" smtClean="0">
                <a:ln w="1905"/>
                <a:solidFill>
                  <a:srgbClr val="0070C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Kapacitor</a:t>
            </a:r>
            <a:endParaRPr lang="en-IN" b="1" dirty="0">
              <a:ln w="1905"/>
              <a:solidFill>
                <a:srgbClr val="0070C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1" name="Diagram 30"/>
          <p:cNvGraphicFramePr/>
          <p:nvPr>
            <p:extLst>
              <p:ext uri="{D42A27DB-BD31-4B8C-83A1-F6EECF244321}">
                <p14:modId xmlns:p14="http://schemas.microsoft.com/office/powerpoint/2010/main" val="2952003324"/>
              </p:ext>
            </p:extLst>
          </p:nvPr>
        </p:nvGraphicFramePr>
        <p:xfrm>
          <a:off x="9459821" y="3050362"/>
          <a:ext cx="1819708" cy="276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83154" y="1205617"/>
            <a:ext cx="12005672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Kapacitor is a data processing engine. It lets you plug in your own custom logic to process alerts with dynamic thresholds, match metrics for patterns, or identify statistical anomalies.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We </a:t>
            </a:r>
            <a:r>
              <a:rPr lang="en-US" dirty="0"/>
              <a:t>will use Kapacitor to read data from InfluxDB, generate alerts, and send those alerts to a specified email address.</a:t>
            </a:r>
            <a:endParaRPr lang="en-IN" dirty="0" smtClean="0"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cs typeface="Calibri" panose="020F0502020204030204" pitchFamily="34" charset="0"/>
              </a:rPr>
              <a:t>Open source stream and batch processing engine for monitoring and transforming your time series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cs typeface="Calibri" panose="020F0502020204030204" pitchFamily="34" charset="0"/>
              </a:rPr>
              <a:t>Designed to process streaming data in real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cs typeface="Calibri" panose="020F0502020204030204" pitchFamily="34" charset="0"/>
              </a:rPr>
              <a:t>Call user defined 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cs typeface="Calibri" panose="020F0502020204030204" pitchFamily="34" charset="0"/>
              </a:rPr>
              <a:t>More than just dash boarding and operator alerts.</a:t>
            </a:r>
          </a:p>
          <a:p>
            <a:endParaRPr lang="en-IN" dirty="0" smtClean="0"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cs typeface="Calibri" panose="020F0502020204030204" pitchFamily="34" charset="0"/>
              </a:rPr>
              <a:t>User interface for Kapacitor.</a:t>
            </a:r>
          </a:p>
          <a:p>
            <a:endParaRPr lang="en-IN" dirty="0" smtClean="0"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cs typeface="Calibri" panose="020F0502020204030204" pitchFamily="34" charset="0"/>
              </a:rPr>
              <a:t>Provides User Management and user authentication.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3623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10" descr="all thre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82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" name="Picture 2" descr="D:\Nitin Shah\DevOps CoE\Survey\Mailer_images\Mailer_images\COE Logo.JPG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3285" y="76201"/>
            <a:ext cx="1666875" cy="452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183153" y="114547"/>
            <a:ext cx="12490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IN" b="1" dirty="0" smtClean="0">
                <a:ln w="1905"/>
                <a:solidFill>
                  <a:srgbClr val="0070C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Kapacitor</a:t>
            </a:r>
            <a:endParaRPr lang="en-IN" b="1" dirty="0">
              <a:ln w="1905"/>
              <a:solidFill>
                <a:srgbClr val="0070C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1" name="Diagram 30"/>
          <p:cNvGraphicFramePr/>
          <p:nvPr>
            <p:extLst>
              <p:ext uri="{D42A27DB-BD31-4B8C-83A1-F6EECF244321}">
                <p14:modId xmlns:p14="http://schemas.microsoft.com/office/powerpoint/2010/main" val="594912942"/>
              </p:ext>
            </p:extLst>
          </p:nvPr>
        </p:nvGraphicFramePr>
        <p:xfrm>
          <a:off x="9459821" y="3050362"/>
          <a:ext cx="1819708" cy="276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83154" y="1205617"/>
            <a:ext cx="120056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cs typeface="Calibri" panose="020F050202020403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03385" y="1582341"/>
            <a:ext cx="95199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● </a:t>
            </a:r>
            <a:r>
              <a:rPr lang="en-US" dirty="0" err="1"/>
              <a:t>TICKscript</a:t>
            </a:r>
            <a:r>
              <a:rPr lang="en-US" dirty="0"/>
              <a:t> DSL example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07683" y="1957754"/>
            <a:ext cx="9285886" cy="409135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stream</a:t>
            </a:r>
          </a:p>
          <a:p>
            <a:r>
              <a:rPr lang="en-US" dirty="0" smtClean="0"/>
              <a:t>   |</a:t>
            </a:r>
            <a:r>
              <a:rPr lang="en-US" dirty="0"/>
              <a:t>from()</a:t>
            </a:r>
          </a:p>
          <a:p>
            <a:r>
              <a:rPr lang="en-US" dirty="0" smtClean="0"/>
              <a:t>       .</a:t>
            </a:r>
            <a:r>
              <a:rPr lang="en-US" dirty="0"/>
              <a:t>measurement('app')</a:t>
            </a:r>
          </a:p>
          <a:p>
            <a:r>
              <a:rPr lang="en-US" dirty="0" smtClean="0"/>
              <a:t>   |</a:t>
            </a:r>
            <a:r>
              <a:rPr lang="en-US" dirty="0" err="1"/>
              <a:t>eval</a:t>
            </a:r>
            <a:r>
              <a:rPr lang="en-US" dirty="0"/>
              <a:t>(lambda: "errors" / "total")</a:t>
            </a:r>
          </a:p>
          <a:p>
            <a:r>
              <a:rPr lang="en-US" dirty="0" smtClean="0"/>
              <a:t>       .</a:t>
            </a:r>
            <a:r>
              <a:rPr lang="en-US" dirty="0"/>
              <a:t>as('</a:t>
            </a:r>
            <a:r>
              <a:rPr lang="en-US" dirty="0" err="1"/>
              <a:t>error_percent</a:t>
            </a:r>
            <a:r>
              <a:rPr lang="en-US" dirty="0"/>
              <a:t>')</a:t>
            </a:r>
          </a:p>
          <a:p>
            <a:r>
              <a:rPr lang="en-US" dirty="0"/>
              <a:t>// Write the transformed data to </a:t>
            </a:r>
            <a:r>
              <a:rPr lang="en-US" dirty="0" err="1"/>
              <a:t>InfluxDB</a:t>
            </a:r>
            <a:r>
              <a:rPr lang="en-US" dirty="0"/>
              <a:t>.</a:t>
            </a:r>
          </a:p>
          <a:p>
            <a:r>
              <a:rPr lang="en-US" dirty="0" smtClean="0"/>
              <a:t>   |</a:t>
            </a:r>
            <a:r>
              <a:rPr lang="en-US" dirty="0" err="1"/>
              <a:t>influxDBOut</a:t>
            </a:r>
            <a:r>
              <a:rPr lang="en-US" dirty="0"/>
              <a:t>()</a:t>
            </a:r>
          </a:p>
          <a:p>
            <a:r>
              <a:rPr lang="en-US" dirty="0" smtClean="0"/>
              <a:t>       .</a:t>
            </a:r>
            <a:r>
              <a:rPr lang="en-US" dirty="0"/>
              <a:t>database('app')</a:t>
            </a:r>
          </a:p>
          <a:p>
            <a:r>
              <a:rPr lang="en-US" dirty="0" smtClean="0"/>
              <a:t>       .</a:t>
            </a:r>
            <a:r>
              <a:rPr lang="en-US" dirty="0" err="1"/>
              <a:t>retentionPolicy</a:t>
            </a:r>
            <a:r>
              <a:rPr lang="en-US" dirty="0"/>
              <a:t>('15D')</a:t>
            </a:r>
          </a:p>
          <a:p>
            <a:r>
              <a:rPr lang="en-US" dirty="0" smtClean="0"/>
              <a:t>       .</a:t>
            </a:r>
            <a:r>
              <a:rPr lang="en-US" dirty="0"/>
              <a:t>measurement('errors')</a:t>
            </a:r>
          </a:p>
          <a:p>
            <a:r>
              <a:rPr lang="en-US" dirty="0" smtClean="0"/>
              <a:t>       .</a:t>
            </a:r>
            <a:r>
              <a:rPr lang="en-US" dirty="0"/>
              <a:t>tag('</a:t>
            </a:r>
            <a:r>
              <a:rPr lang="en-US" dirty="0" err="1"/>
              <a:t>kapacitor</a:t>
            </a:r>
            <a:r>
              <a:rPr lang="en-US" dirty="0"/>
              <a:t>', 'true')</a:t>
            </a:r>
          </a:p>
          <a:p>
            <a:r>
              <a:rPr lang="en-US" dirty="0" smtClean="0"/>
              <a:t>       .</a:t>
            </a:r>
            <a:r>
              <a:rPr lang="en-US" dirty="0"/>
              <a:t>tag('version', '0.2')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03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10" descr="all thre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82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" name="Picture 2" descr="D:\Nitin Shah\DevOps CoE\Survey\Mailer_images\Mailer_images\COE Logo.JPG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3285" y="76201"/>
            <a:ext cx="1666875" cy="452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183153" y="114547"/>
            <a:ext cx="2886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IN" b="1" dirty="0" smtClean="0">
                <a:ln w="1905"/>
                <a:solidFill>
                  <a:srgbClr val="0070C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Installation of Tick Stack</a:t>
            </a:r>
            <a:endParaRPr lang="en-IN" b="1" dirty="0">
              <a:ln w="1905"/>
              <a:solidFill>
                <a:srgbClr val="0070C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1" name="Diagram 30"/>
          <p:cNvGraphicFramePr/>
          <p:nvPr>
            <p:extLst>
              <p:ext uri="{D42A27DB-BD31-4B8C-83A1-F6EECF244321}">
                <p14:modId xmlns:p14="http://schemas.microsoft.com/office/powerpoint/2010/main" val="2952003324"/>
              </p:ext>
            </p:extLst>
          </p:nvPr>
        </p:nvGraphicFramePr>
        <p:xfrm>
          <a:off x="9459821" y="3050362"/>
          <a:ext cx="1819708" cy="276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50984" y="1617785"/>
            <a:ext cx="8053754" cy="452431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#</a:t>
            </a:r>
            <a:r>
              <a:rPr lang="en-US" dirty="0" err="1" smtClean="0">
                <a:solidFill>
                  <a:schemeClr val="accent3"/>
                </a:solidFill>
              </a:rPr>
              <a:t>sudo</a:t>
            </a:r>
            <a:r>
              <a:rPr lang="en-US" dirty="0" smtClean="0">
                <a:solidFill>
                  <a:schemeClr val="accent3"/>
                </a:solidFill>
              </a:rPr>
              <a:t> vim /</a:t>
            </a:r>
            <a:r>
              <a:rPr lang="en-US" dirty="0" err="1" smtClean="0">
                <a:solidFill>
                  <a:schemeClr val="accent3"/>
                </a:solidFill>
              </a:rPr>
              <a:t>etc</a:t>
            </a:r>
            <a:r>
              <a:rPr lang="en-US" dirty="0" smtClean="0">
                <a:solidFill>
                  <a:schemeClr val="accent3"/>
                </a:solidFill>
              </a:rPr>
              <a:t>/</a:t>
            </a:r>
            <a:r>
              <a:rPr lang="en-US" dirty="0" err="1" smtClean="0">
                <a:solidFill>
                  <a:schemeClr val="accent3"/>
                </a:solidFill>
              </a:rPr>
              <a:t>yum.repos.d</a:t>
            </a:r>
            <a:r>
              <a:rPr lang="en-US" dirty="0" smtClean="0">
                <a:solidFill>
                  <a:schemeClr val="accent3"/>
                </a:solidFill>
              </a:rPr>
              <a:t>/</a:t>
            </a:r>
            <a:r>
              <a:rPr lang="en-US" dirty="0" err="1" smtClean="0">
                <a:solidFill>
                  <a:schemeClr val="accent3"/>
                </a:solidFill>
              </a:rPr>
              <a:t>influxdata.repo</a:t>
            </a:r>
            <a:endParaRPr lang="en-US" dirty="0" smtClean="0">
              <a:solidFill>
                <a:schemeClr val="accent3"/>
              </a:solidFill>
            </a:endParaRPr>
          </a:p>
          <a:p>
            <a:r>
              <a:rPr lang="en-US" dirty="0" smtClean="0">
                <a:solidFill>
                  <a:schemeClr val="accent3"/>
                </a:solidFill>
              </a:rPr>
              <a:t>[</a:t>
            </a:r>
            <a:r>
              <a:rPr lang="en-US" dirty="0" err="1">
                <a:solidFill>
                  <a:schemeClr val="accent3"/>
                </a:solidFill>
              </a:rPr>
              <a:t>influxdb</a:t>
            </a:r>
            <a:r>
              <a:rPr lang="en-US" dirty="0">
                <a:solidFill>
                  <a:schemeClr val="accent3"/>
                </a:solidFill>
              </a:rPr>
              <a:t>] name = </a:t>
            </a:r>
            <a:r>
              <a:rPr lang="en-US" dirty="0" err="1">
                <a:solidFill>
                  <a:schemeClr val="accent3"/>
                </a:solidFill>
              </a:rPr>
              <a:t>InfluxData</a:t>
            </a:r>
            <a:r>
              <a:rPr lang="en-US" dirty="0">
                <a:solidFill>
                  <a:schemeClr val="accent3"/>
                </a:solidFill>
              </a:rPr>
              <a:t> Repository - RHEL </a:t>
            </a:r>
            <a:r>
              <a:rPr lang="en-US" dirty="0" smtClean="0">
                <a:solidFill>
                  <a:schemeClr val="accent3"/>
                </a:solidFill>
              </a:rPr>
              <a:t>$</a:t>
            </a:r>
            <a:r>
              <a:rPr lang="en-US" dirty="0" err="1">
                <a:solidFill>
                  <a:schemeClr val="accent3"/>
                </a:solidFill>
              </a:rPr>
              <a:t>releasever</a:t>
            </a:r>
            <a:r>
              <a:rPr lang="en-US" dirty="0">
                <a:solidFill>
                  <a:schemeClr val="accent3"/>
                </a:solidFill>
              </a:rPr>
              <a:t> </a:t>
            </a:r>
            <a:endParaRPr lang="en-US" dirty="0" smtClean="0">
              <a:solidFill>
                <a:schemeClr val="accent3"/>
              </a:solidFill>
            </a:endParaRPr>
          </a:p>
          <a:p>
            <a:r>
              <a:rPr lang="en-US" dirty="0" err="1" smtClean="0">
                <a:solidFill>
                  <a:schemeClr val="accent3"/>
                </a:solidFill>
              </a:rPr>
              <a:t>baseurl</a:t>
            </a:r>
            <a:r>
              <a:rPr lang="en-US" dirty="0" smtClean="0">
                <a:solidFill>
                  <a:schemeClr val="accent3"/>
                </a:solidFill>
              </a:rPr>
              <a:t> </a:t>
            </a:r>
            <a:r>
              <a:rPr lang="en-US" dirty="0">
                <a:solidFill>
                  <a:schemeClr val="accent3"/>
                </a:solidFill>
              </a:rPr>
              <a:t>= https://repos.influxdata.com/rhel/$releasever/$basearch/stable enabled = 1 </a:t>
            </a:r>
            <a:r>
              <a:rPr lang="en-US" dirty="0" err="1">
                <a:solidFill>
                  <a:schemeClr val="accent3"/>
                </a:solidFill>
              </a:rPr>
              <a:t>gpgcheck</a:t>
            </a:r>
            <a:r>
              <a:rPr lang="en-US" dirty="0">
                <a:solidFill>
                  <a:schemeClr val="accent3"/>
                </a:solidFill>
              </a:rPr>
              <a:t> = 1 </a:t>
            </a:r>
            <a:r>
              <a:rPr lang="en-US" dirty="0" err="1">
                <a:solidFill>
                  <a:schemeClr val="accent3"/>
                </a:solidFill>
              </a:rPr>
              <a:t>gpgkey</a:t>
            </a:r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=</a:t>
            </a:r>
            <a:r>
              <a:rPr lang="en-US" dirty="0" smtClean="0">
                <a:solidFill>
                  <a:schemeClr val="accent3"/>
                </a:solidFill>
                <a:hlinkClick r:id="rId11"/>
              </a:rPr>
              <a:t>https</a:t>
            </a:r>
            <a:r>
              <a:rPr lang="en-US" dirty="0">
                <a:solidFill>
                  <a:schemeClr val="accent3"/>
                </a:solidFill>
                <a:hlinkClick r:id="rId11"/>
              </a:rPr>
              <a:t>://</a:t>
            </a:r>
            <a:r>
              <a:rPr lang="en-US" dirty="0" smtClean="0">
                <a:solidFill>
                  <a:schemeClr val="accent3"/>
                </a:solidFill>
                <a:hlinkClick r:id="rId11"/>
              </a:rPr>
              <a:t>repos.influxdata.com/influxdb.key</a:t>
            </a:r>
            <a:r>
              <a:rPr lang="en-US" dirty="0" smtClean="0">
                <a:solidFill>
                  <a:schemeClr val="accent3"/>
                </a:solidFill>
              </a:rPr>
              <a:t> </a:t>
            </a:r>
          </a:p>
          <a:p>
            <a:endParaRPr lang="en-US" dirty="0">
              <a:solidFill>
                <a:schemeClr val="accent3"/>
              </a:solidFill>
            </a:endParaRPr>
          </a:p>
          <a:p>
            <a:endParaRPr lang="en-US" dirty="0" smtClean="0">
              <a:solidFill>
                <a:schemeClr val="accent3"/>
              </a:solidFill>
            </a:endParaRPr>
          </a:p>
          <a:p>
            <a:r>
              <a:rPr lang="en-US" dirty="0" smtClean="0">
                <a:solidFill>
                  <a:schemeClr val="accent3"/>
                </a:solidFill>
              </a:rPr>
              <a:t>#</a:t>
            </a:r>
            <a:r>
              <a:rPr lang="en-US" dirty="0" err="1" smtClean="0">
                <a:solidFill>
                  <a:schemeClr val="accent3"/>
                </a:solidFill>
              </a:rPr>
              <a:t>sudo</a:t>
            </a:r>
            <a:r>
              <a:rPr lang="en-US" dirty="0" smtClean="0">
                <a:solidFill>
                  <a:schemeClr val="accent3"/>
                </a:solidFill>
              </a:rPr>
              <a:t> yum install </a:t>
            </a:r>
            <a:r>
              <a:rPr lang="en-US" dirty="0" err="1" smtClean="0">
                <a:solidFill>
                  <a:schemeClr val="accent3"/>
                </a:solidFill>
              </a:rPr>
              <a:t>influxdb</a:t>
            </a:r>
            <a:endParaRPr lang="en-US" dirty="0" smtClean="0">
              <a:solidFill>
                <a:schemeClr val="accent3"/>
              </a:solidFill>
            </a:endParaRPr>
          </a:p>
          <a:p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#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sudo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systemctl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start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influxdb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2179" y="1099011"/>
            <a:ext cx="24673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Installation of </a:t>
            </a:r>
            <a:r>
              <a:rPr lang="en-US" dirty="0" err="1"/>
              <a:t>influxDB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456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10" descr="all thre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82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" name="Picture 2" descr="D:\Nitin Shah\DevOps CoE\Survey\Mailer_images\Mailer_images\COE Logo.JPG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3285" y="76201"/>
            <a:ext cx="1666875" cy="452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183153" y="114547"/>
            <a:ext cx="2886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IN" b="1" dirty="0" smtClean="0">
                <a:ln w="1905"/>
                <a:solidFill>
                  <a:srgbClr val="0070C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Installation of Tick Stack</a:t>
            </a:r>
            <a:endParaRPr lang="en-IN" b="1" dirty="0">
              <a:ln w="1905"/>
              <a:solidFill>
                <a:srgbClr val="0070C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1" name="Diagram 30"/>
          <p:cNvGraphicFramePr/>
          <p:nvPr>
            <p:extLst>
              <p:ext uri="{D42A27DB-BD31-4B8C-83A1-F6EECF244321}">
                <p14:modId xmlns:p14="http://schemas.microsoft.com/office/powerpoint/2010/main" val="1225328901"/>
              </p:ext>
            </p:extLst>
          </p:nvPr>
        </p:nvGraphicFramePr>
        <p:xfrm>
          <a:off x="9459821" y="3050362"/>
          <a:ext cx="1819708" cy="276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50984" y="1582616"/>
            <a:ext cx="8053754" cy="424731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#</a:t>
            </a:r>
            <a:r>
              <a:rPr lang="en-US" dirty="0" err="1" smtClean="0">
                <a:solidFill>
                  <a:schemeClr val="accent3"/>
                </a:solidFill>
              </a:rPr>
              <a:t>sudo</a:t>
            </a:r>
            <a:r>
              <a:rPr lang="en-US" dirty="0" smtClean="0">
                <a:solidFill>
                  <a:schemeClr val="accent3"/>
                </a:solidFill>
              </a:rPr>
              <a:t> yum install telegraf</a:t>
            </a:r>
          </a:p>
          <a:p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#vi /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etc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/telegraf/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telegraf.conf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#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sudo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systemctl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start telegraf</a:t>
            </a: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2179" y="1099011"/>
            <a:ext cx="24247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Installation of </a:t>
            </a:r>
            <a:r>
              <a:rPr lang="en-US" dirty="0" smtClean="0"/>
              <a:t>Telegraf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342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10" descr="all thre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82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" name="Picture 2" descr="D:\Nitin Shah\DevOps CoE\Survey\Mailer_images\Mailer_images\COE Logo.JPG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3285" y="76201"/>
            <a:ext cx="1666875" cy="452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183153" y="114547"/>
            <a:ext cx="2886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IN" b="1" dirty="0" smtClean="0">
                <a:ln w="1905"/>
                <a:solidFill>
                  <a:srgbClr val="0070C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Installation of Tick Stack</a:t>
            </a:r>
            <a:endParaRPr lang="en-IN" b="1" dirty="0">
              <a:ln w="1905"/>
              <a:solidFill>
                <a:srgbClr val="0070C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1" name="Diagram 30"/>
          <p:cNvGraphicFramePr/>
          <p:nvPr>
            <p:extLst>
              <p:ext uri="{D42A27DB-BD31-4B8C-83A1-F6EECF244321}">
                <p14:modId xmlns:p14="http://schemas.microsoft.com/office/powerpoint/2010/main" val="460060577"/>
              </p:ext>
            </p:extLst>
          </p:nvPr>
        </p:nvGraphicFramePr>
        <p:xfrm>
          <a:off x="9459821" y="3050362"/>
          <a:ext cx="1819708" cy="276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50984" y="1617785"/>
            <a:ext cx="8053754" cy="147732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#</a:t>
            </a:r>
            <a:r>
              <a:rPr lang="en-US" dirty="0" err="1" smtClean="0">
                <a:solidFill>
                  <a:schemeClr val="accent3"/>
                </a:solidFill>
              </a:rPr>
              <a:t>sudo</a:t>
            </a:r>
            <a:r>
              <a:rPr lang="en-US" dirty="0" smtClean="0">
                <a:solidFill>
                  <a:schemeClr val="accent3"/>
                </a:solidFill>
              </a:rPr>
              <a:t> yum install telegraf</a:t>
            </a:r>
          </a:p>
          <a:p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#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sudo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systemctl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start telegraf</a:t>
            </a: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2179" y="1099011"/>
            <a:ext cx="27109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Installation of </a:t>
            </a:r>
            <a:r>
              <a:rPr lang="en-US" dirty="0" err="1" smtClean="0"/>
              <a:t>chronograf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91662" y="3481754"/>
            <a:ext cx="66938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Installation of </a:t>
            </a:r>
            <a:r>
              <a:rPr lang="en-US" dirty="0" err="1" smtClean="0"/>
              <a:t>kapacitor</a:t>
            </a:r>
            <a:r>
              <a:rPr lang="en-US" dirty="0" smtClean="0"/>
              <a:t>: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02179" y="3804919"/>
            <a:ext cx="8053754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#</a:t>
            </a:r>
            <a:r>
              <a:rPr lang="en-US" dirty="0" err="1" smtClean="0">
                <a:solidFill>
                  <a:schemeClr val="accent3"/>
                </a:solidFill>
              </a:rPr>
              <a:t>sudo</a:t>
            </a:r>
            <a:r>
              <a:rPr lang="en-US" dirty="0" smtClean="0">
                <a:solidFill>
                  <a:schemeClr val="accent3"/>
                </a:solidFill>
              </a:rPr>
              <a:t> yum install </a:t>
            </a:r>
            <a:r>
              <a:rPr lang="en-US" dirty="0" err="1" smtClean="0">
                <a:solidFill>
                  <a:schemeClr val="accent3"/>
                </a:solidFill>
              </a:rPr>
              <a:t>kapacitor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#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sudo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systemctl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start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kapacitor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6158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10" descr="all thre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82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" name="Picture 2" descr="D:\Nitin Shah\DevOps CoE\Survey\Mailer_images\Mailer_images\COE Logo.JPG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3285" y="76201"/>
            <a:ext cx="1666875" cy="452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1" name="Diagram 30"/>
          <p:cNvGraphicFramePr/>
          <p:nvPr>
            <p:extLst>
              <p:ext uri="{D42A27DB-BD31-4B8C-83A1-F6EECF244321}">
                <p14:modId xmlns:p14="http://schemas.microsoft.com/office/powerpoint/2010/main" val="339442612"/>
              </p:ext>
            </p:extLst>
          </p:nvPr>
        </p:nvGraphicFramePr>
        <p:xfrm>
          <a:off x="9459821" y="3050362"/>
          <a:ext cx="1819708" cy="276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6" name="Rectangle 5"/>
          <p:cNvSpPr/>
          <p:nvPr/>
        </p:nvSpPr>
        <p:spPr>
          <a:xfrm>
            <a:off x="183152" y="3199620"/>
            <a:ext cx="1170700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/>
              <a:t>Questions?</a:t>
            </a:r>
          </a:p>
          <a:p>
            <a:pPr algn="ctr"/>
            <a:r>
              <a:rPr lang="en-US" sz="4000" dirty="0"/>
              <a:t>Thanks :-)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959535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10" descr="all thre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82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" name="Picture 2" descr="D:\Nitin Shah\DevOps CoE\Survey\Mailer_images\Mailer_images\COE Logo.JPG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3285" y="76201"/>
            <a:ext cx="1666875" cy="452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183153" y="114547"/>
            <a:ext cx="12105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IN" b="1" dirty="0" smtClean="0">
                <a:ln w="1905"/>
                <a:solidFill>
                  <a:srgbClr val="0070C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Overview</a:t>
            </a:r>
            <a:endParaRPr lang="en-IN" b="1" dirty="0">
              <a:ln w="1905"/>
              <a:solidFill>
                <a:srgbClr val="0070C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1" name="Diagram 30"/>
          <p:cNvGraphicFramePr/>
          <p:nvPr>
            <p:extLst>
              <p:ext uri="{D42A27DB-BD31-4B8C-83A1-F6EECF244321}">
                <p14:modId xmlns:p14="http://schemas.microsoft.com/office/powerpoint/2010/main" val="2952003324"/>
              </p:ext>
            </p:extLst>
          </p:nvPr>
        </p:nvGraphicFramePr>
        <p:xfrm>
          <a:off x="9459821" y="3050362"/>
          <a:ext cx="1819708" cy="276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83154" y="1205617"/>
            <a:ext cx="120056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What </a:t>
            </a:r>
            <a:r>
              <a:rPr lang="en-US" dirty="0"/>
              <a:t>is time series data</a:t>
            </a:r>
            <a:r>
              <a:rPr lang="en-US" dirty="0" smtClean="0"/>
              <a:t>?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/>
              <a:t>Why TICK Stack</a:t>
            </a:r>
            <a:r>
              <a:rPr lang="en-US" dirty="0" smtClean="0"/>
              <a:t>?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Where </a:t>
            </a:r>
            <a:r>
              <a:rPr lang="en-US" dirty="0"/>
              <a:t>could it be used?</a:t>
            </a:r>
            <a:endParaRPr lang="en-IN" dirty="0"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4696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10" descr="all thre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82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" name="Picture 2" descr="D:\Nitin Shah\DevOps CoE\Survey\Mailer_images\Mailer_images\COE Logo.JPG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3285" y="76201"/>
            <a:ext cx="1666875" cy="452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183153" y="114547"/>
            <a:ext cx="1954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IN" b="1" dirty="0" smtClean="0">
                <a:ln w="1905"/>
                <a:solidFill>
                  <a:srgbClr val="0070C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Why TICK Stack</a:t>
            </a:r>
            <a:endParaRPr lang="en-IN" b="1" dirty="0">
              <a:ln w="1905"/>
              <a:solidFill>
                <a:srgbClr val="0070C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1" name="Diagram 30"/>
          <p:cNvGraphicFramePr/>
          <p:nvPr>
            <p:extLst>
              <p:ext uri="{D42A27DB-BD31-4B8C-83A1-F6EECF244321}">
                <p14:modId xmlns:p14="http://schemas.microsoft.com/office/powerpoint/2010/main" val="136107254"/>
              </p:ext>
            </p:extLst>
          </p:nvPr>
        </p:nvGraphicFramePr>
        <p:xfrm>
          <a:off x="9459821" y="3050362"/>
          <a:ext cx="1819708" cy="276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83154" y="1205617"/>
            <a:ext cx="120056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6417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10" descr="all thre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82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" name="Picture 2" descr="D:\Nitin Shah\DevOps CoE\Survey\Mailer_images\Mailer_images\COE Logo.JPG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3285" y="76201"/>
            <a:ext cx="1666875" cy="452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183153" y="114547"/>
            <a:ext cx="1223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IN" b="1" dirty="0" smtClean="0">
                <a:ln w="1905"/>
                <a:solidFill>
                  <a:srgbClr val="0070C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Use Case</a:t>
            </a:r>
            <a:endParaRPr lang="en-IN" b="1" dirty="0">
              <a:ln w="1905"/>
              <a:solidFill>
                <a:srgbClr val="0070C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1" name="Diagram 30"/>
          <p:cNvGraphicFramePr/>
          <p:nvPr>
            <p:extLst>
              <p:ext uri="{D42A27DB-BD31-4B8C-83A1-F6EECF244321}">
                <p14:modId xmlns:p14="http://schemas.microsoft.com/office/powerpoint/2010/main" val="2952003324"/>
              </p:ext>
            </p:extLst>
          </p:nvPr>
        </p:nvGraphicFramePr>
        <p:xfrm>
          <a:off x="9459821" y="3050362"/>
          <a:ext cx="1819708" cy="276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83154" y="1205617"/>
            <a:ext cx="1200567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Infrastructure monitoring.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Network Monitoring</a:t>
            </a:r>
          </a:p>
          <a:p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Application Monitoring</a:t>
            </a:r>
          </a:p>
          <a:p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Container Monitoring</a:t>
            </a:r>
          </a:p>
          <a:p>
            <a:r>
              <a:rPr lang="en-US" dirty="0" smtClean="0"/>
              <a:t>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Work </a:t>
            </a:r>
            <a:r>
              <a:rPr lang="en-US" dirty="0"/>
              <a:t>with sensors (i.e. interacting with </a:t>
            </a:r>
            <a:r>
              <a:rPr lang="en-US" dirty="0" err="1"/>
              <a:t>IoT</a:t>
            </a:r>
            <a:r>
              <a:rPr lang="en-US" dirty="0"/>
              <a:t>).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Anomaly </a:t>
            </a:r>
            <a:r>
              <a:rPr lang="en-US" dirty="0"/>
              <a:t>detection.</a:t>
            </a:r>
            <a:endParaRPr lang="en-IN" dirty="0"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1584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10" descr="all thre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82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" name="Picture 2" descr="D:\Nitin Shah\DevOps CoE\Survey\Mailer_images\Mailer_images\COE Logo.JPG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3285" y="76201"/>
            <a:ext cx="1666875" cy="452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183153" y="114547"/>
            <a:ext cx="22153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IN" b="1" dirty="0" smtClean="0">
                <a:ln w="1905"/>
                <a:solidFill>
                  <a:srgbClr val="0070C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Work Flow of Tick </a:t>
            </a:r>
            <a:endParaRPr lang="en-IN" b="1" dirty="0">
              <a:ln w="1905"/>
              <a:solidFill>
                <a:srgbClr val="0070C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1" name="Diagram 30"/>
          <p:cNvGraphicFramePr/>
          <p:nvPr>
            <p:extLst>
              <p:ext uri="{D42A27DB-BD31-4B8C-83A1-F6EECF244321}">
                <p14:modId xmlns:p14="http://schemas.microsoft.com/office/powerpoint/2010/main" val="2952003324"/>
              </p:ext>
            </p:extLst>
          </p:nvPr>
        </p:nvGraphicFramePr>
        <p:xfrm>
          <a:off x="9459821" y="3050362"/>
          <a:ext cx="1819708" cy="276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4" name="Rectangle 3"/>
          <p:cNvSpPr/>
          <p:nvPr/>
        </p:nvSpPr>
        <p:spPr>
          <a:xfrm>
            <a:off x="183153" y="834371"/>
            <a:ext cx="1170700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   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58091" y="3050362"/>
            <a:ext cx="2455818" cy="685615"/>
          </a:xfrm>
          <a:prstGeom prst="rect">
            <a:avLst/>
          </a:prstGeom>
          <a:solidFill>
            <a:srgbClr val="D7A6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Telegraf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4336868" y="3050361"/>
            <a:ext cx="2547258" cy="68561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InfluxDB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7615645" y="3050361"/>
            <a:ext cx="2416628" cy="68561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Kapaciotor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6036656" y="1850034"/>
            <a:ext cx="2545641" cy="5927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Chronograf</a:t>
            </a:r>
            <a:endParaRPr lang="en-IN" dirty="0"/>
          </a:p>
        </p:txBody>
      </p:sp>
      <p:sp>
        <p:nvSpPr>
          <p:cNvPr id="9" name="Right Arrow 8"/>
          <p:cNvSpPr/>
          <p:nvPr/>
        </p:nvSpPr>
        <p:spPr>
          <a:xfrm>
            <a:off x="3513909" y="3327361"/>
            <a:ext cx="822959" cy="29105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Left-Right Arrow 9"/>
          <p:cNvSpPr/>
          <p:nvPr/>
        </p:nvSpPr>
        <p:spPr>
          <a:xfrm>
            <a:off x="6884126" y="3327361"/>
            <a:ext cx="731519" cy="291049"/>
          </a:xfrm>
          <a:prstGeom prst="leftRight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Bent Arrow 11"/>
          <p:cNvSpPr/>
          <p:nvPr/>
        </p:nvSpPr>
        <p:spPr>
          <a:xfrm rot="5400000">
            <a:off x="8432315" y="2168859"/>
            <a:ext cx="1031481" cy="731519"/>
          </a:xfrm>
          <a:prstGeom prst="bent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3" name="Left-Up Arrow 12"/>
          <p:cNvSpPr/>
          <p:nvPr/>
        </p:nvSpPr>
        <p:spPr>
          <a:xfrm rot="10800000">
            <a:off x="5212078" y="1850033"/>
            <a:ext cx="824577" cy="1200325"/>
          </a:xfrm>
          <a:prstGeom prst="leftUp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7981406" y="4950823"/>
            <a:ext cx="3298123" cy="15936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Down Arrow 14"/>
          <p:cNvSpPr/>
          <p:nvPr/>
        </p:nvSpPr>
        <p:spPr>
          <a:xfrm>
            <a:off x="9026434" y="3735976"/>
            <a:ext cx="433387" cy="1214847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5020" y="1041740"/>
            <a:ext cx="947058" cy="578051"/>
          </a:xfrm>
          <a:prstGeom prst="rect">
            <a:avLst/>
          </a:prstGeom>
        </p:spPr>
      </p:pic>
      <p:sp>
        <p:nvSpPr>
          <p:cNvPr id="17" name="Up Arrow 16"/>
          <p:cNvSpPr/>
          <p:nvPr/>
        </p:nvSpPr>
        <p:spPr>
          <a:xfrm>
            <a:off x="4467497" y="1619791"/>
            <a:ext cx="321903" cy="1430568"/>
          </a:xfrm>
          <a:prstGeom prst="up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8971" y="5184483"/>
            <a:ext cx="1110344" cy="48334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3285" y="5081451"/>
            <a:ext cx="769121" cy="586372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164229" y="5977548"/>
            <a:ext cx="1045086" cy="30946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85446" y="2534618"/>
            <a:ext cx="27284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Agent for collecting metrics and data</a:t>
            </a: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4520534" y="3785065"/>
            <a:ext cx="1516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To store the data</a:t>
            </a:r>
            <a:endParaRPr 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10154876" y="3166476"/>
            <a:ext cx="1666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Alerting and data processing engine</a:t>
            </a:r>
            <a:endParaRPr 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5941843" y="1250459"/>
            <a:ext cx="11608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visualization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5018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10" descr="all thre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82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" name="Picture 2" descr="D:\Nitin Shah\DevOps CoE\Survey\Mailer_images\Mailer_images\COE Logo.JPG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3285" y="76201"/>
            <a:ext cx="1666875" cy="452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183153" y="114547"/>
            <a:ext cx="22153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IN" b="1" dirty="0" smtClean="0">
                <a:ln w="1905"/>
                <a:solidFill>
                  <a:srgbClr val="0070C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Work Flow of Tick </a:t>
            </a:r>
            <a:endParaRPr lang="en-IN" b="1" dirty="0">
              <a:ln w="1905"/>
              <a:solidFill>
                <a:srgbClr val="0070C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1" name="Diagram 30"/>
          <p:cNvGraphicFramePr/>
          <p:nvPr>
            <p:extLst>
              <p:ext uri="{D42A27DB-BD31-4B8C-83A1-F6EECF244321}">
                <p14:modId xmlns:p14="http://schemas.microsoft.com/office/powerpoint/2010/main" val="2952003324"/>
              </p:ext>
            </p:extLst>
          </p:nvPr>
        </p:nvGraphicFramePr>
        <p:xfrm>
          <a:off x="9459821" y="3050362"/>
          <a:ext cx="1819708" cy="276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4" name="Rectangle 3"/>
          <p:cNvSpPr/>
          <p:nvPr/>
        </p:nvSpPr>
        <p:spPr>
          <a:xfrm>
            <a:off x="183153" y="834371"/>
            <a:ext cx="1170700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   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0230" y="978617"/>
            <a:ext cx="8728364" cy="5494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85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10" descr="all thre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82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" name="Picture 2" descr="D:\Nitin Shah\DevOps CoE\Survey\Mailer_images\Mailer_images\COE Logo.JPG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3285" y="76201"/>
            <a:ext cx="1666875" cy="452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183153" y="114547"/>
            <a:ext cx="10652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IN" b="1" dirty="0" smtClean="0">
                <a:ln w="1905"/>
                <a:solidFill>
                  <a:srgbClr val="0070C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Telegraf</a:t>
            </a:r>
            <a:endParaRPr lang="en-IN" b="1" dirty="0">
              <a:ln w="1905"/>
              <a:solidFill>
                <a:srgbClr val="0070C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1" name="Diagram 30"/>
          <p:cNvGraphicFramePr/>
          <p:nvPr>
            <p:extLst>
              <p:ext uri="{D42A27DB-BD31-4B8C-83A1-F6EECF244321}">
                <p14:modId xmlns:p14="http://schemas.microsoft.com/office/powerpoint/2010/main" val="2952003324"/>
              </p:ext>
            </p:extLst>
          </p:nvPr>
        </p:nvGraphicFramePr>
        <p:xfrm>
          <a:off x="9459821" y="3050362"/>
          <a:ext cx="1819708" cy="276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83154" y="1205617"/>
            <a:ext cx="1200567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cs typeface="Calibri" panose="020F0502020204030204" pitchFamily="34" charset="0"/>
              </a:rPr>
              <a:t>Open source solution for data collection, pulling data, collect from Linux and windows.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Telegraf </a:t>
            </a:r>
            <a:r>
              <a:rPr lang="en-US" dirty="0"/>
              <a:t>is an open-source agent that collects metrics and data on the system it's running on, or from other services. Telegraf then writes the data to InfluxDB or other </a:t>
            </a:r>
            <a:r>
              <a:rPr lang="en-US" dirty="0" smtClean="0"/>
              <a:t>outputs.</a:t>
            </a:r>
            <a:endParaRPr lang="en-IN" dirty="0" smtClean="0"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cs typeface="Calibri" panose="020F0502020204030204" pitchFamily="34" charset="0"/>
              </a:rPr>
              <a:t>Metric collection daemon</a:t>
            </a:r>
          </a:p>
          <a:p>
            <a:endParaRPr lang="en-IN" dirty="0" smtClean="0"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cs typeface="Calibri" panose="020F0502020204030204" pitchFamily="34" charset="0"/>
              </a:rPr>
              <a:t>Plugin-Driven</a:t>
            </a:r>
          </a:p>
          <a:p>
            <a:endParaRPr lang="en-IN" dirty="0" smtClean="0"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cs typeface="Calibri" panose="020F0502020204030204" pitchFamily="34" charset="0"/>
              </a:rPr>
              <a:t>Written in Go, no need for external dependencies, no npm, pip , gem</a:t>
            </a:r>
          </a:p>
          <a:p>
            <a:endParaRPr lang="en-IN" dirty="0" smtClean="0"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cs typeface="Calibri" panose="020F0502020204030204" pitchFamily="34" charset="0"/>
              </a:rPr>
              <a:t>Over 100 plugins (Docker,Apache,Kubernetes,</a:t>
            </a:r>
            <a:r>
              <a:rPr lang="en-IN" dirty="0" err="1" smtClean="0">
                <a:cs typeface="Calibri" panose="020F0502020204030204" pitchFamily="34" charset="0"/>
              </a:rPr>
              <a:t>radis</a:t>
            </a:r>
            <a:r>
              <a:rPr lang="en-IN" dirty="0" smtClean="0">
                <a:cs typeface="Calibri" panose="020F0502020204030204" pitchFamily="34" charset="0"/>
              </a:rPr>
              <a:t>..etc.)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cs typeface="Calibri" panose="020F0502020204030204" pitchFamily="34" charset="0"/>
              </a:rPr>
              <a:t>Parse the input data Formats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4965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10" descr="all thre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82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" name="Picture 2" descr="D:\Nitin Shah\DevOps CoE\Survey\Mailer_images\Mailer_images\COE Logo.JPG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3285" y="76201"/>
            <a:ext cx="1666875" cy="452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183153" y="114547"/>
            <a:ext cx="10652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IN" b="1" dirty="0" smtClean="0">
                <a:ln w="1905"/>
                <a:solidFill>
                  <a:srgbClr val="0070C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Telegraf</a:t>
            </a:r>
            <a:endParaRPr lang="en-IN" b="1" dirty="0">
              <a:ln w="1905"/>
              <a:solidFill>
                <a:srgbClr val="0070C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1" name="Diagram 30"/>
          <p:cNvGraphicFramePr/>
          <p:nvPr>
            <p:extLst>
              <p:ext uri="{D42A27DB-BD31-4B8C-83A1-F6EECF244321}">
                <p14:modId xmlns:p14="http://schemas.microsoft.com/office/powerpoint/2010/main" val="492594013"/>
              </p:ext>
            </p:extLst>
          </p:nvPr>
        </p:nvGraphicFramePr>
        <p:xfrm>
          <a:off x="9459821" y="3050362"/>
          <a:ext cx="1819708" cy="276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-1399461" y="2782669"/>
            <a:ext cx="120056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cs typeface="Calibri" panose="020F0502020204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61292" y="1072222"/>
            <a:ext cx="6096000" cy="31085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/>
              <a:t>[</a:t>
            </a:r>
            <a:r>
              <a:rPr lang="en-US" sz="1400" b="1" dirty="0"/>
              <a:t>agent]</a:t>
            </a:r>
          </a:p>
          <a:p>
            <a:r>
              <a:rPr lang="en-US" sz="1400" dirty="0"/>
              <a:t>  interval = "10s"</a:t>
            </a:r>
          </a:p>
          <a:p>
            <a:r>
              <a:rPr lang="en-US" sz="1400" dirty="0"/>
              <a:t>  round_interval = true</a:t>
            </a:r>
          </a:p>
          <a:p>
            <a:r>
              <a:rPr lang="en-US" sz="1400" dirty="0"/>
              <a:t>  metric_batch_size = 1000</a:t>
            </a:r>
          </a:p>
          <a:p>
            <a:r>
              <a:rPr lang="en-US" sz="1400" dirty="0"/>
              <a:t>  metric_buffer_limit = 10000</a:t>
            </a:r>
          </a:p>
          <a:p>
            <a:r>
              <a:rPr lang="en-US" sz="1400" b="1" dirty="0"/>
              <a:t>  </a:t>
            </a:r>
            <a:r>
              <a:rPr lang="en-US" sz="1400" b="1" dirty="0" smtClean="0"/>
              <a:t>[[</a:t>
            </a:r>
            <a:r>
              <a:rPr lang="en-US" sz="1400" b="1" dirty="0"/>
              <a:t>outputs.influxdb]]</a:t>
            </a:r>
          </a:p>
          <a:p>
            <a:r>
              <a:rPr lang="en-US" sz="1400" dirty="0"/>
              <a:t>  urls = ["http://influxdb:8086"]</a:t>
            </a:r>
          </a:p>
          <a:p>
            <a:r>
              <a:rPr lang="en-US" sz="1400" dirty="0"/>
              <a:t>  database = "telegraf"</a:t>
            </a:r>
          </a:p>
          <a:p>
            <a:r>
              <a:rPr lang="en-US" sz="1400" b="1" dirty="0"/>
              <a:t>[[inputs.system</a:t>
            </a:r>
            <a:r>
              <a:rPr lang="en-US" sz="1400" dirty="0"/>
              <a:t>]]</a:t>
            </a:r>
          </a:p>
          <a:p>
            <a:r>
              <a:rPr lang="en-US" sz="1400" dirty="0"/>
              <a:t>  [inputs.system.tags]</a:t>
            </a:r>
          </a:p>
          <a:p>
            <a:r>
              <a:rPr lang="en-US" sz="1400" dirty="0"/>
              <a:t>    n_cpus = "%N_CPUS%"</a:t>
            </a:r>
          </a:p>
          <a:p>
            <a:r>
              <a:rPr lang="en-US" sz="1400" b="1" dirty="0"/>
              <a:t>[[inputs.net]]</a:t>
            </a:r>
          </a:p>
          <a:p>
            <a:r>
              <a:rPr lang="en-US" sz="1400" dirty="0"/>
              <a:t> </a:t>
            </a:r>
          </a:p>
          <a:p>
            <a:r>
              <a:rPr lang="en-US" sz="1400" b="1" dirty="0"/>
              <a:t>[[inputs.cpu]]</a:t>
            </a:r>
          </a:p>
        </p:txBody>
      </p:sp>
    </p:spTree>
    <p:extLst>
      <p:ext uri="{BB962C8B-B14F-4D97-AF65-F5344CB8AC3E}">
        <p14:creationId xmlns:p14="http://schemas.microsoft.com/office/powerpoint/2010/main" val="2213439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10" descr="all thre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82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" name="Picture 2" descr="D:\Nitin Shah\DevOps CoE\Survey\Mailer_images\Mailer_images\COE Logo.JPG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3285" y="76201"/>
            <a:ext cx="1666875" cy="452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183153" y="114547"/>
            <a:ext cx="1133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IN" b="1" dirty="0" smtClean="0">
                <a:ln w="1905"/>
                <a:solidFill>
                  <a:srgbClr val="0070C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InfluxDB</a:t>
            </a:r>
            <a:endParaRPr lang="en-IN" b="1" dirty="0">
              <a:ln w="1905"/>
              <a:solidFill>
                <a:srgbClr val="0070C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1" name="Diagram 30"/>
          <p:cNvGraphicFramePr/>
          <p:nvPr>
            <p:extLst>
              <p:ext uri="{D42A27DB-BD31-4B8C-83A1-F6EECF244321}">
                <p14:modId xmlns:p14="http://schemas.microsoft.com/office/powerpoint/2010/main" val="2952003324"/>
              </p:ext>
            </p:extLst>
          </p:nvPr>
        </p:nvGraphicFramePr>
        <p:xfrm>
          <a:off x="9459821" y="3050362"/>
          <a:ext cx="1819708" cy="276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83154" y="1205617"/>
            <a:ext cx="1200567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 smtClean="0"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InfluxDB is an open-source database optimized for fast, high-availability storage and retrieval of time series data.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InfluxDB </a:t>
            </a:r>
            <a:r>
              <a:rPr lang="en-US" dirty="0"/>
              <a:t>is great for operations monitoring, application metrics, and real-time analytics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High </a:t>
            </a:r>
            <a:r>
              <a:rPr lang="en-US" dirty="0"/>
              <a:t>performance </a:t>
            </a:r>
            <a:r>
              <a:rPr lang="en-US" dirty="0" err="1"/>
              <a:t>datastore</a:t>
            </a:r>
            <a:r>
              <a:rPr lang="en-US" dirty="0"/>
              <a:t> written specifically for time series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Simple</a:t>
            </a:r>
            <a:r>
              <a:rPr lang="en-US" dirty="0"/>
              <a:t>, high performing write and query HTTP(S) APIs.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Plugins </a:t>
            </a:r>
            <a:r>
              <a:rPr lang="en-US" dirty="0"/>
              <a:t>support for other data sources such as Graphite, and </a:t>
            </a:r>
            <a:r>
              <a:rPr lang="en-US" dirty="0" err="1"/>
              <a:t>collectd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SQL-like </a:t>
            </a:r>
            <a:r>
              <a:rPr lang="en-US" dirty="0"/>
              <a:t>query language to easily query aggregated data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cs typeface="Calibri" panose="020F0502020204030204" pitchFamily="34" charset="0"/>
            </a:endParaRPr>
          </a:p>
          <a:p>
            <a:endParaRPr lang="en-IN" dirty="0"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3510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HCL Template">
  <a:themeElements>
    <a:clrScheme name="HCL 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HCL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175" cap="flat" cmpd="sng" algn="ctr">
          <a:solidFill>
            <a:srgbClr val="850909"/>
          </a:solidFill>
          <a:prstDash val="solid"/>
          <a:miter lim="800000"/>
          <a:headEnd type="none" w="sm" len="sm"/>
          <a:tailEnd type="triangl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175" cap="flat" cmpd="sng" algn="ctr">
          <a:solidFill>
            <a:srgbClr val="850909"/>
          </a:solidFill>
          <a:prstDash val="solid"/>
          <a:miter lim="800000"/>
          <a:headEnd type="none" w="sm" len="sm"/>
          <a:tailEnd type="triangl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HCL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CL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CL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CL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CL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CL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44638</TotalTime>
  <Words>1349</Words>
  <Application>Microsoft Office PowerPoint</Application>
  <PresentationFormat>Custom</PresentationFormat>
  <Paragraphs>339</Paragraphs>
  <Slides>17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3_HCL Template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HCL Technologies Limited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Torchiano</dc:creator>
  <cp:lastModifiedBy>SRA1</cp:lastModifiedBy>
  <cp:revision>847</cp:revision>
  <dcterms:created xsi:type="dcterms:W3CDTF">2016-02-17T12:07:28Z</dcterms:created>
  <dcterms:modified xsi:type="dcterms:W3CDTF">2018-04-18T19:58:06Z</dcterms:modified>
</cp:coreProperties>
</file>