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1"/>
    <p:sldMasterId id="2147483724" r:id="rId2"/>
  </p:sldMasterIdLst>
  <p:notesMasterIdLst>
    <p:notesMasterId r:id="rId14"/>
  </p:notesMasterIdLst>
  <p:sldIdLst>
    <p:sldId id="484" r:id="rId3"/>
    <p:sldId id="575" r:id="rId4"/>
    <p:sldId id="582" r:id="rId5"/>
    <p:sldId id="583" r:id="rId6"/>
    <p:sldId id="564" r:id="rId7"/>
    <p:sldId id="574" r:id="rId8"/>
    <p:sldId id="581" r:id="rId9"/>
    <p:sldId id="577" r:id="rId10"/>
    <p:sldId id="579" r:id="rId11"/>
    <p:sldId id="578" r:id="rId12"/>
    <p:sldId id="5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6A1"/>
    <a:srgbClr val="72BFC5"/>
    <a:srgbClr val="6084C5"/>
    <a:srgbClr val="FFC000"/>
    <a:srgbClr val="9ED3D7"/>
    <a:srgbClr val="B3D3E0"/>
    <a:srgbClr val="8AB1D2"/>
    <a:srgbClr val="4597A0"/>
    <a:srgbClr val="346698"/>
    <a:srgbClr val="AFE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62409" autoAdjust="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37D17-4B7B-4963-972D-B34370F2CAB8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8ED1D-E2D1-4431-9B81-0C8019875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BE1924-C19B-49EA-A1CC-04BA402ECB05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629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0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2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kx.hcl.com/sites/TechOffice/DevOpsCoE/_layouts/15/star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67234"/>
            <a:ext cx="2419350" cy="65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9887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4C5F6-0460-4190-868D-DD5474480C3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3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3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3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C7137-D88F-4E6D-816D-11BAF2B73ED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9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8BD01-64F6-4D26-B9D6-44C0EF4291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B2532-92CC-453E-8581-DB3170A4571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5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4638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5" y="1600205"/>
            <a:ext cx="10972801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410C6-395B-4F30-97A9-46EE6A8F2D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9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2932A6-EA29-4B23-952E-68909301C9F5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D00DB-A73C-4E24-800F-2BE8EDCA93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6" y="213043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365E4-56E1-4759-BC9D-DCA7696ECD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17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6" y="213043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365E4-56E1-4759-BC9D-DCA7696ECD2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DD1C0-950C-48F2-AC96-973BA2B412B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7" y="440691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A29EC-5068-475C-ABB3-CD707372C4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AD1D-437B-40BF-91AF-01A14892B1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C5DB6-650C-4121-BDC6-CA6AB4C65AB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0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96BEB-DFE5-410E-9A83-E172A69A3A9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B6A2-399C-4588-8C6E-700CC247BA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933" y="275169"/>
            <a:ext cx="11387667" cy="750993"/>
          </a:xfrm>
          <a:prstGeom prst="rect">
            <a:avLst/>
          </a:prstGeom>
        </p:spPr>
        <p:txBody>
          <a:bodyPr vert="horz" lIns="121914" tIns="60957" rIns="121914" bIns="60957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121914" tIns="60957" rIns="121914" bIns="609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596123" y="6375400"/>
            <a:ext cx="0" cy="50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 userDrawn="1"/>
        </p:nvSpPr>
        <p:spPr>
          <a:xfrm>
            <a:off x="2" y="6486224"/>
            <a:ext cx="457612" cy="348787"/>
          </a:xfrm>
          <a:prstGeom prst="rect">
            <a:avLst/>
          </a:prstGeom>
        </p:spPr>
        <p:txBody>
          <a:bodyPr lIns="162527" tIns="81263" rIns="0" bIns="81263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33B120D-C22C-43C1-97A5-1D247EFB43E2}" type="slidenum">
              <a:rPr lang="en-US" sz="1200" b="0" i="0" smtClean="0">
                <a:solidFill>
                  <a:schemeClr val="bg1">
                    <a:lumMod val="50000"/>
                  </a:schemeClr>
                </a:solidFill>
                <a:latin typeface="+mj-lt"/>
                <a:cs typeface="Helvetica Light"/>
              </a:rPr>
              <a:pPr>
                <a:defRPr/>
              </a:pPr>
              <a:t>‹#›</a:t>
            </a:fld>
            <a:endParaRPr lang="en-US" sz="1200" b="0" i="0" dirty="0">
              <a:solidFill>
                <a:schemeClr val="bg1">
                  <a:lumMod val="50000"/>
                </a:schemeClr>
              </a:solidFill>
              <a:latin typeface="+mj-lt"/>
              <a:cs typeface="Helvetica Light"/>
            </a:endParaRPr>
          </a:p>
        </p:txBody>
      </p:sp>
      <p:sp>
        <p:nvSpPr>
          <p:cNvPr id="18" name="Rectangle 17"/>
          <p:cNvSpPr>
            <a:spLocks/>
          </p:cNvSpPr>
          <p:nvPr userDrawn="1"/>
        </p:nvSpPr>
        <p:spPr>
          <a:xfrm>
            <a:off x="4572002" y="6481895"/>
            <a:ext cx="3176713" cy="287231"/>
          </a:xfrm>
          <a:prstGeom prst="rect">
            <a:avLst/>
          </a:prstGeom>
          <a:noFill/>
          <a:ln>
            <a:noFill/>
          </a:ln>
        </p:spPr>
        <p:txBody>
          <a:bodyPr wrap="none" lIns="162527" tIns="81263" rIns="0" bIns="81263">
            <a:spAutoFit/>
          </a:bodyPr>
          <a:lstStyle/>
          <a:p>
            <a:pPr lvl="0" algn="l"/>
            <a:r>
              <a:rPr lang="en-US" sz="800" b="0" i="0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Helvetica Light"/>
              </a:rPr>
              <a:t>Copyright © 2016 HCL Technologies Limited  |  www.hcltech.com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59985" y="6575180"/>
            <a:ext cx="886035" cy="135249"/>
            <a:chOff x="569989" y="4974404"/>
            <a:chExt cx="664526" cy="101437"/>
          </a:xfrm>
        </p:grpSpPr>
        <p:sp>
          <p:nvSpPr>
            <p:cNvPr id="29" name="Freeform 6"/>
            <p:cNvSpPr>
              <a:spLocks/>
            </p:cNvSpPr>
            <p:nvPr userDrawn="1"/>
          </p:nvSpPr>
          <p:spPr bwMode="auto">
            <a:xfrm>
              <a:off x="569989" y="4981715"/>
              <a:ext cx="255587" cy="88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/>
          </p:spPr>
          <p:txBody>
            <a:bodyPr/>
            <a:lstStyle/>
            <a:p>
              <a:pPr algn="l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812682" y="4974404"/>
              <a:ext cx="241311" cy="10143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/>
          </p:spPr>
          <p:txBody>
            <a:bodyPr/>
            <a:lstStyle/>
            <a:p>
              <a:pPr algn="l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1048927" y="4981715"/>
              <a:ext cx="185588" cy="88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/>
          </p:spPr>
          <p:txBody>
            <a:bodyPr/>
            <a:lstStyle/>
            <a:p>
              <a:pPr algn="l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8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37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 cap="none" baseline="0">
          <a:solidFill>
            <a:schemeClr val="tx1">
              <a:lumMod val="50000"/>
              <a:lumOff val="50000"/>
            </a:schemeClr>
          </a:solidFill>
          <a:latin typeface="Helvetica Light"/>
          <a:ea typeface="+mj-ea"/>
          <a:cs typeface="Helvetica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5pPr>
      <a:lvl6pPr marL="609171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839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7576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6778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17284" indent="-317284" algn="l" rtl="0" eaLnBrk="0" fontAlgn="base" hangingPunct="0">
        <a:spcBef>
          <a:spcPct val="100000"/>
        </a:spcBef>
        <a:spcAft>
          <a:spcPct val="0"/>
        </a:spcAft>
        <a:buClr>
          <a:srgbClr val="00529B"/>
        </a:buClr>
        <a:buFont typeface="Arial"/>
        <a:buChar char="•"/>
        <a:defRPr sz="1900" b="0" i="0">
          <a:solidFill>
            <a:srgbClr val="000000"/>
          </a:solidFill>
          <a:latin typeface="Helvetica Light"/>
          <a:ea typeface="+mn-ea"/>
          <a:cs typeface="Helvetica Light"/>
        </a:defRPr>
      </a:lvl1pPr>
      <a:lvl2pPr marL="609171" indent="-289771" algn="l" rtl="0" eaLnBrk="0" fontAlgn="base" hangingPunct="0">
        <a:spcBef>
          <a:spcPct val="50000"/>
        </a:spcBef>
        <a:spcAft>
          <a:spcPct val="0"/>
        </a:spcAft>
        <a:buClr>
          <a:srgbClr val="00529B"/>
        </a:buClr>
        <a:buFont typeface="Arial"/>
        <a:buChar char="•"/>
        <a:defRPr sz="1600" b="0" i="0">
          <a:solidFill>
            <a:srgbClr val="000000"/>
          </a:solidFill>
          <a:latin typeface="Helvetica Light"/>
          <a:cs typeface="Helvetica Light"/>
        </a:defRPr>
      </a:lvl2pPr>
      <a:lvl3pPr marL="901088" indent="-279220" algn="l" rtl="0" eaLnBrk="0" fontAlgn="base" hangingPunct="0">
        <a:spcBef>
          <a:spcPct val="50000"/>
        </a:spcBef>
        <a:spcAft>
          <a:spcPct val="0"/>
        </a:spcAft>
        <a:buClr>
          <a:srgbClr val="00529B"/>
        </a:buClr>
        <a:buFont typeface="Arial"/>
        <a:buChar char="•"/>
        <a:defRPr sz="1600" b="0" i="0">
          <a:solidFill>
            <a:srgbClr val="000000"/>
          </a:solidFill>
          <a:latin typeface="Helvetica Light"/>
          <a:cs typeface="Helvetica Light"/>
        </a:defRPr>
      </a:lvl3pPr>
      <a:lvl4pPr marL="1205691" indent="-291887" algn="l" rtl="0" eaLnBrk="0" fontAlgn="base" hangingPunct="0">
        <a:spcBef>
          <a:spcPct val="50000"/>
        </a:spcBef>
        <a:spcAft>
          <a:spcPct val="0"/>
        </a:spcAft>
        <a:buClr>
          <a:srgbClr val="00529B"/>
        </a:buClr>
        <a:buFont typeface="Arial"/>
        <a:buChar char="•"/>
        <a:defRPr sz="1600" b="0" i="0">
          <a:solidFill>
            <a:srgbClr val="000000"/>
          </a:solidFill>
          <a:latin typeface="Helvetica Light"/>
          <a:cs typeface="Helvetica Light"/>
        </a:defRPr>
      </a:lvl4pPr>
      <a:lvl5pPr marL="1218404" indent="0" algn="l" rtl="0" eaLnBrk="0" fontAlgn="base" hangingPunct="0">
        <a:spcBef>
          <a:spcPct val="50000"/>
        </a:spcBef>
        <a:spcAft>
          <a:spcPct val="0"/>
        </a:spcAft>
        <a:buClr>
          <a:srgbClr val="00529B"/>
        </a:buClr>
        <a:buFont typeface="Arial"/>
        <a:buNone/>
        <a:defRPr sz="1600" b="0" i="0">
          <a:solidFill>
            <a:srgbClr val="000000"/>
          </a:solidFill>
          <a:latin typeface="Helvetica Light"/>
          <a:cs typeface="Helvetica Light"/>
        </a:defRPr>
      </a:lvl5pPr>
      <a:lvl6pPr marL="2119494" indent="-291887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6pPr>
      <a:lvl7pPr marL="2728664" indent="-291887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7pPr>
      <a:lvl8pPr marL="3337835" indent="-291887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8pPr>
      <a:lvl9pPr marL="3947036" indent="-291887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71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390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76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778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948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119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320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507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5" y="274638"/>
            <a:ext cx="1097280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5" y="1600205"/>
            <a:ext cx="1097280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6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3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02BF00-6EBE-4E1E-8798-A17E308E193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9.xml"/><Relationship Id="rId5" Type="http://schemas.openxmlformats.org/officeDocument/2006/relationships/image" Target="../media/image1.jpeg"/><Relationship Id="rId10" Type="http://schemas.microsoft.com/office/2007/relationships/diagramDrawing" Target="../diagrams/drawing9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0.xml"/><Relationship Id="rId5" Type="http://schemas.openxmlformats.org/officeDocument/2006/relationships/image" Target="../media/image1.jpeg"/><Relationship Id="rId10" Type="http://schemas.microsoft.com/office/2007/relationships/diagramDrawing" Target="../diagrams/drawing10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.xml"/><Relationship Id="rId5" Type="http://schemas.openxmlformats.org/officeDocument/2006/relationships/image" Target="../media/image1.jpeg"/><Relationship Id="rId10" Type="http://schemas.microsoft.com/office/2007/relationships/diagramDrawing" Target="../diagrams/drawing1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2.xml"/><Relationship Id="rId5" Type="http://schemas.openxmlformats.org/officeDocument/2006/relationships/image" Target="../media/image1.jpeg"/><Relationship Id="rId10" Type="http://schemas.microsoft.com/office/2007/relationships/diagramDrawing" Target="../diagrams/drawing2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3.xml"/><Relationship Id="rId5" Type="http://schemas.openxmlformats.org/officeDocument/2006/relationships/image" Target="../media/image1.jpeg"/><Relationship Id="rId10" Type="http://schemas.microsoft.com/office/2007/relationships/diagramDrawing" Target="../diagrams/drawing3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diagramLayout" Target="../diagrams/layout4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4.xml"/><Relationship Id="rId11" Type="http://schemas.openxmlformats.org/officeDocument/2006/relationships/image" Target="../media/image5.jpeg"/><Relationship Id="rId5" Type="http://schemas.openxmlformats.org/officeDocument/2006/relationships/image" Target="../media/image1.jpeg"/><Relationship Id="rId10" Type="http://schemas.microsoft.com/office/2007/relationships/diagramDrawing" Target="../diagrams/drawing4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5.xml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microsoft.com/office/2007/relationships/diagramDrawing" Target="../diagrams/drawing5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6.xml"/><Relationship Id="rId5" Type="http://schemas.openxmlformats.org/officeDocument/2006/relationships/image" Target="../media/image1.jpeg"/><Relationship Id="rId10" Type="http://schemas.microsoft.com/office/2007/relationships/diagramDrawing" Target="../diagrams/drawing6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7.xml"/><Relationship Id="rId5" Type="http://schemas.openxmlformats.org/officeDocument/2006/relationships/image" Target="../media/image1.jpeg"/><Relationship Id="rId10" Type="http://schemas.microsoft.com/office/2007/relationships/diagramDrawing" Target="../diagrams/drawing7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8.xml"/><Relationship Id="rId5" Type="http://schemas.openxmlformats.org/officeDocument/2006/relationships/image" Target="../media/image1.jpeg"/><Relationship Id="rId10" Type="http://schemas.microsoft.com/office/2007/relationships/diagramDrawing" Target="../diagrams/drawing8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HC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2" y="6400800"/>
            <a:ext cx="292447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8" descr="all th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" y="0"/>
            <a:ext cx="12114214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2401" y="762000"/>
            <a:ext cx="1135379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600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TICK </a:t>
            </a:r>
            <a:r>
              <a:rPr lang="en-US" sz="600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0291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Kapacitor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Kapacitor is a data processing engine. It lets you plug in your own custom logic to process alerts with dynamic thresholds, match metrics for patterns, or identify statistical anomalies.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will use Kapacitor to read data from InfluxDB, generate alerts, and send those alerts to a specified email address.</a:t>
            </a: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Open source stream and batch processing engine for monitoring and transforming your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Designed to process streaming data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Call user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More than just dash boarding and operator alerts.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User interface for Kapacitor.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Provides User Management and user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28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Installation of Tick Stack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754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TICK Stack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Pros &amp; cons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Flow of Tick 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183153" y="834371"/>
            <a:ext cx="11707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8091" y="3050362"/>
            <a:ext cx="2455818" cy="685615"/>
          </a:xfrm>
          <a:prstGeom prst="rect">
            <a:avLst/>
          </a:prstGeom>
          <a:solidFill>
            <a:srgbClr val="D7A6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Telegraf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36868" y="3050361"/>
            <a:ext cx="2547258" cy="685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InfluxDB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615645" y="3050361"/>
            <a:ext cx="2416628" cy="685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Kapaciotor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36656" y="1850034"/>
            <a:ext cx="2545641" cy="592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Chronograf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3513909" y="3327361"/>
            <a:ext cx="822959" cy="2910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-Right Arrow 9"/>
          <p:cNvSpPr/>
          <p:nvPr/>
        </p:nvSpPr>
        <p:spPr>
          <a:xfrm>
            <a:off x="6884126" y="3327361"/>
            <a:ext cx="731519" cy="291049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nt Arrow 11"/>
          <p:cNvSpPr/>
          <p:nvPr/>
        </p:nvSpPr>
        <p:spPr>
          <a:xfrm rot="5400000">
            <a:off x="8432315" y="2168859"/>
            <a:ext cx="1031481" cy="731519"/>
          </a:xfrm>
          <a:prstGeom prst="ben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Left-Up Arrow 12"/>
          <p:cNvSpPr/>
          <p:nvPr/>
        </p:nvSpPr>
        <p:spPr>
          <a:xfrm rot="10800000">
            <a:off x="5212078" y="1850033"/>
            <a:ext cx="824577" cy="1200325"/>
          </a:xfrm>
          <a:prstGeom prst="left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981406" y="4950823"/>
            <a:ext cx="3298123" cy="159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9026434" y="3735976"/>
            <a:ext cx="433387" cy="121484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20" y="1041740"/>
            <a:ext cx="947058" cy="578051"/>
          </a:xfrm>
          <a:prstGeom prst="rect">
            <a:avLst/>
          </a:prstGeom>
        </p:spPr>
      </p:pic>
      <p:sp>
        <p:nvSpPr>
          <p:cNvPr id="17" name="Up Arrow 16"/>
          <p:cNvSpPr/>
          <p:nvPr/>
        </p:nvSpPr>
        <p:spPr>
          <a:xfrm>
            <a:off x="4467497" y="1619791"/>
            <a:ext cx="321903" cy="1430568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1" y="5184483"/>
            <a:ext cx="1110344" cy="48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85" y="5081451"/>
            <a:ext cx="769121" cy="5863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4229" y="5977548"/>
            <a:ext cx="1045086" cy="3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Flow of Tick 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183153" y="834371"/>
            <a:ext cx="11707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30" y="978617"/>
            <a:ext cx="8728364" cy="54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Telegraf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Open source solution for data collection, pulling data, collect from </a:t>
            </a:r>
            <a:r>
              <a:rPr lang="en-IN" dirty="0">
                <a:cs typeface="Calibri" panose="020F0502020204030204" pitchFamily="34" charset="0"/>
              </a:rPr>
              <a:t>L</a:t>
            </a:r>
            <a:r>
              <a:rPr lang="en-IN" dirty="0" smtClean="0">
                <a:cs typeface="Calibri" panose="020F0502020204030204" pitchFamily="34" charset="0"/>
              </a:rPr>
              <a:t>inux and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Telegraf is an open-source agent that collects metrics and data on the system it's running on, or from other services. Telegraf then writes the data to InfluxDB or other </a:t>
            </a:r>
            <a:r>
              <a:rPr lang="en-US" dirty="0" smtClean="0"/>
              <a:t>outputs.</a:t>
            </a: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Metric collection daemon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Plugin-Driven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Written in Go, no need for external dependencies, no npm, pip , gem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Over 100 plugins (Docker,Apache,Kubernetes,</a:t>
            </a:r>
            <a:r>
              <a:rPr lang="en-IN" dirty="0" err="1" smtClean="0">
                <a:cs typeface="Calibri" panose="020F0502020204030204" pitchFamily="34" charset="0"/>
              </a:rPr>
              <a:t>radis</a:t>
            </a:r>
            <a:r>
              <a:rPr lang="en-IN" dirty="0" smtClean="0">
                <a:cs typeface="Calibri" panose="020F0502020204030204" pitchFamily="34" charset="0"/>
              </a:rPr>
              <a:t>..etc.)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Parse the input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InfluxDB is an open-source database optimized for fast, high-availability storage and retrieval of time series data.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InfluxDB </a:t>
            </a:r>
            <a:r>
              <a:rPr lang="en-US" dirty="0"/>
              <a:t>is great for operations monitoring, application metrics, and real-time analytics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Chronograf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Visualizing your data and configuring monitoring and alerting rules in Kapacitor.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Complete Dashbording solution.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Visual administrative tool for your influx Data deployments.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User interface for Kapacitor.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Provides User Management and user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44535</TotalTime>
  <Words>711</Words>
  <Application>Microsoft Office PowerPoint</Application>
  <PresentationFormat>Widescreen</PresentationFormat>
  <Paragraphs>167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 Light</vt:lpstr>
      <vt:lpstr>Novecento Book</vt:lpstr>
      <vt:lpstr>Verdana</vt:lpstr>
      <vt:lpstr>Wingdings</vt:lpstr>
      <vt:lpstr>3_HCL Template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Torchiano</dc:creator>
  <cp:lastModifiedBy>Sravankumar Nunna</cp:lastModifiedBy>
  <cp:revision>838</cp:revision>
  <dcterms:created xsi:type="dcterms:W3CDTF">2016-02-17T12:07:28Z</dcterms:created>
  <dcterms:modified xsi:type="dcterms:W3CDTF">2018-04-13T05:24:38Z</dcterms:modified>
</cp:coreProperties>
</file>