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DM Sans Bold" panose="020B0604020202020204" charset="0"/>
      <p:regular r:id="rId15"/>
    </p:embeddedFont>
    <p:embeddedFont>
      <p:font typeface="Glacial Indifference" panose="020B0604020202020204" charset="0"/>
      <p:regular r:id="rId16"/>
    </p:embeddedFont>
    <p:embeddedFont>
      <p:font typeface="Glacial Indifference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0" d="100"/>
          <a:sy n="70" d="100"/>
        </p:scale>
        <p:origin x="-206" y="-14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svg"/><Relationship Id="rId7" Type="http://schemas.openxmlformats.org/officeDocument/2006/relationships/image" Target="../media/image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4.png"/><Relationship Id="rId5" Type="http://schemas.openxmlformats.org/officeDocument/2006/relationships/image" Target="../media/image2.svg"/><Relationship Id="rId10" Type="http://schemas.openxmlformats.org/officeDocument/2006/relationships/image" Target="../media/image43.png"/><Relationship Id="rId4" Type="http://schemas.openxmlformats.org/officeDocument/2006/relationships/image" Target="../media/image1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svg"/><Relationship Id="rId7" Type="http://schemas.openxmlformats.org/officeDocument/2006/relationships/image" Target="../media/image2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svg"/><Relationship Id="rId7" Type="http://schemas.openxmlformats.org/officeDocument/2006/relationships/image" Target="../media/image2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sv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982806">
            <a:off x="720300" y="6421716"/>
            <a:ext cx="8842272" cy="11861584"/>
          </a:xfrm>
          <a:custGeom>
            <a:avLst/>
            <a:gdLst/>
            <a:ahLst/>
            <a:cxnLst/>
            <a:rect l="l" t="t" r="r" b="b"/>
            <a:pathLst>
              <a:path w="8842272" h="11861584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6501204">
            <a:off x="11046831" y="-5088864"/>
            <a:ext cx="8807178" cy="11814508"/>
          </a:xfrm>
          <a:custGeom>
            <a:avLst/>
            <a:gdLst/>
            <a:ahLst/>
            <a:cxnLst/>
            <a:rect l="l" t="t" r="r" b="b"/>
            <a:pathLst>
              <a:path w="8807178" h="1181450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0571821">
            <a:off x="10628437" y="8363453"/>
            <a:ext cx="5947318" cy="7978109"/>
          </a:xfrm>
          <a:custGeom>
            <a:avLst/>
            <a:gdLst/>
            <a:ahLst/>
            <a:cxnLst/>
            <a:rect l="l" t="t" r="r" b="b"/>
            <a:pathLst>
              <a:path w="5947318" h="7978109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114765">
            <a:off x="11659336" y="5238019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9" y="0"/>
                </a:lnTo>
                <a:lnTo>
                  <a:pt x="8542939" y="7393524"/>
                </a:lnTo>
                <a:lnTo>
                  <a:pt x="0" y="7393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058328">
            <a:off x="13255544" y="-4131370"/>
            <a:ext cx="7156478" cy="6935278"/>
          </a:xfrm>
          <a:custGeom>
            <a:avLst/>
            <a:gdLst/>
            <a:ahLst/>
            <a:cxnLst/>
            <a:rect l="l" t="t" r="r" b="b"/>
            <a:pathLst>
              <a:path w="7156478" h="69352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3318101">
            <a:off x="-3880130" y="6803731"/>
            <a:ext cx="10117864" cy="10062676"/>
          </a:xfrm>
          <a:custGeom>
            <a:avLst/>
            <a:gdLst/>
            <a:ahLst/>
            <a:cxnLst/>
            <a:rect l="l" t="t" r="r" b="b"/>
            <a:pathLst>
              <a:path w="10117864" h="10062676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6800871">
            <a:off x="-1846725" y="-2878373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765899" y="7890937"/>
            <a:ext cx="8005127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Delgado Merchán, Daniel Alejandro 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3434" b="1" u="none" strike="noStrike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Marquina Rojas, Jhoan Alberto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89977" y="3261285"/>
            <a:ext cx="10708046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/>
          </a:p>
          <a:p>
            <a:pPr algn="ctr">
              <a:lnSpc>
                <a:spcPts val="7000"/>
              </a:lnSpc>
            </a:pPr>
            <a:r>
              <a:rPr lang="en-US" sz="5000" spc="47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ANÁLISIS Y CARACTERIZACIÓN EXPERIMENTAL DE SISTEMAS DE TERCER ORDEN.</a:t>
            </a:r>
          </a:p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endParaRPr lang="en-US" sz="5000" spc="47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917552" y="0"/>
            <a:ext cx="6110656" cy="2616315"/>
            <a:chOff x="0" y="0"/>
            <a:chExt cx="8147541" cy="3488420"/>
          </a:xfrm>
        </p:grpSpPr>
        <p:sp>
          <p:nvSpPr>
            <p:cNvPr id="12" name="TextBox 12"/>
            <p:cNvSpPr txBox="1"/>
            <p:nvPr/>
          </p:nvSpPr>
          <p:spPr>
            <a:xfrm>
              <a:off x="2198642" y="-47625"/>
              <a:ext cx="5948899" cy="3536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1"/>
                </a:lnSpc>
              </a:pPr>
              <a:r>
                <a:rPr lang="en-US" sz="2194" b="1" spc="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UNIVERSIDAD DE LOS ANDES</a:t>
              </a:r>
            </a:p>
            <a:p>
              <a:pPr algn="l">
                <a:lnSpc>
                  <a:spcPts val="3071"/>
                </a:lnSpc>
              </a:pPr>
              <a:r>
                <a:rPr lang="en-US" sz="2194" b="1" spc="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FACULTAD DE INGENIERÍA</a:t>
              </a:r>
            </a:p>
            <a:p>
              <a:pPr algn="l">
                <a:lnSpc>
                  <a:spcPts val="3071"/>
                </a:lnSpc>
              </a:pPr>
              <a:r>
                <a:rPr lang="en-US" sz="2194" b="1" spc="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ESCUELA DE INGENIERÍA DE SISTEMAS </a:t>
              </a:r>
            </a:p>
            <a:p>
              <a:pPr algn="l">
                <a:lnSpc>
                  <a:spcPts val="3071"/>
                </a:lnSpc>
              </a:pPr>
              <a:r>
                <a:rPr lang="en-US" sz="2194" b="1" spc="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DEPARTAMENTO DE CONTROL</a:t>
              </a:r>
            </a:p>
            <a:p>
              <a:pPr algn="l">
                <a:lnSpc>
                  <a:spcPts val="3071"/>
                </a:lnSpc>
              </a:pPr>
              <a:r>
                <a:rPr lang="en-US" sz="2194" b="1" spc="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MÉRIDA - VENEZUELA</a:t>
              </a:r>
            </a:p>
            <a:p>
              <a:pPr algn="ctr">
                <a:lnSpc>
                  <a:spcPts val="3071"/>
                </a:lnSpc>
              </a:pPr>
              <a:endParaRPr lang="en-US" sz="2194" b="1" spc="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938620" cy="2907930"/>
            </a:xfrm>
            <a:custGeom>
              <a:avLst/>
              <a:gdLst/>
              <a:ahLst/>
              <a:cxnLst/>
              <a:rect l="l" t="t" r="r" b="b"/>
              <a:pathLst>
                <a:path w="1938620" h="2907930">
                  <a:moveTo>
                    <a:pt x="0" y="0"/>
                  </a:moveTo>
                  <a:lnTo>
                    <a:pt x="1938620" y="0"/>
                  </a:lnTo>
                  <a:lnTo>
                    <a:pt x="1938620" y="2907930"/>
                  </a:lnTo>
                  <a:lnTo>
                    <a:pt x="0" y="2907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91048" y="-4940726"/>
            <a:ext cx="6700376" cy="5969426"/>
          </a:xfrm>
          <a:custGeom>
            <a:avLst/>
            <a:gdLst/>
            <a:ahLst/>
            <a:cxnLst/>
            <a:rect l="l" t="t" r="r" b="b"/>
            <a:pathLst>
              <a:path w="6700376" h="5969426">
                <a:moveTo>
                  <a:pt x="0" y="0"/>
                </a:moveTo>
                <a:lnTo>
                  <a:pt x="6700376" y="0"/>
                </a:lnTo>
                <a:lnTo>
                  <a:pt x="6700376" y="5969426"/>
                </a:lnTo>
                <a:lnTo>
                  <a:pt x="0" y="5969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8798399">
            <a:off x="13156923" y="101661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8798399">
            <a:off x="-2994864" y="-864598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9961243">
            <a:off x="11882950" y="-3785254"/>
            <a:ext cx="7160967" cy="6197491"/>
          </a:xfrm>
          <a:custGeom>
            <a:avLst/>
            <a:gdLst/>
            <a:ahLst/>
            <a:cxnLst/>
            <a:rect l="l" t="t" r="r" b="b"/>
            <a:pathLst>
              <a:path w="7160967" h="6197491">
                <a:moveTo>
                  <a:pt x="0" y="0"/>
                </a:moveTo>
                <a:lnTo>
                  <a:pt x="7160966" y="0"/>
                </a:lnTo>
                <a:lnTo>
                  <a:pt x="7160966" y="6197491"/>
                </a:lnTo>
                <a:lnTo>
                  <a:pt x="0" y="61974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976001">
            <a:off x="-4550561" y="6425287"/>
            <a:ext cx="8777068" cy="7596153"/>
          </a:xfrm>
          <a:custGeom>
            <a:avLst/>
            <a:gdLst/>
            <a:ahLst/>
            <a:cxnLst/>
            <a:rect l="l" t="t" r="r" b="b"/>
            <a:pathLst>
              <a:path w="8777068" h="7596153">
                <a:moveTo>
                  <a:pt x="0" y="0"/>
                </a:moveTo>
                <a:lnTo>
                  <a:pt x="8777068" y="0"/>
                </a:lnTo>
                <a:lnTo>
                  <a:pt x="8777068" y="7596154"/>
                </a:lnTo>
                <a:lnTo>
                  <a:pt x="0" y="7596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56002" y="3525107"/>
            <a:ext cx="7887856" cy="5330065"/>
          </a:xfrm>
          <a:custGeom>
            <a:avLst/>
            <a:gdLst/>
            <a:ahLst/>
            <a:cxnLst/>
            <a:rect l="l" t="t" r="r" b="b"/>
            <a:pathLst>
              <a:path w="7887856" h="5330065">
                <a:moveTo>
                  <a:pt x="0" y="0"/>
                </a:moveTo>
                <a:lnTo>
                  <a:pt x="7887856" y="0"/>
                </a:lnTo>
                <a:lnTo>
                  <a:pt x="7887856" y="5330066"/>
                </a:lnTo>
                <a:lnTo>
                  <a:pt x="0" y="5330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07" r="-49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791533" y="3525107"/>
            <a:ext cx="4224399" cy="2456077"/>
          </a:xfrm>
          <a:custGeom>
            <a:avLst/>
            <a:gdLst/>
            <a:ahLst/>
            <a:cxnLst/>
            <a:rect l="l" t="t" r="r" b="b"/>
            <a:pathLst>
              <a:path w="4224399" h="2456077">
                <a:moveTo>
                  <a:pt x="0" y="0"/>
                </a:moveTo>
                <a:lnTo>
                  <a:pt x="4224400" y="0"/>
                </a:lnTo>
                <a:lnTo>
                  <a:pt x="4224400" y="2456077"/>
                </a:lnTo>
                <a:lnTo>
                  <a:pt x="0" y="24560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7824" r="-1961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793527" y="7055201"/>
            <a:ext cx="4224399" cy="2544379"/>
          </a:xfrm>
          <a:custGeom>
            <a:avLst/>
            <a:gdLst/>
            <a:ahLst/>
            <a:cxnLst/>
            <a:rect l="l" t="t" r="r" b="b"/>
            <a:pathLst>
              <a:path w="4224399" h="2544379">
                <a:moveTo>
                  <a:pt x="0" y="0"/>
                </a:moveTo>
                <a:lnTo>
                  <a:pt x="4224400" y="0"/>
                </a:lnTo>
                <a:lnTo>
                  <a:pt x="4224400" y="2544379"/>
                </a:lnTo>
                <a:lnTo>
                  <a:pt x="0" y="2544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3469422" y="5143500"/>
            <a:ext cx="4292818" cy="2599114"/>
          </a:xfrm>
          <a:custGeom>
            <a:avLst/>
            <a:gdLst/>
            <a:ahLst/>
            <a:cxnLst/>
            <a:rect l="l" t="t" r="r" b="b"/>
            <a:pathLst>
              <a:path w="4292818" h="2599114">
                <a:moveTo>
                  <a:pt x="0" y="0"/>
                </a:moveTo>
                <a:lnTo>
                  <a:pt x="4292819" y="0"/>
                </a:lnTo>
                <a:lnTo>
                  <a:pt x="4292819" y="2599114"/>
                </a:lnTo>
                <a:lnTo>
                  <a:pt x="0" y="25991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3261" b="-326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56002" y="51999"/>
            <a:ext cx="11542466" cy="256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AMPLIFICADORES OPERACIONALES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626" y="2671032"/>
            <a:ext cx="4074307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 algn="l">
              <a:lnSpc>
                <a:spcPts val="5600"/>
              </a:lnSpc>
              <a:buFont typeface="Arial"/>
              <a:buChar char="•"/>
            </a:pPr>
            <a:r>
              <a:rPr lang="en-US" sz="4000" b="1" spc="37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INVERSOR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91533" y="6329334"/>
            <a:ext cx="4224399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 algn="l">
              <a:lnSpc>
                <a:spcPts val="5600"/>
              </a:lnSpc>
              <a:buFont typeface="Arial"/>
              <a:buChar char="•"/>
            </a:pPr>
            <a:r>
              <a:rPr lang="en-US" sz="4000" b="1" spc="37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SUMADOR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06542" y="4356271"/>
            <a:ext cx="4555698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 algn="l">
              <a:lnSpc>
                <a:spcPts val="5600"/>
              </a:lnSpc>
              <a:buFont typeface="Arial"/>
              <a:buChar char="•"/>
            </a:pPr>
            <a:r>
              <a:rPr lang="en-US" sz="4000" b="1" spc="37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INTEGRADOR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580379"/>
            <a:ext cx="19050326" cy="5975359"/>
            <a:chOff x="0" y="0"/>
            <a:chExt cx="5017370" cy="1573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7370" cy="1573757"/>
            </a:xfrm>
            <a:custGeom>
              <a:avLst/>
              <a:gdLst/>
              <a:ahLst/>
              <a:cxnLst/>
              <a:rect l="l" t="t" r="r" b="b"/>
              <a:pathLst>
                <a:path w="5017370" h="1573757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719458">
            <a:off x="-478942" y="4175959"/>
            <a:ext cx="19305539" cy="3249078"/>
          </a:xfrm>
          <a:custGeom>
            <a:avLst/>
            <a:gdLst/>
            <a:ahLst/>
            <a:cxnLst/>
            <a:rect l="l" t="t" r="r" b="b"/>
            <a:pathLst>
              <a:path w="19305539" h="3249078">
                <a:moveTo>
                  <a:pt x="0" y="0"/>
                </a:moveTo>
                <a:lnTo>
                  <a:pt x="19305539" y="0"/>
                </a:lnTo>
                <a:lnTo>
                  <a:pt x="19305539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310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84248" y="-713185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744452" y="252496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385797" y="9258300"/>
            <a:ext cx="2476208" cy="3212062"/>
          </a:xfrm>
          <a:custGeom>
            <a:avLst/>
            <a:gdLst/>
            <a:ahLst/>
            <a:cxnLst/>
            <a:rect l="l" t="t" r="r" b="b"/>
            <a:pathLst>
              <a:path w="2476208" h="3212062">
                <a:moveTo>
                  <a:pt x="0" y="0"/>
                </a:moveTo>
                <a:lnTo>
                  <a:pt x="2476208" y="0"/>
                </a:lnTo>
                <a:lnTo>
                  <a:pt x="2476208" y="3212062"/>
                </a:lnTo>
                <a:lnTo>
                  <a:pt x="0" y="3212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73152" y="3544610"/>
            <a:ext cx="6920352" cy="5190264"/>
          </a:xfrm>
          <a:custGeom>
            <a:avLst/>
            <a:gdLst/>
            <a:ahLst/>
            <a:cxnLst/>
            <a:rect l="l" t="t" r="r" b="b"/>
            <a:pathLst>
              <a:path w="6920352" h="5190264">
                <a:moveTo>
                  <a:pt x="0" y="0"/>
                </a:moveTo>
                <a:lnTo>
                  <a:pt x="6920352" y="0"/>
                </a:lnTo>
                <a:lnTo>
                  <a:pt x="6920352" y="5190265"/>
                </a:lnTo>
                <a:lnTo>
                  <a:pt x="0" y="51902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730250" y="3544610"/>
            <a:ext cx="7529050" cy="5190264"/>
          </a:xfrm>
          <a:custGeom>
            <a:avLst/>
            <a:gdLst/>
            <a:ahLst/>
            <a:cxnLst/>
            <a:rect l="l" t="t" r="r" b="b"/>
            <a:pathLst>
              <a:path w="7529050" h="5190264">
                <a:moveTo>
                  <a:pt x="0" y="0"/>
                </a:moveTo>
                <a:lnTo>
                  <a:pt x="7529050" y="0"/>
                </a:lnTo>
                <a:lnTo>
                  <a:pt x="7529050" y="5190265"/>
                </a:lnTo>
                <a:lnTo>
                  <a:pt x="0" y="51902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7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848468" y="331181"/>
            <a:ext cx="8324690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RESULTADOS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86173" y="2454689"/>
            <a:ext cx="640380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375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DIAGRAMA DE FASES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6567" y="2454689"/>
            <a:ext cx="640380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375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SALIDAS X1, X2, X3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580379"/>
            <a:ext cx="19050326" cy="5975359"/>
            <a:chOff x="0" y="0"/>
            <a:chExt cx="5017370" cy="1573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7370" cy="1573757"/>
            </a:xfrm>
            <a:custGeom>
              <a:avLst/>
              <a:gdLst/>
              <a:ahLst/>
              <a:cxnLst/>
              <a:rect l="l" t="t" r="r" b="b"/>
              <a:pathLst>
                <a:path w="5017370" h="1573757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253754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719458">
            <a:off x="-478942" y="4175959"/>
            <a:ext cx="19305539" cy="3249078"/>
          </a:xfrm>
          <a:custGeom>
            <a:avLst/>
            <a:gdLst/>
            <a:ahLst/>
            <a:cxnLst/>
            <a:rect l="l" t="t" r="r" b="b"/>
            <a:pathLst>
              <a:path w="19305539" h="3249078">
                <a:moveTo>
                  <a:pt x="0" y="0"/>
                </a:moveTo>
                <a:lnTo>
                  <a:pt x="19305539" y="0"/>
                </a:lnTo>
                <a:lnTo>
                  <a:pt x="19305539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310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84248" y="-713185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744452" y="252496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385797" y="9258300"/>
            <a:ext cx="2476208" cy="3212062"/>
          </a:xfrm>
          <a:custGeom>
            <a:avLst/>
            <a:gdLst/>
            <a:ahLst/>
            <a:cxnLst/>
            <a:rect l="l" t="t" r="r" b="b"/>
            <a:pathLst>
              <a:path w="2476208" h="3212062">
                <a:moveTo>
                  <a:pt x="0" y="0"/>
                </a:moveTo>
                <a:lnTo>
                  <a:pt x="2476208" y="0"/>
                </a:lnTo>
                <a:lnTo>
                  <a:pt x="2476208" y="3212062"/>
                </a:lnTo>
                <a:lnTo>
                  <a:pt x="0" y="3212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4452" y="3743538"/>
            <a:ext cx="8122728" cy="4792409"/>
          </a:xfrm>
          <a:custGeom>
            <a:avLst/>
            <a:gdLst/>
            <a:ahLst/>
            <a:cxnLst/>
            <a:rect l="l" t="t" r="r" b="b"/>
            <a:pathLst>
              <a:path w="8122728" h="4792409">
                <a:moveTo>
                  <a:pt x="0" y="0"/>
                </a:moveTo>
                <a:lnTo>
                  <a:pt x="8122728" y="0"/>
                </a:lnTo>
                <a:lnTo>
                  <a:pt x="8122728" y="4792409"/>
                </a:lnTo>
                <a:lnTo>
                  <a:pt x="0" y="47924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999769" y="3743538"/>
            <a:ext cx="6346778" cy="4792409"/>
          </a:xfrm>
          <a:custGeom>
            <a:avLst/>
            <a:gdLst/>
            <a:ahLst/>
            <a:cxnLst/>
            <a:rect l="l" t="t" r="r" b="b"/>
            <a:pathLst>
              <a:path w="6346778" h="4792409">
                <a:moveTo>
                  <a:pt x="0" y="0"/>
                </a:moveTo>
                <a:lnTo>
                  <a:pt x="6346778" y="0"/>
                </a:lnTo>
                <a:lnTo>
                  <a:pt x="6346778" y="4792409"/>
                </a:lnTo>
                <a:lnTo>
                  <a:pt x="0" y="47924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58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848468" y="331181"/>
            <a:ext cx="8324690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RESULTADOS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86173" y="2454689"/>
            <a:ext cx="640380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375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DIAGRAMA DE FASES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6567" y="2454689"/>
            <a:ext cx="6403802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375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SALIDAS X1, X2, X3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4302" y="2932240"/>
            <a:ext cx="5127156" cy="254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478627" y="1685723"/>
            <a:ext cx="0" cy="3794080"/>
          </a:xfrm>
          <a:prstGeom prst="line">
            <a:avLst/>
          </a:prstGeom>
          <a:ln w="66675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>
            <a:off x="8502801" y="331078"/>
            <a:ext cx="10116277" cy="9454121"/>
          </a:xfrm>
          <a:custGeom>
            <a:avLst/>
            <a:gdLst/>
            <a:ahLst/>
            <a:cxnLst/>
            <a:rect l="l" t="t" r="r" b="b"/>
            <a:pathLst>
              <a:path w="10116277" h="9454121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344704" y="1943183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b="1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4704" y="1115260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4704" y="3590866"/>
            <a:ext cx="5799806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Marco Teórico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Metodología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Resultados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u="none" strike="noStrike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30048" y="3590866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n-US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45925">
            <a:off x="3465684" y="-55000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88514" y="1137507"/>
            <a:ext cx="6460548" cy="96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b="1" spc="5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INTRODUCCIÓN</a:t>
            </a:r>
          </a:p>
        </p:txBody>
      </p:sp>
      <p:sp>
        <p:nvSpPr>
          <p:cNvPr id="6" name="Freeform 6"/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83097" y="4891934"/>
            <a:ext cx="16848471" cy="5033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986" lvl="1" indent="-345993" algn="just">
              <a:lnSpc>
                <a:spcPts val="4487"/>
              </a:lnSpc>
              <a:buFont typeface="Arial"/>
              <a:buChar char="•"/>
            </a:pPr>
            <a:r>
              <a:rPr lang="en-US" sz="3205" b="1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Ecu</a:t>
            </a:r>
            <a:r>
              <a:rPr lang="en-US" sz="3205" b="1" u="none" strike="noStrike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ación Diferencial</a:t>
            </a:r>
            <a:r>
              <a:rPr lang="en-US" sz="3205" u="none" strike="noStrike" spc="7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Se representan por una ecuación diferencial de tercer grado o tres ecuaciones de primer orden en espacio de estados.</a:t>
            </a:r>
          </a:p>
          <a:p>
            <a:pPr marL="691986" lvl="1" indent="-345993" algn="just">
              <a:lnSpc>
                <a:spcPts val="4487"/>
              </a:lnSpc>
              <a:buFont typeface="Arial"/>
              <a:buChar char="•"/>
            </a:pPr>
            <a:r>
              <a:rPr lang="en-US" sz="3205" b="1" u="none" strike="noStrike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Relevancia:</a:t>
            </a:r>
            <a:r>
              <a:rPr lang="en-US" sz="3205" u="none" strike="noStrike" spc="7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Son fundamentales en el diseño de filtros avanzados, la regulación de procesos industriales y el estudio de sistemas electromecánicos o electrónicos.</a:t>
            </a:r>
          </a:p>
          <a:p>
            <a:pPr marL="691986" lvl="1" indent="-345993" algn="just">
              <a:lnSpc>
                <a:spcPts val="4487"/>
              </a:lnSpc>
              <a:buFont typeface="Arial"/>
              <a:buChar char="•"/>
            </a:pPr>
            <a:r>
              <a:rPr lang="en-US" sz="3205" b="1" u="none" strike="noStrike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Comportamiento Dinámico:</a:t>
            </a:r>
            <a:r>
              <a:rPr lang="en-US" sz="3205" u="none" strike="noStrike" spc="7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 ubicación de los polos en el plano complejo es crucial, ya que determina la estabilidad, velocidad de respuesta y la presencia de oscilaciones en el sistema.</a:t>
            </a:r>
          </a:p>
          <a:p>
            <a:pPr algn="just">
              <a:lnSpc>
                <a:spcPts val="4487"/>
              </a:lnSpc>
            </a:pPr>
            <a:endParaRPr lang="en-US" sz="3205" u="none" strike="noStrike" spc="7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487"/>
              </a:lnSpc>
            </a:pPr>
            <a:endParaRPr lang="en-US" sz="3205" u="none" strike="noStrike" spc="7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273160"/>
            <a:ext cx="16402868" cy="2870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2"/>
              </a:lnSpc>
            </a:pPr>
            <a:r>
              <a:rPr lang="en-US" sz="3294" u="none" strike="noStrike" spc="7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sistemas dinámicos de tercer orden ofrecen un equilibrio entre la simplicidad de modelos de menor orden y la complejidad de modelos de mayor dimensión. Esto los hace ideales para modelar fenómenos físicos y tecnológicos con mayor precisión en diversas áreas.</a:t>
            </a:r>
          </a:p>
          <a:p>
            <a:pPr algn="l">
              <a:lnSpc>
                <a:spcPts val="4472"/>
              </a:lnSpc>
            </a:pPr>
            <a:endParaRPr lang="en-US" sz="3294" u="none" strike="noStrike" spc="72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8042" y="1978489"/>
            <a:ext cx="9842498" cy="1127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</a:pPr>
            <a:r>
              <a:rPr lang="en-US" sz="3254" spc="7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3254" u="none" strike="noStrike" spc="7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epresentación de Sistemas en Espacio de Estados</a:t>
            </a:r>
          </a:p>
          <a:p>
            <a:pPr algn="l">
              <a:lnSpc>
                <a:spcPts val="4556"/>
              </a:lnSpc>
            </a:pPr>
            <a:endParaRPr lang="en-US" sz="3254" u="none" strike="noStrike" spc="71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88519" y="7312174"/>
            <a:ext cx="8307816" cy="55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</a:pPr>
            <a:r>
              <a:rPr lang="en-US" sz="3254" spc="7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Polos del Sistema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02065" y="298770"/>
            <a:ext cx="7239778" cy="96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b="1" spc="5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MARCO TEÓRICO</a:t>
            </a:r>
          </a:p>
        </p:txBody>
      </p:sp>
      <p:sp>
        <p:nvSpPr>
          <p:cNvPr id="5" name="Freeform 5"/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604591" y="1894514"/>
            <a:ext cx="0" cy="1470758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 flipV="1">
            <a:off x="1680791" y="7378849"/>
            <a:ext cx="0" cy="1470758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572246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259300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368042" y="2653496"/>
            <a:ext cx="3534023" cy="1000961"/>
          </a:xfrm>
          <a:custGeom>
            <a:avLst/>
            <a:gdLst/>
            <a:ahLst/>
            <a:cxnLst/>
            <a:rect l="l" t="t" r="r" b="b"/>
            <a:pathLst>
              <a:path w="3534023" h="1000961">
                <a:moveTo>
                  <a:pt x="0" y="0"/>
                </a:moveTo>
                <a:lnTo>
                  <a:pt x="3534023" y="0"/>
                </a:lnTo>
                <a:lnTo>
                  <a:pt x="3534023" y="1000960"/>
                </a:lnTo>
                <a:lnTo>
                  <a:pt x="0" y="10009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1422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71142" y="8176043"/>
            <a:ext cx="3534023" cy="706805"/>
          </a:xfrm>
          <a:custGeom>
            <a:avLst/>
            <a:gdLst/>
            <a:ahLst/>
            <a:cxnLst/>
            <a:rect l="l" t="t" r="r" b="b"/>
            <a:pathLst>
              <a:path w="3534023" h="706805">
                <a:moveTo>
                  <a:pt x="0" y="0"/>
                </a:moveTo>
                <a:lnTo>
                  <a:pt x="3534024" y="0"/>
                </a:lnTo>
                <a:lnTo>
                  <a:pt x="3534024" y="706805"/>
                </a:lnTo>
                <a:lnTo>
                  <a:pt x="0" y="7068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368042" y="3877500"/>
            <a:ext cx="9218210" cy="2763911"/>
          </a:xfrm>
          <a:custGeom>
            <a:avLst/>
            <a:gdLst/>
            <a:ahLst/>
            <a:cxnLst/>
            <a:rect l="l" t="t" r="r" b="b"/>
            <a:pathLst>
              <a:path w="9218210" h="2763911">
                <a:moveTo>
                  <a:pt x="0" y="0"/>
                </a:moveTo>
                <a:lnTo>
                  <a:pt x="9218210" y="0"/>
                </a:lnTo>
                <a:lnTo>
                  <a:pt x="9218210" y="2763910"/>
                </a:lnTo>
                <a:lnTo>
                  <a:pt x="0" y="27639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59" t="-4644" r="-2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05039" y="1902289"/>
            <a:ext cx="523352" cy="1261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93"/>
              </a:lnSpc>
            </a:pPr>
            <a:r>
              <a:rPr lang="en-US" sz="7352" b="1" spc="69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0279" y="7318283"/>
            <a:ext cx="499691" cy="121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28"/>
              </a:lnSpc>
            </a:pPr>
            <a:r>
              <a:rPr lang="en-US" sz="7020" b="1" spc="6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2266" y="1938323"/>
            <a:ext cx="8307816" cy="120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b="1" spc="7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</a:t>
            </a:r>
            <a:r>
              <a:rPr lang="en-US" sz="3454" b="1" u="none" strike="noStrike" spc="7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orma Canónica Controlable</a:t>
            </a:r>
          </a:p>
          <a:p>
            <a:pPr algn="l">
              <a:lnSpc>
                <a:spcPts val="4836"/>
              </a:lnSpc>
            </a:pPr>
            <a:endParaRPr lang="en-US" sz="3454" b="1" u="none" strike="noStrike" spc="76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02065" y="298770"/>
            <a:ext cx="7239778" cy="96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b="1" spc="5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MARCO TEÓRICO</a:t>
            </a:r>
          </a:p>
        </p:txBody>
      </p:sp>
      <p:sp>
        <p:nvSpPr>
          <p:cNvPr id="4" name="Freeform 4"/>
          <p:cNvSpPr/>
          <p:nvPr/>
        </p:nvSpPr>
        <p:spPr>
          <a:xfrm rot="-6399961">
            <a:off x="13051640" y="-1250010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 flipV="1">
            <a:off x="1754984" y="1998230"/>
            <a:ext cx="0" cy="1470758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72246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259300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085436" y="5126308"/>
            <a:ext cx="7300083" cy="3131624"/>
          </a:xfrm>
          <a:custGeom>
            <a:avLst/>
            <a:gdLst/>
            <a:ahLst/>
            <a:cxnLst/>
            <a:rect l="l" t="t" r="r" b="b"/>
            <a:pathLst>
              <a:path w="7300083" h="3131624">
                <a:moveTo>
                  <a:pt x="0" y="0"/>
                </a:moveTo>
                <a:lnTo>
                  <a:pt x="7300083" y="0"/>
                </a:lnTo>
                <a:lnTo>
                  <a:pt x="7300083" y="3131625"/>
                </a:lnTo>
                <a:lnTo>
                  <a:pt x="0" y="3131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2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697637" y="8994104"/>
            <a:ext cx="6484940" cy="626386"/>
          </a:xfrm>
          <a:custGeom>
            <a:avLst/>
            <a:gdLst/>
            <a:ahLst/>
            <a:cxnLst/>
            <a:rect l="l" t="t" r="r" b="b"/>
            <a:pathLst>
              <a:path w="6484940" h="626386">
                <a:moveTo>
                  <a:pt x="0" y="0"/>
                </a:moveTo>
                <a:lnTo>
                  <a:pt x="6484940" y="0"/>
                </a:lnTo>
                <a:lnTo>
                  <a:pt x="6484940" y="626387"/>
                </a:lnTo>
                <a:lnTo>
                  <a:pt x="0" y="6263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H="1" flipV="1">
            <a:off x="5301296" y="8269344"/>
            <a:ext cx="2734068" cy="724761"/>
          </a:xfrm>
          <a:prstGeom prst="line">
            <a:avLst/>
          </a:prstGeom>
          <a:ln w="38100" cap="flat">
            <a:solidFill>
              <a:srgbClr val="253754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H="1" flipV="1">
            <a:off x="6403700" y="8257933"/>
            <a:ext cx="616916" cy="736172"/>
          </a:xfrm>
          <a:prstGeom prst="line">
            <a:avLst/>
          </a:prstGeom>
          <a:ln w="38100" cap="flat">
            <a:solidFill>
              <a:srgbClr val="253754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1140469" y="5126820"/>
            <a:ext cx="2187372" cy="3238361"/>
          </a:xfrm>
          <a:custGeom>
            <a:avLst/>
            <a:gdLst/>
            <a:ahLst/>
            <a:cxnLst/>
            <a:rect l="l" t="t" r="r" b="b"/>
            <a:pathLst>
              <a:path w="2187372" h="3238361">
                <a:moveTo>
                  <a:pt x="0" y="0"/>
                </a:moveTo>
                <a:lnTo>
                  <a:pt x="2187372" y="0"/>
                </a:lnTo>
                <a:lnTo>
                  <a:pt x="2187372" y="3238362"/>
                </a:lnTo>
                <a:lnTo>
                  <a:pt x="0" y="323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6986" r="-14438" b="-11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25417" y="1719891"/>
            <a:ext cx="541049" cy="1309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1"/>
              </a:lnSpc>
            </a:pPr>
            <a:r>
              <a:rPr lang="en-US" sz="7601" b="1" spc="71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52266" y="2532621"/>
            <a:ext cx="12949264" cy="1994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6"/>
              </a:lnSpc>
            </a:pPr>
            <a:r>
              <a:rPr lang="en-US" sz="2854" spc="6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una est</a:t>
            </a:r>
            <a:r>
              <a:rPr lang="en-US" sz="2854" u="none" strike="noStrike" spc="6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ructura específica de representación en espacio de estados que facilita el diseño de sistemas con polos predefinidos.</a:t>
            </a:r>
          </a:p>
          <a:p>
            <a:pPr marL="616369" lvl="1" indent="-308185" algn="just">
              <a:lnSpc>
                <a:spcPts val="3996"/>
              </a:lnSpc>
              <a:buFont typeface="Arial"/>
              <a:buChar char="•"/>
            </a:pPr>
            <a:r>
              <a:rPr lang="en-US" sz="2854" u="none" strike="noStrike" spc="6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matriz </a:t>
            </a:r>
            <a:r>
              <a:rPr lang="en-US" sz="2854" b="1" u="none" strike="noStrike" spc="6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contiene directamente los coeficientes del polinomio característico</a:t>
            </a:r>
            <a:r>
              <a:rPr lang="en-US" sz="2854" u="none" strike="noStrike" spc="6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del sistema en su última fila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0950" y="-2033784"/>
            <a:ext cx="4736956" cy="4426901"/>
          </a:xfrm>
          <a:custGeom>
            <a:avLst/>
            <a:gdLst/>
            <a:ahLst/>
            <a:cxnLst/>
            <a:rect l="l" t="t" r="r" b="b"/>
            <a:pathLst>
              <a:path w="4736956" h="4426901">
                <a:moveTo>
                  <a:pt x="0" y="0"/>
                </a:moveTo>
                <a:lnTo>
                  <a:pt x="4736956" y="0"/>
                </a:lnTo>
                <a:lnTo>
                  <a:pt x="4736956" y="4426901"/>
                </a:lnTo>
                <a:lnTo>
                  <a:pt x="0" y="4426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151301">
            <a:off x="10951931" y="6783793"/>
            <a:ext cx="8535602" cy="7976908"/>
          </a:xfrm>
          <a:custGeom>
            <a:avLst/>
            <a:gdLst/>
            <a:ahLst/>
            <a:cxnLst/>
            <a:rect l="l" t="t" r="r" b="b"/>
            <a:pathLst>
              <a:path w="8535602" h="7976908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490056" y="3274187"/>
            <a:ext cx="5421251" cy="5071509"/>
            <a:chOff x="0" y="0"/>
            <a:chExt cx="997323" cy="932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84256" y="0"/>
                  </a:moveTo>
                  <a:lnTo>
                    <a:pt x="913067" y="0"/>
                  </a:lnTo>
                  <a:cubicBezTo>
                    <a:pt x="935413" y="0"/>
                    <a:pt x="956844" y="8877"/>
                    <a:pt x="972645" y="24678"/>
                  </a:cubicBezTo>
                  <a:cubicBezTo>
                    <a:pt x="988446" y="40479"/>
                    <a:pt x="997323" y="61910"/>
                    <a:pt x="997323" y="84256"/>
                  </a:cubicBezTo>
                  <a:lnTo>
                    <a:pt x="997323" y="848727"/>
                  </a:lnTo>
                  <a:cubicBezTo>
                    <a:pt x="997323" y="895260"/>
                    <a:pt x="959601" y="932983"/>
                    <a:pt x="913067" y="932983"/>
                  </a:cubicBezTo>
                  <a:lnTo>
                    <a:pt x="84256" y="932983"/>
                  </a:lnTo>
                  <a:cubicBezTo>
                    <a:pt x="37723" y="932983"/>
                    <a:pt x="0" y="895260"/>
                    <a:pt x="0" y="848727"/>
                  </a:cubicBezTo>
                  <a:lnTo>
                    <a:pt x="0" y="84256"/>
                  </a:lnTo>
                  <a:cubicBezTo>
                    <a:pt x="0" y="37723"/>
                    <a:pt x="37723" y="0"/>
                    <a:pt x="8425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576025" y="3274187"/>
            <a:ext cx="5459280" cy="5107084"/>
            <a:chOff x="0" y="0"/>
            <a:chExt cx="997323" cy="932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83669" y="0"/>
                  </a:moveTo>
                  <a:lnTo>
                    <a:pt x="913654" y="0"/>
                  </a:lnTo>
                  <a:cubicBezTo>
                    <a:pt x="959863" y="0"/>
                    <a:pt x="997323" y="37460"/>
                    <a:pt x="997323" y="83669"/>
                  </a:cubicBezTo>
                  <a:lnTo>
                    <a:pt x="997323" y="849314"/>
                  </a:lnTo>
                  <a:cubicBezTo>
                    <a:pt x="997323" y="895523"/>
                    <a:pt x="959863" y="932983"/>
                    <a:pt x="913654" y="932983"/>
                  </a:cubicBezTo>
                  <a:lnTo>
                    <a:pt x="83669" y="932983"/>
                  </a:lnTo>
                  <a:cubicBezTo>
                    <a:pt x="37460" y="932983"/>
                    <a:pt x="0" y="895523"/>
                    <a:pt x="0" y="849314"/>
                  </a:cubicBezTo>
                  <a:lnTo>
                    <a:pt x="0" y="83669"/>
                  </a:lnTo>
                  <a:cubicBezTo>
                    <a:pt x="0" y="37460"/>
                    <a:pt x="37460" y="0"/>
                    <a:pt x="8366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10323" y="3247824"/>
            <a:ext cx="5298180" cy="5159810"/>
            <a:chOff x="0" y="0"/>
            <a:chExt cx="1410985" cy="13741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0985" cy="1374135"/>
            </a:xfrm>
            <a:custGeom>
              <a:avLst/>
              <a:gdLst/>
              <a:ahLst/>
              <a:cxnLst/>
              <a:rect l="l" t="t" r="r" b="b"/>
              <a:pathLst>
                <a:path w="1410985" h="1374135">
                  <a:moveTo>
                    <a:pt x="86213" y="0"/>
                  </a:moveTo>
                  <a:lnTo>
                    <a:pt x="1324772" y="0"/>
                  </a:lnTo>
                  <a:cubicBezTo>
                    <a:pt x="1372386" y="0"/>
                    <a:pt x="1410985" y="38599"/>
                    <a:pt x="1410985" y="86213"/>
                  </a:cubicBezTo>
                  <a:lnTo>
                    <a:pt x="1410985" y="1287921"/>
                  </a:lnTo>
                  <a:cubicBezTo>
                    <a:pt x="1410985" y="1335536"/>
                    <a:pt x="1372386" y="1374135"/>
                    <a:pt x="1324772" y="1374135"/>
                  </a:cubicBezTo>
                  <a:lnTo>
                    <a:pt x="86213" y="1374135"/>
                  </a:lnTo>
                  <a:cubicBezTo>
                    <a:pt x="38599" y="1374135"/>
                    <a:pt x="0" y="1335536"/>
                    <a:pt x="0" y="1287921"/>
                  </a:cubicBezTo>
                  <a:lnTo>
                    <a:pt x="0" y="86213"/>
                  </a:lnTo>
                  <a:cubicBezTo>
                    <a:pt x="0" y="38599"/>
                    <a:pt x="38599" y="0"/>
                    <a:pt x="862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1410985" cy="1364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0800000">
            <a:off x="12490056" y="3274187"/>
            <a:ext cx="5421251" cy="1252510"/>
          </a:xfrm>
          <a:custGeom>
            <a:avLst/>
            <a:gdLst/>
            <a:ahLst/>
            <a:cxnLst/>
            <a:rect l="l" t="t" r="r" b="b"/>
            <a:pathLst>
              <a:path w="5421251" h="1252510">
                <a:moveTo>
                  <a:pt x="0" y="0"/>
                </a:moveTo>
                <a:lnTo>
                  <a:pt x="5421251" y="0"/>
                </a:lnTo>
                <a:lnTo>
                  <a:pt x="5421251" y="1252510"/>
                </a:lnTo>
                <a:lnTo>
                  <a:pt x="0" y="1252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6576025" y="3274187"/>
            <a:ext cx="5459280" cy="1261296"/>
          </a:xfrm>
          <a:custGeom>
            <a:avLst/>
            <a:gdLst/>
            <a:ahLst/>
            <a:cxnLst/>
            <a:rect l="l" t="t" r="r" b="b"/>
            <a:pathLst>
              <a:path w="5459280" h="1261296">
                <a:moveTo>
                  <a:pt x="0" y="0"/>
                </a:moveTo>
                <a:lnTo>
                  <a:pt x="5459280" y="0"/>
                </a:lnTo>
                <a:lnTo>
                  <a:pt x="5459280" y="1261296"/>
                </a:lnTo>
                <a:lnTo>
                  <a:pt x="0" y="1261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710323" y="3247824"/>
            <a:ext cx="5298180" cy="1224076"/>
          </a:xfrm>
          <a:custGeom>
            <a:avLst/>
            <a:gdLst/>
            <a:ahLst/>
            <a:cxnLst/>
            <a:rect l="l" t="t" r="r" b="b"/>
            <a:pathLst>
              <a:path w="5298180" h="1224076">
                <a:moveTo>
                  <a:pt x="0" y="0"/>
                </a:moveTo>
                <a:lnTo>
                  <a:pt x="5298180" y="0"/>
                </a:lnTo>
                <a:lnTo>
                  <a:pt x="5298180" y="1224076"/>
                </a:lnTo>
                <a:lnTo>
                  <a:pt x="0" y="122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1446812" y="8679070"/>
            <a:ext cx="4542869" cy="4047283"/>
          </a:xfrm>
          <a:custGeom>
            <a:avLst/>
            <a:gdLst/>
            <a:ahLst/>
            <a:cxnLst/>
            <a:rect l="l" t="t" r="r" b="b"/>
            <a:pathLst>
              <a:path w="4542869" h="4047283">
                <a:moveTo>
                  <a:pt x="0" y="0"/>
                </a:moveTo>
                <a:lnTo>
                  <a:pt x="4542869" y="0"/>
                </a:lnTo>
                <a:lnTo>
                  <a:pt x="4542869" y="4047283"/>
                </a:lnTo>
                <a:lnTo>
                  <a:pt x="0" y="4047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10452176">
            <a:off x="15012576" y="-2759682"/>
            <a:ext cx="5482705" cy="4884592"/>
          </a:xfrm>
          <a:custGeom>
            <a:avLst/>
            <a:gdLst/>
            <a:ahLst/>
            <a:cxnLst/>
            <a:rect l="l" t="t" r="r" b="b"/>
            <a:pathLst>
              <a:path w="5482705" h="4884592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6779104" y="5009279"/>
            <a:ext cx="4985736" cy="692463"/>
          </a:xfrm>
          <a:custGeom>
            <a:avLst/>
            <a:gdLst/>
            <a:ahLst/>
            <a:cxnLst/>
            <a:rect l="l" t="t" r="r" b="b"/>
            <a:pathLst>
              <a:path w="4985736" h="692463">
                <a:moveTo>
                  <a:pt x="0" y="0"/>
                </a:moveTo>
                <a:lnTo>
                  <a:pt x="4985736" y="0"/>
                </a:lnTo>
                <a:lnTo>
                  <a:pt x="4985736" y="692463"/>
                </a:lnTo>
                <a:lnTo>
                  <a:pt x="0" y="6924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7082081" y="6054033"/>
            <a:ext cx="4379783" cy="821209"/>
          </a:xfrm>
          <a:custGeom>
            <a:avLst/>
            <a:gdLst/>
            <a:ahLst/>
            <a:cxnLst/>
            <a:rect l="l" t="t" r="r" b="b"/>
            <a:pathLst>
              <a:path w="4379783" h="821209">
                <a:moveTo>
                  <a:pt x="0" y="0"/>
                </a:moveTo>
                <a:lnTo>
                  <a:pt x="4379783" y="0"/>
                </a:lnTo>
                <a:lnTo>
                  <a:pt x="4379783" y="821210"/>
                </a:lnTo>
                <a:lnTo>
                  <a:pt x="0" y="8212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2778255" y="5282218"/>
            <a:ext cx="4707158" cy="2021392"/>
          </a:xfrm>
          <a:custGeom>
            <a:avLst/>
            <a:gdLst/>
            <a:ahLst/>
            <a:cxnLst/>
            <a:rect l="l" t="t" r="r" b="b"/>
            <a:pathLst>
              <a:path w="4707158" h="2021392">
                <a:moveTo>
                  <a:pt x="0" y="0"/>
                </a:moveTo>
                <a:lnTo>
                  <a:pt x="4707158" y="0"/>
                </a:lnTo>
                <a:lnTo>
                  <a:pt x="4707158" y="2021392"/>
                </a:lnTo>
                <a:lnTo>
                  <a:pt x="0" y="20213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868759" y="5438775"/>
            <a:ext cx="4801945" cy="2453861"/>
          </a:xfrm>
          <a:custGeom>
            <a:avLst/>
            <a:gdLst/>
            <a:ahLst/>
            <a:cxnLst/>
            <a:rect l="l" t="t" r="r" b="b"/>
            <a:pathLst>
              <a:path w="4801945" h="2453861">
                <a:moveTo>
                  <a:pt x="0" y="0"/>
                </a:moveTo>
                <a:lnTo>
                  <a:pt x="4801945" y="0"/>
                </a:lnTo>
                <a:lnTo>
                  <a:pt x="4801945" y="2453861"/>
                </a:lnTo>
                <a:lnTo>
                  <a:pt x="0" y="24538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925" t="-431" b="-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4793877" y="236571"/>
            <a:ext cx="8184365" cy="245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41"/>
              </a:lnSpc>
            </a:pPr>
            <a:r>
              <a:rPr lang="en-US" sz="7029" spc="66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METODOLOGÍA</a:t>
            </a:r>
          </a:p>
          <a:p>
            <a:pPr algn="r">
              <a:lnSpc>
                <a:spcPts val="9841"/>
              </a:lnSpc>
            </a:pPr>
            <a:endParaRPr lang="en-US" sz="7029" spc="660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458790" y="1169032"/>
            <a:ext cx="8184365" cy="1414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579"/>
              </a:lnSpc>
            </a:pPr>
            <a:r>
              <a:rPr lang="en-US" sz="8271" b="1" spc="77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78242" y="3241112"/>
            <a:ext cx="4357615" cy="204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5"/>
              </a:lnSpc>
            </a:pPr>
            <a:r>
              <a:rPr lang="en-US" sz="3946" b="1" spc="165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Matriz Canónica Controlable</a:t>
            </a:r>
          </a:p>
          <a:p>
            <a:pPr algn="ctr">
              <a:lnSpc>
                <a:spcPts val="5355"/>
              </a:lnSpc>
            </a:pPr>
            <a:endParaRPr lang="en-US" sz="3946" b="1" spc="165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779104" y="3186241"/>
            <a:ext cx="5053122" cy="127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8"/>
              </a:lnSpc>
            </a:pPr>
            <a:r>
              <a:rPr lang="en-US" sz="3698" b="1" spc="155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Ecuacion Característica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64652" y="3563597"/>
            <a:ext cx="3010160" cy="57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6"/>
              </a:lnSpc>
            </a:pPr>
            <a:r>
              <a:rPr lang="en-US" sz="3347" b="1" spc="14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Polos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8378" y="4720675"/>
            <a:ext cx="3262708" cy="42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478" spc="5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p1 = 1 , p2 =-2, p3 = -4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0950" y="-2033784"/>
            <a:ext cx="4736956" cy="4426901"/>
          </a:xfrm>
          <a:custGeom>
            <a:avLst/>
            <a:gdLst/>
            <a:ahLst/>
            <a:cxnLst/>
            <a:rect l="l" t="t" r="r" b="b"/>
            <a:pathLst>
              <a:path w="4736956" h="4426901">
                <a:moveTo>
                  <a:pt x="0" y="0"/>
                </a:moveTo>
                <a:lnTo>
                  <a:pt x="4736956" y="0"/>
                </a:lnTo>
                <a:lnTo>
                  <a:pt x="4736956" y="4426901"/>
                </a:lnTo>
                <a:lnTo>
                  <a:pt x="0" y="4426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151301">
            <a:off x="10951931" y="6783793"/>
            <a:ext cx="8535602" cy="7976908"/>
          </a:xfrm>
          <a:custGeom>
            <a:avLst/>
            <a:gdLst/>
            <a:ahLst/>
            <a:cxnLst/>
            <a:rect l="l" t="t" r="r" b="b"/>
            <a:pathLst>
              <a:path w="8535602" h="7976908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490056" y="3274187"/>
            <a:ext cx="5421251" cy="5071509"/>
            <a:chOff x="0" y="0"/>
            <a:chExt cx="997323" cy="932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84256" y="0"/>
                  </a:moveTo>
                  <a:lnTo>
                    <a:pt x="913067" y="0"/>
                  </a:lnTo>
                  <a:cubicBezTo>
                    <a:pt x="935413" y="0"/>
                    <a:pt x="956844" y="8877"/>
                    <a:pt x="972645" y="24678"/>
                  </a:cubicBezTo>
                  <a:cubicBezTo>
                    <a:pt x="988446" y="40479"/>
                    <a:pt x="997323" y="61910"/>
                    <a:pt x="997323" y="84256"/>
                  </a:cubicBezTo>
                  <a:lnTo>
                    <a:pt x="997323" y="848727"/>
                  </a:lnTo>
                  <a:cubicBezTo>
                    <a:pt x="997323" y="895260"/>
                    <a:pt x="959601" y="932983"/>
                    <a:pt x="913067" y="932983"/>
                  </a:cubicBezTo>
                  <a:lnTo>
                    <a:pt x="84256" y="932983"/>
                  </a:lnTo>
                  <a:cubicBezTo>
                    <a:pt x="37723" y="932983"/>
                    <a:pt x="0" y="895260"/>
                    <a:pt x="0" y="848727"/>
                  </a:cubicBezTo>
                  <a:lnTo>
                    <a:pt x="0" y="84256"/>
                  </a:lnTo>
                  <a:cubicBezTo>
                    <a:pt x="0" y="37723"/>
                    <a:pt x="37723" y="0"/>
                    <a:pt x="8425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576025" y="3274187"/>
            <a:ext cx="5459280" cy="5107084"/>
            <a:chOff x="0" y="0"/>
            <a:chExt cx="997323" cy="932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83669" y="0"/>
                  </a:moveTo>
                  <a:lnTo>
                    <a:pt x="913654" y="0"/>
                  </a:lnTo>
                  <a:cubicBezTo>
                    <a:pt x="959863" y="0"/>
                    <a:pt x="997323" y="37460"/>
                    <a:pt x="997323" y="83669"/>
                  </a:cubicBezTo>
                  <a:lnTo>
                    <a:pt x="997323" y="849314"/>
                  </a:lnTo>
                  <a:cubicBezTo>
                    <a:pt x="997323" y="895523"/>
                    <a:pt x="959863" y="932983"/>
                    <a:pt x="913654" y="932983"/>
                  </a:cubicBezTo>
                  <a:lnTo>
                    <a:pt x="83669" y="932983"/>
                  </a:lnTo>
                  <a:cubicBezTo>
                    <a:pt x="37460" y="932983"/>
                    <a:pt x="0" y="895523"/>
                    <a:pt x="0" y="849314"/>
                  </a:cubicBezTo>
                  <a:lnTo>
                    <a:pt x="0" y="83669"/>
                  </a:lnTo>
                  <a:cubicBezTo>
                    <a:pt x="0" y="37460"/>
                    <a:pt x="37460" y="0"/>
                    <a:pt x="8366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10323" y="3247824"/>
            <a:ext cx="5298180" cy="5159810"/>
            <a:chOff x="0" y="0"/>
            <a:chExt cx="1410985" cy="13741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0985" cy="1374135"/>
            </a:xfrm>
            <a:custGeom>
              <a:avLst/>
              <a:gdLst/>
              <a:ahLst/>
              <a:cxnLst/>
              <a:rect l="l" t="t" r="r" b="b"/>
              <a:pathLst>
                <a:path w="1410985" h="1374135">
                  <a:moveTo>
                    <a:pt x="86213" y="0"/>
                  </a:moveTo>
                  <a:lnTo>
                    <a:pt x="1324772" y="0"/>
                  </a:lnTo>
                  <a:cubicBezTo>
                    <a:pt x="1372386" y="0"/>
                    <a:pt x="1410985" y="38599"/>
                    <a:pt x="1410985" y="86213"/>
                  </a:cubicBezTo>
                  <a:lnTo>
                    <a:pt x="1410985" y="1287921"/>
                  </a:lnTo>
                  <a:cubicBezTo>
                    <a:pt x="1410985" y="1335536"/>
                    <a:pt x="1372386" y="1374135"/>
                    <a:pt x="1324772" y="1374135"/>
                  </a:cubicBezTo>
                  <a:lnTo>
                    <a:pt x="86213" y="1374135"/>
                  </a:lnTo>
                  <a:cubicBezTo>
                    <a:pt x="38599" y="1374135"/>
                    <a:pt x="0" y="1335536"/>
                    <a:pt x="0" y="1287921"/>
                  </a:cubicBezTo>
                  <a:lnTo>
                    <a:pt x="0" y="86213"/>
                  </a:lnTo>
                  <a:cubicBezTo>
                    <a:pt x="0" y="38599"/>
                    <a:pt x="38599" y="0"/>
                    <a:pt x="862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1410985" cy="13646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0800000">
            <a:off x="12490056" y="3274187"/>
            <a:ext cx="5421251" cy="1252510"/>
          </a:xfrm>
          <a:custGeom>
            <a:avLst/>
            <a:gdLst/>
            <a:ahLst/>
            <a:cxnLst/>
            <a:rect l="l" t="t" r="r" b="b"/>
            <a:pathLst>
              <a:path w="5421251" h="1252510">
                <a:moveTo>
                  <a:pt x="0" y="0"/>
                </a:moveTo>
                <a:lnTo>
                  <a:pt x="5421251" y="0"/>
                </a:lnTo>
                <a:lnTo>
                  <a:pt x="5421251" y="1252510"/>
                </a:lnTo>
                <a:lnTo>
                  <a:pt x="0" y="1252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6576025" y="3274187"/>
            <a:ext cx="5459280" cy="1261296"/>
          </a:xfrm>
          <a:custGeom>
            <a:avLst/>
            <a:gdLst/>
            <a:ahLst/>
            <a:cxnLst/>
            <a:rect l="l" t="t" r="r" b="b"/>
            <a:pathLst>
              <a:path w="5459280" h="1261296">
                <a:moveTo>
                  <a:pt x="0" y="0"/>
                </a:moveTo>
                <a:lnTo>
                  <a:pt x="5459280" y="0"/>
                </a:lnTo>
                <a:lnTo>
                  <a:pt x="5459280" y="1261296"/>
                </a:lnTo>
                <a:lnTo>
                  <a:pt x="0" y="1261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710323" y="3247824"/>
            <a:ext cx="5298180" cy="1224076"/>
          </a:xfrm>
          <a:custGeom>
            <a:avLst/>
            <a:gdLst/>
            <a:ahLst/>
            <a:cxnLst/>
            <a:rect l="l" t="t" r="r" b="b"/>
            <a:pathLst>
              <a:path w="5298180" h="1224076">
                <a:moveTo>
                  <a:pt x="0" y="0"/>
                </a:moveTo>
                <a:lnTo>
                  <a:pt x="5298180" y="0"/>
                </a:lnTo>
                <a:lnTo>
                  <a:pt x="5298180" y="1224076"/>
                </a:lnTo>
                <a:lnTo>
                  <a:pt x="0" y="122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1446812" y="8679070"/>
            <a:ext cx="4542869" cy="4047283"/>
          </a:xfrm>
          <a:custGeom>
            <a:avLst/>
            <a:gdLst/>
            <a:ahLst/>
            <a:cxnLst/>
            <a:rect l="l" t="t" r="r" b="b"/>
            <a:pathLst>
              <a:path w="4542869" h="4047283">
                <a:moveTo>
                  <a:pt x="0" y="0"/>
                </a:moveTo>
                <a:lnTo>
                  <a:pt x="4542869" y="0"/>
                </a:lnTo>
                <a:lnTo>
                  <a:pt x="4542869" y="4047283"/>
                </a:lnTo>
                <a:lnTo>
                  <a:pt x="0" y="4047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10452176">
            <a:off x="15012576" y="-2759682"/>
            <a:ext cx="5482705" cy="4884592"/>
          </a:xfrm>
          <a:custGeom>
            <a:avLst/>
            <a:gdLst/>
            <a:ahLst/>
            <a:cxnLst/>
            <a:rect l="l" t="t" r="r" b="b"/>
            <a:pathLst>
              <a:path w="5482705" h="4884592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85750" y="5701742"/>
            <a:ext cx="5122753" cy="2149631"/>
          </a:xfrm>
          <a:custGeom>
            <a:avLst/>
            <a:gdLst/>
            <a:ahLst/>
            <a:cxnLst/>
            <a:rect l="l" t="t" r="r" b="b"/>
            <a:pathLst>
              <a:path w="5122753" h="2149631">
                <a:moveTo>
                  <a:pt x="0" y="0"/>
                </a:moveTo>
                <a:lnTo>
                  <a:pt x="5122753" y="0"/>
                </a:lnTo>
                <a:lnTo>
                  <a:pt x="5122753" y="2149631"/>
                </a:lnTo>
                <a:lnTo>
                  <a:pt x="0" y="21496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168540" y="5282218"/>
            <a:ext cx="2161478" cy="854041"/>
          </a:xfrm>
          <a:custGeom>
            <a:avLst/>
            <a:gdLst/>
            <a:ahLst/>
            <a:cxnLst/>
            <a:rect l="l" t="t" r="r" b="b"/>
            <a:pathLst>
              <a:path w="2161478" h="854041">
                <a:moveTo>
                  <a:pt x="0" y="0"/>
                </a:moveTo>
                <a:lnTo>
                  <a:pt x="2161479" y="0"/>
                </a:lnTo>
                <a:lnTo>
                  <a:pt x="2161479" y="854041"/>
                </a:lnTo>
                <a:lnTo>
                  <a:pt x="0" y="8540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177064" b="-5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7346451" y="6062120"/>
            <a:ext cx="3712188" cy="824321"/>
          </a:xfrm>
          <a:custGeom>
            <a:avLst/>
            <a:gdLst/>
            <a:ahLst/>
            <a:cxnLst/>
            <a:rect l="l" t="t" r="r" b="b"/>
            <a:pathLst>
              <a:path w="3712188" h="824321">
                <a:moveTo>
                  <a:pt x="0" y="0"/>
                </a:moveTo>
                <a:lnTo>
                  <a:pt x="3712188" y="0"/>
                </a:lnTo>
                <a:lnTo>
                  <a:pt x="3712188" y="824321"/>
                </a:lnTo>
                <a:lnTo>
                  <a:pt x="0" y="8243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493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2902310" y="5282218"/>
            <a:ext cx="4596743" cy="1822846"/>
          </a:xfrm>
          <a:custGeom>
            <a:avLst/>
            <a:gdLst/>
            <a:ahLst/>
            <a:cxnLst/>
            <a:rect l="l" t="t" r="r" b="b"/>
            <a:pathLst>
              <a:path w="4596743" h="1822846">
                <a:moveTo>
                  <a:pt x="0" y="0"/>
                </a:moveTo>
                <a:lnTo>
                  <a:pt x="4596743" y="0"/>
                </a:lnTo>
                <a:lnTo>
                  <a:pt x="4596743" y="1822846"/>
                </a:lnTo>
                <a:lnTo>
                  <a:pt x="0" y="18228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4793877" y="236571"/>
            <a:ext cx="8184365" cy="2458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41"/>
              </a:lnSpc>
            </a:pPr>
            <a:r>
              <a:rPr lang="en-US" sz="7029" spc="66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METODOLOGÍA</a:t>
            </a:r>
          </a:p>
          <a:p>
            <a:pPr algn="r">
              <a:lnSpc>
                <a:spcPts val="9841"/>
              </a:lnSpc>
            </a:pPr>
            <a:endParaRPr lang="en-US" sz="7029" spc="660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458790" y="1169032"/>
            <a:ext cx="8184365" cy="1414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579"/>
              </a:lnSpc>
            </a:pPr>
            <a:r>
              <a:rPr lang="en-US" sz="8271" b="1" spc="77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78242" y="3250637"/>
            <a:ext cx="4048478" cy="1892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3"/>
              </a:lnSpc>
            </a:pPr>
            <a:r>
              <a:rPr lang="en-US" sz="3666" b="1" spc="154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Matriz Canónica Controlable</a:t>
            </a:r>
          </a:p>
          <a:p>
            <a:pPr algn="ctr">
              <a:lnSpc>
                <a:spcPts val="4975"/>
              </a:lnSpc>
            </a:pPr>
            <a:endParaRPr lang="en-US" sz="3666" b="1" spc="154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779104" y="3186241"/>
            <a:ext cx="5053122" cy="1274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8"/>
              </a:lnSpc>
            </a:pPr>
            <a:r>
              <a:rPr lang="en-US" sz="3698" b="1" spc="155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Ecuacion Característica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64652" y="3544547"/>
            <a:ext cx="3136434" cy="68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6"/>
              </a:lnSpc>
            </a:pPr>
            <a:r>
              <a:rPr lang="en-US" sz="3947" b="1" spc="165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Polos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8378" y="4720675"/>
            <a:ext cx="3262708" cy="42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9"/>
              </a:lnSpc>
            </a:pPr>
            <a:r>
              <a:rPr lang="en-US" sz="2478" spc="5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p1 = p2 = p3 = -4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1606" y="-328563"/>
            <a:ext cx="11360877" cy="384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</a:t>
            </a:r>
            <a:r>
              <a:rPr lang="en-US" sz="7327" b="1" u="none" strike="noStrike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AGRAMA DE BLOQUES</a:t>
            </a:r>
          </a:p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endParaRPr lang="en-US" sz="7327" b="1" u="none" strike="noStrike" spc="688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354559">
            <a:off x="14620330" y="8510132"/>
            <a:ext cx="3541131" cy="2721088"/>
          </a:xfrm>
          <a:custGeom>
            <a:avLst/>
            <a:gdLst/>
            <a:ahLst/>
            <a:cxnLst/>
            <a:rect l="l" t="t" r="r" b="b"/>
            <a:pathLst>
              <a:path w="6595540" h="6163832">
                <a:moveTo>
                  <a:pt x="0" y="0"/>
                </a:moveTo>
                <a:lnTo>
                  <a:pt x="6595540" y="0"/>
                </a:lnTo>
                <a:lnTo>
                  <a:pt x="6595540" y="6163832"/>
                </a:lnTo>
                <a:lnTo>
                  <a:pt x="0" y="616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521968">
            <a:off x="-1523825" y="7953165"/>
            <a:ext cx="4768317" cy="4456209"/>
          </a:xfrm>
          <a:custGeom>
            <a:avLst/>
            <a:gdLst/>
            <a:ahLst/>
            <a:cxnLst/>
            <a:rect l="l" t="t" r="r" b="b"/>
            <a:pathLst>
              <a:path w="4768317" h="4456209">
                <a:moveTo>
                  <a:pt x="0" y="0"/>
                </a:moveTo>
                <a:lnTo>
                  <a:pt x="4768317" y="0"/>
                </a:lnTo>
                <a:lnTo>
                  <a:pt x="4768317" y="4456209"/>
                </a:lnTo>
                <a:lnTo>
                  <a:pt x="0" y="44562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60334" y="2679492"/>
            <a:ext cx="8343108" cy="6578808"/>
          </a:xfrm>
          <a:custGeom>
            <a:avLst/>
            <a:gdLst/>
            <a:ahLst/>
            <a:cxnLst/>
            <a:rect l="l" t="t" r="r" b="b"/>
            <a:pathLst>
              <a:path w="8343108" h="6578808">
                <a:moveTo>
                  <a:pt x="0" y="0"/>
                </a:moveTo>
                <a:lnTo>
                  <a:pt x="8343107" y="0"/>
                </a:lnTo>
                <a:lnTo>
                  <a:pt x="8343107" y="6578808"/>
                </a:lnTo>
                <a:lnTo>
                  <a:pt x="0" y="657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45" t="-85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203442" y="2604626"/>
            <a:ext cx="4920212" cy="84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3538" lvl="1" indent="-536769" algn="ctr">
              <a:lnSpc>
                <a:spcPts val="6961"/>
              </a:lnSpc>
              <a:buFont typeface="Arial"/>
              <a:buChar char="•"/>
            </a:pPr>
            <a:r>
              <a:rPr lang="en-US" sz="4972" b="1" spc="467" dirty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45139" y="6153936"/>
            <a:ext cx="4920212" cy="84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3538" lvl="1" indent="-536769" algn="ctr">
              <a:lnSpc>
                <a:spcPts val="6961"/>
              </a:lnSpc>
              <a:buFont typeface="Arial"/>
              <a:buChar char="•"/>
            </a:pPr>
            <a:r>
              <a:rPr lang="en-US" sz="4972" b="1" spc="467" dirty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SISTEMA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D50B40-4B91-D17C-2951-00186FB6A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5066" y="3818483"/>
            <a:ext cx="7883395" cy="1900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293992-9D98-991B-0381-9150F7580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0624" y="7350972"/>
            <a:ext cx="7907838" cy="18089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779" y="-133350"/>
            <a:ext cx="9887749" cy="222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7"/>
              </a:lnSpc>
              <a:spcBef>
                <a:spcPct val="0"/>
              </a:spcBef>
            </a:pPr>
            <a:r>
              <a:rPr lang="en-US" sz="6377" b="1" spc="59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</a:t>
            </a:r>
            <a:r>
              <a:rPr lang="en-US" sz="6377" b="1" u="none" strike="noStrike" spc="59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AGRAMA CIRCUITAL CON OP-AMPS</a:t>
            </a:r>
          </a:p>
        </p:txBody>
      </p:sp>
      <p:sp>
        <p:nvSpPr>
          <p:cNvPr id="3" name="Freeform 3"/>
          <p:cNvSpPr/>
          <p:nvPr/>
        </p:nvSpPr>
        <p:spPr>
          <a:xfrm>
            <a:off x="-778492" y="-1874475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354559">
            <a:off x="14298150" y="6176384"/>
            <a:ext cx="6595540" cy="6163832"/>
          </a:xfrm>
          <a:custGeom>
            <a:avLst/>
            <a:gdLst/>
            <a:ahLst/>
            <a:cxnLst/>
            <a:rect l="l" t="t" r="r" b="b"/>
            <a:pathLst>
              <a:path w="6595540" h="6163832">
                <a:moveTo>
                  <a:pt x="0" y="0"/>
                </a:moveTo>
                <a:lnTo>
                  <a:pt x="6595540" y="0"/>
                </a:lnTo>
                <a:lnTo>
                  <a:pt x="6595540" y="6163832"/>
                </a:lnTo>
                <a:lnTo>
                  <a:pt x="0" y="616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521968">
            <a:off x="-1523825" y="7953165"/>
            <a:ext cx="4768317" cy="4456209"/>
          </a:xfrm>
          <a:custGeom>
            <a:avLst/>
            <a:gdLst/>
            <a:ahLst/>
            <a:cxnLst/>
            <a:rect l="l" t="t" r="r" b="b"/>
            <a:pathLst>
              <a:path w="4768317" h="4456209">
                <a:moveTo>
                  <a:pt x="0" y="0"/>
                </a:moveTo>
                <a:lnTo>
                  <a:pt x="4768317" y="0"/>
                </a:lnTo>
                <a:lnTo>
                  <a:pt x="4768317" y="4456209"/>
                </a:lnTo>
                <a:lnTo>
                  <a:pt x="0" y="44562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44127" y="2440459"/>
            <a:ext cx="15446768" cy="6817841"/>
          </a:xfrm>
          <a:custGeom>
            <a:avLst/>
            <a:gdLst/>
            <a:ahLst/>
            <a:cxnLst/>
            <a:rect l="l" t="t" r="r" b="b"/>
            <a:pathLst>
              <a:path w="15446768" h="6817841">
                <a:moveTo>
                  <a:pt x="0" y="0"/>
                </a:moveTo>
                <a:lnTo>
                  <a:pt x="15446768" y="0"/>
                </a:lnTo>
                <a:lnTo>
                  <a:pt x="15446768" y="6817841"/>
                </a:lnTo>
                <a:lnTo>
                  <a:pt x="0" y="68178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173" t="-1788" b="-178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310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Glacial Indifference</vt:lpstr>
      <vt:lpstr>DM Sans Bold</vt:lpstr>
      <vt:lpstr>Calibri</vt:lpstr>
      <vt:lpstr>Glacial Indifference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Jhoan Marquina</cp:lastModifiedBy>
  <cp:revision>2</cp:revision>
  <dcterms:created xsi:type="dcterms:W3CDTF">2006-08-16T00:00:00Z</dcterms:created>
  <dcterms:modified xsi:type="dcterms:W3CDTF">2025-06-04T05:09:02Z</dcterms:modified>
  <dc:identifier>DAGpWfJYUck</dc:identifier>
</cp:coreProperties>
</file>