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Sistema de dotación de agua residencial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tanque a tanque.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09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Diagrama </a:t>
            </a:r>
            <a:r>
              <a:rPr lang="es-ES" dirty="0"/>
              <a:t>P&amp;ID del sistema tanque a tanque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5"/>
            <a:ext cx="799288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7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Descripción del problema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El </a:t>
            </a:r>
            <a:r>
              <a:rPr lang="es-ES" dirty="0"/>
              <a:t>tanque bajo debe mantener entre un rango de nivel de agua, el cual no permita que el tanque se vacíe pero tampoco se desborde.</a:t>
            </a:r>
          </a:p>
          <a:p>
            <a:r>
              <a:rPr lang="es-ES" dirty="0" smtClean="0"/>
              <a:t>El </a:t>
            </a:r>
            <a:r>
              <a:rPr lang="es-ES" dirty="0"/>
              <a:t>tanque elevado, debe mantener un nivel de agua el cual garantice la demanda permanente de los usuarios, pero que a la vez no se desborde el mismo.</a:t>
            </a:r>
          </a:p>
          <a:p>
            <a:r>
              <a:rPr lang="es-ES" dirty="0" smtClean="0"/>
              <a:t>El </a:t>
            </a:r>
            <a:r>
              <a:rPr lang="es-ES" dirty="0"/>
              <a:t>uso de sensores adecuados a los requisitos descritos, estos sensores detectaran los niveles de agua críticos en ambos tanques, que activaran o desactivaran el sistema de bombeo.</a:t>
            </a:r>
          </a:p>
          <a:p>
            <a:r>
              <a:rPr lang="es-ES" dirty="0" smtClean="0"/>
              <a:t>Para </a:t>
            </a:r>
            <a:r>
              <a:rPr lang="es-ES" dirty="0"/>
              <a:t>prolongar la vida útil del sistema de bombeo y garantizar la dotación continua, el art 201 recomienda el uso de dos bombas, que trabajen de forma alterna.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51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Dotación de agua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 smtClean="0"/>
                  <a:t>Basados en la norma 4044 artículo 109, la dotación diaria por cada apartamento será 1200 L/día, para el edificio será: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/>
                        <m:t>𝐷𝑑</m:t>
                      </m:r>
                      <m:r>
                        <a:rPr lang="es-VE" i="1"/>
                        <m:t>=</m:t>
                      </m:r>
                      <m:f>
                        <m:fPr>
                          <m:ctrlPr>
                            <a:rPr lang="es-ES" i="1"/>
                          </m:ctrlPr>
                        </m:fPr>
                        <m:num>
                          <m:r>
                            <a:rPr lang="es-VE" i="1"/>
                            <m:t>1200</m:t>
                          </m:r>
                          <m:r>
                            <a:rPr lang="es-VE" i="1"/>
                            <m:t>𝐿</m:t>
                          </m:r>
                        </m:num>
                        <m:den>
                          <m:r>
                            <a:rPr lang="es-VE" i="1"/>
                            <m:t>𝑑</m:t>
                          </m:r>
                          <m:r>
                            <a:rPr lang="es-VE" i="1"/>
                            <m:t>í</m:t>
                          </m:r>
                          <m:r>
                            <a:rPr lang="es-VE" i="1"/>
                            <m:t>𝑎</m:t>
                          </m:r>
                        </m:den>
                      </m:f>
                      <m:r>
                        <a:rPr lang="es-VE" i="1"/>
                        <m:t>𝑥</m:t>
                      </m:r>
                      <m:r>
                        <a:rPr lang="es-VE" i="1"/>
                        <m:t>10=12000</m:t>
                      </m:r>
                      <m:f>
                        <m:fPr>
                          <m:ctrlPr>
                            <a:rPr lang="es-ES" i="1"/>
                          </m:ctrlPr>
                        </m:fPr>
                        <m:num>
                          <m:r>
                            <a:rPr lang="es-VE" i="1"/>
                            <m:t>𝐿</m:t>
                          </m:r>
                        </m:num>
                        <m:den>
                          <m:r>
                            <a:rPr lang="es-VE" i="1"/>
                            <m:t>𝑑</m:t>
                          </m:r>
                          <m:r>
                            <a:rPr lang="es-VE" i="1"/>
                            <m:t>í</m:t>
                          </m:r>
                          <m:r>
                            <a:rPr lang="es-VE" i="1"/>
                            <m:t>𝑎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19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25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Dimensiones de los tanques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Basados en el artículo 161 de la norma 4044: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Tanque </a:t>
            </a:r>
            <a:r>
              <a:rPr lang="es-ES" dirty="0"/>
              <a:t>bajo una capacidad de 9000 litros con dimensiones: 2m de alto, 1,5m de ancho y 3m de </a:t>
            </a:r>
            <a:r>
              <a:rPr lang="es-ES" dirty="0" smtClean="0"/>
              <a:t>profundidad.</a:t>
            </a:r>
          </a:p>
          <a:p>
            <a:r>
              <a:rPr lang="es-VE" dirty="0"/>
              <a:t>T</a:t>
            </a:r>
            <a:r>
              <a:rPr lang="es-VE" dirty="0" smtClean="0"/>
              <a:t>anque </a:t>
            </a:r>
            <a:r>
              <a:rPr lang="es-VE" dirty="0"/>
              <a:t>elevado escogimos una capacidad de 6000 litros con dimensiones: 2m de alto, 1,5m de ancho y 2m de profundidad.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730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Elección de la bomba: Capacidad de la bomba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" dirty="0" smtClean="0"/>
                  <a:t>Basados en los artículos 171 y 183, encontramos las características básicas para la selección de la bomba, debe ser capas de llenar el tanque elevado en un </a:t>
                </a:r>
                <a:r>
                  <a:rPr lang="es-ES" dirty="0" err="1" smtClean="0"/>
                  <a:t>máx</a:t>
                </a:r>
                <a:r>
                  <a:rPr lang="es-ES" dirty="0" smtClean="0"/>
                  <a:t> de 2 horas y recomienda el uso de bombas centrífugas. 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Capacidad de la bomba: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/>
                        <m:t>𝑄</m:t>
                      </m:r>
                      <m:r>
                        <a:rPr lang="es-VE" i="1"/>
                        <m:t>=</m:t>
                      </m:r>
                      <m:f>
                        <m:fPr>
                          <m:ctrlPr>
                            <a:rPr lang="es-ES" i="1"/>
                          </m:ctrlPr>
                        </m:fPr>
                        <m:num>
                          <m:r>
                            <a:rPr lang="es-VE" i="1"/>
                            <m:t>0,5</m:t>
                          </m:r>
                          <m:r>
                            <a:rPr lang="es-VE" i="1"/>
                            <m:t>𝑥𝐷𝑑</m:t>
                          </m:r>
                        </m:num>
                        <m:den>
                          <m:r>
                            <a:rPr lang="es-ES" b="0" i="1" smtClean="0">
                              <a:latin typeface="Cambria Math"/>
                            </a:rPr>
                            <m:t>𝑇𝑖𝑒𝑚𝑝𝑜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á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𝑙𝑙𝑒𝑛𝑎𝑑𝑜</m:t>
                          </m:r>
                        </m:den>
                      </m:f>
                      <m:r>
                        <a:rPr lang="es-VE" i="1"/>
                        <m:t>=</m:t>
                      </m:r>
                      <m:f>
                        <m:fPr>
                          <m:ctrlPr>
                            <a:rPr lang="es-ES" i="1"/>
                          </m:ctrlPr>
                        </m:fPr>
                        <m:num>
                          <m:r>
                            <a:rPr lang="es-VE" i="1"/>
                            <m:t>0,5</m:t>
                          </m:r>
                          <m:r>
                            <a:rPr lang="es-VE" i="1"/>
                            <m:t>𝑥</m:t>
                          </m:r>
                          <m:r>
                            <a:rPr lang="es-VE" i="1"/>
                            <m:t>12000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s-VE" i="1"/>
                            <m:t>7200 </m:t>
                          </m:r>
                          <m:r>
                            <a:rPr lang="es-VE" i="1"/>
                            <m:t>𝑠</m:t>
                          </m:r>
                        </m:den>
                      </m:f>
                      <m:r>
                        <a:rPr lang="es-VE" i="1"/>
                        <m:t>=</m:t>
                      </m:r>
                      <m:f>
                        <m:fPr>
                          <m:ctrlPr>
                            <a:rPr lang="es-ES" i="1"/>
                          </m:ctrlPr>
                        </m:fPr>
                        <m:num>
                          <m:r>
                            <a:rPr lang="es-VE" i="1"/>
                            <m:t>0,83</m:t>
                          </m:r>
                          <m:r>
                            <a:rPr lang="es-VE" i="1"/>
                            <m:t>𝐿</m:t>
                          </m:r>
                        </m:num>
                        <m:den>
                          <m:r>
                            <a:rPr lang="es-VE" i="1"/>
                            <m:t>𝑠</m:t>
                          </m:r>
                        </m:den>
                      </m:f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89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de la bomba</a:t>
            </a:r>
            <a:r>
              <a:rPr lang="es-ES" dirty="0" smtClean="0"/>
              <a:t>: altura dinámica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VE" dirty="0" smtClean="0"/>
                  <a:t>Debemos </a:t>
                </a:r>
                <a:r>
                  <a:rPr lang="es-VE" dirty="0"/>
                  <a:t>tomar en cuenta las alturas de succión e impulsión de la bomba, además de las pérdidas por fricción provenientes de cada pieza de tubería conectada</a:t>
                </a:r>
                <a:r>
                  <a:rPr lang="es-VE" dirty="0" smtClean="0"/>
                  <a:t>. Viene dada por:</a:t>
                </a:r>
              </a:p>
              <a:p>
                <a:pPr marL="0" indent="0">
                  <a:buNone/>
                </a:pPr>
                <a:endParaRPr lang="es-V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VE" i="1"/>
                        <m:t>𝐻</m:t>
                      </m:r>
                      <m:r>
                        <a:rPr lang="es-VE" i="1"/>
                        <m:t>=</m:t>
                      </m:r>
                      <m:r>
                        <a:rPr lang="es-VE" i="1"/>
                        <m:t>𝑓𝑎𝑐𝑡𝑜𝑟</m:t>
                      </m:r>
                      <m:r>
                        <a:rPr lang="es-VE" i="1"/>
                        <m:t> </m:t>
                      </m:r>
                      <m:r>
                        <a:rPr lang="es-VE" i="1"/>
                        <m:t>𝑑𝑒</m:t>
                      </m:r>
                      <m:r>
                        <a:rPr lang="es-VE" i="1"/>
                        <m:t> </m:t>
                      </m:r>
                      <m:r>
                        <a:rPr lang="es-VE" i="1"/>
                        <m:t>𝑠𝑒𝑔𝑢𝑟𝑖𝑑𝑎𝑑</m:t>
                      </m:r>
                      <m:r>
                        <a:rPr lang="es-VE" i="1"/>
                        <m:t> </m:t>
                      </m:r>
                      <m:r>
                        <a:rPr lang="es-VE" i="1"/>
                        <m:t>𝑥</m:t>
                      </m:r>
                      <m:r>
                        <a:rPr lang="es-VE" i="1"/>
                        <m:t> (</m:t>
                      </m:r>
                      <m:r>
                        <a:rPr lang="es-VE" i="1"/>
                        <m:t>h𝑠</m:t>
                      </m:r>
                      <m:r>
                        <a:rPr lang="es-VE" i="1"/>
                        <m:t>+</m:t>
                      </m:r>
                      <m:r>
                        <a:rPr lang="es-VE" i="1"/>
                        <m:t>h</m:t>
                      </m:r>
                      <m:r>
                        <a:rPr lang="es-VE" i="1"/>
                        <m:t>+</m:t>
                      </m:r>
                      <m:r>
                        <a:rPr lang="es-VE" i="1"/>
                        <m:t>h𝑓𝑠</m:t>
                      </m:r>
                      <m:r>
                        <a:rPr lang="es-VE" i="1"/>
                        <m:t>+7)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En nuestro caso: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/>
                        <m:t>𝐻</m:t>
                      </m:r>
                      <m:r>
                        <a:rPr lang="es-VE" i="1"/>
                        <m:t>=1,1</m:t>
                      </m:r>
                      <m:r>
                        <a:rPr lang="es-VE" i="1"/>
                        <m:t>𝑥</m:t>
                      </m:r>
                      <m:d>
                        <m:dPr>
                          <m:ctrlPr>
                            <a:rPr lang="es-ES" i="1"/>
                          </m:ctrlPr>
                        </m:dPr>
                        <m:e>
                          <m:r>
                            <a:rPr lang="es-VE" i="1"/>
                            <m:t>2</m:t>
                          </m:r>
                          <m:r>
                            <a:rPr lang="es-VE" i="1"/>
                            <m:t>𝑚</m:t>
                          </m:r>
                          <m:r>
                            <a:rPr lang="es-VE" i="1"/>
                            <m:t>+35</m:t>
                          </m:r>
                          <m:r>
                            <a:rPr lang="es-VE" i="1"/>
                            <m:t>𝑚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+</m:t>
                          </m:r>
                          <m:r>
                            <a:rPr lang="es-VE" i="1"/>
                            <m:t> 7,18</m:t>
                          </m:r>
                          <m:r>
                            <a:rPr lang="es-VE" i="1"/>
                            <m:t>𝑚</m:t>
                          </m:r>
                          <m:r>
                            <a:rPr lang="es-VE" i="1"/>
                            <m:t>+7</m:t>
                          </m:r>
                        </m:e>
                      </m:d>
                      <m:r>
                        <a:rPr lang="es-VE" i="1"/>
                        <m:t>=56,3</m:t>
                      </m:r>
                      <m:r>
                        <a:rPr lang="es-VE" i="1"/>
                        <m:t>𝑚</m:t>
                      </m:r>
                    </m:oMath>
                  </m:oMathPara>
                </a14:m>
                <a:endParaRPr lang="es-ES" dirty="0"/>
              </a:p>
              <a:p>
                <a:pPr marL="0" indent="0">
                  <a:buNone/>
                </a:pPr>
                <a:endParaRPr lang="es-ES" dirty="0" smtClean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7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 la bomba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VE" dirty="0"/>
              <a:t>MXH 406 </a:t>
            </a:r>
            <a:r>
              <a:rPr lang="es-VE" dirty="0" smtClean="0"/>
              <a:t>230/400, </a:t>
            </a:r>
            <a:r>
              <a:rPr lang="es-VE" dirty="0"/>
              <a:t>multicelular horizontal monobloc de acero inoxidable al cromo </a:t>
            </a:r>
            <a:r>
              <a:rPr lang="es-VE" dirty="0" smtClean="0"/>
              <a:t>níquel.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5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" t="1452" r="775" b="1403"/>
          <a:stretch/>
        </p:blipFill>
        <p:spPr bwMode="auto">
          <a:xfrm>
            <a:off x="1462087" y="2852936"/>
            <a:ext cx="6219825" cy="3613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70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Elección de los sensores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Para cumplir los requerimientos del sistema, hemos escogido relés de nivel que tienen como sensores electrodos, además de una válvula con flotador.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22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Elección de protección de la bomba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Basados en el </a:t>
            </a:r>
            <a:r>
              <a:rPr lang="es-VE" dirty="0"/>
              <a:t>Código Eléctrico Nacional, capítulo 4 sección </a:t>
            </a:r>
            <a:r>
              <a:rPr lang="es-VE" dirty="0" smtClean="0"/>
              <a:t>430, escogimos los instrumentos que demanda las características de la bomba.</a:t>
            </a:r>
          </a:p>
          <a:p>
            <a:r>
              <a:rPr lang="es-VE" dirty="0" err="1" smtClean="0"/>
              <a:t>Contactor</a:t>
            </a:r>
            <a:r>
              <a:rPr lang="es-VE" dirty="0" smtClean="0"/>
              <a:t>: T02BN13U7 Schneider.</a:t>
            </a:r>
          </a:p>
          <a:p>
            <a:r>
              <a:rPr lang="es-VE" dirty="0" smtClean="0"/>
              <a:t>Térmico: LRD16 Schneider.</a:t>
            </a:r>
          </a:p>
          <a:p>
            <a:r>
              <a:rPr lang="es-VE" dirty="0" err="1" smtClean="0"/>
              <a:t>Breaker</a:t>
            </a:r>
            <a:r>
              <a:rPr lang="es-VE" dirty="0" smtClean="0"/>
              <a:t>: </a:t>
            </a:r>
            <a:r>
              <a:rPr lang="es-VE" dirty="0"/>
              <a:t>THHQB32020 General Electric</a:t>
            </a:r>
            <a:r>
              <a:rPr lang="es-VE" dirty="0" smtClean="0"/>
              <a:t>.</a:t>
            </a:r>
          </a:p>
          <a:p>
            <a:r>
              <a:rPr lang="es-ES" dirty="0"/>
              <a:t> </a:t>
            </a:r>
            <a:r>
              <a:rPr lang="es-ES" dirty="0" smtClean="0"/>
              <a:t>Relé alternador: </a:t>
            </a:r>
            <a:r>
              <a:rPr lang="es-VE" dirty="0" smtClean="0"/>
              <a:t>DLA71 </a:t>
            </a:r>
            <a:r>
              <a:rPr lang="es-VE" dirty="0"/>
              <a:t>Carlo </a:t>
            </a:r>
            <a:r>
              <a:rPr lang="es-VE" dirty="0" err="1" smtClean="0"/>
              <a:t>Gavazzi</a:t>
            </a:r>
            <a:r>
              <a:rPr lang="es-V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727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</TotalTime>
  <Words>503</Words>
  <Application>Microsoft Office PowerPoint</Application>
  <PresentationFormat>Presentación en pantalla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Sistema de dotación de agua residencial</vt:lpstr>
      <vt:lpstr>Descripción del problema</vt:lpstr>
      <vt:lpstr>Dotación de agua</vt:lpstr>
      <vt:lpstr>Dimensiones de los tanques</vt:lpstr>
      <vt:lpstr>Elección de la bomba: Capacidad de la bomba</vt:lpstr>
      <vt:lpstr>Elección de la bomba: altura dinámica</vt:lpstr>
      <vt:lpstr>Elección de la bomba</vt:lpstr>
      <vt:lpstr>Elección de los sensores</vt:lpstr>
      <vt:lpstr>Elección de protección de la bomba</vt:lpstr>
      <vt:lpstr>Diagrama P&amp;ID del sistema tanque a tanque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dotación de agua residencial</dc:title>
  <dc:creator>Alexandra</dc:creator>
  <cp:lastModifiedBy>Alexandra</cp:lastModifiedBy>
  <cp:revision>5</cp:revision>
  <dcterms:created xsi:type="dcterms:W3CDTF">2018-06-19T13:12:07Z</dcterms:created>
  <dcterms:modified xsi:type="dcterms:W3CDTF">2018-06-19T14:04:22Z</dcterms:modified>
</cp:coreProperties>
</file>