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72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964351" y="4199820"/>
            <a:ext cx="4116276" cy="10040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964370" y="4295732"/>
            <a:ext cx="4116256" cy="2116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964370" y="4536209"/>
            <a:ext cx="4116256" cy="100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964370" y="4590483"/>
            <a:ext cx="2167334" cy="2015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964370" y="4629250"/>
            <a:ext cx="2167334" cy="100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964370" y="4367812"/>
            <a:ext cx="3377009" cy="302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8132087" y="4476482"/>
            <a:ext cx="1764109" cy="4031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4023077"/>
            <a:ext cx="10080625" cy="26915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" y="4051589"/>
            <a:ext cx="10080626" cy="15507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7071046" y="4015832"/>
            <a:ext cx="3009580" cy="2738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0080625" cy="408043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04031" y="2647636"/>
            <a:ext cx="9324578" cy="1620430"/>
          </a:xfrm>
        </p:spPr>
        <p:txBody>
          <a:bodyPr anchor="b"/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04031" y="4298959"/>
            <a:ext cx="5460339" cy="1931917"/>
          </a:xfrm>
        </p:spPr>
        <p:txBody>
          <a:bodyPr/>
          <a:lstStyle>
            <a:lvl1pPr marL="70556" indent="0" algn="l">
              <a:buNone/>
              <a:defRPr sz="260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392458" y="4636601"/>
            <a:ext cx="1058466" cy="503978"/>
          </a:xfrm>
        </p:spPr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64370" y="4635551"/>
            <a:ext cx="1428089" cy="503978"/>
          </a:xfrm>
        </p:spPr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172319" y="1252"/>
            <a:ext cx="824301" cy="403183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76464" y="1259946"/>
            <a:ext cx="2100130" cy="604774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1259946"/>
            <a:ext cx="6888427" cy="604774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2183907"/>
            <a:ext cx="8568531" cy="1501435"/>
          </a:xfrm>
        </p:spPr>
        <p:txBody>
          <a:bodyPr anchor="b">
            <a:noAutofit/>
          </a:bodyPr>
          <a:lstStyle>
            <a:lvl1pPr algn="l">
              <a:buNone/>
              <a:defRPr sz="47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711591"/>
            <a:ext cx="8568531" cy="1664178"/>
          </a:xfrm>
        </p:spPr>
        <p:txBody>
          <a:bodyPr anchor="t"/>
          <a:lstStyle>
            <a:lvl1pPr marL="50397" indent="0">
              <a:buNone/>
              <a:defRPr sz="2300" b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2479574"/>
            <a:ext cx="4452276" cy="4989036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2479574"/>
            <a:ext cx="4452276" cy="4989036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0026" y="1259946"/>
            <a:ext cx="9240573" cy="1179309"/>
          </a:xfrm>
        </p:spPr>
        <p:txBody>
          <a:bodyPr anchor="ctr"/>
          <a:lstStyle>
            <a:lvl1pPr>
              <a:defRPr sz="44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0026" y="2474664"/>
            <a:ext cx="4455636" cy="503978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39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204823" y="2474664"/>
            <a:ext cx="4455776" cy="503978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39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20026" y="2985641"/>
            <a:ext cx="4455636" cy="428381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201603" y="2985641"/>
            <a:ext cx="4455776" cy="428381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1259946"/>
            <a:ext cx="9072563" cy="1179309"/>
          </a:xfrm>
        </p:spPr>
        <p:txBody>
          <a:bodyPr anchor="ctr"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7258050" y="675331"/>
            <a:ext cx="1055317" cy="503978"/>
          </a:xfrm>
        </p:spPr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796359" y="675331"/>
            <a:ext cx="1461691" cy="503978"/>
          </a:xfrm>
        </p:spPr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12079" y="2504"/>
            <a:ext cx="840052" cy="403183"/>
          </a:xfrm>
        </p:spPr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1858" y="1214718"/>
            <a:ext cx="3729831" cy="967638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901858" y="2216454"/>
            <a:ext cx="3729831" cy="5090181"/>
          </a:xfrm>
        </p:spPr>
        <p:txBody>
          <a:bodyPr/>
          <a:lstStyle>
            <a:lvl1pPr marL="10079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68010" y="855712"/>
            <a:ext cx="5624989" cy="645092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97701" y="1222644"/>
            <a:ext cx="646910" cy="5160638"/>
          </a:xfrm>
        </p:spPr>
        <p:txBody>
          <a:bodyPr vert="vert270" lIns="50397" tIns="0" rIns="50397" anchor="t"/>
          <a:lstStyle>
            <a:lvl1pPr algn="ctr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45019" y="1259946"/>
            <a:ext cx="5040313" cy="5039783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12086" y="3609319"/>
            <a:ext cx="2856177" cy="2773963"/>
          </a:xfrm>
        </p:spPr>
        <p:txBody>
          <a:bodyPr lIns="0" tIns="0" rIns="50397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404350"/>
            <a:ext cx="10080625" cy="9304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10080625" cy="3424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1" y="339818"/>
            <a:ext cx="10080626" cy="1007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964351" y="397105"/>
            <a:ext cx="4116276" cy="10040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964370" y="485143"/>
            <a:ext cx="4116256" cy="198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961216" y="548406"/>
            <a:ext cx="3377009" cy="302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8128933" y="649201"/>
            <a:ext cx="1764109" cy="4031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10015544" y="-2206"/>
            <a:ext cx="63529" cy="68541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970912" y="-2206"/>
            <a:ext cx="30242" cy="68541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949907" y="-2206"/>
            <a:ext cx="10081" cy="685411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9894781" y="-2206"/>
            <a:ext cx="30242" cy="685411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9828915" y="419"/>
            <a:ext cx="60484" cy="64509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9782390" y="419"/>
            <a:ext cx="10081" cy="64509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504031" y="1259946"/>
            <a:ext cx="9072563" cy="1175949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504031" y="2479573"/>
            <a:ext cx="9072563" cy="476763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261199" y="675331"/>
            <a:ext cx="1055317" cy="50397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r>
              <a:rPr lang="es-VE" smtClean="0"/>
              <a:t>&lt;date/time&gt;</a:t>
            </a:r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96359" y="675331"/>
            <a:ext cx="1461691" cy="50397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s-VE" smtClean="0"/>
              <a:t>&lt;footer&gt;</a:t>
            </a:r>
            <a:endParaRPr lang="es-V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012079" y="2504"/>
            <a:ext cx="840052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algn="r"/>
            <a:fld id="{DC3998DC-4177-425A-B150-6592AE046C22}" type="slidenum">
              <a:rPr lang="es-VE" smtClean="0"/>
              <a:pPr algn="r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03177" indent="-282224" algn="l" rtl="0" eaLnBrk="1" latinLnBrk="0" hangingPunct="1">
        <a:spcBef>
          <a:spcPts val="331"/>
        </a:spcBef>
        <a:buClr>
          <a:schemeClr val="accent3"/>
        </a:buClr>
        <a:buFont typeface="Georgia"/>
        <a:buChar char="•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9" indent="-272145" algn="l" rtl="0" eaLnBrk="1" latinLnBrk="0" hangingPunct="1">
        <a:spcBef>
          <a:spcPts val="331"/>
        </a:spcBef>
        <a:buClr>
          <a:schemeClr val="accent2"/>
        </a:buClr>
        <a:buFont typeface="Georgia"/>
        <a:buChar char="▫"/>
        <a:defRPr kumimoji="0" sz="2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18023" indent="-241906" algn="l" rtl="0" eaLnBrk="1" latinLnBrk="0" hangingPunct="1">
        <a:spcBef>
          <a:spcPts val="331"/>
        </a:spcBef>
        <a:buClr>
          <a:schemeClr val="accent1"/>
        </a:buClr>
        <a:buFont typeface="Wingdings 2"/>
        <a:buChar char=""/>
        <a:defRPr kumimoji="0" sz="2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00247" indent="-221747" algn="l" rtl="0" eaLnBrk="1" latinLnBrk="0" hangingPunct="1">
        <a:spcBef>
          <a:spcPts val="331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32074" indent="-201589" algn="l" rtl="0" eaLnBrk="1" latinLnBrk="0" hangingPunct="1">
        <a:spcBef>
          <a:spcPts val="331"/>
        </a:spcBef>
        <a:buClr>
          <a:schemeClr val="accent3"/>
        </a:buClr>
        <a:buFont typeface="Georgia"/>
        <a:buChar char="▫"/>
        <a:defRPr kumimoji="0" sz="2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773980" indent="-201589" algn="l" rtl="0" eaLnBrk="1" latinLnBrk="0" hangingPunct="1">
        <a:spcBef>
          <a:spcPts val="331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15886" indent="-201589" algn="l" rtl="0" eaLnBrk="1" latinLnBrk="0" hangingPunct="1">
        <a:spcBef>
          <a:spcPts val="331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237634" indent="-201589" algn="l" rtl="0" eaLnBrk="1" latinLnBrk="0" hangingPunct="1">
        <a:spcBef>
          <a:spcPts val="331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69461" indent="-201589" algn="l" rtl="0" eaLnBrk="1" latinLnBrk="0" hangingPunct="1">
        <a:spcBef>
          <a:spcPts val="331"/>
        </a:spcBef>
        <a:buClr>
          <a:schemeClr val="accent3"/>
        </a:buClr>
        <a:buFont typeface="Georgia"/>
        <a:buChar char="◦"/>
        <a:defRPr kumimoji="0" sz="15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r>
              <a:rPr lang="es-VE" sz="3200" b="1" dirty="0">
                <a:latin typeface="Century Gothic" pitchFamily="34" charset="0"/>
              </a:rPr>
              <a:t>Instrumentación de un </a:t>
            </a:r>
            <a:endParaRPr lang="es-VE" sz="3200" b="1" dirty="0" smtClean="0">
              <a:latin typeface="Century Gothic" pitchFamily="34" charset="0"/>
            </a:endParaRPr>
          </a:p>
          <a:p>
            <a:pPr algn="ctr"/>
            <a:r>
              <a:rPr lang="es-VE" sz="3200" b="1" dirty="0" smtClean="0">
                <a:latin typeface="Century Gothic" pitchFamily="34" charset="0"/>
              </a:rPr>
              <a:t>sistema </a:t>
            </a:r>
            <a:r>
              <a:rPr lang="es-VE" sz="3200" b="1" dirty="0">
                <a:latin typeface="Century Gothic" pitchFamily="34" charset="0"/>
              </a:rPr>
              <a:t>hidroneumático</a:t>
            </a:r>
            <a:endParaRPr sz="3200" b="1" dirty="0">
              <a:latin typeface="Century Gothic" pitchFamily="34" charset="0"/>
            </a:endParaRPr>
          </a:p>
          <a:p>
            <a:pPr algn="ctr"/>
            <a:endParaRPr sz="2800" dirty="0">
              <a:latin typeface="Century Gothic" pitchFamily="34" charset="0"/>
            </a:endParaRPr>
          </a:p>
          <a:p>
            <a:pPr algn="ctr"/>
            <a:endParaRPr sz="2800" dirty="0">
              <a:latin typeface="Century Gothic" pitchFamily="34" charset="0"/>
            </a:endParaRPr>
          </a:p>
          <a:p>
            <a:pPr algn="ctr"/>
            <a:r>
              <a:rPr lang="es-VE" sz="2800" dirty="0">
                <a:latin typeface="Century Gothic" pitchFamily="34" charset="0"/>
              </a:rPr>
              <a:t>					</a:t>
            </a:r>
            <a:endParaRPr sz="2800" dirty="0">
              <a:latin typeface="Century Gothic" pitchFamily="34" charset="0"/>
            </a:endParaRPr>
          </a:p>
          <a:p>
            <a:pPr algn="just"/>
            <a:r>
              <a:rPr lang="es-VE" sz="2800" dirty="0">
                <a:latin typeface="Century Gothic" pitchFamily="34" charset="0"/>
              </a:rPr>
              <a:t>							</a:t>
            </a:r>
            <a:endParaRPr lang="es-VE" sz="2800" dirty="0" smtClean="0">
              <a:latin typeface="Century Gothic" pitchFamily="34" charset="0"/>
            </a:endParaRPr>
          </a:p>
          <a:p>
            <a:pPr algn="just"/>
            <a:r>
              <a:rPr lang="es-VE" sz="2800" dirty="0">
                <a:latin typeface="Century Gothic" pitchFamily="34" charset="0"/>
              </a:rPr>
              <a:t>	</a:t>
            </a:r>
            <a:r>
              <a:rPr lang="es-VE" sz="2800" dirty="0" smtClean="0">
                <a:latin typeface="Century Gothic" pitchFamily="34" charset="0"/>
              </a:rPr>
              <a:t>						</a:t>
            </a:r>
            <a:r>
              <a:rPr lang="es-VE" sz="2400" dirty="0" smtClean="0">
                <a:latin typeface="Century Gothic" pitchFamily="34" charset="0"/>
              </a:rPr>
              <a:t>León </a:t>
            </a:r>
            <a:r>
              <a:rPr lang="es-VE" sz="2400" dirty="0">
                <a:latin typeface="Century Gothic" pitchFamily="34" charset="0"/>
              </a:rPr>
              <a:t>Carmen</a:t>
            </a:r>
            <a:endParaRPr sz="2400" dirty="0">
              <a:latin typeface="Century Gothic" pitchFamily="34" charset="0"/>
            </a:endParaRPr>
          </a:p>
          <a:p>
            <a:pPr algn="just"/>
            <a:r>
              <a:rPr lang="es-VE" sz="2400" dirty="0">
                <a:latin typeface="Century Gothic" pitchFamily="34" charset="0"/>
              </a:rPr>
              <a:t>							</a:t>
            </a:r>
            <a:r>
              <a:rPr lang="es-VE" sz="2400" dirty="0" err="1" smtClean="0">
                <a:latin typeface="Century Gothic" pitchFamily="34" charset="0"/>
              </a:rPr>
              <a:t>Liobardi</a:t>
            </a:r>
            <a:r>
              <a:rPr lang="es-VE" sz="2400" dirty="0" smtClean="0">
                <a:latin typeface="Century Gothic" pitchFamily="34" charset="0"/>
              </a:rPr>
              <a:t> </a:t>
            </a:r>
            <a:r>
              <a:rPr lang="es-VE" sz="2400" dirty="0">
                <a:latin typeface="Century Gothic" pitchFamily="34" charset="0"/>
              </a:rPr>
              <a:t>Mora</a:t>
            </a:r>
            <a:endParaRPr sz="2400" dirty="0">
              <a:latin typeface="Century Gothic" pitchFamily="34" charset="0"/>
            </a:endParaRPr>
          </a:p>
          <a:p>
            <a:pPr algn="just"/>
            <a:r>
              <a:rPr lang="es-VE" sz="2400" dirty="0">
                <a:latin typeface="Century Gothic" pitchFamily="34" charset="0"/>
              </a:rPr>
              <a:t>							</a:t>
            </a:r>
            <a:r>
              <a:rPr lang="es-VE" sz="2400" dirty="0" smtClean="0">
                <a:latin typeface="Century Gothic" pitchFamily="34" charset="0"/>
              </a:rPr>
              <a:t>Varela </a:t>
            </a:r>
            <a:r>
              <a:rPr lang="es-VE" sz="2400" dirty="0" err="1">
                <a:latin typeface="Century Gothic" pitchFamily="34" charset="0"/>
              </a:rPr>
              <a:t>Angel</a:t>
            </a:r>
            <a:endParaRPr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59792" y="301320"/>
            <a:ext cx="9215848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s-VE" sz="3200" b="1" dirty="0">
                <a:latin typeface="Century Gothic" pitchFamily="34" charset="0"/>
              </a:rPr>
              <a:t>Tanque subterráneo</a:t>
            </a:r>
            <a:endParaRPr sz="3200" b="1" dirty="0">
              <a:latin typeface="Century Gothic" pitchFamily="34" charset="0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33039"/>
            <a:ext cx="9216832" cy="514314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</p:txBody>
      </p:sp>
      <p:sp>
        <p:nvSpPr>
          <p:cNvPr id="4" name="3 Rectángulo"/>
          <p:cNvSpPr/>
          <p:nvPr/>
        </p:nvSpPr>
        <p:spPr>
          <a:xfrm>
            <a:off x="719832" y="1794679"/>
            <a:ext cx="864096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VE" dirty="0" smtClean="0">
              <a:solidFill>
                <a:srgbClr val="000000"/>
              </a:solidFill>
              <a:latin typeface="Sawasdee"/>
              <a:ea typeface="Droid Sans Fallback"/>
            </a:endParaRPr>
          </a:p>
          <a:p>
            <a:pPr algn="just"/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La Gaceta Oficial N° 4044 de la República Bolivariana de Venezuela sobre las normas sanitarias para proyecto, construcción, reparación, reforma y mantenimiento de  edificaciones, artículo 162, establece:</a:t>
            </a:r>
            <a:endParaRPr lang="es-VE" sz="2800" dirty="0" smtClean="0">
              <a:latin typeface="Century Gothic" pitchFamily="34" charset="0"/>
            </a:endParaRPr>
          </a:p>
          <a:p>
            <a:pPr algn="just"/>
            <a:endParaRPr lang="es-VE" sz="2800" dirty="0" smtClean="0">
              <a:latin typeface="Century Gothic" pitchFamily="34" charset="0"/>
            </a:endParaRPr>
          </a:p>
          <a:p>
            <a:pPr algn="just"/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“Cuando se empleen sistemas hidroneumáticos, la capacidad útil del tanque subterráneo será por lo menos igual a la dotación diaria de la edificación”.</a:t>
            </a:r>
            <a:endParaRPr lang="es-VE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s-VE" sz="3200" b="1" dirty="0">
                <a:latin typeface="Century Gothic" pitchFamily="34" charset="0"/>
              </a:rPr>
              <a:t>Tanque hidroneumático</a:t>
            </a:r>
            <a:endParaRPr sz="3200" dirty="0">
              <a:latin typeface="Century Gothic" pitchFamily="34" charset="0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</a:pPr>
            <a:r>
              <a:rPr lang="es-VE" sz="2800" dirty="0" smtClean="0">
                <a:solidFill>
                  <a:srgbClr val="000000"/>
                </a:solidFill>
                <a:latin typeface="Sawasdee"/>
                <a:ea typeface="Droid Sans Fallback"/>
              </a:rPr>
              <a:t>.</a:t>
            </a:r>
            <a:endParaRPr dirty="0"/>
          </a:p>
        </p:txBody>
      </p:sp>
      <p:sp>
        <p:nvSpPr>
          <p:cNvPr id="4" name="3 Rectángulo"/>
          <p:cNvSpPr/>
          <p:nvPr/>
        </p:nvSpPr>
        <p:spPr>
          <a:xfrm>
            <a:off x="647824" y="1907629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Utilizando la figura 18 de la gaceta oficial N° 4044, hallamos el factor de multiplicación adecuado para calcular el tamaño del tanque presurizado: 1150 (intersección entre volumen útil del tanque en % y la curva correspondiente a 4 arranques por hora):</a:t>
            </a: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Volumen del tanque = factor de multiplicación x capacidad de la bomba</a:t>
            </a: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Volumen del tanque = 1150 x 1,39 = 1598,5 litros (422,3 gal)</a:t>
            </a:r>
            <a:endParaRPr lang="es-VE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-147600"/>
            <a:ext cx="9071640" cy="675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1079872" y="899517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Lámina 4 mm </a:t>
            </a: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Altura: 2.30 m  </a:t>
            </a: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Diámetro: 1.10 m DE </a:t>
            </a: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Peso 295 Kg </a:t>
            </a: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Presión: 150 psi</a:t>
            </a: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Tiempo de fabricación: 30 días hábiles</a:t>
            </a:r>
          </a:p>
          <a:p>
            <a:pPr algn="just">
              <a:lnSpc>
                <a:spcPct val="100000"/>
              </a:lnSpc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Los gastos por concepto de envío corren por cuenta y riesgo del comprador.</a:t>
            </a:r>
          </a:p>
          <a:p>
            <a:pPr algn="just">
              <a:lnSpc>
                <a:spcPct val="100000"/>
              </a:lnSpc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Equipo entregado con factura y certificado de garantía por escrito.</a:t>
            </a:r>
            <a:endParaRPr lang="es-VE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r>
              <a:rPr lang="es-VE" sz="3200" b="1" dirty="0">
                <a:latin typeface="Century Gothic" pitchFamily="34" charset="0"/>
              </a:rPr>
              <a:t>Válvulas</a:t>
            </a:r>
            <a:endParaRPr sz="3200" dirty="0">
              <a:latin typeface="Century Gothic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  <a:buSzPct val="25000"/>
              <a:buFont typeface="StarSymbol"/>
              <a:buChar char=""/>
            </a:pPr>
            <a:endParaRPr dirty="0"/>
          </a:p>
          <a:p>
            <a:pPr algn="just">
              <a:lnSpc>
                <a:spcPct val="100000"/>
              </a:lnSpc>
              <a:buSzPct val="25000"/>
              <a:buFont typeface="StarSymbol"/>
              <a:buChar char=""/>
            </a:pPr>
            <a:endParaRPr dirty="0"/>
          </a:p>
        </p:txBody>
      </p:sp>
      <p:sp>
        <p:nvSpPr>
          <p:cNvPr id="4" name="3 Rectángulo"/>
          <p:cNvSpPr/>
          <p:nvPr/>
        </p:nvSpPr>
        <p:spPr>
          <a:xfrm>
            <a:off x="503808" y="1835621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SzPct val="25000"/>
              <a:buFont typeface="Arial" pitchFamily="34" charset="0"/>
              <a:buChar char="•"/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Válvula anti-retorno</a:t>
            </a:r>
            <a:endParaRPr lang="es-VE" sz="2800" dirty="0" smtClean="0">
              <a:latin typeface="Century Gothic" pitchFamily="34" charset="0"/>
            </a:endParaRPr>
          </a:p>
          <a:p>
            <a:pPr lvl="1" algn="just">
              <a:lnSpc>
                <a:spcPct val="100000"/>
              </a:lnSpc>
              <a:buSzPct val="25000"/>
            </a:pPr>
            <a:endParaRPr lang="es-VE" sz="2800" dirty="0" smtClean="0">
              <a:solidFill>
                <a:srgbClr val="000000"/>
              </a:solidFill>
              <a:latin typeface="Century Gothic" pitchFamily="34" charset="0"/>
              <a:ea typeface="Droid Sans Fallback"/>
            </a:endParaRPr>
          </a:p>
          <a:p>
            <a:pPr lvl="1" algn="just">
              <a:lnSpc>
                <a:spcPct val="100000"/>
              </a:lnSpc>
              <a:buSzPct val="25000"/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Válvula </a:t>
            </a:r>
            <a:r>
              <a:rPr lang="es-VE" sz="2800" dirty="0" err="1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check</a:t>
            </a: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 ubicada en la tubería de aducción de las bombas.</a:t>
            </a:r>
          </a:p>
          <a:p>
            <a:pPr lvl="1" algn="just">
              <a:lnSpc>
                <a:spcPct val="100000"/>
              </a:lnSpc>
              <a:buSzPct val="25000"/>
            </a:pPr>
            <a:endParaRPr lang="es-VE" sz="2800" dirty="0" smtClean="0">
              <a:latin typeface="Century Gothic" pitchFamily="34" charset="0"/>
            </a:endParaRPr>
          </a:p>
          <a:p>
            <a:pPr lvl="1" algn="just">
              <a:lnSpc>
                <a:spcPct val="100000"/>
              </a:lnSpc>
              <a:buSzPct val="25000"/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Válvula </a:t>
            </a:r>
            <a:r>
              <a:rPr lang="es-VE" sz="2800" dirty="0" err="1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check</a:t>
            </a: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 ubicada en la tubería de impulsión de las bombas.</a:t>
            </a:r>
          </a:p>
          <a:p>
            <a:pPr lvl="1" algn="just">
              <a:lnSpc>
                <a:spcPct val="100000"/>
              </a:lnSpc>
              <a:buSzPct val="25000"/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  <a:buSzPct val="25000"/>
              <a:buFont typeface="Arial" pitchFamily="34" charset="0"/>
              <a:buChar char="•"/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Válvula de compuerta</a:t>
            </a:r>
            <a:endParaRPr lang="es-VE" sz="2800" dirty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  <a:buSzPct val="25000"/>
              <a:buFont typeface="Arial" pitchFamily="34" charset="0"/>
              <a:buChar char="•"/>
            </a:pPr>
            <a:r>
              <a:rPr lang="es-VE" sz="2800" dirty="0" smtClean="0">
                <a:solidFill>
                  <a:srgbClr val="000000"/>
                </a:solidFill>
                <a:latin typeface="Century Gothic" pitchFamily="34" charset="0"/>
                <a:ea typeface="Droid Sans Fallback"/>
              </a:rPr>
              <a:t>Válvula flotador</a:t>
            </a:r>
            <a:endParaRPr lang="es-VE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53080"/>
            <a:ext cx="9071640" cy="594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359792" y="1043533"/>
            <a:ext cx="92890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VE" sz="3200" b="1" dirty="0" smtClean="0">
                <a:latin typeface="Century Gothic" pitchFamily="34" charset="0"/>
              </a:rPr>
              <a:t>Bombas centrífugas</a:t>
            </a:r>
          </a:p>
          <a:p>
            <a:pPr algn="just">
              <a:lnSpc>
                <a:spcPct val="100000"/>
              </a:lnSpc>
            </a:pPr>
            <a:endParaRPr lang="es-VE" sz="2800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sz="2800" dirty="0" smtClean="0">
                <a:latin typeface="Century Gothic" pitchFamily="34" charset="0"/>
              </a:rPr>
              <a:t>	De acuerdo con el artículo 201 de la Gaceta Oficial N° 4044, se puede estimar la capacidad del equipo de bombeo calculando de 8 a 10 veces el consumo medio por hora. Como mencionamos anteriormente la dotación de la edificación es de 12000 litros por día, lo que equivale a 500 litros por hora. La bomba debe tener la capacidad de suministrar como mínimo 5000 litros por hora (1,39 l/s). El equipo de bombeo deberá instalarse por duplicado.</a:t>
            </a:r>
            <a:endParaRPr lang="es-VE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228960"/>
            <a:ext cx="9071640" cy="691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/>
          </a:p>
          <a:p>
            <a:pPr algn="just"/>
            <a:r>
              <a:rPr lang="es-VE" sz="2800" b="1">
                <a:latin typeface="Sawasdee"/>
              </a:rPr>
              <a:t>Bomba centrífuga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</p:txBody>
      </p:sp>
      <p:pic>
        <p:nvPicPr>
          <p:cNvPr id="49" name="48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800" y="539477"/>
            <a:ext cx="8954280" cy="2088000"/>
          </a:xfrm>
          <a:prstGeom prst="rect">
            <a:avLst/>
          </a:prstGeom>
          <a:ln>
            <a:noFill/>
          </a:ln>
        </p:spPr>
      </p:pic>
      <p:pic>
        <p:nvPicPr>
          <p:cNvPr id="50" name="49 Image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816" y="2627709"/>
            <a:ext cx="8770360" cy="49319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423360"/>
            <a:ext cx="9071640" cy="7301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359792" y="755502"/>
            <a:ext cx="907300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VE" sz="3200" b="1" dirty="0" smtClean="0">
                <a:latin typeface="Century Gothic" pitchFamily="34" charset="0"/>
              </a:rPr>
              <a:t>Compresor</a:t>
            </a:r>
          </a:p>
          <a:p>
            <a:pPr algn="just">
              <a:lnSpc>
                <a:spcPct val="100000"/>
              </a:lnSpc>
            </a:pPr>
            <a:endParaRPr lang="es-VE" sz="3200" b="1" dirty="0" smtClean="0">
              <a:latin typeface="Century Gothic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VE" dirty="0" smtClean="0">
                <a:latin typeface="Sawasdee"/>
              </a:rPr>
              <a:t>	</a:t>
            </a:r>
            <a:r>
              <a:rPr lang="es-VE" sz="2600" dirty="0" smtClean="0">
                <a:latin typeface="Century Gothic" pitchFamily="34" charset="0"/>
              </a:rPr>
              <a:t>El artículo 211 de la Gaceta Oficial N° 4044, establece que p</a:t>
            </a:r>
            <a:r>
              <a:rPr lang="es-VE" sz="2600" dirty="0" smtClean="0">
                <a:latin typeface="Century Gothic" pitchFamily="34" charset="0"/>
                <a:ea typeface="Arial"/>
              </a:rPr>
              <a:t>ara mantener en todo momento el volumen de aire necesario en el tanque hidroneumático, deberá preverse un compresor fijo de capacidad adecuada u otro equipo de inyección, dotado de filtro. </a:t>
            </a:r>
          </a:p>
          <a:p>
            <a:pPr algn="just">
              <a:lnSpc>
                <a:spcPct val="100000"/>
              </a:lnSpc>
            </a:pPr>
            <a:endParaRPr lang="es-VE" sz="2600" dirty="0" smtClean="0">
              <a:latin typeface="Century Gothic" pitchFamily="34" charset="0"/>
              <a:ea typeface="Arial"/>
            </a:endParaRPr>
          </a:p>
          <a:p>
            <a:pPr algn="just">
              <a:lnSpc>
                <a:spcPct val="100000"/>
              </a:lnSpc>
            </a:pPr>
            <a:r>
              <a:rPr lang="es-VE" sz="2600" dirty="0" smtClean="0">
                <a:latin typeface="Century Gothic" pitchFamily="34" charset="0"/>
                <a:ea typeface="Arial"/>
              </a:rPr>
              <a:t>Según estudios realizados por empresas de trayectoria sólida en el campo, l</a:t>
            </a:r>
            <a:r>
              <a:rPr lang="es-VE" sz="2600" dirty="0" smtClean="0">
                <a:latin typeface="Century Gothic" pitchFamily="34" charset="0"/>
              </a:rPr>
              <a:t>os compresores con capacidades de 2 a 2 1/2 pies cúbicos por minuto (56.6 l/min) por cada 3000 galones de capacidad del tanque se han encontrado satisfactorios para la mayoría de las instalaciones. Se ha seleccionado un compresor cuya capacidad es de 225 l/min</a:t>
            </a:r>
            <a:endParaRPr lang="es-VE" sz="2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228960"/>
            <a:ext cx="9071640" cy="691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  <a:p>
            <a:pPr algn="just"/>
            <a:endParaRPr dirty="0"/>
          </a:p>
        </p:txBody>
      </p:sp>
      <p:pic>
        <p:nvPicPr>
          <p:cNvPr id="53" name="52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96" y="1475581"/>
            <a:ext cx="7488000" cy="47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</TotalTime>
  <Words>230</Words>
  <Application>Microsoft Office PowerPoint</Application>
  <PresentationFormat>Personalizado</PresentationFormat>
  <Paragraphs>74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Urbano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carmen</dc:creator>
  <cp:lastModifiedBy>carmen</cp:lastModifiedBy>
  <cp:revision>2</cp:revision>
  <dcterms:modified xsi:type="dcterms:W3CDTF">2016-02-16T03:55:04Z</dcterms:modified>
</cp:coreProperties>
</file>