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77bd558b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77bd558b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77bd558b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77bd558b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77bd558b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77bd558b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77bd558b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77bd558b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77bd558b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77bd558b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77bd558b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77bd558b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77bd558b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77bd558b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77bd558b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77bd558b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Mental Health Analysis in Tech Field</a:t>
            </a:r>
            <a:endParaRPr/>
          </a:p>
        </p:txBody>
      </p:sp>
      <p:sp>
        <p:nvSpPr>
          <p:cNvPr id="64" name="Google Shape;64;p13"/>
          <p:cNvSpPr txBox="1"/>
          <p:nvPr>
            <p:ph idx="1" type="subTitle"/>
          </p:nvPr>
        </p:nvSpPr>
        <p:spPr>
          <a:xfrm>
            <a:off x="1680300" y="3049450"/>
            <a:ext cx="5783400" cy="14574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en" sz="3750"/>
              <a:t>Presented by Darya Naymon and Devorah Zweig</a:t>
            </a:r>
            <a:endParaRPr sz="3750"/>
          </a:p>
          <a:p>
            <a:pPr indent="0" lvl="0" marL="0" rtl="0" algn="ctr">
              <a:lnSpc>
                <a:spcPct val="128571"/>
              </a:lnSpc>
              <a:spcBef>
                <a:spcPts val="1200"/>
              </a:spcBef>
              <a:spcAft>
                <a:spcPts val="0"/>
              </a:spcAft>
              <a:buNone/>
            </a:pPr>
            <a:r>
              <a:rPr lang="en"/>
              <a:t>Dataset Information</a:t>
            </a:r>
            <a:endParaRPr/>
          </a:p>
          <a:p>
            <a:pPr indent="0" lvl="0" marL="0" rtl="0" algn="ctr">
              <a:lnSpc>
                <a:spcPct val="115000"/>
              </a:lnSpc>
              <a:spcBef>
                <a:spcPts val="1200"/>
              </a:spcBef>
              <a:spcAft>
                <a:spcPts val="0"/>
              </a:spcAft>
              <a:buNone/>
            </a:pPr>
            <a:r>
              <a:rPr lang="en"/>
              <a:t>This dataset is from a 2014 survey that measures attitudes towards mental health and frequency of mental health disorders in the tech workplace. </a:t>
            </a:r>
            <a:endParaRPr sz="2150">
              <a:solidFill>
                <a:srgbClr val="3C4043"/>
              </a:solidFill>
              <a:latin typeface="Arial"/>
              <a:ea typeface="Arial"/>
              <a:cs typeface="Arial"/>
              <a:sym typeface="Arial"/>
            </a:endParaRPr>
          </a:p>
          <a:p>
            <a:pPr indent="0" lvl="0" marL="0" rtl="0" algn="ctr">
              <a:spcBef>
                <a:spcPts val="1200"/>
              </a:spcBef>
              <a:spcAft>
                <a:spcPts val="0"/>
              </a:spcAft>
              <a:buNone/>
            </a:pPr>
            <a:r>
              <a:t/>
            </a:r>
            <a:endParaRPr/>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6950"/>
            <a:ext cx="8368200" cy="57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300"/>
              <a:t>Correlation between age and mental health consequence</a:t>
            </a:r>
            <a:endParaRPr sz="2300"/>
          </a:p>
        </p:txBody>
      </p:sp>
      <p:sp>
        <p:nvSpPr>
          <p:cNvPr id="71" name="Google Shape;71;p14"/>
          <p:cNvSpPr txBox="1"/>
          <p:nvPr>
            <p:ph idx="1" type="body"/>
          </p:nvPr>
        </p:nvSpPr>
        <p:spPr>
          <a:xfrm>
            <a:off x="387900" y="716787"/>
            <a:ext cx="8368200" cy="38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540">
                <a:latin typeface="Roboto Slab"/>
                <a:ea typeface="Roboto Slab"/>
                <a:cs typeface="Roboto Slab"/>
                <a:sym typeface="Roboto Slab"/>
              </a:rPr>
              <a:t>The hypothesis is that ageing increases mental health issues in tech.   We wished to examine how age affects mental illness. Step one was to split data in three age categories - Young (20-32), Middle (33-43), and Senior (44-55). Analysis shows the direct effect of age on mental health . We can conclude that additional 5% of tech professionals admitting mental health issues as age goes + 10 years. </a:t>
            </a:r>
            <a:endParaRPr sz="340">
              <a:solidFill>
                <a:srgbClr val="222222"/>
              </a:solidFill>
              <a:highlight>
                <a:srgbClr val="FFFFFF"/>
              </a:highlight>
              <a:latin typeface="Arial"/>
              <a:ea typeface="Arial"/>
              <a:cs typeface="Arial"/>
              <a:sym typeface="Arial"/>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4"/>
          <p:cNvPicPr preferRelativeResize="0"/>
          <p:nvPr/>
        </p:nvPicPr>
        <p:blipFill>
          <a:blip r:embed="rId3">
            <a:alphaModFix/>
          </a:blip>
          <a:stretch>
            <a:fillRect/>
          </a:stretch>
        </p:blipFill>
        <p:spPr>
          <a:xfrm>
            <a:off x="658275" y="757600"/>
            <a:ext cx="7827474" cy="223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0"/>
            <a:ext cx="8368200" cy="58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t>Correlation between gender and mental health consequence</a:t>
            </a:r>
            <a:endParaRPr sz="1900"/>
          </a:p>
        </p:txBody>
      </p:sp>
      <p:sp>
        <p:nvSpPr>
          <p:cNvPr id="79" name="Google Shape;79;p15"/>
          <p:cNvSpPr txBox="1"/>
          <p:nvPr>
            <p:ph idx="1" type="body"/>
          </p:nvPr>
        </p:nvSpPr>
        <p:spPr>
          <a:xfrm>
            <a:off x="387900" y="587700"/>
            <a:ext cx="8368200" cy="3981000"/>
          </a:xfrm>
          <a:prstGeom prst="rect">
            <a:avLst/>
          </a:prstGeom>
        </p:spPr>
        <p:txBody>
          <a:bodyPr anchorCtr="0" anchor="t" bIns="91425" lIns="91425" spcFirstLastPara="1" rIns="91425" wrap="square" tIns="91425">
            <a:normAutofit lnSpcReduction="20000"/>
          </a:bodyPr>
          <a:lstStyle/>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35"/>
              <a:buFont typeface="Arial"/>
              <a:buNone/>
            </a:pPr>
            <a:r>
              <a:rPr lang="en" sz="1670">
                <a:latin typeface="Roboto Slab"/>
                <a:ea typeface="Roboto Slab"/>
                <a:cs typeface="Roboto Slab"/>
                <a:sym typeface="Roboto Slab"/>
              </a:rPr>
              <a:t>Analysis shows that gender is correlated with the prevalence of mental disorders in tech. Women are more likely to admit mental health issues - only 28.35% of women had no mental health consequence; for men - 41.85% had no mental health issues</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5"/>
          <p:cNvPicPr preferRelativeResize="0"/>
          <p:nvPr/>
        </p:nvPicPr>
        <p:blipFill>
          <a:blip r:embed="rId3">
            <a:alphaModFix/>
          </a:blip>
          <a:stretch>
            <a:fillRect/>
          </a:stretch>
        </p:blipFill>
        <p:spPr>
          <a:xfrm>
            <a:off x="2230400" y="587700"/>
            <a:ext cx="4683197" cy="212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6950"/>
            <a:ext cx="8368200" cy="59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t>Correlation between benefits and mental health consequence</a:t>
            </a:r>
            <a:endParaRPr sz="2200"/>
          </a:p>
        </p:txBody>
      </p:sp>
      <p:sp>
        <p:nvSpPr>
          <p:cNvPr id="87" name="Google Shape;87;p16"/>
          <p:cNvSpPr txBox="1"/>
          <p:nvPr>
            <p:ph idx="1" type="body"/>
          </p:nvPr>
        </p:nvSpPr>
        <p:spPr>
          <a:xfrm>
            <a:off x="387900" y="1489825"/>
            <a:ext cx="2583900" cy="175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6"/>
          <p:cNvPicPr preferRelativeResize="0"/>
          <p:nvPr/>
        </p:nvPicPr>
        <p:blipFill>
          <a:blip r:embed="rId3">
            <a:alphaModFix/>
          </a:blip>
          <a:stretch>
            <a:fillRect/>
          </a:stretch>
        </p:blipFill>
        <p:spPr>
          <a:xfrm>
            <a:off x="346350" y="734775"/>
            <a:ext cx="8451300" cy="2461225"/>
          </a:xfrm>
          <a:prstGeom prst="rect">
            <a:avLst/>
          </a:prstGeom>
          <a:noFill/>
          <a:ln>
            <a:noFill/>
          </a:ln>
        </p:spPr>
      </p:pic>
      <p:sp>
        <p:nvSpPr>
          <p:cNvPr id="90" name="Google Shape;90;p16"/>
          <p:cNvSpPr txBox="1"/>
          <p:nvPr/>
        </p:nvSpPr>
        <p:spPr>
          <a:xfrm>
            <a:off x="346375" y="3455525"/>
            <a:ext cx="8451300" cy="134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40">
                <a:solidFill>
                  <a:schemeClr val="dk1"/>
                </a:solidFill>
                <a:latin typeface="Roboto Slab"/>
                <a:ea typeface="Roboto Slab"/>
                <a:cs typeface="Roboto Slab"/>
                <a:sym typeface="Roboto Slab"/>
              </a:rPr>
              <a:t>The hypothesis is that company health benefits lower mental health issues in tech. Data analysis show insignificant difference of tech professionals who have no mental health issues between companies that offer benefits and companies that do not - 36.46% vs 37.74%. Percentage of tech specialists who confirmed mental health consequence is lower in companies that offer benefits and/or unsure (don’t know) comparing to companies who do not offer benefits - 21.4% and 18.67% vs 28.93%.</a:t>
            </a:r>
            <a:endParaRPr sz="124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Correlation Between Company Size and Mental Health Consequences</a:t>
            </a:r>
            <a:endParaRPr/>
          </a:p>
        </p:txBody>
      </p:sp>
      <p:sp>
        <p:nvSpPr>
          <p:cNvPr id="96" name="Google Shape;96;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Being in a bustling work </a:t>
            </a:r>
            <a:r>
              <a:rPr lang="en"/>
              <a:t>environment lends itself to a multitude of benefits, but how does the size of a company impact the mental health of its employees? </a:t>
            </a:r>
            <a:endParaRPr/>
          </a:p>
          <a:p>
            <a:pPr indent="0" lvl="0" marL="0" rtl="0" algn="l">
              <a:spcBef>
                <a:spcPts val="1200"/>
              </a:spcBef>
              <a:spcAft>
                <a:spcPts val="1200"/>
              </a:spcAft>
              <a:buNone/>
            </a:pPr>
            <a:r>
              <a:rPr lang="en"/>
              <a:t>After splitting the data by company sizes ranging from tiny, (6-25 employees), to large, (&gt;1000 employees), it was further reduced by mental health condition.  Shown are the percentages of employees with mental health effects, organized by company size. </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7"/>
          <p:cNvPicPr preferRelativeResize="0"/>
          <p:nvPr/>
        </p:nvPicPr>
        <p:blipFill>
          <a:blip r:embed="rId3">
            <a:alphaModFix/>
          </a:blip>
          <a:stretch>
            <a:fillRect/>
          </a:stretch>
        </p:blipFill>
        <p:spPr>
          <a:xfrm>
            <a:off x="6004950" y="3648550"/>
            <a:ext cx="2668150" cy="1415400"/>
          </a:xfrm>
          <a:prstGeom prst="rect">
            <a:avLst/>
          </a:prstGeom>
          <a:noFill/>
          <a:ln>
            <a:noFill/>
          </a:ln>
        </p:spPr>
      </p:pic>
      <p:pic>
        <p:nvPicPr>
          <p:cNvPr id="99" name="Google Shape;99;p17"/>
          <p:cNvPicPr preferRelativeResize="0"/>
          <p:nvPr/>
        </p:nvPicPr>
        <p:blipFill>
          <a:blip r:embed="rId4">
            <a:alphaModFix/>
          </a:blip>
          <a:stretch>
            <a:fillRect/>
          </a:stretch>
        </p:blipFill>
        <p:spPr>
          <a:xfrm>
            <a:off x="6004950" y="634375"/>
            <a:ext cx="2668150" cy="1616469"/>
          </a:xfrm>
          <a:prstGeom prst="rect">
            <a:avLst/>
          </a:prstGeom>
          <a:noFill/>
          <a:ln>
            <a:noFill/>
          </a:ln>
        </p:spPr>
      </p:pic>
      <p:pic>
        <p:nvPicPr>
          <p:cNvPr id="100" name="Google Shape;100;p17"/>
          <p:cNvPicPr preferRelativeResize="0"/>
          <p:nvPr/>
        </p:nvPicPr>
        <p:blipFill>
          <a:blip r:embed="rId5">
            <a:alphaModFix/>
          </a:blip>
          <a:stretch>
            <a:fillRect/>
          </a:stretch>
        </p:blipFill>
        <p:spPr>
          <a:xfrm>
            <a:off x="4387800" y="2055325"/>
            <a:ext cx="2668150" cy="15932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Company Size vs. Mental Health, cont. </a:t>
            </a:r>
            <a:endParaRPr/>
          </a:p>
        </p:txBody>
      </p:sp>
      <p:sp>
        <p:nvSpPr>
          <p:cNvPr id="106" name="Google Shape;106;p18"/>
          <p:cNvSpPr txBox="1"/>
          <p:nvPr>
            <p:ph idx="1" type="body"/>
          </p:nvPr>
        </p:nvSpPr>
        <p:spPr>
          <a:xfrm>
            <a:off x="387900" y="1489825"/>
            <a:ext cx="39999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calculating the number of people who developed mental health issues in each size company, it was found that the greatest percentage of workers in small companies had no mental health issues, while the greater percentage of employees in large companies suffered critical mental health consequences. 19% of tiny companies had large effects, while 28.7% large companies had those same effects. </a:t>
            </a:r>
            <a:endParaRPr/>
          </a:p>
          <a:p>
            <a:pPr indent="0" lvl="0" marL="0" rtl="0" algn="l">
              <a:spcBef>
                <a:spcPts val="1200"/>
              </a:spcBef>
              <a:spcAft>
                <a:spcPts val="1200"/>
              </a:spcAft>
              <a:buNone/>
            </a:pPr>
            <a:r>
              <a:rPr lang="en"/>
              <a:t>Analysis shows that there is a strong correlation between a company’s size and the mental health of its employees. </a:t>
            </a:r>
            <a:endParaRPr/>
          </a:p>
        </p:txBody>
      </p:sp>
      <p:sp>
        <p:nvSpPr>
          <p:cNvPr id="107" name="Google Shape;107;p18"/>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18"/>
          <p:cNvPicPr preferRelativeResize="0"/>
          <p:nvPr/>
        </p:nvPicPr>
        <p:blipFill>
          <a:blip r:embed="rId3">
            <a:alphaModFix/>
          </a:blip>
          <a:stretch>
            <a:fillRect/>
          </a:stretch>
        </p:blipFill>
        <p:spPr>
          <a:xfrm>
            <a:off x="4625925" y="1384755"/>
            <a:ext cx="4130174" cy="31839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Correlation Between Colleague Relationships and Mental Health Consequences</a:t>
            </a:r>
            <a:endParaRPr/>
          </a:p>
        </p:txBody>
      </p:sp>
      <p:sp>
        <p:nvSpPr>
          <p:cNvPr id="115" name="Google Shape;115;p19"/>
          <p:cNvSpPr txBox="1"/>
          <p:nvPr>
            <p:ph idx="1" type="body"/>
          </p:nvPr>
        </p:nvSpPr>
        <p:spPr>
          <a:xfrm>
            <a:off x="387900" y="1334900"/>
            <a:ext cx="8368200" cy="175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While larger work environments seem to negatively impact the mental health of its employees, it also provides them with greater opportunities to develop relationships with their colleagues. How do interpersonal relationships affect an employees mental health?</a:t>
            </a:r>
            <a:endParaRPr/>
          </a:p>
          <a:p>
            <a:pPr indent="0" lvl="0" marL="0" rtl="0" algn="l">
              <a:spcBef>
                <a:spcPts val="1200"/>
              </a:spcBef>
              <a:spcAft>
                <a:spcPts val="1200"/>
              </a:spcAft>
              <a:buNone/>
            </a:pPr>
            <a:r>
              <a:rPr lang="en"/>
              <a:t>The data was further reduced by whether or not an employee felt comfortable opening up to their colleagues, and if they also suffered mental health consequences. Shown below are the percentages of different levels of colleague relationships and their consequences. </a:t>
            </a:r>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9"/>
          <p:cNvPicPr preferRelativeResize="0"/>
          <p:nvPr/>
        </p:nvPicPr>
        <p:blipFill>
          <a:blip r:embed="rId3">
            <a:alphaModFix/>
          </a:blip>
          <a:stretch>
            <a:fillRect/>
          </a:stretch>
        </p:blipFill>
        <p:spPr>
          <a:xfrm>
            <a:off x="224725" y="3088100"/>
            <a:ext cx="3098809" cy="1575125"/>
          </a:xfrm>
          <a:prstGeom prst="rect">
            <a:avLst/>
          </a:prstGeom>
          <a:noFill/>
          <a:ln>
            <a:noFill/>
          </a:ln>
        </p:spPr>
      </p:pic>
      <p:pic>
        <p:nvPicPr>
          <p:cNvPr id="118" name="Google Shape;118;p19"/>
          <p:cNvPicPr preferRelativeResize="0"/>
          <p:nvPr/>
        </p:nvPicPr>
        <p:blipFill>
          <a:blip r:embed="rId4">
            <a:alphaModFix/>
          </a:blip>
          <a:stretch>
            <a:fillRect/>
          </a:stretch>
        </p:blipFill>
        <p:spPr>
          <a:xfrm>
            <a:off x="3437126" y="3088100"/>
            <a:ext cx="2607378" cy="1575125"/>
          </a:xfrm>
          <a:prstGeom prst="rect">
            <a:avLst/>
          </a:prstGeom>
          <a:noFill/>
          <a:ln>
            <a:noFill/>
          </a:ln>
        </p:spPr>
      </p:pic>
      <p:pic>
        <p:nvPicPr>
          <p:cNvPr id="119" name="Google Shape;119;p19"/>
          <p:cNvPicPr preferRelativeResize="0"/>
          <p:nvPr/>
        </p:nvPicPr>
        <p:blipFill>
          <a:blip r:embed="rId5">
            <a:alphaModFix/>
          </a:blip>
          <a:stretch>
            <a:fillRect/>
          </a:stretch>
        </p:blipFill>
        <p:spPr>
          <a:xfrm>
            <a:off x="6158098" y="3088100"/>
            <a:ext cx="2752489" cy="1575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265500" y="165900"/>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Colleague Relationships, cont. </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0"/>
          <p:cNvSpPr txBox="1"/>
          <p:nvPr>
            <p:ph idx="1" type="subTitle"/>
          </p:nvPr>
        </p:nvSpPr>
        <p:spPr>
          <a:xfrm>
            <a:off x="265500" y="1828100"/>
            <a:ext cx="4045200" cy="28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After comparing the results of the analysis for the different levels of work relationships, it was found that only 4.9% of people who had close relationships reported mental health issues, while 53.5% of people who did not have any work relationships had severe mental health consequences. </a:t>
            </a:r>
            <a:endParaRPr sz="1500">
              <a:solidFill>
                <a:schemeClr val="dk1"/>
              </a:solidFill>
            </a:endParaRPr>
          </a:p>
          <a:p>
            <a:pPr indent="0" lvl="0" marL="0" rtl="0" algn="l">
              <a:spcBef>
                <a:spcPts val="0"/>
              </a:spcBef>
              <a:spcAft>
                <a:spcPts val="0"/>
              </a:spcAft>
              <a:buNone/>
            </a:pPr>
            <a:r>
              <a:rPr lang="en" sz="1500">
                <a:solidFill>
                  <a:schemeClr val="dk1"/>
                </a:solidFill>
              </a:rPr>
              <a:t>This analysis proves that there is an incredibly strong correlation between coworker relationships and mental health. </a:t>
            </a:r>
            <a:endParaRPr sz="1500">
              <a:solidFill>
                <a:schemeClr val="dk1"/>
              </a:solidFill>
            </a:endParaRPr>
          </a:p>
        </p:txBody>
      </p:sp>
      <p:pic>
        <p:nvPicPr>
          <p:cNvPr id="127" name="Google Shape;127;p20"/>
          <p:cNvPicPr preferRelativeResize="0"/>
          <p:nvPr/>
        </p:nvPicPr>
        <p:blipFill>
          <a:blip r:embed="rId3">
            <a:alphaModFix/>
          </a:blip>
          <a:stretch>
            <a:fillRect/>
          </a:stretch>
        </p:blipFill>
        <p:spPr>
          <a:xfrm>
            <a:off x="4726799" y="1052275"/>
            <a:ext cx="4262401" cy="319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Large vs. Small Companies: How to Choose?</a:t>
            </a:r>
            <a:endParaRPr/>
          </a:p>
        </p:txBody>
      </p:sp>
      <p:sp>
        <p:nvSpPr>
          <p:cNvPr id="133" name="Google Shape;13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Following the analysis of the 2014 dataset, one can find themselves facing an important question: Would it be better for my mental health to work in a small company or a large one? </a:t>
            </a:r>
            <a:endParaRPr/>
          </a:p>
          <a:p>
            <a:pPr indent="0" lvl="0" marL="0" rtl="0" algn="l">
              <a:spcBef>
                <a:spcPts val="1200"/>
              </a:spcBef>
              <a:spcAft>
                <a:spcPts val="0"/>
              </a:spcAft>
              <a:buNone/>
            </a:pPr>
            <a:r>
              <a:rPr lang="en"/>
              <a:t>While the studies shown above have proved that an employee in a larger firm is more </a:t>
            </a:r>
            <a:r>
              <a:rPr lang="en"/>
              <a:t>susceptible</a:t>
            </a:r>
            <a:r>
              <a:rPr lang="en"/>
              <a:t> to suffer from mental health issues, the difference in the consequences between tiny and large companies is only 9.7%. However, large companies allow one to develop close relationships with coworkers. The difference in consequences between close and nonexistent </a:t>
            </a:r>
            <a:r>
              <a:rPr lang="en"/>
              <a:t>relationships</a:t>
            </a:r>
            <a:r>
              <a:rPr lang="en"/>
              <a:t> is 48.6%. </a:t>
            </a:r>
            <a:endParaRPr/>
          </a:p>
          <a:p>
            <a:pPr indent="0" lvl="0" marL="0" rtl="0" algn="l">
              <a:spcBef>
                <a:spcPts val="1200"/>
              </a:spcBef>
              <a:spcAft>
                <a:spcPts val="1200"/>
              </a:spcAft>
              <a:buNone/>
            </a:pPr>
            <a:r>
              <a:rPr lang="en"/>
              <a:t>After observing these statistics, one may find that a larger company will provide more benefits towards the mental health of its employees. </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