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077bd558b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077bd558b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077bd558b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077bd558b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77bd558b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77bd558b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77bd558b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077bd558b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077bd558b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077bd558b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077bd558b6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077bd558b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077bd558b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077bd558b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77bd558b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77bd558b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077bd558b6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077bd558b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Mental Health Analysis in Tech Field</a:t>
            </a:r>
            <a:endParaRPr/>
          </a:p>
        </p:txBody>
      </p:sp>
      <p:sp>
        <p:nvSpPr>
          <p:cNvPr id="64" name="Google Shape;64;p13"/>
          <p:cNvSpPr txBox="1"/>
          <p:nvPr>
            <p:ph idx="1" type="subTitle"/>
          </p:nvPr>
        </p:nvSpPr>
        <p:spPr>
          <a:xfrm>
            <a:off x="1680300" y="3049450"/>
            <a:ext cx="5783400" cy="1457400"/>
          </a:xfrm>
          <a:prstGeom prst="rect">
            <a:avLst/>
          </a:prstGeom>
        </p:spPr>
        <p:txBody>
          <a:bodyPr anchorCtr="0" anchor="t" bIns="91425" lIns="91425" spcFirstLastPara="1" rIns="91425" wrap="square" tIns="91425">
            <a:normAutofit fontScale="40000" lnSpcReduction="20000"/>
          </a:bodyPr>
          <a:lstStyle/>
          <a:p>
            <a:pPr indent="0" lvl="0" marL="0" rtl="0" algn="ctr">
              <a:spcBef>
                <a:spcPts val="0"/>
              </a:spcBef>
              <a:spcAft>
                <a:spcPts val="0"/>
              </a:spcAft>
              <a:buNone/>
            </a:pPr>
            <a:r>
              <a:rPr lang="en" sz="3750"/>
              <a:t>Presented by Darya Naymon and Devorah Zweig</a:t>
            </a:r>
            <a:endParaRPr sz="3750"/>
          </a:p>
          <a:p>
            <a:pPr indent="0" lvl="0" marL="0" rtl="0" algn="ctr">
              <a:lnSpc>
                <a:spcPct val="128571"/>
              </a:lnSpc>
              <a:spcBef>
                <a:spcPts val="1200"/>
              </a:spcBef>
              <a:spcAft>
                <a:spcPts val="0"/>
              </a:spcAft>
              <a:buNone/>
            </a:pPr>
            <a:r>
              <a:rPr lang="en"/>
              <a:t>Dataset Information:</a:t>
            </a:r>
            <a:endParaRPr/>
          </a:p>
          <a:p>
            <a:pPr indent="0" lvl="0" marL="0" rtl="0" algn="ctr">
              <a:lnSpc>
                <a:spcPct val="115000"/>
              </a:lnSpc>
              <a:spcBef>
                <a:spcPts val="1200"/>
              </a:spcBef>
              <a:spcAft>
                <a:spcPts val="0"/>
              </a:spcAft>
              <a:buNone/>
            </a:pPr>
            <a:r>
              <a:rPr lang="en"/>
              <a:t>This dataset is from a 2014 survey that measures attitudes towards mental health and frequency of mental health disorders in the tech workplace. </a:t>
            </a:r>
            <a:endParaRPr sz="2150">
              <a:solidFill>
                <a:srgbClr val="3C4043"/>
              </a:solidFill>
              <a:latin typeface="Arial"/>
              <a:ea typeface="Arial"/>
              <a:cs typeface="Arial"/>
              <a:sym typeface="Arial"/>
            </a:endParaRPr>
          </a:p>
          <a:p>
            <a:pPr indent="0" lvl="0" marL="0" rtl="0" algn="ctr">
              <a:spcBef>
                <a:spcPts val="1200"/>
              </a:spcBef>
              <a:spcAft>
                <a:spcPts val="0"/>
              </a:spcAft>
              <a:buNone/>
            </a:pPr>
            <a:r>
              <a:t/>
            </a:r>
            <a:endParaRPr/>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Large vs. Small Companies: How to Choose?</a:t>
            </a:r>
            <a:endParaRPr/>
          </a:p>
        </p:txBody>
      </p:sp>
      <p:sp>
        <p:nvSpPr>
          <p:cNvPr id="142" name="Google Shape;142;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Following the analysis of the 2014 dataset, one can find themselves facing an important question: Would it be better for my mental health to work in a small company or a large one? </a:t>
            </a:r>
            <a:endParaRPr/>
          </a:p>
          <a:p>
            <a:pPr indent="0" lvl="0" marL="0" rtl="0" algn="l">
              <a:spcBef>
                <a:spcPts val="1200"/>
              </a:spcBef>
              <a:spcAft>
                <a:spcPts val="0"/>
              </a:spcAft>
              <a:buNone/>
            </a:pPr>
            <a:r>
              <a:rPr lang="en"/>
              <a:t>While the studies shown above have proved that an employee in a larger firm is more </a:t>
            </a:r>
            <a:r>
              <a:rPr lang="en"/>
              <a:t>susceptible</a:t>
            </a:r>
            <a:r>
              <a:rPr lang="en"/>
              <a:t> to suffer from mental health issues, employees with minimal coworker relationships suffered the same consequences. </a:t>
            </a:r>
            <a:endParaRPr/>
          </a:p>
          <a:p>
            <a:pPr indent="0" lvl="0" marL="0" rtl="0" algn="l">
              <a:spcBef>
                <a:spcPts val="1200"/>
              </a:spcBef>
              <a:spcAft>
                <a:spcPts val="1200"/>
              </a:spcAft>
              <a:buNone/>
            </a:pPr>
            <a:r>
              <a:rPr lang="en"/>
              <a:t>After observing these statistics, one may find that a smaller company will provide more benefits towards the mental health of its employees. </a:t>
            </a:r>
            <a:endParaRPr/>
          </a:p>
        </p:txBody>
      </p:sp>
      <p:sp>
        <p:nvSpPr>
          <p:cNvPr id="143" name="Google Shape;14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6950"/>
            <a:ext cx="8368200" cy="571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300"/>
              <a:t>Correlation between age and mental health consequence</a:t>
            </a:r>
            <a:endParaRPr sz="2300"/>
          </a:p>
        </p:txBody>
      </p:sp>
      <p:sp>
        <p:nvSpPr>
          <p:cNvPr id="71" name="Google Shape;71;p14"/>
          <p:cNvSpPr txBox="1"/>
          <p:nvPr>
            <p:ph idx="1" type="body"/>
          </p:nvPr>
        </p:nvSpPr>
        <p:spPr>
          <a:xfrm>
            <a:off x="387900" y="716787"/>
            <a:ext cx="8368200" cy="3851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t/>
            </a:r>
            <a:endParaRPr sz="1700"/>
          </a:p>
          <a:p>
            <a:pPr indent="0" lvl="0" marL="0" rtl="0" algn="l">
              <a:lnSpc>
                <a:spcPct val="95000"/>
              </a:lnSpc>
              <a:spcBef>
                <a:spcPts val="1200"/>
              </a:spcBef>
              <a:spcAft>
                <a:spcPts val="0"/>
              </a:spcAft>
              <a:buNone/>
            </a:pPr>
            <a:r>
              <a:t/>
            </a:r>
            <a:endParaRPr sz="1700"/>
          </a:p>
          <a:p>
            <a:pPr indent="0" lvl="0" marL="0" rtl="0" algn="l">
              <a:lnSpc>
                <a:spcPct val="95000"/>
              </a:lnSpc>
              <a:spcBef>
                <a:spcPts val="1200"/>
              </a:spcBef>
              <a:spcAft>
                <a:spcPts val="0"/>
              </a:spcAft>
              <a:buNone/>
            </a:pPr>
            <a:r>
              <a:t/>
            </a:r>
            <a:endParaRPr sz="1700"/>
          </a:p>
          <a:p>
            <a:pPr indent="0" lvl="0" marL="0" rtl="0" algn="l">
              <a:lnSpc>
                <a:spcPct val="95000"/>
              </a:lnSpc>
              <a:spcBef>
                <a:spcPts val="1200"/>
              </a:spcBef>
              <a:spcAft>
                <a:spcPts val="0"/>
              </a:spcAft>
              <a:buNone/>
            </a:pPr>
            <a:r>
              <a:t/>
            </a:r>
            <a:endParaRPr sz="1700"/>
          </a:p>
          <a:p>
            <a:pPr indent="0" lvl="0" marL="0" rtl="0" algn="l">
              <a:lnSpc>
                <a:spcPct val="95000"/>
              </a:lnSpc>
              <a:spcBef>
                <a:spcPts val="1200"/>
              </a:spcBef>
              <a:spcAft>
                <a:spcPts val="0"/>
              </a:spcAft>
              <a:buNone/>
            </a:pPr>
            <a:r>
              <a:t/>
            </a:r>
            <a:endParaRPr sz="1700"/>
          </a:p>
          <a:p>
            <a:pPr indent="0" lvl="0" marL="0" rtl="0" algn="l">
              <a:lnSpc>
                <a:spcPct val="95000"/>
              </a:lnSpc>
              <a:spcBef>
                <a:spcPts val="1200"/>
              </a:spcBef>
              <a:spcAft>
                <a:spcPts val="0"/>
              </a:spcAft>
              <a:buNone/>
            </a:pPr>
            <a:r>
              <a:rPr lang="en" sz="1440">
                <a:latin typeface="Roboto Slab"/>
                <a:ea typeface="Roboto Slab"/>
                <a:cs typeface="Roboto Slab"/>
                <a:sym typeface="Roboto Slab"/>
              </a:rPr>
              <a:t> </a:t>
            </a:r>
            <a:endParaRPr sz="1440">
              <a:latin typeface="Roboto Slab"/>
              <a:ea typeface="Roboto Slab"/>
              <a:cs typeface="Roboto Slab"/>
              <a:sym typeface="Roboto Slab"/>
            </a:endParaRPr>
          </a:p>
          <a:p>
            <a:pPr indent="0" lvl="0" marL="0" rtl="0" algn="l">
              <a:lnSpc>
                <a:spcPct val="95000"/>
              </a:lnSpc>
              <a:spcBef>
                <a:spcPts val="1200"/>
              </a:spcBef>
              <a:spcAft>
                <a:spcPts val="1200"/>
              </a:spcAft>
              <a:buNone/>
            </a:pPr>
            <a:r>
              <a:rPr lang="en" sz="1440">
                <a:latin typeface="Roboto Slab"/>
                <a:ea typeface="Roboto Slab"/>
                <a:cs typeface="Roboto Slab"/>
                <a:sym typeface="Roboto Slab"/>
              </a:rPr>
              <a:t>We wished to examine how open employees to discuss mental health issues with their employers in different age stages. Step one was to split data in three age categories - Young (20-32), Middle (33-43), and Senior (44-55). Analysis shows the direct effect of age on mental health . We can conclude that additional 5% of tech professionals </a:t>
            </a:r>
            <a:r>
              <a:rPr lang="en" sz="1440">
                <a:latin typeface="Roboto Slab"/>
                <a:ea typeface="Roboto Slab"/>
                <a:cs typeface="Roboto Slab"/>
                <a:sym typeface="Roboto Slab"/>
              </a:rPr>
              <a:t>believe</a:t>
            </a:r>
            <a:r>
              <a:rPr lang="en" sz="1440">
                <a:latin typeface="Roboto Slab"/>
                <a:ea typeface="Roboto Slab"/>
                <a:cs typeface="Roboto Slab"/>
                <a:sym typeface="Roboto Slab"/>
              </a:rPr>
              <a:t> that admitting mental health problems to their employer will </a:t>
            </a:r>
            <a:r>
              <a:rPr lang="en" sz="1440">
                <a:latin typeface="Roboto Slab"/>
                <a:ea typeface="Roboto Slab"/>
                <a:cs typeface="Roboto Slab"/>
                <a:sym typeface="Roboto Slab"/>
              </a:rPr>
              <a:t>affect</a:t>
            </a:r>
            <a:r>
              <a:rPr lang="en" sz="1440">
                <a:latin typeface="Roboto Slab"/>
                <a:ea typeface="Roboto Slab"/>
                <a:cs typeface="Roboto Slab"/>
                <a:sym typeface="Roboto Slab"/>
              </a:rPr>
              <a:t> their job </a:t>
            </a:r>
            <a:endParaRPr sz="240">
              <a:solidFill>
                <a:srgbClr val="222222"/>
              </a:solidFill>
              <a:highlight>
                <a:srgbClr val="FFFFFF"/>
              </a:highlight>
              <a:latin typeface="Arial"/>
              <a:ea typeface="Arial"/>
              <a:cs typeface="Arial"/>
              <a:sym typeface="Arial"/>
            </a:endParaRPr>
          </a:p>
        </p:txBody>
      </p:sp>
      <p:sp>
        <p:nvSpPr>
          <p:cNvPr id="72" name="Google Shape;7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3" name="Google Shape;73;p14"/>
          <p:cNvPicPr preferRelativeResize="0"/>
          <p:nvPr/>
        </p:nvPicPr>
        <p:blipFill>
          <a:blip r:embed="rId3">
            <a:alphaModFix/>
          </a:blip>
          <a:stretch>
            <a:fillRect/>
          </a:stretch>
        </p:blipFill>
        <p:spPr>
          <a:xfrm>
            <a:off x="658275" y="757600"/>
            <a:ext cx="7827474" cy="2230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87900" y="0"/>
            <a:ext cx="8368200" cy="58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200"/>
              <a:t>Correlation between gender and mental health consequence</a:t>
            </a:r>
            <a:endParaRPr sz="1900"/>
          </a:p>
        </p:txBody>
      </p:sp>
      <p:sp>
        <p:nvSpPr>
          <p:cNvPr id="79" name="Google Shape;79;p15"/>
          <p:cNvSpPr txBox="1"/>
          <p:nvPr>
            <p:ph idx="1" type="body"/>
          </p:nvPr>
        </p:nvSpPr>
        <p:spPr>
          <a:xfrm>
            <a:off x="387900" y="587700"/>
            <a:ext cx="8368200" cy="3981000"/>
          </a:xfrm>
          <a:prstGeom prst="rect">
            <a:avLst/>
          </a:prstGeom>
        </p:spPr>
        <p:txBody>
          <a:bodyPr anchorCtr="0" anchor="t" bIns="91425" lIns="91425" spcFirstLastPara="1" rIns="91425" wrap="square" tIns="91425">
            <a:normAutofit lnSpcReduction="20000"/>
          </a:bodyPr>
          <a:lstStyle/>
          <a:p>
            <a:pPr indent="0" lvl="0" marL="0" marR="0" rtl="0" algn="l">
              <a:lnSpc>
                <a:spcPct val="80000"/>
              </a:lnSpc>
              <a:spcBef>
                <a:spcPts val="0"/>
              </a:spcBef>
              <a:spcAft>
                <a:spcPts val="0"/>
              </a:spcAft>
              <a:buClr>
                <a:srgbClr val="000000"/>
              </a:buClr>
              <a:buSzPts val="935"/>
              <a:buFont typeface="Arial"/>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Clr>
                <a:srgbClr val="000000"/>
              </a:buClr>
              <a:buSzPts val="935"/>
              <a:buFont typeface="Arial"/>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Clr>
                <a:srgbClr val="000000"/>
              </a:buClr>
              <a:buSzPts val="935"/>
              <a:buFont typeface="Arial"/>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Clr>
                <a:srgbClr val="000000"/>
              </a:buClr>
              <a:buSzPts val="935"/>
              <a:buFont typeface="Arial"/>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Clr>
                <a:srgbClr val="000000"/>
              </a:buClr>
              <a:buSzPts val="935"/>
              <a:buFont typeface="Arial"/>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Clr>
                <a:srgbClr val="000000"/>
              </a:buClr>
              <a:buSzPts val="935"/>
              <a:buFont typeface="Arial"/>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Clr>
                <a:srgbClr val="000000"/>
              </a:buClr>
              <a:buSzPts val="935"/>
              <a:buFont typeface="Arial"/>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Clr>
                <a:srgbClr val="000000"/>
              </a:buClr>
              <a:buSzPts val="935"/>
              <a:buFont typeface="Arial"/>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SzPts val="935"/>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SzPts val="935"/>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SzPts val="935"/>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SzPts val="935"/>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SzPts val="935"/>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SzPts val="935"/>
              <a:buNone/>
            </a:pPr>
            <a:r>
              <a:t/>
            </a:r>
            <a:endParaRPr sz="1670">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35"/>
              <a:buFont typeface="Arial"/>
              <a:buNone/>
            </a:pPr>
            <a:r>
              <a:rPr lang="en" sz="1670">
                <a:latin typeface="Roboto Slab"/>
                <a:ea typeface="Roboto Slab"/>
                <a:cs typeface="Roboto Slab"/>
                <a:sym typeface="Roboto Slab"/>
              </a:rPr>
              <a:t>Analysis shows that gender is correlated with the prevalence of mental disorders in tech. Women are more likely to </a:t>
            </a:r>
            <a:r>
              <a:rPr lang="en" sz="1670">
                <a:latin typeface="Roboto Slab"/>
                <a:ea typeface="Roboto Slab"/>
                <a:cs typeface="Roboto Slab"/>
                <a:sym typeface="Roboto Slab"/>
              </a:rPr>
              <a:t>believe that</a:t>
            </a:r>
            <a:r>
              <a:rPr lang="en" sz="1670">
                <a:latin typeface="Roboto Slab"/>
                <a:ea typeface="Roboto Slab"/>
                <a:cs typeface="Roboto Slab"/>
                <a:sym typeface="Roboto Slab"/>
              </a:rPr>
              <a:t> </a:t>
            </a:r>
            <a:r>
              <a:rPr lang="en" sz="1670">
                <a:latin typeface="Roboto Slab"/>
                <a:ea typeface="Roboto Slab"/>
                <a:cs typeface="Roboto Slab"/>
                <a:sym typeface="Roboto Slab"/>
              </a:rPr>
              <a:t>admitting</a:t>
            </a:r>
            <a:r>
              <a:rPr lang="en" sz="1670">
                <a:latin typeface="Roboto Slab"/>
                <a:ea typeface="Roboto Slab"/>
                <a:cs typeface="Roboto Slab"/>
                <a:sym typeface="Roboto Slab"/>
              </a:rPr>
              <a:t> mental health issues - 28.35% will have consequences; for men - 21.14%.</a:t>
            </a:r>
            <a:endParaRPr sz="1670">
              <a:latin typeface="Roboto Slab"/>
              <a:ea typeface="Roboto Slab"/>
              <a:cs typeface="Roboto Slab"/>
              <a:sym typeface="Roboto Slab"/>
            </a:endParaRPr>
          </a:p>
          <a:p>
            <a:pPr indent="0" lvl="0" marL="0" marR="0" rtl="0" algn="l">
              <a:lnSpc>
                <a:spcPct val="80000"/>
              </a:lnSpc>
              <a:spcBef>
                <a:spcPts val="0"/>
              </a:spcBef>
              <a:spcAft>
                <a:spcPts val="0"/>
              </a:spcAft>
              <a:buClr>
                <a:srgbClr val="000000"/>
              </a:buClr>
              <a:buSzPts val="935"/>
              <a:buFont typeface="Arial"/>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Clr>
                <a:srgbClr val="000000"/>
              </a:buClr>
              <a:buSzPts val="935"/>
              <a:buFont typeface="Arial"/>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Clr>
                <a:srgbClr val="000000"/>
              </a:buClr>
              <a:buSzPts val="935"/>
              <a:buFont typeface="Arial"/>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Clr>
                <a:srgbClr val="000000"/>
              </a:buClr>
              <a:buSzPts val="935"/>
              <a:buFont typeface="Arial"/>
              <a:buNone/>
            </a:pPr>
            <a:r>
              <a:t/>
            </a:r>
            <a:endParaRPr sz="1670">
              <a:latin typeface="Roboto Slab"/>
              <a:ea typeface="Roboto Slab"/>
              <a:cs typeface="Roboto Slab"/>
              <a:sym typeface="Roboto Slab"/>
            </a:endParaRPr>
          </a:p>
          <a:p>
            <a:pPr indent="0" lvl="0" marL="0" marR="0" rtl="0" algn="l">
              <a:lnSpc>
                <a:spcPct val="80000"/>
              </a:lnSpc>
              <a:spcBef>
                <a:spcPts val="0"/>
              </a:spcBef>
              <a:spcAft>
                <a:spcPts val="0"/>
              </a:spcAft>
              <a:buClr>
                <a:srgbClr val="000000"/>
              </a:buClr>
              <a:buSzPts val="935"/>
              <a:buFont typeface="Arial"/>
              <a:buNone/>
            </a:pPr>
            <a:r>
              <a:t/>
            </a:r>
            <a:endParaRPr sz="1670">
              <a:latin typeface="Roboto Slab"/>
              <a:ea typeface="Roboto Slab"/>
              <a:cs typeface="Roboto Slab"/>
              <a:sym typeface="Roboto Slab"/>
            </a:endParaRPr>
          </a:p>
        </p:txBody>
      </p:sp>
      <p:sp>
        <p:nvSpPr>
          <p:cNvPr id="80" name="Google Shape;8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1" name="Google Shape;81;p15"/>
          <p:cNvPicPr preferRelativeResize="0"/>
          <p:nvPr/>
        </p:nvPicPr>
        <p:blipFill>
          <a:blip r:embed="rId3">
            <a:alphaModFix/>
          </a:blip>
          <a:stretch>
            <a:fillRect/>
          </a:stretch>
        </p:blipFill>
        <p:spPr>
          <a:xfrm>
            <a:off x="2230400" y="587700"/>
            <a:ext cx="4683197" cy="2127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87900" y="46950"/>
            <a:ext cx="8368200" cy="59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200"/>
              <a:t>Correlation between benefits and mental health </a:t>
            </a:r>
            <a:endParaRPr sz="2200"/>
          </a:p>
        </p:txBody>
      </p:sp>
      <p:sp>
        <p:nvSpPr>
          <p:cNvPr id="87" name="Google Shape;87;p16"/>
          <p:cNvSpPr txBox="1"/>
          <p:nvPr>
            <p:ph idx="1" type="body"/>
          </p:nvPr>
        </p:nvSpPr>
        <p:spPr>
          <a:xfrm>
            <a:off x="387900" y="1489825"/>
            <a:ext cx="2583900" cy="175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8" name="Google Shape;8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9" name="Google Shape;89;p16"/>
          <p:cNvPicPr preferRelativeResize="0"/>
          <p:nvPr/>
        </p:nvPicPr>
        <p:blipFill>
          <a:blip r:embed="rId3">
            <a:alphaModFix/>
          </a:blip>
          <a:stretch>
            <a:fillRect/>
          </a:stretch>
        </p:blipFill>
        <p:spPr>
          <a:xfrm>
            <a:off x="346350" y="734775"/>
            <a:ext cx="8451300" cy="2461225"/>
          </a:xfrm>
          <a:prstGeom prst="rect">
            <a:avLst/>
          </a:prstGeom>
          <a:noFill/>
          <a:ln>
            <a:noFill/>
          </a:ln>
        </p:spPr>
      </p:pic>
      <p:sp>
        <p:nvSpPr>
          <p:cNvPr id="90" name="Google Shape;90;p16"/>
          <p:cNvSpPr txBox="1"/>
          <p:nvPr/>
        </p:nvSpPr>
        <p:spPr>
          <a:xfrm>
            <a:off x="346375" y="3455525"/>
            <a:ext cx="8451300" cy="1577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40">
                <a:solidFill>
                  <a:schemeClr val="dk1"/>
                </a:solidFill>
                <a:latin typeface="Roboto Slab"/>
                <a:ea typeface="Roboto Slab"/>
                <a:cs typeface="Roboto Slab"/>
                <a:sym typeface="Roboto Slab"/>
              </a:rPr>
              <a:t>The hypothesis is that company health benefits lower mental health issues in tech. Data analysis show insignificant difference of tech professionals who are not afraid of mental health consequences between companies that offer benefits and companies that do not - 36.46% vs 37.74%. Percentage of tech specialists who confirmed mental health consequence is lower in companies that offer benefits and/or unsure (don’t know) comparing to companies who do not offer benefits - 21.4% and 18.67% vs 28.93%.</a:t>
            </a:r>
            <a:endParaRPr sz="124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Correlation Between Colleague Relationships and Mental Health Consequences</a:t>
            </a:r>
            <a:endParaRPr/>
          </a:p>
        </p:txBody>
      </p:sp>
      <p:sp>
        <p:nvSpPr>
          <p:cNvPr id="96" name="Google Shape;96;p17"/>
          <p:cNvSpPr txBox="1"/>
          <p:nvPr>
            <p:ph idx="1" type="body"/>
          </p:nvPr>
        </p:nvSpPr>
        <p:spPr>
          <a:xfrm>
            <a:off x="387900" y="1334900"/>
            <a:ext cx="8368200" cy="1753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How do interpersonal relationships affect an employees mental health?</a:t>
            </a:r>
            <a:endParaRPr/>
          </a:p>
          <a:p>
            <a:pPr indent="0" lvl="0" marL="0" rtl="0" algn="l">
              <a:spcBef>
                <a:spcPts val="1200"/>
              </a:spcBef>
              <a:spcAft>
                <a:spcPts val="1200"/>
              </a:spcAft>
              <a:buNone/>
            </a:pPr>
            <a:r>
              <a:rPr lang="en"/>
              <a:t>The data was reduced by whether or not an employee felt comfortable opening up to their colleagues, and if they also suffered mental health consequences. Shown below are the percentages of different levels of colleague relationships and their consequences. </a:t>
            </a:r>
            <a:endParaRPr/>
          </a:p>
        </p:txBody>
      </p:sp>
      <p:sp>
        <p:nvSpPr>
          <p:cNvPr id="97" name="Google Shape;9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8" name="Google Shape;98;p17"/>
          <p:cNvPicPr preferRelativeResize="0"/>
          <p:nvPr/>
        </p:nvPicPr>
        <p:blipFill>
          <a:blip r:embed="rId3">
            <a:alphaModFix/>
          </a:blip>
          <a:stretch>
            <a:fillRect/>
          </a:stretch>
        </p:blipFill>
        <p:spPr>
          <a:xfrm>
            <a:off x="224725" y="3088100"/>
            <a:ext cx="3098809" cy="1575125"/>
          </a:xfrm>
          <a:prstGeom prst="rect">
            <a:avLst/>
          </a:prstGeom>
          <a:noFill/>
          <a:ln>
            <a:noFill/>
          </a:ln>
        </p:spPr>
      </p:pic>
      <p:pic>
        <p:nvPicPr>
          <p:cNvPr id="99" name="Google Shape;99;p17"/>
          <p:cNvPicPr preferRelativeResize="0"/>
          <p:nvPr/>
        </p:nvPicPr>
        <p:blipFill>
          <a:blip r:embed="rId4">
            <a:alphaModFix/>
          </a:blip>
          <a:stretch>
            <a:fillRect/>
          </a:stretch>
        </p:blipFill>
        <p:spPr>
          <a:xfrm>
            <a:off x="3437126" y="3088100"/>
            <a:ext cx="2607378" cy="1575125"/>
          </a:xfrm>
          <a:prstGeom prst="rect">
            <a:avLst/>
          </a:prstGeom>
          <a:noFill/>
          <a:ln>
            <a:noFill/>
          </a:ln>
        </p:spPr>
      </p:pic>
      <p:pic>
        <p:nvPicPr>
          <p:cNvPr id="100" name="Google Shape;100;p17"/>
          <p:cNvPicPr preferRelativeResize="0"/>
          <p:nvPr/>
        </p:nvPicPr>
        <p:blipFill>
          <a:blip r:embed="rId5">
            <a:alphaModFix/>
          </a:blip>
          <a:stretch>
            <a:fillRect/>
          </a:stretch>
        </p:blipFill>
        <p:spPr>
          <a:xfrm>
            <a:off x="6158098" y="3088100"/>
            <a:ext cx="2752489" cy="1575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265500" y="165900"/>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Colleague Relationships, cont. </a:t>
            </a:r>
            <a:endParaRPr/>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7" name="Google Shape;107;p18"/>
          <p:cNvSpPr txBox="1"/>
          <p:nvPr>
            <p:ph idx="1" type="subTitle"/>
          </p:nvPr>
        </p:nvSpPr>
        <p:spPr>
          <a:xfrm>
            <a:off x="265500" y="1828100"/>
            <a:ext cx="4045200" cy="283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rPr>
              <a:t>After comparing the results of the analysis for the different levels of work relationships, it was found that only 4.9% of people who had close relationships reported mental health issues, while 53.5% of people who did not have any work relationships had severe mental health consequences. </a:t>
            </a:r>
            <a:endParaRPr sz="1500">
              <a:solidFill>
                <a:schemeClr val="dk1"/>
              </a:solidFill>
            </a:endParaRPr>
          </a:p>
          <a:p>
            <a:pPr indent="0" lvl="0" marL="0" rtl="0" algn="l">
              <a:spcBef>
                <a:spcPts val="0"/>
              </a:spcBef>
              <a:spcAft>
                <a:spcPts val="0"/>
              </a:spcAft>
              <a:buNone/>
            </a:pPr>
            <a:r>
              <a:rPr lang="en" sz="1500">
                <a:solidFill>
                  <a:schemeClr val="dk1"/>
                </a:solidFill>
              </a:rPr>
              <a:t>This analysis proves that there is an incredibly strong correlation between coworker relationships and mental health. </a:t>
            </a:r>
            <a:endParaRPr sz="1500">
              <a:solidFill>
                <a:schemeClr val="dk1"/>
              </a:solidFill>
            </a:endParaRPr>
          </a:p>
        </p:txBody>
      </p:sp>
      <p:pic>
        <p:nvPicPr>
          <p:cNvPr id="108" name="Google Shape;108;p18"/>
          <p:cNvPicPr preferRelativeResize="0"/>
          <p:nvPr/>
        </p:nvPicPr>
        <p:blipFill>
          <a:blip r:embed="rId3">
            <a:alphaModFix/>
          </a:blip>
          <a:stretch>
            <a:fillRect/>
          </a:stretch>
        </p:blipFill>
        <p:spPr>
          <a:xfrm>
            <a:off x="4726799" y="1052275"/>
            <a:ext cx="4262401" cy="3191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Where to Build Relationships?</a:t>
            </a:r>
            <a:endParaRPr/>
          </a:p>
        </p:txBody>
      </p:sp>
      <p:sp>
        <p:nvSpPr>
          <p:cNvPr id="114" name="Google Shape;114;p19"/>
          <p:cNvSpPr txBox="1"/>
          <p:nvPr>
            <p:ph idx="1" type="body"/>
          </p:nvPr>
        </p:nvSpPr>
        <p:spPr>
          <a:xfrm>
            <a:off x="387900" y="2933250"/>
            <a:ext cx="3999900" cy="163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From the 2014 survey, 62 people in tiny companies reported that they </a:t>
            </a:r>
            <a:r>
              <a:rPr lang="en"/>
              <a:t>developed close relationships with their coworkers. </a:t>
            </a:r>
            <a:endParaRPr/>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6" name="Google Shape;116;p19"/>
          <p:cNvSpPr txBox="1"/>
          <p:nvPr>
            <p:ph idx="2" type="body"/>
          </p:nvPr>
        </p:nvSpPr>
        <p:spPr>
          <a:xfrm>
            <a:off x="4756200" y="2933125"/>
            <a:ext cx="3999900" cy="163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larger companies, only 34 people reported that they developed close relationships with their coworkers. </a:t>
            </a:r>
            <a:endParaRPr/>
          </a:p>
        </p:txBody>
      </p:sp>
      <p:sp>
        <p:nvSpPr>
          <p:cNvPr id="117" name="Google Shape;117;p19"/>
          <p:cNvSpPr txBox="1"/>
          <p:nvPr/>
        </p:nvSpPr>
        <p:spPr>
          <a:xfrm>
            <a:off x="387900" y="1745475"/>
            <a:ext cx="8368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Would it be </a:t>
            </a:r>
            <a:r>
              <a:rPr lang="en">
                <a:solidFill>
                  <a:schemeClr val="dk1"/>
                </a:solidFill>
                <a:latin typeface="Roboto"/>
                <a:ea typeface="Roboto"/>
                <a:cs typeface="Roboto"/>
                <a:sym typeface="Roboto"/>
              </a:rPr>
              <a:t>conducive</a:t>
            </a:r>
            <a:r>
              <a:rPr lang="en">
                <a:solidFill>
                  <a:schemeClr val="dk1"/>
                </a:solidFill>
                <a:latin typeface="Roboto"/>
                <a:ea typeface="Roboto"/>
                <a:cs typeface="Roboto"/>
                <a:sym typeface="Roboto"/>
              </a:rPr>
              <a:t> to build strong coworker relationships in a large </a:t>
            </a:r>
            <a:r>
              <a:rPr lang="en">
                <a:solidFill>
                  <a:schemeClr val="dk1"/>
                </a:solidFill>
                <a:latin typeface="Roboto"/>
                <a:ea typeface="Roboto"/>
                <a:cs typeface="Roboto"/>
                <a:sym typeface="Roboto"/>
              </a:rPr>
              <a:t>company</a:t>
            </a:r>
            <a:r>
              <a:rPr lang="en">
                <a:solidFill>
                  <a:schemeClr val="dk1"/>
                </a:solidFill>
                <a:latin typeface="Roboto"/>
                <a:ea typeface="Roboto"/>
                <a:cs typeface="Roboto"/>
                <a:sym typeface="Roboto"/>
              </a:rPr>
              <a:t> or in a small one? On one hand, large companies have more employees, which provide more opportunities and more people to develop relationships with. On the other hand, however, a small company will provide a more close-knit environment, which may be better for developing relationships with colleagues. So which one should you choose?</a:t>
            </a:r>
            <a:endParaRPr>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Correlation Between Company Size and Mental Health Consequences</a:t>
            </a:r>
            <a:endParaRPr/>
          </a:p>
        </p:txBody>
      </p:sp>
      <p:sp>
        <p:nvSpPr>
          <p:cNvPr id="123" name="Google Shape;123;p20"/>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Being in a bustling work </a:t>
            </a:r>
            <a:r>
              <a:rPr lang="en"/>
              <a:t>environment lends itself to a multitude of benefits, but how does the size of a company impact the mental health of its employees? </a:t>
            </a:r>
            <a:endParaRPr/>
          </a:p>
          <a:p>
            <a:pPr indent="0" lvl="0" marL="0" rtl="0" algn="l">
              <a:spcBef>
                <a:spcPts val="1200"/>
              </a:spcBef>
              <a:spcAft>
                <a:spcPts val="1200"/>
              </a:spcAft>
              <a:buNone/>
            </a:pPr>
            <a:r>
              <a:rPr lang="en"/>
              <a:t>After splitting the data by company sizes ranging from tiny, (6-25 employees), to large, (&gt;1000 employees), it was further reduced by mental health condition.  Shown are the percentages of employees with mental health effects, organized by company size. </a:t>
            </a:r>
            <a:endParaRPr/>
          </a:p>
        </p:txBody>
      </p:sp>
      <p:sp>
        <p:nvSpPr>
          <p:cNvPr id="124" name="Google Shape;12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5" name="Google Shape;125;p20"/>
          <p:cNvPicPr preferRelativeResize="0"/>
          <p:nvPr/>
        </p:nvPicPr>
        <p:blipFill>
          <a:blip r:embed="rId3">
            <a:alphaModFix/>
          </a:blip>
          <a:stretch>
            <a:fillRect/>
          </a:stretch>
        </p:blipFill>
        <p:spPr>
          <a:xfrm>
            <a:off x="6004950" y="3648550"/>
            <a:ext cx="2668150" cy="1415400"/>
          </a:xfrm>
          <a:prstGeom prst="rect">
            <a:avLst/>
          </a:prstGeom>
          <a:noFill/>
          <a:ln>
            <a:noFill/>
          </a:ln>
        </p:spPr>
      </p:pic>
      <p:pic>
        <p:nvPicPr>
          <p:cNvPr id="126" name="Google Shape;126;p20"/>
          <p:cNvPicPr preferRelativeResize="0"/>
          <p:nvPr/>
        </p:nvPicPr>
        <p:blipFill>
          <a:blip r:embed="rId4">
            <a:alphaModFix/>
          </a:blip>
          <a:stretch>
            <a:fillRect/>
          </a:stretch>
        </p:blipFill>
        <p:spPr>
          <a:xfrm>
            <a:off x="6004950" y="634375"/>
            <a:ext cx="2668150" cy="1616469"/>
          </a:xfrm>
          <a:prstGeom prst="rect">
            <a:avLst/>
          </a:prstGeom>
          <a:noFill/>
          <a:ln>
            <a:noFill/>
          </a:ln>
        </p:spPr>
      </p:pic>
      <p:pic>
        <p:nvPicPr>
          <p:cNvPr id="127" name="Google Shape;127;p20"/>
          <p:cNvPicPr preferRelativeResize="0"/>
          <p:nvPr/>
        </p:nvPicPr>
        <p:blipFill>
          <a:blip r:embed="rId5">
            <a:alphaModFix/>
          </a:blip>
          <a:stretch>
            <a:fillRect/>
          </a:stretch>
        </p:blipFill>
        <p:spPr>
          <a:xfrm>
            <a:off x="4387800" y="2055325"/>
            <a:ext cx="2668150" cy="15932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Company Size vs. Mental Health, cont. </a:t>
            </a:r>
            <a:endParaRPr/>
          </a:p>
        </p:txBody>
      </p:sp>
      <p:sp>
        <p:nvSpPr>
          <p:cNvPr id="133" name="Google Shape;133;p21"/>
          <p:cNvSpPr txBox="1"/>
          <p:nvPr>
            <p:ph idx="1" type="body"/>
          </p:nvPr>
        </p:nvSpPr>
        <p:spPr>
          <a:xfrm>
            <a:off x="387900" y="1489825"/>
            <a:ext cx="39999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After calculating the number of people who developed mental health issues in each size company, it was found that the greatest percentage of workers in small companies had no mental health issues, while the greater percentage of employees in large companies suffered critical mental health consequences. 19% of tiny companies had large effects, while 28.7% large companies had those same effects. </a:t>
            </a:r>
            <a:endParaRPr/>
          </a:p>
          <a:p>
            <a:pPr indent="0" lvl="0" marL="0" rtl="0" algn="l">
              <a:spcBef>
                <a:spcPts val="1200"/>
              </a:spcBef>
              <a:spcAft>
                <a:spcPts val="1200"/>
              </a:spcAft>
              <a:buNone/>
            </a:pPr>
            <a:r>
              <a:rPr lang="en"/>
              <a:t>Analysis shows that there is a strong correlation between a company’s size and the mental health of its employees. </a:t>
            </a:r>
            <a:endParaRPr/>
          </a:p>
        </p:txBody>
      </p:sp>
      <p:sp>
        <p:nvSpPr>
          <p:cNvPr id="134" name="Google Shape;134;p21"/>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5" name="Google Shape;13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6" name="Google Shape;136;p21"/>
          <p:cNvPicPr preferRelativeResize="0"/>
          <p:nvPr/>
        </p:nvPicPr>
        <p:blipFill>
          <a:blip r:embed="rId3">
            <a:alphaModFix/>
          </a:blip>
          <a:stretch>
            <a:fillRect/>
          </a:stretch>
        </p:blipFill>
        <p:spPr>
          <a:xfrm>
            <a:off x="4625925" y="1384755"/>
            <a:ext cx="4130174" cy="31839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