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>
        <p:scale>
          <a:sx n="67" d="100"/>
          <a:sy n="67" d="100"/>
        </p:scale>
        <p:origin x="53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5526-7A4F-7241-8A4C-D87D4A091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6BE49-34B5-0344-AE0D-E3B45FCB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9010-A516-054E-8999-643FBE18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2D81-5672-0445-8643-38B8946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3B36-EB58-EA40-8797-DE8AB6BE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4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006-80A0-A74B-A8CD-27FF49E8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CE1F2-60DE-3248-8DC9-5762066F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B02B-56F6-3B43-BC8E-47B391D7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3D72-4C8E-4B46-B98F-8AD86283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AD7-2FCC-524C-833B-1015ADAB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03A5-5C2A-1B40-BCF3-7C43BE158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C573A-F450-BD4E-A45B-B27DB9A98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63AF-827B-0645-BA84-683D863E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55D9-B30F-9242-952F-B86E7F85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B9D4-CCC1-1144-A069-91CF94FE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13B-FB62-8C4E-8153-3BA1E60B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AA08-70E8-6A40-A356-84EAEC09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0C3B-2775-F444-9305-D8CE0D79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1133-50E7-D047-964E-7C81A729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C69F-CCF2-1B4F-807F-ACBBDA25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61F9-6F8D-0D4B-A962-BE751415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4E54-3A60-B049-92F7-9A3DED1D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C1C0-EF14-D544-ACD1-411CCEC1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3F69-F994-6D49-8920-D8210247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A4DA-649E-0E43-B760-EF40F13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9544-1896-C648-A3F7-5A146E13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E695-BBF7-944E-B43D-E4CC4A2E6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AAFB1-9C84-BA4A-B836-F1023B1B1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13CD8-CD6A-0844-B9B2-7930C757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9A565-3CCB-4249-9B01-ACCFF2A2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49716-01F2-8E40-B510-1B41F2D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1188-9F86-9945-9BE7-7BDD1CE3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9C09-E904-A242-A184-D2BA40B5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42FAF-17BF-0B43-93FF-38797EAB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D1AF3-358D-FF4E-B687-6FF4A964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0E85D-6CB7-1A45-B5C6-16EE9CEA6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856AE-CE65-BE4B-9089-3E37C5ED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0331-74AB-0342-8DA1-C0B8408B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B14D-C634-6440-8D7A-1EEF7ABA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EA95-D111-0140-94D9-70ED5559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3E47E-DA18-DF4B-AC8E-92110D0F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E2118-FC9E-774A-BDCF-2CC2A4D2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4D080-AC79-F643-A1E1-A1BD5011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35A86-396E-EC44-85BD-941F2FA8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3133B-9420-9E47-AB85-E5D67B6C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2B8B9-7296-0A45-A7E5-F69F7F29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FDEB-C137-4742-A406-3F74D887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B9FB-01BF-0A4B-AAC2-0E18DD6A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0155B-B067-6A4D-83D4-FD4EBC99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662A-8D78-C542-8000-55635CC4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692C-5FBA-E84C-82C6-8FCFAFA6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525D8-AE80-E24C-A2C6-702CFE16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1EEA-289C-6E48-ADCA-B452201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747AB-97CD-A947-A4FF-6AB52AFE7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27809-84BE-B34C-8151-F7865F483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FB97-9FED-6C41-9823-08A66948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E907-38BF-A843-B649-4127D4D0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146F-C2CC-9243-97CA-8568FCE6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AB97-84A8-BA4A-8F98-A71E4F6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E00-744F-6B49-827F-DDACC19C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1B8B-FDE8-0541-BB66-14E840856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1968-9246-4140-B904-4F729095EF6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B79E-D7F7-DD4A-BD97-4768D6EC6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43A0-20BD-2945-9C9B-1F31E8E75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2F0D-3C26-A04C-A1BF-2C72D00D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8BFB4-0873-4744-956A-CFE3ECF0FFF5}"/>
              </a:ext>
            </a:extLst>
          </p:cNvPr>
          <p:cNvSpPr/>
          <p:nvPr/>
        </p:nvSpPr>
        <p:spPr>
          <a:xfrm>
            <a:off x="3240423" y="937492"/>
            <a:ext cx="1468581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Evolver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C66387-F7AC-E748-AE7F-AD6F434F4BB8}"/>
              </a:ext>
            </a:extLst>
          </p:cNvPr>
          <p:cNvSpPr/>
          <p:nvPr/>
        </p:nvSpPr>
        <p:spPr>
          <a:xfrm>
            <a:off x="220133" y="2724728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1B308F-F8AF-4643-9B67-85311A47901B}"/>
              </a:ext>
            </a:extLst>
          </p:cNvPr>
          <p:cNvSpPr/>
          <p:nvPr/>
        </p:nvSpPr>
        <p:spPr>
          <a:xfrm>
            <a:off x="3094949" y="2724727"/>
            <a:ext cx="1759527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Organism 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8C4CE-6E93-074D-B903-DEA63F44BC73}"/>
              </a:ext>
            </a:extLst>
          </p:cNvPr>
          <p:cNvSpPr/>
          <p:nvPr/>
        </p:nvSpPr>
        <p:spPr>
          <a:xfrm>
            <a:off x="5858933" y="2724727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Schema *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148F38-99AB-FC4F-8FCB-7883AD3C9FED}"/>
              </a:ext>
            </a:extLst>
          </p:cNvPr>
          <p:cNvSpPr/>
          <p:nvPr/>
        </p:nvSpPr>
        <p:spPr>
          <a:xfrm>
            <a:off x="2963330" y="4130965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AE1D9E-F787-FF4C-9AED-D3A1CE0E8128}"/>
              </a:ext>
            </a:extLst>
          </p:cNvPr>
          <p:cNvSpPr/>
          <p:nvPr/>
        </p:nvSpPr>
        <p:spPr>
          <a:xfrm>
            <a:off x="2963330" y="5537203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221838-16C9-0641-99ED-24CB3C760FB2}"/>
              </a:ext>
            </a:extLst>
          </p:cNvPr>
          <p:cNvCxnSpPr>
            <a:cxnSpLocks/>
          </p:cNvCxnSpPr>
          <p:nvPr/>
        </p:nvCxnSpPr>
        <p:spPr>
          <a:xfrm flipV="1">
            <a:off x="1231515" y="1782619"/>
            <a:ext cx="2015839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02AF5-F80D-3A49-956F-DF25A33D8EB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4713" y="1782619"/>
            <a:ext cx="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298EC-4C54-2F43-96AD-116D1D9257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09005" y="1782619"/>
            <a:ext cx="216131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E5C2C9-7332-7A45-B630-958179D5953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974712" y="3569854"/>
            <a:ext cx="1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F0C570-9EAE-704C-BB32-40DBF784B3A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974712" y="4976092"/>
            <a:ext cx="0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8BFB4-0873-4744-956A-CFE3ECF0FFF5}"/>
              </a:ext>
            </a:extLst>
          </p:cNvPr>
          <p:cNvSpPr/>
          <p:nvPr/>
        </p:nvSpPr>
        <p:spPr>
          <a:xfrm>
            <a:off x="3240423" y="937492"/>
            <a:ext cx="1468581" cy="845127"/>
          </a:xfrm>
          <a:prstGeom prst="roundRect">
            <a:avLst/>
          </a:prstGeom>
          <a:solidFill>
            <a:srgbClr val="18A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Evolver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C66387-F7AC-E748-AE7F-AD6F434F4BB8}"/>
              </a:ext>
            </a:extLst>
          </p:cNvPr>
          <p:cNvSpPr/>
          <p:nvPr/>
        </p:nvSpPr>
        <p:spPr>
          <a:xfrm>
            <a:off x="220133" y="2724728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1B308F-F8AF-4643-9B67-85311A47901B}"/>
              </a:ext>
            </a:extLst>
          </p:cNvPr>
          <p:cNvSpPr/>
          <p:nvPr/>
        </p:nvSpPr>
        <p:spPr>
          <a:xfrm>
            <a:off x="3094949" y="2724727"/>
            <a:ext cx="1759527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Organism 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8C4CE-6E93-074D-B903-DEA63F44BC73}"/>
              </a:ext>
            </a:extLst>
          </p:cNvPr>
          <p:cNvSpPr/>
          <p:nvPr/>
        </p:nvSpPr>
        <p:spPr>
          <a:xfrm>
            <a:off x="5858933" y="2724727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Schema 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221838-16C9-0641-99ED-24CB3C760FB2}"/>
              </a:ext>
            </a:extLst>
          </p:cNvPr>
          <p:cNvCxnSpPr>
            <a:cxnSpLocks/>
          </p:cNvCxnSpPr>
          <p:nvPr/>
        </p:nvCxnSpPr>
        <p:spPr>
          <a:xfrm flipV="1">
            <a:off x="1231515" y="1782619"/>
            <a:ext cx="2015839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02AF5-F80D-3A49-956F-DF25A33D8EB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4713" y="1782619"/>
            <a:ext cx="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298EC-4C54-2F43-96AD-116D1D9257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09005" y="1782619"/>
            <a:ext cx="216131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ECF6AF-968D-734C-BDE6-F9E7CC91EDAB}"/>
              </a:ext>
            </a:extLst>
          </p:cNvPr>
          <p:cNvSpPr txBox="1"/>
          <p:nvPr/>
        </p:nvSpPr>
        <p:spPr>
          <a:xfrm>
            <a:off x="8195733" y="659234"/>
            <a:ext cx="39962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8A02E"/>
                </a:solidFill>
              </a:rPr>
              <a:t>Manages groups of orgs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Specific behaviors is modified by other modules.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Lots of hooks for signals: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A02E"/>
                </a:solidFill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A02E"/>
                </a:solidFill>
              </a:rPr>
              <a:t>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A02E"/>
                </a:solidFill>
              </a:rPr>
              <a:t>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A02E"/>
                </a:solidFill>
              </a:rPr>
              <a:t>Inject</a:t>
            </a:r>
          </a:p>
          <a:p>
            <a:endParaRPr lang="en-US" sz="2800" dirty="0">
              <a:solidFill>
                <a:srgbClr val="18A02E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895478-E482-254F-90A7-3F65675272DC}"/>
              </a:ext>
            </a:extLst>
          </p:cNvPr>
          <p:cNvSpPr/>
          <p:nvPr/>
        </p:nvSpPr>
        <p:spPr>
          <a:xfrm>
            <a:off x="2963330" y="4130965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787995-DC30-A245-A6ED-6E4D0D900BAA}"/>
              </a:ext>
            </a:extLst>
          </p:cNvPr>
          <p:cNvSpPr/>
          <p:nvPr/>
        </p:nvSpPr>
        <p:spPr>
          <a:xfrm>
            <a:off x="2963330" y="5537203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178B3-61A6-0A4D-A43D-EE1DB929F52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974712" y="3569854"/>
            <a:ext cx="1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74092-E955-E443-A356-2CD41F0FBE7F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3974712" y="4976092"/>
            <a:ext cx="0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8BFB4-0873-4744-956A-CFE3ECF0FFF5}"/>
              </a:ext>
            </a:extLst>
          </p:cNvPr>
          <p:cNvSpPr/>
          <p:nvPr/>
        </p:nvSpPr>
        <p:spPr>
          <a:xfrm>
            <a:off x="3240423" y="937492"/>
            <a:ext cx="1468581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Evolver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C66387-F7AC-E748-AE7F-AD6F434F4BB8}"/>
              </a:ext>
            </a:extLst>
          </p:cNvPr>
          <p:cNvSpPr/>
          <p:nvPr/>
        </p:nvSpPr>
        <p:spPr>
          <a:xfrm>
            <a:off x="220133" y="2724728"/>
            <a:ext cx="2022764" cy="845127"/>
          </a:xfrm>
          <a:prstGeom prst="roundRect">
            <a:avLst/>
          </a:prstGeom>
          <a:solidFill>
            <a:srgbClr val="18A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1B308F-F8AF-4643-9B67-85311A47901B}"/>
              </a:ext>
            </a:extLst>
          </p:cNvPr>
          <p:cNvSpPr/>
          <p:nvPr/>
        </p:nvSpPr>
        <p:spPr>
          <a:xfrm>
            <a:off x="3094949" y="2724727"/>
            <a:ext cx="1759527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Organism 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8C4CE-6E93-074D-B903-DEA63F44BC73}"/>
              </a:ext>
            </a:extLst>
          </p:cNvPr>
          <p:cNvSpPr/>
          <p:nvPr/>
        </p:nvSpPr>
        <p:spPr>
          <a:xfrm>
            <a:off x="5858933" y="2724727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Schema 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221838-16C9-0641-99ED-24CB3C760FB2}"/>
              </a:ext>
            </a:extLst>
          </p:cNvPr>
          <p:cNvCxnSpPr>
            <a:cxnSpLocks/>
          </p:cNvCxnSpPr>
          <p:nvPr/>
        </p:nvCxnSpPr>
        <p:spPr>
          <a:xfrm flipV="1">
            <a:off x="1231515" y="1782619"/>
            <a:ext cx="2015839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02AF5-F80D-3A49-956F-DF25A33D8EB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4713" y="1782619"/>
            <a:ext cx="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298EC-4C54-2F43-96AD-116D1D9257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09005" y="1782619"/>
            <a:ext cx="216131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35B4AC-901A-F147-BAAE-2B16C16D59C1}"/>
              </a:ext>
            </a:extLst>
          </p:cNvPr>
          <p:cNvSpPr txBox="1"/>
          <p:nvPr/>
        </p:nvSpPr>
        <p:spPr>
          <a:xfrm>
            <a:off x="8195733" y="659234"/>
            <a:ext cx="39962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8A02E"/>
                </a:solidFill>
              </a:rPr>
              <a:t>Interfaces with organisms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Set of ACTION functions  that orgs can trigger.</a:t>
            </a:r>
          </a:p>
          <a:p>
            <a:r>
              <a:rPr lang="en-US" sz="2800" dirty="0" err="1">
                <a:solidFill>
                  <a:srgbClr val="18A02E"/>
                </a:solidFill>
              </a:rPr>
              <a:t>Eg</a:t>
            </a:r>
            <a:r>
              <a:rPr lang="en-US" sz="2800" dirty="0">
                <a:solidFill>
                  <a:srgbClr val="18A02E"/>
                </a:solidFill>
              </a:rPr>
              <a:t>: move, eat, sense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Set of EVENT functions that orgs can react to.</a:t>
            </a:r>
          </a:p>
          <a:p>
            <a:r>
              <a:rPr lang="en-US" sz="2800" dirty="0" err="1">
                <a:solidFill>
                  <a:srgbClr val="18A02E"/>
                </a:solidFill>
              </a:rPr>
              <a:t>Eg</a:t>
            </a:r>
            <a:r>
              <a:rPr lang="en-US" sz="2800" dirty="0">
                <a:solidFill>
                  <a:srgbClr val="18A02E"/>
                </a:solidFill>
              </a:rPr>
              <a:t>: predator, earthquake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Set of TRAITS to track for each organism.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EB1AF2-EBB5-F447-9132-DAC4F515C565}"/>
              </a:ext>
            </a:extLst>
          </p:cNvPr>
          <p:cNvSpPr/>
          <p:nvPr/>
        </p:nvSpPr>
        <p:spPr>
          <a:xfrm>
            <a:off x="2963330" y="4130965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Brain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7834A2-6318-6A4A-AB27-34374EDE25CB}"/>
              </a:ext>
            </a:extLst>
          </p:cNvPr>
          <p:cNvSpPr/>
          <p:nvPr/>
        </p:nvSpPr>
        <p:spPr>
          <a:xfrm>
            <a:off x="2963330" y="5537203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Genome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45662B-4FAA-F349-BB60-EAEB3B17D75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974712" y="3569854"/>
            <a:ext cx="1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8976F4-FF8E-E34B-8B5B-AE96CC17C2E8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3974712" y="4976092"/>
            <a:ext cx="0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8BFB4-0873-4744-956A-CFE3ECF0FFF5}"/>
              </a:ext>
            </a:extLst>
          </p:cNvPr>
          <p:cNvSpPr/>
          <p:nvPr/>
        </p:nvSpPr>
        <p:spPr>
          <a:xfrm>
            <a:off x="3240423" y="937492"/>
            <a:ext cx="1468581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Evolver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C66387-F7AC-E748-AE7F-AD6F434F4BB8}"/>
              </a:ext>
            </a:extLst>
          </p:cNvPr>
          <p:cNvSpPr/>
          <p:nvPr/>
        </p:nvSpPr>
        <p:spPr>
          <a:xfrm>
            <a:off x="220133" y="2724728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1B308F-F8AF-4643-9B67-85311A47901B}"/>
              </a:ext>
            </a:extLst>
          </p:cNvPr>
          <p:cNvSpPr/>
          <p:nvPr/>
        </p:nvSpPr>
        <p:spPr>
          <a:xfrm>
            <a:off x="3094949" y="2724727"/>
            <a:ext cx="1759527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Organism 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8C4CE-6E93-074D-B903-DEA63F44BC73}"/>
              </a:ext>
            </a:extLst>
          </p:cNvPr>
          <p:cNvSpPr/>
          <p:nvPr/>
        </p:nvSpPr>
        <p:spPr>
          <a:xfrm>
            <a:off x="5858933" y="2724727"/>
            <a:ext cx="2022764" cy="845127"/>
          </a:xfrm>
          <a:prstGeom prst="roundRect">
            <a:avLst/>
          </a:prstGeom>
          <a:solidFill>
            <a:srgbClr val="18A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Schema 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221838-16C9-0641-99ED-24CB3C760FB2}"/>
              </a:ext>
            </a:extLst>
          </p:cNvPr>
          <p:cNvCxnSpPr>
            <a:cxnSpLocks/>
          </p:cNvCxnSpPr>
          <p:nvPr/>
        </p:nvCxnSpPr>
        <p:spPr>
          <a:xfrm flipV="1">
            <a:off x="1231515" y="1782619"/>
            <a:ext cx="2015839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02AF5-F80D-3A49-956F-DF25A33D8EB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4713" y="1782619"/>
            <a:ext cx="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298EC-4C54-2F43-96AD-116D1D9257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09005" y="1782619"/>
            <a:ext cx="216131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4AFA3F-30FE-B341-B30B-A0085D4FF8F5}"/>
              </a:ext>
            </a:extLst>
          </p:cNvPr>
          <p:cNvSpPr txBox="1"/>
          <p:nvPr/>
        </p:nvSpPr>
        <p:spPr>
          <a:xfrm>
            <a:off x="8195733" y="659234"/>
            <a:ext cx="3996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8A02E"/>
                </a:solidFill>
              </a:rPr>
              <a:t>Adds hooks to signals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Setup output of data files or logs on relevant events. (e.g. systematics tracker)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Setup selection schemes (</a:t>
            </a:r>
            <a:r>
              <a:rPr lang="en-US" sz="2800" dirty="0" err="1">
                <a:solidFill>
                  <a:srgbClr val="18A02E"/>
                </a:solidFill>
              </a:rPr>
              <a:t>e.g</a:t>
            </a:r>
            <a:r>
              <a:rPr lang="en-US" sz="2800" dirty="0">
                <a:solidFill>
                  <a:srgbClr val="18A02E"/>
                </a:solidFill>
              </a:rPr>
              <a:t> tournament selection  triggered on update OR replication when target conditions are met.)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4A0CF4-8FFE-9A49-9C0C-5CF38600FE7D}"/>
              </a:ext>
            </a:extLst>
          </p:cNvPr>
          <p:cNvSpPr/>
          <p:nvPr/>
        </p:nvSpPr>
        <p:spPr>
          <a:xfrm>
            <a:off x="2963330" y="4130965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Brain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9E5E60-BA9E-E342-A3EA-9F61E34B70CB}"/>
              </a:ext>
            </a:extLst>
          </p:cNvPr>
          <p:cNvSpPr/>
          <p:nvPr/>
        </p:nvSpPr>
        <p:spPr>
          <a:xfrm>
            <a:off x="2963330" y="5537203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Genome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0451CB-D653-5349-A7EC-7CCA1020242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974712" y="3569854"/>
            <a:ext cx="1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9E1A8F-33DF-5640-87DE-24507DE653C6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3974712" y="4976092"/>
            <a:ext cx="0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8BFB4-0873-4744-956A-CFE3ECF0FFF5}"/>
              </a:ext>
            </a:extLst>
          </p:cNvPr>
          <p:cNvSpPr/>
          <p:nvPr/>
        </p:nvSpPr>
        <p:spPr>
          <a:xfrm>
            <a:off x="3240423" y="937492"/>
            <a:ext cx="1468581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Evolver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C66387-F7AC-E748-AE7F-AD6F434F4BB8}"/>
              </a:ext>
            </a:extLst>
          </p:cNvPr>
          <p:cNvSpPr/>
          <p:nvPr/>
        </p:nvSpPr>
        <p:spPr>
          <a:xfrm>
            <a:off x="220133" y="2724728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1B308F-F8AF-4643-9B67-85311A47901B}"/>
              </a:ext>
            </a:extLst>
          </p:cNvPr>
          <p:cNvSpPr/>
          <p:nvPr/>
        </p:nvSpPr>
        <p:spPr>
          <a:xfrm>
            <a:off x="3094949" y="2724727"/>
            <a:ext cx="1759527" cy="845127"/>
          </a:xfrm>
          <a:prstGeom prst="roundRect">
            <a:avLst/>
          </a:prstGeom>
          <a:solidFill>
            <a:srgbClr val="18A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Organism 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8C4CE-6E93-074D-B903-DEA63F44BC73}"/>
              </a:ext>
            </a:extLst>
          </p:cNvPr>
          <p:cNvSpPr/>
          <p:nvPr/>
        </p:nvSpPr>
        <p:spPr>
          <a:xfrm>
            <a:off x="5858933" y="2724727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Schema *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148F38-99AB-FC4F-8FCB-7883AD3C9FED}"/>
              </a:ext>
            </a:extLst>
          </p:cNvPr>
          <p:cNvSpPr/>
          <p:nvPr/>
        </p:nvSpPr>
        <p:spPr>
          <a:xfrm>
            <a:off x="2963330" y="4130965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AE1D9E-F787-FF4C-9AED-D3A1CE0E8128}"/>
              </a:ext>
            </a:extLst>
          </p:cNvPr>
          <p:cNvSpPr/>
          <p:nvPr/>
        </p:nvSpPr>
        <p:spPr>
          <a:xfrm>
            <a:off x="2963330" y="5537203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221838-16C9-0641-99ED-24CB3C760FB2}"/>
              </a:ext>
            </a:extLst>
          </p:cNvPr>
          <p:cNvCxnSpPr>
            <a:cxnSpLocks/>
          </p:cNvCxnSpPr>
          <p:nvPr/>
        </p:nvCxnSpPr>
        <p:spPr>
          <a:xfrm flipV="1">
            <a:off x="1231515" y="1782619"/>
            <a:ext cx="2015839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02AF5-F80D-3A49-956F-DF25A33D8EB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4713" y="1782619"/>
            <a:ext cx="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298EC-4C54-2F43-96AD-116D1D9257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09005" y="1782619"/>
            <a:ext cx="216131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E5C2C9-7332-7A45-B630-958179D5953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974712" y="3569854"/>
            <a:ext cx="1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F0C570-9EAE-704C-BB32-40DBF784B3A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974712" y="4976092"/>
            <a:ext cx="0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A6924-FD93-5743-903C-94225588BCDA}"/>
              </a:ext>
            </a:extLst>
          </p:cNvPr>
          <p:cNvSpPr txBox="1"/>
          <p:nvPr/>
        </p:nvSpPr>
        <p:spPr>
          <a:xfrm>
            <a:off x="8195733" y="659234"/>
            <a:ext cx="39962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8A02E"/>
                </a:solidFill>
              </a:rPr>
              <a:t>Individual agents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Organisms can choose actions from those provided by environment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Organisms can respond to environment events; may add to local trait data.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Both above are technically optional, but environment may mandate.</a:t>
            </a:r>
          </a:p>
        </p:txBody>
      </p:sp>
    </p:spTree>
    <p:extLst>
      <p:ext uri="{BB962C8B-B14F-4D97-AF65-F5344CB8AC3E}">
        <p14:creationId xmlns:p14="http://schemas.microsoft.com/office/powerpoint/2010/main" val="21241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8BFB4-0873-4744-956A-CFE3ECF0FFF5}"/>
              </a:ext>
            </a:extLst>
          </p:cNvPr>
          <p:cNvSpPr/>
          <p:nvPr/>
        </p:nvSpPr>
        <p:spPr>
          <a:xfrm>
            <a:off x="3240423" y="937492"/>
            <a:ext cx="1468581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Evolver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C66387-F7AC-E748-AE7F-AD6F434F4BB8}"/>
              </a:ext>
            </a:extLst>
          </p:cNvPr>
          <p:cNvSpPr/>
          <p:nvPr/>
        </p:nvSpPr>
        <p:spPr>
          <a:xfrm>
            <a:off x="220133" y="2724728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1B308F-F8AF-4643-9B67-85311A47901B}"/>
              </a:ext>
            </a:extLst>
          </p:cNvPr>
          <p:cNvSpPr/>
          <p:nvPr/>
        </p:nvSpPr>
        <p:spPr>
          <a:xfrm>
            <a:off x="3094949" y="2724727"/>
            <a:ext cx="1759527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Organism 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8C4CE-6E93-074D-B903-DEA63F44BC73}"/>
              </a:ext>
            </a:extLst>
          </p:cNvPr>
          <p:cNvSpPr/>
          <p:nvPr/>
        </p:nvSpPr>
        <p:spPr>
          <a:xfrm>
            <a:off x="5858933" y="2724727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Schema *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148F38-99AB-FC4F-8FCB-7883AD3C9FED}"/>
              </a:ext>
            </a:extLst>
          </p:cNvPr>
          <p:cNvSpPr/>
          <p:nvPr/>
        </p:nvSpPr>
        <p:spPr>
          <a:xfrm>
            <a:off x="2963330" y="4130965"/>
            <a:ext cx="2022764" cy="845127"/>
          </a:xfrm>
          <a:prstGeom prst="roundRect">
            <a:avLst/>
          </a:prstGeom>
          <a:solidFill>
            <a:srgbClr val="18A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AE1D9E-F787-FF4C-9AED-D3A1CE0E8128}"/>
              </a:ext>
            </a:extLst>
          </p:cNvPr>
          <p:cNvSpPr/>
          <p:nvPr/>
        </p:nvSpPr>
        <p:spPr>
          <a:xfrm>
            <a:off x="2963330" y="5537203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221838-16C9-0641-99ED-24CB3C760FB2}"/>
              </a:ext>
            </a:extLst>
          </p:cNvPr>
          <p:cNvCxnSpPr>
            <a:cxnSpLocks/>
          </p:cNvCxnSpPr>
          <p:nvPr/>
        </p:nvCxnSpPr>
        <p:spPr>
          <a:xfrm flipV="1">
            <a:off x="1231515" y="1782619"/>
            <a:ext cx="2015839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02AF5-F80D-3A49-956F-DF25A33D8EB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4713" y="1782619"/>
            <a:ext cx="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298EC-4C54-2F43-96AD-116D1D9257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09005" y="1782619"/>
            <a:ext cx="216131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E5C2C9-7332-7A45-B630-958179D5953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974712" y="3569854"/>
            <a:ext cx="1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F0C570-9EAE-704C-BB32-40DBF784B3A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974712" y="4976092"/>
            <a:ext cx="0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5CA5DA-9B4C-284D-88DD-BDA2E6B67C29}"/>
              </a:ext>
            </a:extLst>
          </p:cNvPr>
          <p:cNvSpPr txBox="1"/>
          <p:nvPr/>
        </p:nvSpPr>
        <p:spPr>
          <a:xfrm>
            <a:off x="8195733" y="659234"/>
            <a:ext cx="3996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8A02E"/>
                </a:solidFill>
              </a:rPr>
              <a:t>Controls an organism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Has zero or more genomes to specify how replication works.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Can be a “meta brain” that has multiple brains inside of it.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Can be an “empty”</a:t>
            </a:r>
          </a:p>
        </p:txBody>
      </p:sp>
    </p:spTree>
    <p:extLst>
      <p:ext uri="{BB962C8B-B14F-4D97-AF65-F5344CB8AC3E}">
        <p14:creationId xmlns:p14="http://schemas.microsoft.com/office/powerpoint/2010/main" val="8920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D8BFB4-0873-4744-956A-CFE3ECF0FFF5}"/>
              </a:ext>
            </a:extLst>
          </p:cNvPr>
          <p:cNvSpPr/>
          <p:nvPr/>
        </p:nvSpPr>
        <p:spPr>
          <a:xfrm>
            <a:off x="3240423" y="937492"/>
            <a:ext cx="1468581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Evolver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C66387-F7AC-E748-AE7F-AD6F434F4BB8}"/>
              </a:ext>
            </a:extLst>
          </p:cNvPr>
          <p:cNvSpPr/>
          <p:nvPr/>
        </p:nvSpPr>
        <p:spPr>
          <a:xfrm>
            <a:off x="220133" y="2724728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1B308F-F8AF-4643-9B67-85311A47901B}"/>
              </a:ext>
            </a:extLst>
          </p:cNvPr>
          <p:cNvSpPr/>
          <p:nvPr/>
        </p:nvSpPr>
        <p:spPr>
          <a:xfrm>
            <a:off x="3094949" y="2724727"/>
            <a:ext cx="1759527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Organism +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8C4CE-6E93-074D-B903-DEA63F44BC73}"/>
              </a:ext>
            </a:extLst>
          </p:cNvPr>
          <p:cNvSpPr/>
          <p:nvPr/>
        </p:nvSpPr>
        <p:spPr>
          <a:xfrm>
            <a:off x="5858933" y="2724727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Schema *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148F38-99AB-FC4F-8FCB-7883AD3C9FED}"/>
              </a:ext>
            </a:extLst>
          </p:cNvPr>
          <p:cNvSpPr/>
          <p:nvPr/>
        </p:nvSpPr>
        <p:spPr>
          <a:xfrm>
            <a:off x="2963330" y="4130965"/>
            <a:ext cx="2022764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AE1D9E-F787-FF4C-9AED-D3A1CE0E8128}"/>
              </a:ext>
            </a:extLst>
          </p:cNvPr>
          <p:cNvSpPr/>
          <p:nvPr/>
        </p:nvSpPr>
        <p:spPr>
          <a:xfrm>
            <a:off x="2963330" y="5537203"/>
            <a:ext cx="2022764" cy="845127"/>
          </a:xfrm>
          <a:prstGeom prst="roundRect">
            <a:avLst/>
          </a:prstGeom>
          <a:solidFill>
            <a:srgbClr val="18A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221838-16C9-0641-99ED-24CB3C760FB2}"/>
              </a:ext>
            </a:extLst>
          </p:cNvPr>
          <p:cNvCxnSpPr>
            <a:cxnSpLocks/>
          </p:cNvCxnSpPr>
          <p:nvPr/>
        </p:nvCxnSpPr>
        <p:spPr>
          <a:xfrm flipV="1">
            <a:off x="1231515" y="1782619"/>
            <a:ext cx="2015839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02AF5-F80D-3A49-956F-DF25A33D8EB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4713" y="1782619"/>
            <a:ext cx="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8298EC-4C54-2F43-96AD-116D1D9257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09005" y="1782619"/>
            <a:ext cx="2161310" cy="942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E5C2C9-7332-7A45-B630-958179D5953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974712" y="3569854"/>
            <a:ext cx="1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F0C570-9EAE-704C-BB32-40DBF784B3A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974712" y="4976092"/>
            <a:ext cx="0" cy="5611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8647AC-55F6-154B-99C2-D1614B3F4D75}"/>
              </a:ext>
            </a:extLst>
          </p:cNvPr>
          <p:cNvSpPr txBox="1"/>
          <p:nvPr/>
        </p:nvSpPr>
        <p:spPr>
          <a:xfrm>
            <a:off x="8195733" y="659234"/>
            <a:ext cx="39962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8A02E"/>
                </a:solidFill>
              </a:rPr>
              <a:t>Heritable material</a:t>
            </a:r>
          </a:p>
          <a:p>
            <a:endParaRPr lang="en-US" sz="2800" b="1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Used to construct next-generation organism.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Can be a collection of genomes or empty if there’s no heritable material.</a:t>
            </a:r>
          </a:p>
          <a:p>
            <a:endParaRPr lang="en-US" sz="2800" dirty="0">
              <a:solidFill>
                <a:srgbClr val="18A02E"/>
              </a:solidFill>
            </a:endParaRPr>
          </a:p>
          <a:p>
            <a:r>
              <a:rPr lang="en-US" sz="2800" dirty="0">
                <a:solidFill>
                  <a:srgbClr val="18A02E"/>
                </a:solidFill>
              </a:rPr>
              <a:t>Standard genome types follow an API for easy access and mutability.</a:t>
            </a:r>
          </a:p>
        </p:txBody>
      </p:sp>
    </p:spTree>
    <p:extLst>
      <p:ext uri="{BB962C8B-B14F-4D97-AF65-F5344CB8AC3E}">
        <p14:creationId xmlns:p14="http://schemas.microsoft.com/office/powerpoint/2010/main" val="14081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269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Ofria</dc:creator>
  <cp:lastModifiedBy>Charles Ofria</cp:lastModifiedBy>
  <cp:revision>21</cp:revision>
  <dcterms:created xsi:type="dcterms:W3CDTF">2018-09-12T14:47:39Z</dcterms:created>
  <dcterms:modified xsi:type="dcterms:W3CDTF">2018-09-12T16:07:05Z</dcterms:modified>
</cp:coreProperties>
</file>