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686435" y="4604385"/>
            <a:ext cx="1010285" cy="97853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400"/>
              <a:t>Gateway</a:t>
            </a:r>
            <a:endParaRPr lang="x-none" altLang="en-US" sz="1400"/>
          </a:p>
        </p:txBody>
      </p:sp>
      <p:sp>
        <p:nvSpPr>
          <p:cNvPr id="6" name="Flowchart: Direct Access Storage 5"/>
          <p:cNvSpPr/>
          <p:nvPr/>
        </p:nvSpPr>
        <p:spPr>
          <a:xfrm>
            <a:off x="2508885" y="349885"/>
            <a:ext cx="4053205" cy="1270635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/>
              <a:t>Kafka</a:t>
            </a:r>
            <a:endParaRPr lang="x-none" altLang="en-US"/>
          </a:p>
        </p:txBody>
      </p:sp>
      <p:sp>
        <p:nvSpPr>
          <p:cNvPr id="7" name="Rectangle 6"/>
          <p:cNvSpPr/>
          <p:nvPr/>
        </p:nvSpPr>
        <p:spPr>
          <a:xfrm>
            <a:off x="709295" y="487045"/>
            <a:ext cx="1010285" cy="97853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400"/>
              <a:t>Message Producer</a:t>
            </a:r>
            <a:endParaRPr lang="x-none" altLang="en-US" sz="1400"/>
          </a:p>
        </p:txBody>
      </p:sp>
      <p:sp>
        <p:nvSpPr>
          <p:cNvPr id="8" name="Rectangle 7"/>
          <p:cNvSpPr/>
          <p:nvPr/>
        </p:nvSpPr>
        <p:spPr>
          <a:xfrm>
            <a:off x="1937385" y="2656205"/>
            <a:ext cx="1010285" cy="97853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400"/>
              <a:t>Authoring Service</a:t>
            </a:r>
            <a:endParaRPr lang="x-none" altLang="en-US" sz="1400"/>
          </a:p>
        </p:txBody>
      </p:sp>
      <p:sp>
        <p:nvSpPr>
          <p:cNvPr id="9" name="Rectangle 8"/>
          <p:cNvSpPr/>
          <p:nvPr/>
        </p:nvSpPr>
        <p:spPr>
          <a:xfrm>
            <a:off x="3905885" y="2635250"/>
            <a:ext cx="1010285" cy="97853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400"/>
              <a:t>Result Service</a:t>
            </a:r>
            <a:endParaRPr lang="x-none" altLang="en-US" sz="1400"/>
          </a:p>
        </p:txBody>
      </p:sp>
      <p:sp>
        <p:nvSpPr>
          <p:cNvPr id="5" name="Flowchart: Magnetic Disk 4"/>
          <p:cNvSpPr/>
          <p:nvPr/>
        </p:nvSpPr>
        <p:spPr>
          <a:xfrm>
            <a:off x="4519930" y="3385820"/>
            <a:ext cx="508635" cy="539750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Flowchart: Magnetic Disk 9"/>
          <p:cNvSpPr/>
          <p:nvPr/>
        </p:nvSpPr>
        <p:spPr>
          <a:xfrm>
            <a:off x="2614930" y="3395980"/>
            <a:ext cx="508635" cy="539750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82590" y="2656205"/>
            <a:ext cx="1010285" cy="97853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400"/>
              <a:t>Analytics Service</a:t>
            </a:r>
            <a:endParaRPr lang="x-none" altLang="en-US" sz="1400"/>
          </a:p>
        </p:txBody>
      </p:sp>
      <p:sp>
        <p:nvSpPr>
          <p:cNvPr id="12" name="Flowchart: Magnetic Disk 11"/>
          <p:cNvSpPr/>
          <p:nvPr/>
        </p:nvSpPr>
        <p:spPr>
          <a:xfrm>
            <a:off x="6096635" y="3406775"/>
            <a:ext cx="508635" cy="539750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4" name="Elbow Connector 13"/>
          <p:cNvCxnSpPr>
            <a:stCxn id="4" idx="0"/>
            <a:endCxn id="7" idx="1"/>
          </p:cNvCxnSpPr>
          <p:nvPr/>
        </p:nvCxnSpPr>
        <p:spPr>
          <a:xfrm rot="16200000" flipV="1">
            <a:off x="-863282" y="2549208"/>
            <a:ext cx="3627755" cy="482600"/>
          </a:xfrm>
          <a:prstGeom prst="bentConnector4">
            <a:avLst>
              <a:gd name="adj1" fmla="val 43261"/>
              <a:gd name="adj2" fmla="val 154145"/>
            </a:avLst>
          </a:prstGeom>
          <a:ln w="158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4" idx="3"/>
            <a:endCxn id="8" idx="2"/>
          </p:cNvCxnSpPr>
          <p:nvPr/>
        </p:nvCxnSpPr>
        <p:spPr>
          <a:xfrm flipV="1">
            <a:off x="1696720" y="3634740"/>
            <a:ext cx="746125" cy="1459230"/>
          </a:xfrm>
          <a:prstGeom prst="bentConnector2">
            <a:avLst/>
          </a:prstGeom>
          <a:ln w="15875"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endCxn id="9" idx="2"/>
          </p:cNvCxnSpPr>
          <p:nvPr/>
        </p:nvCxnSpPr>
        <p:spPr>
          <a:xfrm flipV="1">
            <a:off x="1682750" y="3613785"/>
            <a:ext cx="2728595" cy="1613535"/>
          </a:xfrm>
          <a:prstGeom prst="bentConnector2">
            <a:avLst/>
          </a:prstGeom>
          <a:ln w="15875"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endCxn id="11" idx="2"/>
          </p:cNvCxnSpPr>
          <p:nvPr/>
        </p:nvCxnSpPr>
        <p:spPr>
          <a:xfrm flipV="1">
            <a:off x="1677670" y="3634740"/>
            <a:ext cx="4310380" cy="1747520"/>
          </a:xfrm>
          <a:prstGeom prst="bentConnector2">
            <a:avLst/>
          </a:prstGeom>
          <a:ln w="15875"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endCxn id="8" idx="0"/>
          </p:cNvCxnSpPr>
          <p:nvPr/>
        </p:nvCxnSpPr>
        <p:spPr>
          <a:xfrm rot="5400000">
            <a:off x="2295525" y="1776730"/>
            <a:ext cx="1026795" cy="732155"/>
          </a:xfrm>
          <a:prstGeom prst="bentConnector3">
            <a:avLst>
              <a:gd name="adj1" fmla="val 50031"/>
            </a:avLst>
          </a:prstGeom>
          <a:ln w="28575">
            <a:solidFill>
              <a:schemeClr val="accent6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6" idx="2"/>
            <a:endCxn id="9" idx="0"/>
          </p:cNvCxnSpPr>
          <p:nvPr/>
        </p:nvCxnSpPr>
        <p:spPr>
          <a:xfrm rot="5400000">
            <a:off x="3966210" y="2065655"/>
            <a:ext cx="1014730" cy="124460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6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1" idx="0"/>
          </p:cNvCxnSpPr>
          <p:nvPr/>
        </p:nvCxnSpPr>
        <p:spPr>
          <a:xfrm rot="16200000" flipV="1">
            <a:off x="5359400" y="2027555"/>
            <a:ext cx="1026795" cy="230505"/>
          </a:xfrm>
          <a:prstGeom prst="bentConnector3">
            <a:avLst>
              <a:gd name="adj1" fmla="val 49969"/>
            </a:avLst>
          </a:prstGeom>
          <a:ln w="28575">
            <a:solidFill>
              <a:schemeClr val="accent6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3"/>
          </p:cNvCxnSpPr>
          <p:nvPr/>
        </p:nvCxnSpPr>
        <p:spPr>
          <a:xfrm flipV="1">
            <a:off x="1719580" y="972820"/>
            <a:ext cx="756920" cy="3810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 Diagonal Corner Rectangle 22"/>
          <p:cNvSpPr/>
          <p:nvPr/>
        </p:nvSpPr>
        <p:spPr>
          <a:xfrm>
            <a:off x="127000" y="6043295"/>
            <a:ext cx="1167765" cy="692150"/>
          </a:xfrm>
          <a:prstGeom prst="round2Diag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US"/>
              <a:t>Client</a:t>
            </a:r>
            <a:endParaRPr lang="x-none" altLang="en-US"/>
          </a:p>
        </p:txBody>
      </p:sp>
      <p:cxnSp>
        <p:nvCxnSpPr>
          <p:cNvPr id="24" name="Elbow Connector 23"/>
          <p:cNvCxnSpPr>
            <a:stCxn id="23" idx="3"/>
            <a:endCxn id="4" idx="2"/>
          </p:cNvCxnSpPr>
          <p:nvPr/>
        </p:nvCxnSpPr>
        <p:spPr>
          <a:xfrm rot="16200000">
            <a:off x="720725" y="5572760"/>
            <a:ext cx="460375" cy="480695"/>
          </a:xfrm>
          <a:prstGeom prst="bentConnector3">
            <a:avLst>
              <a:gd name="adj1" fmla="val 49931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Box 24"/>
          <p:cNvSpPr txBox="1"/>
          <p:nvPr/>
        </p:nvSpPr>
        <p:spPr>
          <a:xfrm>
            <a:off x="6775450" y="393065"/>
            <a:ext cx="5099685" cy="22872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>
              <a:buFont typeface="Arial" charset="0"/>
              <a:buNone/>
            </a:pPr>
            <a:r>
              <a:rPr lang="x-none" altLang="en-US" sz="1200"/>
              <a:t>FLOW:</a:t>
            </a:r>
            <a:endParaRPr lang="x-none" altLang="en-US" sz="1200"/>
          </a:p>
          <a:p>
            <a:pPr indent="0">
              <a:buFont typeface="Arial" charset="0"/>
              <a:buNone/>
            </a:pPr>
            <a:endParaRPr lang="x-none" altLang="en-US" sz="1200"/>
          </a:p>
          <a:p>
            <a:pPr marL="171450" indent="-171450">
              <a:buFont typeface="Arial" charset="0"/>
              <a:buChar char="•"/>
            </a:pPr>
            <a:r>
              <a:rPr lang="x-none" altLang="en-US" sz="1200"/>
              <a:t>Client talks to GW only</a:t>
            </a:r>
            <a:endParaRPr lang="x-none" altLang="en-US" sz="1200"/>
          </a:p>
          <a:p>
            <a:pPr marL="171450" indent="-171450">
              <a:buFont typeface="Arial" charset="0"/>
              <a:buChar char="•"/>
            </a:pPr>
            <a:r>
              <a:rPr lang="x-none" altLang="en-US" sz="1200"/>
              <a:t>GW routes all write operations to Message Producer (MP) service</a:t>
            </a:r>
            <a:endParaRPr lang="x-none" altLang="en-US" sz="1200"/>
          </a:p>
          <a:p>
            <a:pPr marL="171450" indent="-171450">
              <a:buFont typeface="Arial" charset="0"/>
              <a:buChar char="•"/>
            </a:pPr>
            <a:r>
              <a:rPr lang="x-none" altLang="en-US" sz="1200"/>
              <a:t>MP product messages to different Kafka topics based on request</a:t>
            </a:r>
            <a:endParaRPr lang="x-none" altLang="en-US" sz="1200"/>
          </a:p>
          <a:p>
            <a:pPr marL="171450" indent="-171450">
              <a:buFont typeface="Arial" charset="0"/>
              <a:buChar char="•"/>
            </a:pPr>
            <a:r>
              <a:rPr lang="x-none" altLang="en-US" sz="1200"/>
              <a:t>Services react on messages/events, perform write or other state </a:t>
            </a:r>
            <a:br>
              <a:rPr lang="x-none" altLang="en-US" sz="1200"/>
            </a:br>
            <a:r>
              <a:rPr lang="x-none" altLang="en-US" sz="1200"/>
              <a:t>change operations, optionaly save state operations to local databases</a:t>
            </a:r>
            <a:br>
              <a:rPr lang="x-none" altLang="en-US" sz="1200"/>
            </a:br>
            <a:r>
              <a:rPr lang="x-none" altLang="en-US" sz="1200"/>
              <a:t>and produce output message to the kafka topics in order to make </a:t>
            </a:r>
            <a:br>
              <a:rPr lang="x-none" altLang="en-US" sz="1200"/>
            </a:br>
            <a:r>
              <a:rPr lang="x-none" altLang="en-US" sz="1200"/>
              <a:t>other services aware of operation output/outcome.</a:t>
            </a:r>
            <a:endParaRPr lang="x-none" altLang="en-US" sz="1200"/>
          </a:p>
          <a:p>
            <a:pPr marL="171450" indent="-171450">
              <a:buFont typeface="Arial" charset="0"/>
              <a:buChar char="•"/>
            </a:pPr>
            <a:r>
              <a:rPr lang="x-none" altLang="en-US" sz="1200"/>
              <a:t>Every service can react on external or/and internal events.</a:t>
            </a:r>
            <a:endParaRPr lang="x-none" altLang="en-US" sz="1200"/>
          </a:p>
          <a:p>
            <a:pPr marL="171450" indent="-171450">
              <a:buFont typeface="Arial" charset="0"/>
              <a:buChar char="•"/>
            </a:pPr>
            <a:r>
              <a:rPr lang="x-none" altLang="en-US" sz="1200"/>
              <a:t>GW routes all read operations to responsible services directly.</a:t>
            </a:r>
            <a:endParaRPr lang="x-none" altLang="en-US" sz="1200"/>
          </a:p>
          <a:p>
            <a:pPr marL="171450" indent="-171450">
              <a:buFont typeface="Arial" charset="0"/>
              <a:buChar char="•"/>
            </a:pPr>
            <a:endParaRPr lang="x-none" altLang="en-US" sz="1200"/>
          </a:p>
        </p:txBody>
      </p:sp>
      <p:sp>
        <p:nvSpPr>
          <p:cNvPr id="26" name="Text Box 25"/>
          <p:cNvSpPr txBox="1"/>
          <p:nvPr/>
        </p:nvSpPr>
        <p:spPr>
          <a:xfrm>
            <a:off x="6775450" y="3011170"/>
            <a:ext cx="5006340" cy="17386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buFont typeface="Arial" charset="0"/>
              <a:buNone/>
            </a:pPr>
            <a:r>
              <a:rPr lang="x-none" altLang="en-US" sz="1200"/>
              <a:t>NOTES:</a:t>
            </a:r>
            <a:endParaRPr lang="x-none" altLang="en-US" sz="1200"/>
          </a:p>
          <a:p>
            <a:pPr indent="0" algn="l">
              <a:buFont typeface="Arial" charset="0"/>
              <a:buNone/>
            </a:pPr>
            <a:endParaRPr lang="x-none" altLang="en-US" sz="1200"/>
          </a:p>
          <a:p>
            <a:pPr marL="171450" indent="-171450" algn="l">
              <a:buFont typeface="Arial" charset="0"/>
              <a:buChar char="•"/>
            </a:pPr>
            <a:r>
              <a:rPr lang="x-none" altLang="en-US" sz="1200"/>
              <a:t>For write operation GW returns header location value </a:t>
            </a:r>
            <a:br>
              <a:rPr lang="x-none" altLang="en-US" sz="1200"/>
            </a:br>
            <a:r>
              <a:rPr lang="x-none" altLang="en-US" sz="1200"/>
              <a:t>(in HATEOAS style)</a:t>
            </a:r>
            <a:endParaRPr lang="x-none" altLang="en-US" sz="1200"/>
          </a:p>
          <a:p>
            <a:pPr marL="171450" indent="-171450" algn="l">
              <a:buFont typeface="Arial" charset="0"/>
              <a:buChar char="•"/>
            </a:pPr>
            <a:r>
              <a:rPr lang="x-none" altLang="en-US" sz="1200"/>
              <a:t>To generate serivice write operation events we can use </a:t>
            </a:r>
            <a:br>
              <a:rPr lang="x-none" altLang="en-US" sz="1200"/>
            </a:br>
            <a:r>
              <a:rPr lang="x-none" altLang="en-US" sz="1200"/>
              <a:t>Kafka Connectors</a:t>
            </a:r>
            <a:endParaRPr lang="x-none" altLang="en-US" sz="1200"/>
          </a:p>
          <a:p>
            <a:pPr marL="171450" indent="-171450" algn="l">
              <a:buFont typeface="Arial" charset="0"/>
              <a:buChar char="•"/>
            </a:pPr>
            <a:r>
              <a:rPr lang="x-none" altLang="en-US" sz="1200"/>
              <a:t>We will keep "infinite" retention in Kafka se we can recreate state of </a:t>
            </a:r>
            <a:br>
              <a:rPr lang="x-none" altLang="en-US" sz="1200"/>
            </a:br>
            <a:r>
              <a:rPr lang="x-none" altLang="en-US" sz="1200"/>
              <a:t>every service at any moment.</a:t>
            </a:r>
            <a:endParaRPr lang="x-none" altLang="en-US" sz="1200"/>
          </a:p>
          <a:p>
            <a:pPr marL="171450" indent="-171450" algn="l">
              <a:buFont typeface="Arial" charset="0"/>
              <a:buChar char="•"/>
            </a:pPr>
            <a:endParaRPr lang="x-none" altLang="en-US"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856</Words>
  <Application>Kingsoft Office WPP</Application>
  <PresentationFormat>Widescreen</PresentationFormat>
  <Paragraphs>31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dragan</dc:creator>
  <cp:lastModifiedBy>dragan</cp:lastModifiedBy>
  <cp:revision>3</cp:revision>
  <dcterms:created xsi:type="dcterms:W3CDTF">2017-12-13T16:04:13Z</dcterms:created>
  <dcterms:modified xsi:type="dcterms:W3CDTF">2017-12-13T16:04:13Z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1033-10.1.0.5707</vt:lpwstr>
  </property>
</Properties>
</file>