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1049582-3A5A-48C7-9E8B-D9DFD6A570AC}"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27"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8"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5BA9869-C486-4F03-8E93-045B15046B1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0"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2"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3"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B48F867-81BC-47C8-B2B9-F59276EB487E}"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5"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6"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7"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8"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9"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0"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0212200-5CA8-4342-A638-4B877218F0C9}"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851FD35-2E2E-467C-8875-5C273305A5B8}"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7405EF4-EFB0-4C15-9C32-EE1146025E8A}"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49"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C19D298-49AD-4FDA-8C3C-624F5713212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5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2"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60E5C79-DF74-47E0-A88B-04BF3F5BFE29}"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46FC9C9-D6FF-4E96-8552-703CF5783D70}"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04C926A-CFD5-450A-95E6-600C8988D41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5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7"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8"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289B76D-898B-43D7-9E89-04E10C8C582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F93A7FC-98AD-4905-89D4-4895FDB904A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2"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8014E30-06F6-4902-9FA0-99E0CBD5799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4"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5"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6"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438302E-9C1C-4612-91DB-136D7526FEC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8"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9"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B754F75-DE0E-49EE-8758-1CBA0DF50D39}"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71"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3"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4"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0203326-F5BF-4E5B-B8EF-A317FB85CC11}"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76"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7"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8"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9"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80"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81"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FEBAD0B0-AFB8-4A11-B9CA-4FD2C24E0E54}"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FE77559-5F91-451A-A238-67021626711F}"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12C882F-9877-4E3C-98A9-5A1A26EC8265}"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0"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61B999F-C77D-4166-98DC-C595503D0845}"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3"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4775559-AC7C-4610-AB50-D4B607220461}"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1D57A5B-1353-440D-95E8-BAA4F25FE830}"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8"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FABA63F-A95C-4118-B21D-6B404025C4E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B79F445B-2620-4F55-AF94-25EC95F1B6B6}"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7"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8"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9"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686E019-7F08-48FE-BD8C-50614331D865}"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3"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6685829-985E-4F24-A4AB-B6214C95CBC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6"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7"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65F9FA8-1AEB-4043-9F1E-6F14A788890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9"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0"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C9EB78C7-6209-46D4-8BF5-E5491A4B2CB6}"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12"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4"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5"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A6AA9624-A754-4AC0-B623-8F457D0A036B}"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17"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8"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9"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0"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1"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2"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0FC48F8F-800A-42D4-8D62-24A7318FEE6B}"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101640F2-D3D7-4868-8531-1E84B7A11A2C}"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287CD8B7-9951-45C1-90B1-3E36DB32BBD1}"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1"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2E134D9-422E-41D5-A10F-212F3CCE6A29}"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CCB3E64-976C-4729-8FB3-4DF1BF200F9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3"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34"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781BBF6E-FDB7-45C2-99A6-D20767729F2D}"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49229C10-AA76-4749-9022-D501148EE857}"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9DF31AC9-AABD-4056-BFFF-D5C14393C05B}"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8"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39"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0"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9675E90E-9363-41DC-8E4B-A175276D3A41}"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4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4"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9480C44-535E-425F-8400-013C4B53E9A4}"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4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7"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8"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E251929-B7AC-4959-BEBC-57F101BFDEE2}"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0"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1"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053A34DD-B846-42C2-B1D9-DA195B7E5BCD}"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5"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6"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85141CE7-12AD-481A-A598-223F003D85FC}"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8"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9"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0"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1"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2"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3"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B829764B-DD41-4FDE-9C28-162BD0E583B9}"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423F0E2-DC61-428B-BAF2-F23A8D13192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BFCED1C-1868-4AB4-8B0D-CFF4CDEB1CE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7"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6D24D38-E52D-4405-B148-267EEA0B3BE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9"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0"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1"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BA29CF5-CFA7-4024-88A1-FC28A0A812B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2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5"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735220A-15F4-463A-9C2C-4D291C34924A}"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2" name="PlaceHolder 3"/>
          <p:cNvSpPr>
            <a:spLocks noGrp="1"/>
          </p:cNvSpPr>
          <p:nvPr>
            <p:ph type="dt" idx="1"/>
          </p:nvPr>
        </p:nvSpPr>
        <p:spPr>
          <a:xfrm>
            <a:off x="504000" y="5164920"/>
            <a:ext cx="2348280" cy="3906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3" name="PlaceHolder 4"/>
          <p:cNvSpPr>
            <a:spLocks noGrp="1"/>
          </p:cNvSpPr>
          <p:nvPr>
            <p:ph type="ftr" idx="2"/>
          </p:nvPr>
        </p:nvSpPr>
        <p:spPr>
          <a:xfrm>
            <a:off x="3447360" y="5164920"/>
            <a:ext cx="3195000" cy="390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 name="PlaceHolder 5"/>
          <p:cNvSpPr>
            <a:spLocks noGrp="1"/>
          </p:cNvSpPr>
          <p:nvPr>
            <p:ph type="sldNum" idx="3"/>
          </p:nvPr>
        </p:nvSpPr>
        <p:spPr>
          <a:xfrm>
            <a:off x="7227360" y="5164920"/>
            <a:ext cx="2348280" cy="3906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26E40D01-B1AC-49C7-B637-0C1AA4D8B881}"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43" name="PlaceHolder 3"/>
          <p:cNvSpPr>
            <a:spLocks noGrp="1"/>
          </p:cNvSpPr>
          <p:nvPr>
            <p:ph type="dt" idx="4"/>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idx="5"/>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idx="6"/>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FBD72783-630F-44DB-B3B3-6878B399B811}"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84" name="PlaceHolder 3"/>
          <p:cNvSpPr>
            <a:spLocks noGrp="1"/>
          </p:cNvSpPr>
          <p:nvPr>
            <p:ph type="dt" idx="7"/>
          </p:nvPr>
        </p:nvSpPr>
        <p:spPr>
          <a:xfrm>
            <a:off x="504000" y="5164920"/>
            <a:ext cx="2348280" cy="3906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85" name="PlaceHolder 4"/>
          <p:cNvSpPr>
            <a:spLocks noGrp="1"/>
          </p:cNvSpPr>
          <p:nvPr>
            <p:ph type="ftr" idx="8"/>
          </p:nvPr>
        </p:nvSpPr>
        <p:spPr>
          <a:xfrm>
            <a:off x="3447360" y="5164920"/>
            <a:ext cx="3195000" cy="390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86" name="PlaceHolder 5"/>
          <p:cNvSpPr>
            <a:spLocks noGrp="1"/>
          </p:cNvSpPr>
          <p:nvPr>
            <p:ph type="sldNum" idx="9"/>
          </p:nvPr>
        </p:nvSpPr>
        <p:spPr>
          <a:xfrm>
            <a:off x="7227360" y="5164920"/>
            <a:ext cx="2348280" cy="3906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DF0FAA24-FF18-428D-9A45-438A93FD417B}"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124"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25" name="PlaceHolder 3"/>
          <p:cNvSpPr>
            <a:spLocks noGrp="1"/>
          </p:cNvSpPr>
          <p:nvPr>
            <p:ph type="dt" idx="10"/>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126" name="PlaceHolder 4"/>
          <p:cNvSpPr>
            <a:spLocks noGrp="1"/>
          </p:cNvSpPr>
          <p:nvPr>
            <p:ph type="ftr" idx="11"/>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127" name="PlaceHolder 5"/>
          <p:cNvSpPr>
            <a:spLocks noGrp="1"/>
          </p:cNvSpPr>
          <p:nvPr>
            <p:ph type="sldNum" idx="12"/>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A9631E0D-DF75-4934-91D5-3C6BD0190370}"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Customer Bookings Sentiment Analysis</a:t>
            </a:r>
            <a:endParaRPr b="0" lang="en-US" sz="4400" spc="-1" strike="noStrike">
              <a:solidFill>
                <a:srgbClr val="ffffff"/>
              </a:solidFill>
              <a:latin typeface="Arial"/>
            </a:endParaRPr>
          </a:p>
        </p:txBody>
      </p:sp>
      <p:sp>
        <p:nvSpPr>
          <p:cNvPr id="165"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166" name=""/>
          <p:cNvSpPr txBox="1"/>
          <p:nvPr/>
        </p:nvSpPr>
        <p:spPr>
          <a:xfrm>
            <a:off x="-61920" y="1982520"/>
            <a:ext cx="10181160" cy="657360"/>
          </a:xfrm>
          <a:prstGeom prst="rect">
            <a:avLst/>
          </a:prstGeom>
          <a:noFill/>
          <a:ln w="18000">
            <a:noFill/>
          </a:ln>
        </p:spPr>
        <p:txBody>
          <a:bodyPr lIns="90000" rIns="90000" tIns="45000" bIns="45000" anchor="t">
            <a:noAutofit/>
          </a:bodyPr>
          <a:p>
            <a:pPr algn="ctr">
              <a:spcBef>
                <a:spcPts val="1191"/>
              </a:spcBef>
              <a:spcAft>
                <a:spcPts val="992"/>
              </a:spcAft>
              <a:buNone/>
            </a:pPr>
            <a:r>
              <a:rPr b="0" lang="en-US" sz="1000" spc="-1" strike="noStrike">
                <a:solidFill>
                  <a:srgbClr val="ffffff"/>
                </a:solidFill>
                <a:latin typeface="Arial"/>
              </a:rPr>
              <a:t>We will now evaluate our model on the test set with respect to classification accuracy. But we will also take a look the model's confusion matrix. In the case of predicting customer's booking satisfaction, it is important to see if our machine learning model is equally capable of predicting satisfied and unsatisfied, in line with the frequency of these labels in our original dataset. If our model is not performing well in this aspect, then it might end up predicting customer satisfied in place where the customer is not satisfied. The confusion matrix helps us to view our model's performance from these aspects.</a:t>
            </a:r>
            <a:endParaRPr b="0" lang="en-US" sz="1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pic>
        <p:nvPicPr>
          <p:cNvPr id="168" name="" descr=""/>
          <p:cNvPicPr/>
          <p:nvPr/>
        </p:nvPicPr>
        <p:blipFill>
          <a:blip r:embed="rId1"/>
          <a:stretch/>
        </p:blipFill>
        <p:spPr>
          <a:xfrm>
            <a:off x="1295280" y="1326600"/>
            <a:ext cx="7488360" cy="3288240"/>
          </a:xfrm>
          <a:prstGeom prst="rect">
            <a:avLst/>
          </a:prstGeom>
          <a:ln w="1800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2376000" y="2376000"/>
            <a:ext cx="7199640" cy="946800"/>
          </a:xfrm>
          <a:prstGeom prst="rect">
            <a:avLst/>
          </a:prstGeom>
          <a:noFill/>
          <a:ln w="0">
            <a:noFill/>
          </a:ln>
        </p:spPr>
        <p:txBody>
          <a:bodyPr lIns="0" rIns="0" tIns="0" bIns="0" anchor="ctr">
            <a:noAutofit/>
          </a:bodyPr>
          <a:p>
            <a:pPr algn="ctr">
              <a:buNone/>
            </a:pPr>
            <a:r>
              <a:rPr b="0" lang="en-US" sz="2200" spc="-1" strike="noStrike">
                <a:solidFill>
                  <a:srgbClr val="ffffff"/>
                </a:solidFill>
                <a:latin typeface="Arial"/>
              </a:rPr>
              <a:t>This work is licensed under a Creative Commons Attribution-ShareAlike 3.0 Unported License.</a:t>
            </a:r>
            <a:br>
              <a:rPr sz="2200"/>
            </a:br>
            <a:r>
              <a:rPr b="0" lang="en-US" sz="2200" spc="-1" strike="noStrike">
                <a:solidFill>
                  <a:srgbClr val="ffffff"/>
                </a:solidFill>
                <a:latin typeface="Arial"/>
              </a:rPr>
              <a:t>It makes use of the works of Mateus Machado Luna.</a:t>
            </a:r>
            <a:endParaRPr b="0" lang="en-US" sz="2200" spc="-1" strike="noStrike">
              <a:solidFill>
                <a:srgbClr val="ffffff"/>
              </a:solidFill>
              <a:latin typeface="Arial"/>
            </a:endParaRPr>
          </a:p>
        </p:txBody>
      </p:sp>
      <p:pic>
        <p:nvPicPr>
          <p:cNvPr id="170" name="" descr=""/>
          <p:cNvPicPr/>
          <p:nvPr/>
        </p:nvPicPr>
        <p:blipFill>
          <a:blip r:embed="rId1"/>
          <a:stretch/>
        </p:blipFill>
        <p:spPr>
          <a:xfrm>
            <a:off x="816120" y="2716200"/>
            <a:ext cx="837720" cy="294840"/>
          </a:xfrm>
          <a:prstGeom prst="rect">
            <a:avLst/>
          </a:prstGeom>
          <a:ln w="18000">
            <a:noFill/>
          </a:ln>
        </p:spPr>
      </p:pic>
      <p:pic>
        <p:nvPicPr>
          <p:cNvPr id="171" name="" descr=""/>
          <p:cNvPicPr/>
          <p:nvPr/>
        </p:nvPicPr>
        <p:blipFill>
          <a:blip r:embed="rId2"/>
          <a:stretch/>
        </p:blipFill>
        <p:spPr>
          <a:xfrm>
            <a:off x="961560" y="334800"/>
            <a:ext cx="8133840" cy="395244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2023-07-20T11:41:32Z</dcterms:created>
  <dc:creator/>
  <dc:description/>
  <dc:language>en-US</dc:language>
  <cp:lastModifiedBy/>
  <dcterms:modified xsi:type="dcterms:W3CDTF">2023-07-20T11:47:47Z</dcterms:modified>
  <cp:revision>2</cp:revision>
  <dc:subject/>
  <dc:title>Blueprint Plans</dc:title>
</cp:coreProperties>
</file>