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3" r:id="rId2"/>
    <p:sldId id="259" r:id="rId3"/>
    <p:sldId id="266" r:id="rId4"/>
    <p:sldId id="274" r:id="rId5"/>
    <p:sldId id="272" r:id="rId6"/>
    <p:sldId id="285" r:id="rId7"/>
    <p:sldId id="270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640" userDrawn="1">
          <p15:clr>
            <a:srgbClr val="A4A3A4"/>
          </p15:clr>
        </p15:guide>
        <p15:guide id="4" orient="horz" pos="2137" userDrawn="1">
          <p15:clr>
            <a:srgbClr val="A4A3A4"/>
          </p15:clr>
        </p15:guide>
        <p15:guide id="6" orient="horz" pos="436" userDrawn="1">
          <p15:clr>
            <a:srgbClr val="A4A3A4"/>
          </p15:clr>
        </p15:guide>
        <p15:guide id="7" pos="5864" userDrawn="1">
          <p15:clr>
            <a:srgbClr val="A4A3A4"/>
          </p15:clr>
        </p15:guide>
        <p15:guide id="8" pos="376" userDrawn="1">
          <p15:clr>
            <a:srgbClr val="A4A3A4"/>
          </p15:clr>
        </p15:guide>
        <p15:guide id="9" orient="horz" pos="3770" userDrawn="1">
          <p15:clr>
            <a:srgbClr val="A4A3A4"/>
          </p15:clr>
        </p15:guide>
        <p15:guide id="10" orient="horz" pos="36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581AC-98BB-49C2-9D07-83FF0C632C2D}" v="2" dt="2021-09-01T09:47:15.5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176" y="32"/>
      </p:cViewPr>
      <p:guideLst>
        <p:guide orient="horz" pos="4110"/>
        <p:guide pos="3120"/>
        <p:guide orient="horz" pos="640"/>
        <p:guide orient="horz" pos="2137"/>
        <p:guide orient="horz" pos="436"/>
        <p:guide pos="5864"/>
        <p:guide pos="376"/>
        <p:guide orient="horz" pos="3770"/>
        <p:guide orient="horz" pos="36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uchi ikechi" userId="a0bab1ec1605a51e" providerId="LiveId" clId="{0DBA06AE-D3E7-4729-BBC6-A70869C54302}"/>
    <pc:docChg chg="delSld modSld">
      <pc:chgData name="oluchi ikechi" userId="a0bab1ec1605a51e" providerId="LiveId" clId="{0DBA06AE-D3E7-4729-BBC6-A70869C54302}" dt="2021-09-01T10:14:43.166" v="57" actId="14100"/>
      <pc:docMkLst>
        <pc:docMk/>
      </pc:docMkLst>
      <pc:sldChg chg="modSp mod">
        <pc:chgData name="oluchi ikechi" userId="a0bab1ec1605a51e" providerId="LiveId" clId="{0DBA06AE-D3E7-4729-BBC6-A70869C54302}" dt="2021-09-01T10:14:43.166" v="57" actId="14100"/>
        <pc:sldMkLst>
          <pc:docMk/>
          <pc:sldMk cId="1952261237" sldId="259"/>
        </pc:sldMkLst>
        <pc:spChg chg="mod">
          <ac:chgData name="oluchi ikechi" userId="a0bab1ec1605a51e" providerId="LiveId" clId="{0DBA06AE-D3E7-4729-BBC6-A70869C54302}" dt="2021-09-01T10:14:23.104" v="52" actId="20577"/>
          <ac:spMkLst>
            <pc:docMk/>
            <pc:sldMk cId="1952261237" sldId="259"/>
            <ac:spMk id="4" creationId="{DE7EDDC9-E718-4DD0-8CED-9E38A6F8EB58}"/>
          </ac:spMkLst>
        </pc:spChg>
        <pc:spChg chg="mod">
          <ac:chgData name="oluchi ikechi" userId="a0bab1ec1605a51e" providerId="LiveId" clId="{0DBA06AE-D3E7-4729-BBC6-A70869C54302}" dt="2021-09-01T10:14:43.166" v="57" actId="14100"/>
          <ac:spMkLst>
            <pc:docMk/>
            <pc:sldMk cId="1952261237" sldId="259"/>
            <ac:spMk id="48" creationId="{04E6C319-1B9D-4797-881B-22CEB55B5F06}"/>
          </ac:spMkLst>
        </pc:spChg>
      </pc:sldChg>
      <pc:sldChg chg="del">
        <pc:chgData name="oluchi ikechi" userId="a0bab1ec1605a51e" providerId="LiveId" clId="{0DBA06AE-D3E7-4729-BBC6-A70869C54302}" dt="2021-09-01T10:09:36.905" v="2" actId="47"/>
        <pc:sldMkLst>
          <pc:docMk/>
          <pc:sldMk cId="992069232" sldId="262"/>
        </pc:sldMkLst>
      </pc:sldChg>
      <pc:sldChg chg="modSp mod">
        <pc:chgData name="oluchi ikechi" userId="a0bab1ec1605a51e" providerId="LiveId" clId="{0DBA06AE-D3E7-4729-BBC6-A70869C54302}" dt="2021-09-01T10:13:59.145" v="50" actId="20577"/>
        <pc:sldMkLst>
          <pc:docMk/>
          <pc:sldMk cId="2160321331" sldId="266"/>
        </pc:sldMkLst>
        <pc:spChg chg="mod">
          <ac:chgData name="oluchi ikechi" userId="a0bab1ec1605a51e" providerId="LiveId" clId="{0DBA06AE-D3E7-4729-BBC6-A70869C54302}" dt="2021-09-01T10:13:59.145" v="50" actId="20577"/>
          <ac:spMkLst>
            <pc:docMk/>
            <pc:sldMk cId="2160321331" sldId="266"/>
            <ac:spMk id="159" creationId="{BD1DC7A3-552E-4A49-968C-78CEF3416953}"/>
          </ac:spMkLst>
        </pc:spChg>
      </pc:sldChg>
      <pc:sldChg chg="modSp mod">
        <pc:chgData name="oluchi ikechi" userId="a0bab1ec1605a51e" providerId="LiveId" clId="{0DBA06AE-D3E7-4729-BBC6-A70869C54302}" dt="2021-09-01T10:10:37.718" v="41" actId="20577"/>
        <pc:sldMkLst>
          <pc:docMk/>
          <pc:sldMk cId="743557684" sldId="270"/>
        </pc:sldMkLst>
        <pc:spChg chg="mod">
          <ac:chgData name="oluchi ikechi" userId="a0bab1ec1605a51e" providerId="LiveId" clId="{0DBA06AE-D3E7-4729-BBC6-A70869C54302}" dt="2021-09-01T10:10:37.718" v="41" actId="20577"/>
          <ac:spMkLst>
            <pc:docMk/>
            <pc:sldMk cId="743557684" sldId="270"/>
            <ac:spMk id="11" creationId="{75318FD4-C332-429E-BDDC-319D16357B19}"/>
          </ac:spMkLst>
        </pc:spChg>
      </pc:sldChg>
      <pc:sldChg chg="del">
        <pc:chgData name="oluchi ikechi" userId="a0bab1ec1605a51e" providerId="LiveId" clId="{0DBA06AE-D3E7-4729-BBC6-A70869C54302}" dt="2021-09-01T10:09:49.400" v="11" actId="47"/>
        <pc:sldMkLst>
          <pc:docMk/>
          <pc:sldMk cId="3540184228" sldId="271"/>
        </pc:sldMkLst>
      </pc:sldChg>
      <pc:sldChg chg="modSp mod">
        <pc:chgData name="oluchi ikechi" userId="a0bab1ec1605a51e" providerId="LiveId" clId="{0DBA06AE-D3E7-4729-BBC6-A70869C54302}" dt="2021-09-01T10:03:02.032" v="1" actId="20577"/>
        <pc:sldMkLst>
          <pc:docMk/>
          <pc:sldMk cId="3980889991" sldId="272"/>
        </pc:sldMkLst>
        <pc:spChg chg="mod">
          <ac:chgData name="oluchi ikechi" userId="a0bab1ec1605a51e" providerId="LiveId" clId="{0DBA06AE-D3E7-4729-BBC6-A70869C54302}" dt="2021-09-01T10:03:02.032" v="1" actId="20577"/>
          <ac:spMkLst>
            <pc:docMk/>
            <pc:sldMk cId="3980889991" sldId="272"/>
            <ac:spMk id="10" creationId="{141B392B-E7D8-49E5-98D8-B36AB1B521BA}"/>
          </ac:spMkLst>
        </pc:spChg>
        <pc:graphicFrameChg chg="modGraphic">
          <ac:chgData name="oluchi ikechi" userId="a0bab1ec1605a51e" providerId="LiveId" clId="{0DBA06AE-D3E7-4729-BBC6-A70869C54302}" dt="2021-09-01T10:02:57.683" v="0" actId="20577"/>
          <ac:graphicFrameMkLst>
            <pc:docMk/>
            <pc:sldMk cId="3980889991" sldId="272"/>
            <ac:graphicFrameMk id="4" creationId="{310B14DD-4233-43CE-B034-5071583D407D}"/>
          </ac:graphicFrameMkLst>
        </pc:graphicFrameChg>
      </pc:sldChg>
      <pc:sldChg chg="del">
        <pc:chgData name="oluchi ikechi" userId="a0bab1ec1605a51e" providerId="LiveId" clId="{0DBA06AE-D3E7-4729-BBC6-A70869C54302}" dt="2021-09-01T10:09:39.377" v="4" actId="47"/>
        <pc:sldMkLst>
          <pc:docMk/>
          <pc:sldMk cId="2072405069" sldId="277"/>
        </pc:sldMkLst>
      </pc:sldChg>
      <pc:sldChg chg="del">
        <pc:chgData name="oluchi ikechi" userId="a0bab1ec1605a51e" providerId="LiveId" clId="{0DBA06AE-D3E7-4729-BBC6-A70869C54302}" dt="2021-09-01T10:09:40.412" v="6" actId="47"/>
        <pc:sldMkLst>
          <pc:docMk/>
          <pc:sldMk cId="3721301592" sldId="278"/>
        </pc:sldMkLst>
      </pc:sldChg>
      <pc:sldChg chg="del">
        <pc:chgData name="oluchi ikechi" userId="a0bab1ec1605a51e" providerId="LiveId" clId="{0DBA06AE-D3E7-4729-BBC6-A70869C54302}" dt="2021-09-01T10:09:41.434" v="8" actId="47"/>
        <pc:sldMkLst>
          <pc:docMk/>
          <pc:sldMk cId="1191903946" sldId="279"/>
        </pc:sldMkLst>
      </pc:sldChg>
      <pc:sldChg chg="del">
        <pc:chgData name="oluchi ikechi" userId="a0bab1ec1605a51e" providerId="LiveId" clId="{0DBA06AE-D3E7-4729-BBC6-A70869C54302}" dt="2021-09-01T10:09:38.729" v="3" actId="47"/>
        <pc:sldMkLst>
          <pc:docMk/>
          <pc:sldMk cId="906073311" sldId="280"/>
        </pc:sldMkLst>
      </pc:sldChg>
      <pc:sldChg chg="del">
        <pc:chgData name="oluchi ikechi" userId="a0bab1ec1605a51e" providerId="LiveId" clId="{0DBA06AE-D3E7-4729-BBC6-A70869C54302}" dt="2021-09-01T10:09:39.825" v="5" actId="47"/>
        <pc:sldMkLst>
          <pc:docMk/>
          <pc:sldMk cId="3360668784" sldId="281"/>
        </pc:sldMkLst>
      </pc:sldChg>
      <pc:sldChg chg="del">
        <pc:chgData name="oluchi ikechi" userId="a0bab1ec1605a51e" providerId="LiveId" clId="{0DBA06AE-D3E7-4729-BBC6-A70869C54302}" dt="2021-09-01T10:09:40.898" v="7" actId="47"/>
        <pc:sldMkLst>
          <pc:docMk/>
          <pc:sldMk cId="3818062777" sldId="282"/>
        </pc:sldMkLst>
      </pc:sldChg>
      <pc:sldChg chg="del">
        <pc:chgData name="oluchi ikechi" userId="a0bab1ec1605a51e" providerId="LiveId" clId="{0DBA06AE-D3E7-4729-BBC6-A70869C54302}" dt="2021-09-01T10:09:42.018" v="9" actId="47"/>
        <pc:sldMkLst>
          <pc:docMk/>
          <pc:sldMk cId="1443540763" sldId="283"/>
        </pc:sldMkLst>
      </pc:sldChg>
      <pc:sldChg chg="del">
        <pc:chgData name="oluchi ikechi" userId="a0bab1ec1605a51e" providerId="LiveId" clId="{0DBA06AE-D3E7-4729-BBC6-A70869C54302}" dt="2021-09-01T10:09:48.936" v="10" actId="47"/>
        <pc:sldMkLst>
          <pc:docMk/>
          <pc:sldMk cId="2129783220" sldId="284"/>
        </pc:sldMkLst>
      </pc:sldChg>
    </pc:docChg>
  </pc:docChgLst>
  <pc:docChgLst>
    <pc:chgData name="oluchi ikechi" userId="a0bab1ec1605a51e" providerId="LiveId" clId="{09F581AC-98BB-49C2-9D07-83FF0C632C2D}"/>
    <pc:docChg chg="undo custSel addSld modSld sldOrd">
      <pc:chgData name="oluchi ikechi" userId="a0bab1ec1605a51e" providerId="LiveId" clId="{09F581AC-98BB-49C2-9D07-83FF0C632C2D}" dt="2021-09-01T09:52:48.286" v="414" actId="404"/>
      <pc:docMkLst>
        <pc:docMk/>
      </pc:docMkLst>
      <pc:sldChg chg="modSp mod ord">
        <pc:chgData name="oluchi ikechi" userId="a0bab1ec1605a51e" providerId="LiveId" clId="{09F581AC-98BB-49C2-9D07-83FF0C632C2D}" dt="2021-09-01T09:52:48.286" v="414" actId="404"/>
        <pc:sldMkLst>
          <pc:docMk/>
          <pc:sldMk cId="3540184228" sldId="271"/>
        </pc:sldMkLst>
        <pc:spChg chg="mod">
          <ac:chgData name="oluchi ikechi" userId="a0bab1ec1605a51e" providerId="LiveId" clId="{09F581AC-98BB-49C2-9D07-83FF0C632C2D}" dt="2021-09-01T09:52:48.286" v="414" actId="404"/>
          <ac:spMkLst>
            <pc:docMk/>
            <pc:sldMk cId="3540184228" sldId="271"/>
            <ac:spMk id="11" creationId="{BC75449C-698F-49DD-9C05-828BE756D30E}"/>
          </ac:spMkLst>
        </pc:spChg>
        <pc:spChg chg="mod">
          <ac:chgData name="oluchi ikechi" userId="a0bab1ec1605a51e" providerId="LiveId" clId="{09F581AC-98BB-49C2-9D07-83FF0C632C2D}" dt="2021-09-01T09:47:50.832" v="45" actId="20577"/>
          <ac:spMkLst>
            <pc:docMk/>
            <pc:sldMk cId="3540184228" sldId="271"/>
            <ac:spMk id="13" creationId="{462B7585-AFF2-4EC8-B0F8-F069A208F558}"/>
          </ac:spMkLst>
        </pc:spChg>
      </pc:sldChg>
      <pc:sldChg chg="ord">
        <pc:chgData name="oluchi ikechi" userId="a0bab1ec1605a51e" providerId="LiveId" clId="{09F581AC-98BB-49C2-9D07-83FF0C632C2D}" dt="2021-09-01T09:47:34" v="23"/>
        <pc:sldMkLst>
          <pc:docMk/>
          <pc:sldMk cId="2664846594" sldId="274"/>
        </pc:sldMkLst>
      </pc:sldChg>
      <pc:sldChg chg="modSp add mod">
        <pc:chgData name="oluchi ikechi" userId="a0bab1ec1605a51e" providerId="LiveId" clId="{09F581AC-98BB-49C2-9D07-83FF0C632C2D}" dt="2021-09-01T09:47:09.022" v="18" actId="20577"/>
        <pc:sldMkLst>
          <pc:docMk/>
          <pc:sldMk cId="2129783220" sldId="284"/>
        </pc:sldMkLst>
        <pc:spChg chg="mod">
          <ac:chgData name="oluchi ikechi" userId="a0bab1ec1605a51e" providerId="LiveId" clId="{09F581AC-98BB-49C2-9D07-83FF0C632C2D}" dt="2021-09-01T09:47:09.022" v="18" actId="20577"/>
          <ac:spMkLst>
            <pc:docMk/>
            <pc:sldMk cId="2129783220" sldId="284"/>
            <ac:spMk id="6" creationId="{C6051052-0D35-48E7-B536-03EE2AD95C4F}"/>
          </ac:spMkLst>
        </pc:spChg>
      </pc:sldChg>
      <pc:sldChg chg="add">
        <pc:chgData name="oluchi ikechi" userId="a0bab1ec1605a51e" providerId="LiveId" clId="{09F581AC-98BB-49C2-9D07-83FF0C632C2D}" dt="2021-09-01T09:47:15.505" v="19"/>
        <pc:sldMkLst>
          <pc:docMk/>
          <pc:sldMk cId="2490140076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47AAE-5D45-42F4-9EA3-88761F7DCF47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C4C4F-336B-4B2B-A5C8-289D8D00C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7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B542-716C-47A6-AF09-3CC3F45F9870}" type="datetime1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E5C1-DF2E-4D97-8504-3B124FD30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42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5AC6-C7E3-4F82-AC88-EEA7EC4FEBDF}" type="datetime1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E5C1-DF2E-4D97-8504-3B124FD30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78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84A9-553E-40E2-A1B6-3013B5D818E8}" type="datetime1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E5C1-DF2E-4D97-8504-3B124FD30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20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3FB5-B480-4390-B70D-232541B1927A}" type="datetime1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E5C1-DF2E-4D97-8504-3B124FD30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65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63A8-E952-41E2-80A0-13B515D7DFBB}" type="datetime1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E5C1-DF2E-4D97-8504-3B124FD30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29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BA9F-D6E3-4AC0-97E8-1545BE0AB860}" type="datetime1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E5C1-DF2E-4D97-8504-3B124FD30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9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ABB7-81D4-450E-8B57-60051D3E891D}" type="datetime1">
              <a:rPr lang="en-GB" smtClean="0"/>
              <a:t>01/09/2021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E5C1-DF2E-4D97-8504-3B124FD30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22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4E05-4B0D-484E-810A-BC56B1D52F47}" type="datetime1">
              <a:rPr lang="en-GB" smtClean="0"/>
              <a:t>01/09/2021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E5C1-DF2E-4D97-8504-3B124FD30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22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EA2C-35F5-4E3F-9F44-5C35438BEA54}" type="datetime1">
              <a:rPr lang="en-GB" smtClean="0"/>
              <a:t>01/09/2021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E5C1-DF2E-4D97-8504-3B124FD30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19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964C-8075-4A5D-BCD2-A2C9497A32B5}" type="datetime1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E5C1-DF2E-4D97-8504-3B124FD30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44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187C-3E95-40E6-913F-660A335BD223}" type="datetime1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E5C1-DF2E-4D97-8504-3B124FD30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09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84A8E-F7DE-474C-8FC1-63990633442B}" type="datetime1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FE5C1-DF2E-4D97-8504-3B124FD30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77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EDDC9-E718-4DD0-8CED-9E38A6F8EB58}"/>
              </a:ext>
            </a:extLst>
          </p:cNvPr>
          <p:cNvSpPr txBox="1"/>
          <p:nvPr/>
        </p:nvSpPr>
        <p:spPr>
          <a:xfrm>
            <a:off x="596900" y="1154571"/>
            <a:ext cx="871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222222"/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Advancing careers using soft-skills.</a:t>
            </a:r>
            <a:endParaRPr lang="en-GB" sz="3200" dirty="0">
              <a:latin typeface="Goudy Old Style" panose="020205020503050203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B56218-3AFB-4BF2-8D5D-B842FD18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2" y="6516006"/>
            <a:ext cx="371249" cy="407305"/>
          </a:xfrm>
        </p:spPr>
        <p:txBody>
          <a:bodyPr/>
          <a:lstStyle/>
          <a:p>
            <a:fld id="{E60FE5C1-DF2E-4D97-8504-3B124FD300EA}" type="slidenum">
              <a:rPr lang="en-GB" sz="900" smtClean="0">
                <a:latin typeface="Goudy Old Style" panose="02020502050305020303" pitchFamily="18" charset="0"/>
              </a:rPr>
              <a:t>1</a:t>
            </a:fld>
            <a:endParaRPr lang="en-GB" sz="900">
              <a:latin typeface="Goudy Old Style" panose="020205020503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51052-0D35-48E7-B536-03EE2AD95C4F}"/>
              </a:ext>
            </a:extLst>
          </p:cNvPr>
          <p:cNvSpPr txBox="1"/>
          <p:nvPr/>
        </p:nvSpPr>
        <p:spPr>
          <a:xfrm>
            <a:off x="611414" y="235734"/>
            <a:ext cx="7371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222222"/>
                </a:solidFill>
                <a:latin typeface="Goudy Old Style" panose="02020502050305020303" pitchFamily="18" charset="0"/>
                <a:cs typeface="Arial" panose="020B0604020202020204" pitchFamily="34" charset="0"/>
              </a:rPr>
              <a:t>Believers. Storytellers. Go-Getters.</a:t>
            </a:r>
            <a:endParaRPr lang="en-GB" sz="4800" b="1" dirty="0">
              <a:latin typeface="Goudy Old Style" panose="020205020503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2A636-8095-4060-B1A2-E766753F9F31}"/>
              </a:ext>
            </a:extLst>
          </p:cNvPr>
          <p:cNvSpPr txBox="1"/>
          <p:nvPr/>
        </p:nvSpPr>
        <p:spPr>
          <a:xfrm>
            <a:off x="611414" y="646668"/>
            <a:ext cx="7110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WE ARE FULLY BOSSED.</a:t>
            </a:r>
            <a:endParaRPr lang="en-GB" sz="4000" dirty="0">
              <a:solidFill>
                <a:schemeClr val="bg1">
                  <a:lumMod val="50000"/>
                </a:schemeClr>
              </a:solidFill>
              <a:latin typeface="Goudy Old Style" panose="02020502050305020303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FA93EA-EB8A-44E0-BB81-C218A31ED4EC}"/>
              </a:ext>
            </a:extLst>
          </p:cNvPr>
          <p:cNvGrpSpPr/>
          <p:nvPr/>
        </p:nvGrpSpPr>
        <p:grpSpPr>
          <a:xfrm>
            <a:off x="1736166" y="1963183"/>
            <a:ext cx="6385719" cy="4169992"/>
            <a:chOff x="637933" y="2331076"/>
            <a:chExt cx="5167173" cy="309093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0F5D9D7-71AA-44E3-BD55-1DCE59E02BC3}"/>
                </a:ext>
              </a:extLst>
            </p:cNvPr>
            <p:cNvCxnSpPr/>
            <p:nvPr/>
          </p:nvCxnSpPr>
          <p:spPr>
            <a:xfrm>
              <a:off x="3221957" y="2331076"/>
              <a:ext cx="0" cy="309093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E7D33D-FAFE-47C6-BA49-D4827EB67CA8}"/>
                </a:ext>
              </a:extLst>
            </p:cNvPr>
            <p:cNvSpPr/>
            <p:nvPr/>
          </p:nvSpPr>
          <p:spPr>
            <a:xfrm rot="10800000">
              <a:off x="3259561" y="2331076"/>
              <a:ext cx="2545545" cy="30909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A2B1183-59DF-4949-8278-06B189D2146C}"/>
                </a:ext>
              </a:extLst>
            </p:cNvPr>
            <p:cNvSpPr/>
            <p:nvPr/>
          </p:nvSpPr>
          <p:spPr>
            <a:xfrm rot="10800000">
              <a:off x="637933" y="2331076"/>
              <a:ext cx="2545545" cy="30909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C03D3A1-B105-46DC-B5A8-BB2FB31F84F4}"/>
              </a:ext>
            </a:extLst>
          </p:cNvPr>
          <p:cNvGrpSpPr/>
          <p:nvPr/>
        </p:nvGrpSpPr>
        <p:grpSpPr>
          <a:xfrm>
            <a:off x="4550065" y="2163622"/>
            <a:ext cx="836512" cy="241111"/>
            <a:chOff x="3717791" y="1805158"/>
            <a:chExt cx="836512" cy="24111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94E1ED-D0C6-4D1F-9053-72A03A05EA50}"/>
                </a:ext>
              </a:extLst>
            </p:cNvPr>
            <p:cNvSpPr/>
            <p:nvPr/>
          </p:nvSpPr>
          <p:spPr>
            <a:xfrm>
              <a:off x="3717791" y="1863603"/>
              <a:ext cx="284366" cy="124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3A00EC-7D6C-4310-90BD-2F5F3BC20A82}"/>
                </a:ext>
              </a:extLst>
            </p:cNvPr>
            <p:cNvSpPr/>
            <p:nvPr/>
          </p:nvSpPr>
          <p:spPr>
            <a:xfrm>
              <a:off x="4269937" y="1863603"/>
              <a:ext cx="284366" cy="124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33FB9D16-D538-416C-AF0C-15109A9C35DD}"/>
                </a:ext>
              </a:extLst>
            </p:cNvPr>
            <p:cNvSpPr/>
            <p:nvPr/>
          </p:nvSpPr>
          <p:spPr>
            <a:xfrm>
              <a:off x="3920526" y="1805158"/>
              <a:ext cx="409950" cy="241111"/>
            </a:xfrm>
            <a:prstGeom prst="blockArc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7541316-5D14-4BE3-A241-DE855DCDBD18}"/>
              </a:ext>
            </a:extLst>
          </p:cNvPr>
          <p:cNvGrpSpPr/>
          <p:nvPr/>
        </p:nvGrpSpPr>
        <p:grpSpPr>
          <a:xfrm>
            <a:off x="4550065" y="2469368"/>
            <a:ext cx="836512" cy="241111"/>
            <a:chOff x="3717791" y="1805158"/>
            <a:chExt cx="836512" cy="24111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072DAB-D4AD-4117-A0C5-F3DA991AC177}"/>
                </a:ext>
              </a:extLst>
            </p:cNvPr>
            <p:cNvSpPr/>
            <p:nvPr/>
          </p:nvSpPr>
          <p:spPr>
            <a:xfrm>
              <a:off x="3717791" y="1863603"/>
              <a:ext cx="284366" cy="124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CD47CE0-0E4D-45BA-AC88-A0BA095513C6}"/>
                </a:ext>
              </a:extLst>
            </p:cNvPr>
            <p:cNvSpPr/>
            <p:nvPr/>
          </p:nvSpPr>
          <p:spPr>
            <a:xfrm>
              <a:off x="4269937" y="1863603"/>
              <a:ext cx="284366" cy="124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9E983124-4C62-42E1-9ECA-B705F6CD2A2C}"/>
                </a:ext>
              </a:extLst>
            </p:cNvPr>
            <p:cNvSpPr/>
            <p:nvPr/>
          </p:nvSpPr>
          <p:spPr>
            <a:xfrm>
              <a:off x="3920526" y="1805158"/>
              <a:ext cx="409950" cy="241111"/>
            </a:xfrm>
            <a:prstGeom prst="blockArc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63FA39-D9EE-4608-A73A-959F616EDFF4}"/>
              </a:ext>
            </a:extLst>
          </p:cNvPr>
          <p:cNvGrpSpPr/>
          <p:nvPr/>
        </p:nvGrpSpPr>
        <p:grpSpPr>
          <a:xfrm>
            <a:off x="4550065" y="2775114"/>
            <a:ext cx="836512" cy="241111"/>
            <a:chOff x="3717791" y="1805158"/>
            <a:chExt cx="836512" cy="24111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8A69746-4DF0-4A21-B512-584FC23DAD27}"/>
                </a:ext>
              </a:extLst>
            </p:cNvPr>
            <p:cNvSpPr/>
            <p:nvPr/>
          </p:nvSpPr>
          <p:spPr>
            <a:xfrm>
              <a:off x="3717791" y="1863603"/>
              <a:ext cx="284366" cy="124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26EC77C-AA7E-45B4-8AF3-34AAF8CC2916}"/>
                </a:ext>
              </a:extLst>
            </p:cNvPr>
            <p:cNvSpPr/>
            <p:nvPr/>
          </p:nvSpPr>
          <p:spPr>
            <a:xfrm>
              <a:off x="4269937" y="1863603"/>
              <a:ext cx="284366" cy="124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6A970A44-0689-456C-9955-0CC42B8B489D}"/>
                </a:ext>
              </a:extLst>
            </p:cNvPr>
            <p:cNvSpPr/>
            <p:nvPr/>
          </p:nvSpPr>
          <p:spPr>
            <a:xfrm>
              <a:off x="3920526" y="1805158"/>
              <a:ext cx="409950" cy="241111"/>
            </a:xfrm>
            <a:prstGeom prst="blockArc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6FF579-9DF5-4224-B550-E096B3DA0F41}"/>
              </a:ext>
            </a:extLst>
          </p:cNvPr>
          <p:cNvGrpSpPr/>
          <p:nvPr/>
        </p:nvGrpSpPr>
        <p:grpSpPr>
          <a:xfrm>
            <a:off x="4550065" y="3080860"/>
            <a:ext cx="836512" cy="241111"/>
            <a:chOff x="3717791" y="1805158"/>
            <a:chExt cx="836512" cy="24111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546DE8-0E73-416B-A11E-0A6BD6EB0DC0}"/>
                </a:ext>
              </a:extLst>
            </p:cNvPr>
            <p:cNvSpPr/>
            <p:nvPr/>
          </p:nvSpPr>
          <p:spPr>
            <a:xfrm>
              <a:off x="3717791" y="1863603"/>
              <a:ext cx="284366" cy="124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C2A0B6C-DC52-40DA-A974-7574CB02A5A4}"/>
                </a:ext>
              </a:extLst>
            </p:cNvPr>
            <p:cNvSpPr/>
            <p:nvPr/>
          </p:nvSpPr>
          <p:spPr>
            <a:xfrm>
              <a:off x="4269937" y="1863603"/>
              <a:ext cx="284366" cy="124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Block Arc 35">
              <a:extLst>
                <a:ext uri="{FF2B5EF4-FFF2-40B4-BE49-F238E27FC236}">
                  <a16:creationId xmlns:a16="http://schemas.microsoft.com/office/drawing/2014/main" id="{EA7939EC-C0FD-4D9C-8175-7637896A6F2D}"/>
                </a:ext>
              </a:extLst>
            </p:cNvPr>
            <p:cNvSpPr/>
            <p:nvPr/>
          </p:nvSpPr>
          <p:spPr>
            <a:xfrm>
              <a:off x="3920526" y="1805158"/>
              <a:ext cx="409950" cy="241111"/>
            </a:xfrm>
            <a:prstGeom prst="blockArc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DE95E0-33BA-4D75-91CE-AA88B3EE6044}"/>
              </a:ext>
            </a:extLst>
          </p:cNvPr>
          <p:cNvGrpSpPr/>
          <p:nvPr/>
        </p:nvGrpSpPr>
        <p:grpSpPr>
          <a:xfrm>
            <a:off x="4550065" y="3386606"/>
            <a:ext cx="836512" cy="241111"/>
            <a:chOff x="3717791" y="1805158"/>
            <a:chExt cx="836512" cy="24111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F69A373-F0C1-4AAA-9105-019687E8A23E}"/>
                </a:ext>
              </a:extLst>
            </p:cNvPr>
            <p:cNvSpPr/>
            <p:nvPr/>
          </p:nvSpPr>
          <p:spPr>
            <a:xfrm>
              <a:off x="3717791" y="1863603"/>
              <a:ext cx="284366" cy="124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1F37D9D-1659-4D59-94AF-81E75CBCB4AD}"/>
                </a:ext>
              </a:extLst>
            </p:cNvPr>
            <p:cNvSpPr/>
            <p:nvPr/>
          </p:nvSpPr>
          <p:spPr>
            <a:xfrm>
              <a:off x="4269937" y="1863603"/>
              <a:ext cx="284366" cy="124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Block Arc 39">
              <a:extLst>
                <a:ext uri="{FF2B5EF4-FFF2-40B4-BE49-F238E27FC236}">
                  <a16:creationId xmlns:a16="http://schemas.microsoft.com/office/drawing/2014/main" id="{A2DB00EF-3926-420C-B502-D5C5743A0F4A}"/>
                </a:ext>
              </a:extLst>
            </p:cNvPr>
            <p:cNvSpPr/>
            <p:nvPr/>
          </p:nvSpPr>
          <p:spPr>
            <a:xfrm>
              <a:off x="3920526" y="1805158"/>
              <a:ext cx="409950" cy="241111"/>
            </a:xfrm>
            <a:prstGeom prst="blockArc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67A5508-F19A-4577-884C-B462059AD244}"/>
              </a:ext>
            </a:extLst>
          </p:cNvPr>
          <p:cNvGrpSpPr/>
          <p:nvPr/>
        </p:nvGrpSpPr>
        <p:grpSpPr>
          <a:xfrm>
            <a:off x="4550065" y="3692352"/>
            <a:ext cx="836512" cy="241111"/>
            <a:chOff x="3717791" y="1805158"/>
            <a:chExt cx="836512" cy="24111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EF29EC7-08D4-4A2A-B9DC-A6ABE68DCD19}"/>
                </a:ext>
              </a:extLst>
            </p:cNvPr>
            <p:cNvSpPr/>
            <p:nvPr/>
          </p:nvSpPr>
          <p:spPr>
            <a:xfrm>
              <a:off x="3717791" y="1863603"/>
              <a:ext cx="284366" cy="124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C900E18-B59F-49D2-9977-2695E1D6AF40}"/>
                </a:ext>
              </a:extLst>
            </p:cNvPr>
            <p:cNvSpPr/>
            <p:nvPr/>
          </p:nvSpPr>
          <p:spPr>
            <a:xfrm>
              <a:off x="4269937" y="1863603"/>
              <a:ext cx="284366" cy="124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Block Arc 43">
              <a:extLst>
                <a:ext uri="{FF2B5EF4-FFF2-40B4-BE49-F238E27FC236}">
                  <a16:creationId xmlns:a16="http://schemas.microsoft.com/office/drawing/2014/main" id="{E218EE84-3514-4884-B0B6-D499EAAAD8AB}"/>
                </a:ext>
              </a:extLst>
            </p:cNvPr>
            <p:cNvSpPr/>
            <p:nvPr/>
          </p:nvSpPr>
          <p:spPr>
            <a:xfrm>
              <a:off x="3920526" y="1805158"/>
              <a:ext cx="409950" cy="241111"/>
            </a:xfrm>
            <a:prstGeom prst="blockArc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557F115-76DA-4A68-91AD-4392B12FB4BA}"/>
              </a:ext>
            </a:extLst>
          </p:cNvPr>
          <p:cNvGrpSpPr/>
          <p:nvPr/>
        </p:nvGrpSpPr>
        <p:grpSpPr>
          <a:xfrm>
            <a:off x="4550065" y="3998098"/>
            <a:ext cx="836512" cy="241111"/>
            <a:chOff x="3717791" y="1805158"/>
            <a:chExt cx="836512" cy="24111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DCBD275-F427-4C42-8DA7-63B11AFE5768}"/>
                </a:ext>
              </a:extLst>
            </p:cNvPr>
            <p:cNvSpPr/>
            <p:nvPr/>
          </p:nvSpPr>
          <p:spPr>
            <a:xfrm>
              <a:off x="3717791" y="1863603"/>
              <a:ext cx="284366" cy="124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243DFE3-C0D3-4B12-BED9-32C46435AEF5}"/>
                </a:ext>
              </a:extLst>
            </p:cNvPr>
            <p:cNvSpPr/>
            <p:nvPr/>
          </p:nvSpPr>
          <p:spPr>
            <a:xfrm>
              <a:off x="4269937" y="1863603"/>
              <a:ext cx="284366" cy="124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Block Arc 47">
              <a:extLst>
                <a:ext uri="{FF2B5EF4-FFF2-40B4-BE49-F238E27FC236}">
                  <a16:creationId xmlns:a16="http://schemas.microsoft.com/office/drawing/2014/main" id="{D628C823-3F5D-467B-BA1F-0110C06FCF4D}"/>
                </a:ext>
              </a:extLst>
            </p:cNvPr>
            <p:cNvSpPr/>
            <p:nvPr/>
          </p:nvSpPr>
          <p:spPr>
            <a:xfrm>
              <a:off x="3920526" y="1805158"/>
              <a:ext cx="409950" cy="241111"/>
            </a:xfrm>
            <a:prstGeom prst="blockArc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82696FA-5441-41FD-AE0A-A0AFE3EACE10}"/>
              </a:ext>
            </a:extLst>
          </p:cNvPr>
          <p:cNvGrpSpPr/>
          <p:nvPr/>
        </p:nvGrpSpPr>
        <p:grpSpPr>
          <a:xfrm>
            <a:off x="4550065" y="4303844"/>
            <a:ext cx="836512" cy="241111"/>
            <a:chOff x="3717791" y="1805158"/>
            <a:chExt cx="836512" cy="24111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C056361-EB9B-4033-920D-47F2B0BBA043}"/>
                </a:ext>
              </a:extLst>
            </p:cNvPr>
            <p:cNvSpPr/>
            <p:nvPr/>
          </p:nvSpPr>
          <p:spPr>
            <a:xfrm>
              <a:off x="3717791" y="1863603"/>
              <a:ext cx="284366" cy="124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E04E3F3-199B-474E-A7D2-51BF39E921DC}"/>
                </a:ext>
              </a:extLst>
            </p:cNvPr>
            <p:cNvSpPr/>
            <p:nvPr/>
          </p:nvSpPr>
          <p:spPr>
            <a:xfrm>
              <a:off x="4269937" y="1863603"/>
              <a:ext cx="284366" cy="124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Block Arc 51">
              <a:extLst>
                <a:ext uri="{FF2B5EF4-FFF2-40B4-BE49-F238E27FC236}">
                  <a16:creationId xmlns:a16="http://schemas.microsoft.com/office/drawing/2014/main" id="{415FFE21-669F-4588-8DD4-ECF5EA4AE969}"/>
                </a:ext>
              </a:extLst>
            </p:cNvPr>
            <p:cNvSpPr/>
            <p:nvPr/>
          </p:nvSpPr>
          <p:spPr>
            <a:xfrm>
              <a:off x="3920526" y="1805158"/>
              <a:ext cx="409950" cy="241111"/>
            </a:xfrm>
            <a:prstGeom prst="blockArc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DF802EE-0993-4D27-BAB3-109F1D7088D3}"/>
              </a:ext>
            </a:extLst>
          </p:cNvPr>
          <p:cNvGrpSpPr/>
          <p:nvPr/>
        </p:nvGrpSpPr>
        <p:grpSpPr>
          <a:xfrm>
            <a:off x="4550065" y="4609590"/>
            <a:ext cx="836512" cy="241111"/>
            <a:chOff x="3717791" y="1805158"/>
            <a:chExt cx="836512" cy="24111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5EC70D0-09A5-4390-B25A-72D7FF55B2F9}"/>
                </a:ext>
              </a:extLst>
            </p:cNvPr>
            <p:cNvSpPr/>
            <p:nvPr/>
          </p:nvSpPr>
          <p:spPr>
            <a:xfrm>
              <a:off x="3717791" y="1863603"/>
              <a:ext cx="284366" cy="124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3FC68C-9269-4424-882C-156386DF64C6}"/>
                </a:ext>
              </a:extLst>
            </p:cNvPr>
            <p:cNvSpPr/>
            <p:nvPr/>
          </p:nvSpPr>
          <p:spPr>
            <a:xfrm>
              <a:off x="4269937" y="1863603"/>
              <a:ext cx="284366" cy="124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Block Arc 55">
              <a:extLst>
                <a:ext uri="{FF2B5EF4-FFF2-40B4-BE49-F238E27FC236}">
                  <a16:creationId xmlns:a16="http://schemas.microsoft.com/office/drawing/2014/main" id="{759C1071-F03D-402A-ACAC-B0F9F0D7E452}"/>
                </a:ext>
              </a:extLst>
            </p:cNvPr>
            <p:cNvSpPr/>
            <p:nvPr/>
          </p:nvSpPr>
          <p:spPr>
            <a:xfrm>
              <a:off x="3920526" y="1805158"/>
              <a:ext cx="409950" cy="241111"/>
            </a:xfrm>
            <a:prstGeom prst="blockArc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5F8F3BD-B073-4994-8677-D100201FCB69}"/>
              </a:ext>
            </a:extLst>
          </p:cNvPr>
          <p:cNvGrpSpPr/>
          <p:nvPr/>
        </p:nvGrpSpPr>
        <p:grpSpPr>
          <a:xfrm>
            <a:off x="4550065" y="4915336"/>
            <a:ext cx="836512" cy="241111"/>
            <a:chOff x="3717791" y="1805158"/>
            <a:chExt cx="836512" cy="24111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A661944-305B-46B0-85B8-E82CC898474E}"/>
                </a:ext>
              </a:extLst>
            </p:cNvPr>
            <p:cNvSpPr/>
            <p:nvPr/>
          </p:nvSpPr>
          <p:spPr>
            <a:xfrm>
              <a:off x="3717791" y="1863603"/>
              <a:ext cx="284366" cy="124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2A1B08B-61B9-4E94-B495-F7039A2E15AD}"/>
                </a:ext>
              </a:extLst>
            </p:cNvPr>
            <p:cNvSpPr/>
            <p:nvPr/>
          </p:nvSpPr>
          <p:spPr>
            <a:xfrm>
              <a:off x="4269937" y="1863603"/>
              <a:ext cx="284366" cy="124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Block Arc 59">
              <a:extLst>
                <a:ext uri="{FF2B5EF4-FFF2-40B4-BE49-F238E27FC236}">
                  <a16:creationId xmlns:a16="http://schemas.microsoft.com/office/drawing/2014/main" id="{3E7E1E44-B350-4B10-80F6-944596EA2DD1}"/>
                </a:ext>
              </a:extLst>
            </p:cNvPr>
            <p:cNvSpPr/>
            <p:nvPr/>
          </p:nvSpPr>
          <p:spPr>
            <a:xfrm>
              <a:off x="3920526" y="1805158"/>
              <a:ext cx="409950" cy="241111"/>
            </a:xfrm>
            <a:prstGeom prst="blockArc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E395D50-2672-4DEF-A57E-27A5E10AF8A0}"/>
              </a:ext>
            </a:extLst>
          </p:cNvPr>
          <p:cNvGrpSpPr/>
          <p:nvPr/>
        </p:nvGrpSpPr>
        <p:grpSpPr>
          <a:xfrm>
            <a:off x="4550065" y="5221082"/>
            <a:ext cx="836512" cy="241111"/>
            <a:chOff x="3717791" y="1805158"/>
            <a:chExt cx="836512" cy="241111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82849ED-853E-47E0-81FE-CE7C8F75C27B}"/>
                </a:ext>
              </a:extLst>
            </p:cNvPr>
            <p:cNvSpPr/>
            <p:nvPr/>
          </p:nvSpPr>
          <p:spPr>
            <a:xfrm>
              <a:off x="3717791" y="1863603"/>
              <a:ext cx="284366" cy="124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E25349B-2709-4D8C-8975-4269B76E0FBA}"/>
                </a:ext>
              </a:extLst>
            </p:cNvPr>
            <p:cNvSpPr/>
            <p:nvPr/>
          </p:nvSpPr>
          <p:spPr>
            <a:xfrm>
              <a:off x="4269937" y="1863603"/>
              <a:ext cx="284366" cy="124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Block Arc 63">
              <a:extLst>
                <a:ext uri="{FF2B5EF4-FFF2-40B4-BE49-F238E27FC236}">
                  <a16:creationId xmlns:a16="http://schemas.microsoft.com/office/drawing/2014/main" id="{996A8158-6E0F-414D-BF13-903B0739F0F4}"/>
                </a:ext>
              </a:extLst>
            </p:cNvPr>
            <p:cNvSpPr/>
            <p:nvPr/>
          </p:nvSpPr>
          <p:spPr>
            <a:xfrm>
              <a:off x="3920526" y="1805158"/>
              <a:ext cx="409950" cy="241111"/>
            </a:xfrm>
            <a:prstGeom prst="blockArc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4E9FB45-9CF4-456D-82FA-4349BEF5CA9E}"/>
              </a:ext>
            </a:extLst>
          </p:cNvPr>
          <p:cNvGrpSpPr/>
          <p:nvPr/>
        </p:nvGrpSpPr>
        <p:grpSpPr>
          <a:xfrm>
            <a:off x="4550065" y="5526828"/>
            <a:ext cx="836512" cy="241111"/>
            <a:chOff x="3717791" y="1805158"/>
            <a:chExt cx="836512" cy="241111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0ABEEA-E298-495A-AEA5-4E7185A56C9F}"/>
                </a:ext>
              </a:extLst>
            </p:cNvPr>
            <p:cNvSpPr/>
            <p:nvPr/>
          </p:nvSpPr>
          <p:spPr>
            <a:xfrm>
              <a:off x="3717791" y="1863603"/>
              <a:ext cx="284366" cy="124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F5D6000-40E7-4D8B-A8B9-CB0452C7B385}"/>
                </a:ext>
              </a:extLst>
            </p:cNvPr>
            <p:cNvSpPr/>
            <p:nvPr/>
          </p:nvSpPr>
          <p:spPr>
            <a:xfrm>
              <a:off x="4269937" y="1863603"/>
              <a:ext cx="284366" cy="124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Block Arc 67">
              <a:extLst>
                <a:ext uri="{FF2B5EF4-FFF2-40B4-BE49-F238E27FC236}">
                  <a16:creationId xmlns:a16="http://schemas.microsoft.com/office/drawing/2014/main" id="{6FBAA596-22E8-42DC-AC19-3638AECCE050}"/>
                </a:ext>
              </a:extLst>
            </p:cNvPr>
            <p:cNvSpPr/>
            <p:nvPr/>
          </p:nvSpPr>
          <p:spPr>
            <a:xfrm>
              <a:off x="3920526" y="1805158"/>
              <a:ext cx="409950" cy="241111"/>
            </a:xfrm>
            <a:prstGeom prst="blockArc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E05ABDA-C0DB-45B1-B521-E357D296E701}"/>
              </a:ext>
            </a:extLst>
          </p:cNvPr>
          <p:cNvGrpSpPr/>
          <p:nvPr/>
        </p:nvGrpSpPr>
        <p:grpSpPr>
          <a:xfrm>
            <a:off x="4550065" y="5832575"/>
            <a:ext cx="836512" cy="241111"/>
            <a:chOff x="3717791" y="1805158"/>
            <a:chExt cx="836512" cy="241111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5C054-3E75-463B-B97A-BDCCDECA2DCB}"/>
                </a:ext>
              </a:extLst>
            </p:cNvPr>
            <p:cNvSpPr/>
            <p:nvPr/>
          </p:nvSpPr>
          <p:spPr>
            <a:xfrm>
              <a:off x="3717791" y="1863603"/>
              <a:ext cx="284366" cy="124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9FBD17D-BEA6-4914-A4F3-54D34B74524E}"/>
                </a:ext>
              </a:extLst>
            </p:cNvPr>
            <p:cNvSpPr/>
            <p:nvPr/>
          </p:nvSpPr>
          <p:spPr>
            <a:xfrm>
              <a:off x="4269937" y="1863603"/>
              <a:ext cx="284366" cy="124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Block Arc 71">
              <a:extLst>
                <a:ext uri="{FF2B5EF4-FFF2-40B4-BE49-F238E27FC236}">
                  <a16:creationId xmlns:a16="http://schemas.microsoft.com/office/drawing/2014/main" id="{E2BF003A-7EA4-490C-B226-D7865DFFCEE8}"/>
                </a:ext>
              </a:extLst>
            </p:cNvPr>
            <p:cNvSpPr/>
            <p:nvPr/>
          </p:nvSpPr>
          <p:spPr>
            <a:xfrm>
              <a:off x="3920526" y="1805158"/>
              <a:ext cx="409950" cy="241111"/>
            </a:xfrm>
            <a:prstGeom prst="blockArc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D3233F9-54DD-45FB-A36D-84DFFC4CB5AE}"/>
              </a:ext>
            </a:extLst>
          </p:cNvPr>
          <p:cNvSpPr txBox="1"/>
          <p:nvPr/>
        </p:nvSpPr>
        <p:spPr>
          <a:xfrm>
            <a:off x="2017492" y="2087328"/>
            <a:ext cx="2484991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Goudy Old Style" panose="02020502050305020303" pitchFamily="18" charset="0"/>
              </a:rPr>
              <a:t>Ready to be a stand out performer in your career or accelerate your business game? </a:t>
            </a:r>
          </a:p>
          <a:p>
            <a:pPr algn="ctr"/>
            <a:endParaRPr lang="en-GB" dirty="0">
              <a:latin typeface="Goudy Old Style" panose="02020502050305020303" pitchFamily="18" charset="0"/>
            </a:endParaRPr>
          </a:p>
          <a:p>
            <a:pPr algn="ctr"/>
            <a:r>
              <a:rPr lang="en-GB" b="1" dirty="0">
                <a:latin typeface="Goudy Old Style" panose="02020502050305020303" pitchFamily="18" charset="0"/>
              </a:rPr>
              <a:t>Let’s help you </a:t>
            </a:r>
            <a:r>
              <a:rPr lang="en-GB" b="1">
                <a:latin typeface="Goudy Old Style" panose="02020502050305020303" pitchFamily="18" charset="0"/>
              </a:rPr>
              <a:t>get </a:t>
            </a:r>
          </a:p>
          <a:p>
            <a:pPr algn="ctr"/>
            <a:r>
              <a:rPr lang="en-GB" b="1">
                <a:latin typeface="Goudy Old Style" panose="02020502050305020303" pitchFamily="18" charset="0"/>
              </a:rPr>
              <a:t>Fully Bossed</a:t>
            </a:r>
            <a:r>
              <a:rPr lang="en-GB" b="1" dirty="0">
                <a:latin typeface="Goudy Old Style" panose="02020502050305020303" pitchFamily="18" charset="0"/>
              </a:rPr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46A71E-D77E-491B-9948-DD017C7E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62087">
            <a:off x="3738974" y="3312370"/>
            <a:ext cx="3982910" cy="213033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E014BC-72AE-4177-AD5D-62EDA410E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738" y="79192"/>
            <a:ext cx="1519421" cy="1413933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907503BF-B032-410F-A6E5-0D47335B8EB5}"/>
              </a:ext>
            </a:extLst>
          </p:cNvPr>
          <p:cNvSpPr txBox="1"/>
          <p:nvPr/>
        </p:nvSpPr>
        <p:spPr>
          <a:xfrm>
            <a:off x="596900" y="6651180"/>
            <a:ext cx="624178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>
                    <a:lumMod val="65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Copyright © 2021.                                                      Advancing careers using soft-skills</a:t>
            </a:r>
          </a:p>
        </p:txBody>
      </p:sp>
    </p:spTree>
    <p:extLst>
      <p:ext uri="{BB962C8B-B14F-4D97-AF65-F5344CB8AC3E}">
        <p14:creationId xmlns:p14="http://schemas.microsoft.com/office/powerpoint/2010/main" val="124962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ED6DA9A2-853D-4771-90D7-A7149C70F59B}"/>
              </a:ext>
            </a:extLst>
          </p:cNvPr>
          <p:cNvSpPr/>
          <p:nvPr/>
        </p:nvSpPr>
        <p:spPr>
          <a:xfrm>
            <a:off x="0" y="-36512"/>
            <a:ext cx="9906000" cy="6894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7EDDC9-E718-4DD0-8CED-9E38A6F8EB58}"/>
              </a:ext>
            </a:extLst>
          </p:cNvPr>
          <p:cNvSpPr txBox="1"/>
          <p:nvPr/>
        </p:nvSpPr>
        <p:spPr>
          <a:xfrm>
            <a:off x="611413" y="2330599"/>
            <a:ext cx="5067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50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Fully Bossed Blueprint – </a:t>
            </a:r>
            <a:r>
              <a:rPr lang="en-GB" sz="3200" dirty="0" err="1">
                <a:solidFill>
                  <a:schemeClr val="bg1">
                    <a:lumMod val="50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pg</a:t>
            </a:r>
            <a:r>
              <a:rPr lang="en-GB" sz="3200" dirty="0">
                <a:solidFill>
                  <a:schemeClr val="bg1">
                    <a:lumMod val="50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sz="5400" dirty="0">
              <a:solidFill>
                <a:schemeClr val="bg1">
                  <a:lumMod val="50000"/>
                </a:schemeClr>
              </a:solidFill>
              <a:latin typeface="Goudy Old Style" panose="020205020503050203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B56218-3AFB-4BF2-8D5D-B842FD18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2" y="6516006"/>
            <a:ext cx="371249" cy="407305"/>
          </a:xfrm>
        </p:spPr>
        <p:txBody>
          <a:bodyPr/>
          <a:lstStyle/>
          <a:p>
            <a:fld id="{E60FE5C1-DF2E-4D97-8504-3B124FD300EA}" type="slidenum">
              <a:rPr lang="en-GB" sz="900" smtClean="0">
                <a:latin typeface="Goudy Old Style" panose="02020502050305020303" pitchFamily="18" charset="0"/>
              </a:rPr>
              <a:t>2</a:t>
            </a:fld>
            <a:endParaRPr lang="en-GB" sz="900">
              <a:latin typeface="Goudy Old Style" panose="020205020503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51052-0D35-48E7-B536-03EE2AD95C4F}"/>
              </a:ext>
            </a:extLst>
          </p:cNvPr>
          <p:cNvSpPr txBox="1"/>
          <p:nvPr/>
        </p:nvSpPr>
        <p:spPr>
          <a:xfrm>
            <a:off x="611414" y="235734"/>
            <a:ext cx="7371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222222"/>
                </a:solidFill>
                <a:latin typeface="Goudy Old Style" panose="0202050205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Goodies</a:t>
            </a:r>
            <a:r>
              <a:rPr lang="en-GB" sz="2800" b="1" dirty="0">
                <a:solidFill>
                  <a:srgbClr val="222222"/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GB" sz="4800" b="1" dirty="0">
              <a:latin typeface="Goudy Old Style" panose="020205020503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2A636-8095-4060-B1A2-E766753F9F31}"/>
              </a:ext>
            </a:extLst>
          </p:cNvPr>
          <p:cNvSpPr txBox="1"/>
          <p:nvPr/>
        </p:nvSpPr>
        <p:spPr>
          <a:xfrm>
            <a:off x="611414" y="646668"/>
            <a:ext cx="7110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 this pack…</a:t>
            </a:r>
            <a:endParaRPr lang="en-GB" sz="4000" dirty="0">
              <a:solidFill>
                <a:schemeClr val="bg1">
                  <a:lumMod val="50000"/>
                </a:schemeClr>
              </a:solidFill>
              <a:latin typeface="Goudy Old Style" panose="02020502050305020303" pitchFamily="18" charset="0"/>
            </a:endParaRPr>
          </a:p>
        </p:txBody>
      </p:sp>
      <p:grpSp>
        <p:nvGrpSpPr>
          <p:cNvPr id="23" name="Group 147">
            <a:extLst>
              <a:ext uri="{FF2B5EF4-FFF2-40B4-BE49-F238E27FC236}">
                <a16:creationId xmlns:a16="http://schemas.microsoft.com/office/drawing/2014/main" id="{15913B4F-F8E6-4118-A54A-E44C9328E1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44755" y="4391388"/>
            <a:ext cx="1626304" cy="1584409"/>
            <a:chOff x="4660" y="3155"/>
            <a:chExt cx="427" cy="41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4" name="Freeform 148">
              <a:extLst>
                <a:ext uri="{FF2B5EF4-FFF2-40B4-BE49-F238E27FC236}">
                  <a16:creationId xmlns:a16="http://schemas.microsoft.com/office/drawing/2014/main" id="{23234942-03CC-4BFF-8F56-2F49DD3E7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3213"/>
              <a:ext cx="75" cy="72"/>
            </a:xfrm>
            <a:custGeom>
              <a:avLst/>
              <a:gdLst>
                <a:gd name="T0" fmla="*/ 7 w 51"/>
                <a:gd name="T1" fmla="*/ 50 h 50"/>
                <a:gd name="T2" fmla="*/ 3 w 51"/>
                <a:gd name="T3" fmla="*/ 48 h 50"/>
                <a:gd name="T4" fmla="*/ 3 w 51"/>
                <a:gd name="T5" fmla="*/ 40 h 50"/>
                <a:gd name="T6" fmla="*/ 40 w 51"/>
                <a:gd name="T7" fmla="*/ 3 h 50"/>
                <a:gd name="T8" fmla="*/ 49 w 51"/>
                <a:gd name="T9" fmla="*/ 3 h 50"/>
                <a:gd name="T10" fmla="*/ 49 w 51"/>
                <a:gd name="T11" fmla="*/ 11 h 50"/>
                <a:gd name="T12" fmla="*/ 11 w 51"/>
                <a:gd name="T13" fmla="*/ 48 h 50"/>
                <a:gd name="T14" fmla="*/ 7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7" y="50"/>
                  </a:moveTo>
                  <a:cubicBezTo>
                    <a:pt x="6" y="50"/>
                    <a:pt x="4" y="49"/>
                    <a:pt x="3" y="48"/>
                  </a:cubicBezTo>
                  <a:cubicBezTo>
                    <a:pt x="0" y="46"/>
                    <a:pt x="0" y="42"/>
                    <a:pt x="3" y="4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2" y="0"/>
                    <a:pt x="46" y="0"/>
                    <a:pt x="49" y="3"/>
                  </a:cubicBezTo>
                  <a:cubicBezTo>
                    <a:pt x="51" y="5"/>
                    <a:pt x="51" y="9"/>
                    <a:pt x="49" y="1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0" y="49"/>
                    <a:pt x="9" y="50"/>
                    <a:pt x="7" y="50"/>
                  </a:cubicBezTo>
                  <a:close/>
                </a:path>
              </a:pathLst>
            </a:cu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25" name="Freeform 149">
              <a:extLst>
                <a:ext uri="{FF2B5EF4-FFF2-40B4-BE49-F238E27FC236}">
                  <a16:creationId xmlns:a16="http://schemas.microsoft.com/office/drawing/2014/main" id="{8B46A1A2-5C84-43CF-9CF7-837F827596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26" name="Freeform 150">
              <a:extLst>
                <a:ext uri="{FF2B5EF4-FFF2-40B4-BE49-F238E27FC236}">
                  <a16:creationId xmlns:a16="http://schemas.microsoft.com/office/drawing/2014/main" id="{91308865-7B5A-44D8-AC78-A45533140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" y="3457"/>
              <a:ext cx="57" cy="55"/>
            </a:xfrm>
            <a:custGeom>
              <a:avLst/>
              <a:gdLst>
                <a:gd name="T0" fmla="*/ 32 w 39"/>
                <a:gd name="T1" fmla="*/ 38 h 38"/>
                <a:gd name="T2" fmla="*/ 28 w 39"/>
                <a:gd name="T3" fmla="*/ 36 h 38"/>
                <a:gd name="T4" fmla="*/ 2 w 39"/>
                <a:gd name="T5" fmla="*/ 11 h 38"/>
                <a:gd name="T6" fmla="*/ 2 w 39"/>
                <a:gd name="T7" fmla="*/ 2 h 38"/>
                <a:gd name="T8" fmla="*/ 11 w 39"/>
                <a:gd name="T9" fmla="*/ 2 h 38"/>
                <a:gd name="T10" fmla="*/ 36 w 39"/>
                <a:gd name="T11" fmla="*/ 28 h 38"/>
                <a:gd name="T12" fmla="*/ 36 w 39"/>
                <a:gd name="T13" fmla="*/ 36 h 38"/>
                <a:gd name="T14" fmla="*/ 32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2" y="38"/>
                  </a:moveTo>
                  <a:cubicBezTo>
                    <a:pt x="30" y="38"/>
                    <a:pt x="29" y="37"/>
                    <a:pt x="28" y="3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9" y="30"/>
                    <a:pt x="39" y="34"/>
                    <a:pt x="36" y="36"/>
                  </a:cubicBezTo>
                  <a:cubicBezTo>
                    <a:pt x="35" y="37"/>
                    <a:pt x="33" y="38"/>
                    <a:pt x="32" y="38"/>
                  </a:cubicBezTo>
                  <a:close/>
                </a:path>
              </a:pathLst>
            </a:cu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27" name="Freeform 151">
              <a:extLst>
                <a:ext uri="{FF2B5EF4-FFF2-40B4-BE49-F238E27FC236}">
                  <a16:creationId xmlns:a16="http://schemas.microsoft.com/office/drawing/2014/main" id="{1543902E-3A20-42B6-8410-B6BA8222F9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28" name="Freeform 152">
              <a:extLst>
                <a:ext uri="{FF2B5EF4-FFF2-40B4-BE49-F238E27FC236}">
                  <a16:creationId xmlns:a16="http://schemas.microsoft.com/office/drawing/2014/main" id="{B1CF3A0B-37D8-45A5-A89D-EAF86FDAC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3213"/>
              <a:ext cx="75" cy="72"/>
            </a:xfrm>
            <a:custGeom>
              <a:avLst/>
              <a:gdLst>
                <a:gd name="T0" fmla="*/ 44 w 51"/>
                <a:gd name="T1" fmla="*/ 50 h 50"/>
                <a:gd name="T2" fmla="*/ 40 w 51"/>
                <a:gd name="T3" fmla="*/ 48 h 50"/>
                <a:gd name="T4" fmla="*/ 3 w 51"/>
                <a:gd name="T5" fmla="*/ 11 h 50"/>
                <a:gd name="T6" fmla="*/ 2 w 51"/>
                <a:gd name="T7" fmla="*/ 3 h 50"/>
                <a:gd name="T8" fmla="*/ 11 w 51"/>
                <a:gd name="T9" fmla="*/ 3 h 50"/>
                <a:gd name="T10" fmla="*/ 48 w 51"/>
                <a:gd name="T11" fmla="*/ 40 h 50"/>
                <a:gd name="T12" fmla="*/ 48 w 51"/>
                <a:gd name="T13" fmla="*/ 48 h 50"/>
                <a:gd name="T14" fmla="*/ 44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44" y="50"/>
                  </a:moveTo>
                  <a:cubicBezTo>
                    <a:pt x="43" y="50"/>
                    <a:pt x="41" y="49"/>
                    <a:pt x="40" y="4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2"/>
                    <a:pt x="51" y="46"/>
                    <a:pt x="48" y="48"/>
                  </a:cubicBezTo>
                  <a:cubicBezTo>
                    <a:pt x="47" y="49"/>
                    <a:pt x="46" y="50"/>
                    <a:pt x="44" y="50"/>
                  </a:cubicBezTo>
                  <a:close/>
                </a:path>
              </a:pathLst>
            </a:cu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29" name="Freeform 153">
              <a:extLst>
                <a:ext uri="{FF2B5EF4-FFF2-40B4-BE49-F238E27FC236}">
                  <a16:creationId xmlns:a16="http://schemas.microsoft.com/office/drawing/2014/main" id="{6C298997-D3E0-446C-8FAD-83CB636263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30" name="Freeform 154">
              <a:extLst>
                <a:ext uri="{FF2B5EF4-FFF2-40B4-BE49-F238E27FC236}">
                  <a16:creationId xmlns:a16="http://schemas.microsoft.com/office/drawing/2014/main" id="{6B343542-5267-412B-9C4E-1DA913E1A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3457"/>
              <a:ext cx="56" cy="55"/>
            </a:xfrm>
            <a:custGeom>
              <a:avLst/>
              <a:gdLst>
                <a:gd name="T0" fmla="*/ 6 w 38"/>
                <a:gd name="T1" fmla="*/ 38 h 38"/>
                <a:gd name="T2" fmla="*/ 2 w 38"/>
                <a:gd name="T3" fmla="*/ 36 h 38"/>
                <a:gd name="T4" fmla="*/ 2 w 38"/>
                <a:gd name="T5" fmla="*/ 28 h 38"/>
                <a:gd name="T6" fmla="*/ 27 w 38"/>
                <a:gd name="T7" fmla="*/ 2 h 38"/>
                <a:gd name="T8" fmla="*/ 36 w 38"/>
                <a:gd name="T9" fmla="*/ 2 h 38"/>
                <a:gd name="T10" fmla="*/ 36 w 38"/>
                <a:gd name="T11" fmla="*/ 11 h 38"/>
                <a:gd name="T12" fmla="*/ 10 w 38"/>
                <a:gd name="T13" fmla="*/ 36 h 38"/>
                <a:gd name="T14" fmla="*/ 6 w 3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6" y="38"/>
                  </a:moveTo>
                  <a:cubicBezTo>
                    <a:pt x="5" y="38"/>
                    <a:pt x="3" y="37"/>
                    <a:pt x="2" y="36"/>
                  </a:cubicBezTo>
                  <a:cubicBezTo>
                    <a:pt x="0" y="34"/>
                    <a:pt x="0" y="30"/>
                    <a:pt x="2" y="2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0"/>
                    <a:pt x="33" y="0"/>
                    <a:pt x="36" y="2"/>
                  </a:cubicBezTo>
                  <a:cubicBezTo>
                    <a:pt x="38" y="4"/>
                    <a:pt x="38" y="8"/>
                    <a:pt x="36" y="11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7"/>
                    <a:pt x="8" y="38"/>
                    <a:pt x="6" y="38"/>
                  </a:cubicBezTo>
                  <a:close/>
                </a:path>
              </a:pathLst>
            </a:cu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31" name="Freeform 155">
              <a:extLst>
                <a:ext uri="{FF2B5EF4-FFF2-40B4-BE49-F238E27FC236}">
                  <a16:creationId xmlns:a16="http://schemas.microsoft.com/office/drawing/2014/main" id="{5A9BB89A-491F-4989-90CA-88C1CF5A15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32" name="Freeform 156">
              <a:extLst>
                <a:ext uri="{FF2B5EF4-FFF2-40B4-BE49-F238E27FC236}">
                  <a16:creationId xmlns:a16="http://schemas.microsoft.com/office/drawing/2014/main" id="{DE42570E-049B-4728-98A6-975FDDB81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4" y="3346"/>
              <a:ext cx="72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33" name="Freeform 157">
              <a:extLst>
                <a:ext uri="{FF2B5EF4-FFF2-40B4-BE49-F238E27FC236}">
                  <a16:creationId xmlns:a16="http://schemas.microsoft.com/office/drawing/2014/main" id="{F20F6E8A-8F57-4276-A47F-C8DE19E03B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34" name="Freeform 158">
              <a:extLst>
                <a:ext uri="{FF2B5EF4-FFF2-40B4-BE49-F238E27FC236}">
                  <a16:creationId xmlns:a16="http://schemas.microsoft.com/office/drawing/2014/main" id="{5DE04F2F-9D1D-43B4-B590-CA066C465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3346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35" name="Freeform 159">
              <a:extLst>
                <a:ext uri="{FF2B5EF4-FFF2-40B4-BE49-F238E27FC236}">
                  <a16:creationId xmlns:a16="http://schemas.microsoft.com/office/drawing/2014/main" id="{D83F13A4-23EB-47D9-85D4-40F3F9BD6E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36" name="Oval 160">
              <a:extLst>
                <a:ext uri="{FF2B5EF4-FFF2-40B4-BE49-F238E27FC236}">
                  <a16:creationId xmlns:a16="http://schemas.microsoft.com/office/drawing/2014/main" id="{DDA461AD-07DC-4CC8-9EEE-E5291C432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3434"/>
              <a:ext cx="29" cy="29"/>
            </a:xfrm>
            <a:prstGeom prst="ellips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37" name="Freeform 161">
              <a:extLst>
                <a:ext uri="{FF2B5EF4-FFF2-40B4-BE49-F238E27FC236}">
                  <a16:creationId xmlns:a16="http://schemas.microsoft.com/office/drawing/2014/main" id="{CB21E2DF-C5AE-45B2-99F1-E91379818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275"/>
              <a:ext cx="107" cy="146"/>
            </a:xfrm>
            <a:custGeom>
              <a:avLst/>
              <a:gdLst>
                <a:gd name="T0" fmla="*/ 36 w 72"/>
                <a:gd name="T1" fmla="*/ 101 h 101"/>
                <a:gd name="T2" fmla="*/ 30 w 72"/>
                <a:gd name="T3" fmla="*/ 95 h 101"/>
                <a:gd name="T4" fmla="*/ 30 w 72"/>
                <a:gd name="T5" fmla="*/ 65 h 101"/>
                <a:gd name="T6" fmla="*/ 36 w 72"/>
                <a:gd name="T7" fmla="*/ 59 h 101"/>
                <a:gd name="T8" fmla="*/ 60 w 72"/>
                <a:gd name="T9" fmla="*/ 36 h 101"/>
                <a:gd name="T10" fmla="*/ 36 w 72"/>
                <a:gd name="T11" fmla="*/ 12 h 101"/>
                <a:gd name="T12" fmla="*/ 12 w 72"/>
                <a:gd name="T13" fmla="*/ 36 h 101"/>
                <a:gd name="T14" fmla="*/ 6 w 72"/>
                <a:gd name="T15" fmla="*/ 42 h 101"/>
                <a:gd name="T16" fmla="*/ 0 w 72"/>
                <a:gd name="T17" fmla="*/ 36 h 101"/>
                <a:gd name="T18" fmla="*/ 36 w 72"/>
                <a:gd name="T19" fmla="*/ 0 h 101"/>
                <a:gd name="T20" fmla="*/ 72 w 72"/>
                <a:gd name="T21" fmla="*/ 36 h 101"/>
                <a:gd name="T22" fmla="*/ 42 w 72"/>
                <a:gd name="T23" fmla="*/ 71 h 101"/>
                <a:gd name="T24" fmla="*/ 42 w 72"/>
                <a:gd name="T25" fmla="*/ 95 h 101"/>
                <a:gd name="T26" fmla="*/ 36 w 72"/>
                <a:gd name="T2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101">
                  <a:moveTo>
                    <a:pt x="36" y="101"/>
                  </a:moveTo>
                  <a:cubicBezTo>
                    <a:pt x="33" y="101"/>
                    <a:pt x="30" y="99"/>
                    <a:pt x="30" y="9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2"/>
                    <a:pt x="33" y="59"/>
                    <a:pt x="36" y="59"/>
                  </a:cubicBezTo>
                  <a:cubicBezTo>
                    <a:pt x="49" y="59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ubicBezTo>
                    <a:pt x="23" y="12"/>
                    <a:pt x="12" y="23"/>
                    <a:pt x="12" y="36"/>
                  </a:cubicBezTo>
                  <a:cubicBezTo>
                    <a:pt x="12" y="39"/>
                    <a:pt x="10" y="42"/>
                    <a:pt x="6" y="42"/>
                  </a:cubicBezTo>
                  <a:cubicBezTo>
                    <a:pt x="3" y="42"/>
                    <a:pt x="0" y="3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3"/>
                    <a:pt x="59" y="68"/>
                    <a:pt x="42" y="7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9"/>
                    <a:pt x="39" y="101"/>
                    <a:pt x="36" y="101"/>
                  </a:cubicBezTo>
                  <a:close/>
                </a:path>
              </a:pathLst>
            </a:cu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8" name="Group 207">
            <a:extLst>
              <a:ext uri="{FF2B5EF4-FFF2-40B4-BE49-F238E27FC236}">
                <a16:creationId xmlns:a16="http://schemas.microsoft.com/office/drawing/2014/main" id="{E33E1635-D8CB-4812-8D5C-E805554FE93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76999" y="1877728"/>
            <a:ext cx="1622493" cy="1592024"/>
            <a:chOff x="528" y="3153"/>
            <a:chExt cx="426" cy="418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39" name="Freeform 208">
              <a:extLst>
                <a:ext uri="{FF2B5EF4-FFF2-40B4-BE49-F238E27FC236}">
                  <a16:creationId xmlns:a16="http://schemas.microsoft.com/office/drawing/2014/main" id="{0B5BD9A2-8918-4EE0-8D23-901EFD8A7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" y="3224"/>
              <a:ext cx="248" cy="18"/>
            </a:xfrm>
            <a:custGeom>
              <a:avLst/>
              <a:gdLst>
                <a:gd name="T0" fmla="*/ 162 w 168"/>
                <a:gd name="T1" fmla="*/ 12 h 12"/>
                <a:gd name="T2" fmla="*/ 6 w 168"/>
                <a:gd name="T3" fmla="*/ 12 h 12"/>
                <a:gd name="T4" fmla="*/ 0 w 168"/>
                <a:gd name="T5" fmla="*/ 6 h 12"/>
                <a:gd name="T6" fmla="*/ 6 w 168"/>
                <a:gd name="T7" fmla="*/ 0 h 12"/>
                <a:gd name="T8" fmla="*/ 162 w 168"/>
                <a:gd name="T9" fmla="*/ 0 h 12"/>
                <a:gd name="T10" fmla="*/ 168 w 168"/>
                <a:gd name="T11" fmla="*/ 6 h 12"/>
                <a:gd name="T12" fmla="*/ 162 w 16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2">
                  <a:moveTo>
                    <a:pt x="16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6" y="0"/>
                    <a:pt x="168" y="2"/>
                    <a:pt x="168" y="6"/>
                  </a:cubicBezTo>
                  <a:cubicBezTo>
                    <a:pt x="168" y="9"/>
                    <a:pt x="166" y="12"/>
                    <a:pt x="162" y="12"/>
                  </a:cubicBezTo>
                  <a:close/>
                </a:path>
              </a:pathLst>
            </a:cu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40" name="Freeform 209">
              <a:extLst>
                <a:ext uri="{FF2B5EF4-FFF2-40B4-BE49-F238E27FC236}">
                  <a16:creationId xmlns:a16="http://schemas.microsoft.com/office/drawing/2014/main" id="{0B83F8B1-A061-47BE-914D-22334BEF70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" y="3155"/>
              <a:ext cx="250" cy="217"/>
            </a:xfrm>
            <a:custGeom>
              <a:avLst/>
              <a:gdLst>
                <a:gd name="T0" fmla="*/ 84 w 169"/>
                <a:gd name="T1" fmla="*/ 150 h 150"/>
                <a:gd name="T2" fmla="*/ 80 w 169"/>
                <a:gd name="T3" fmla="*/ 148 h 150"/>
                <a:gd name="T4" fmla="*/ 2 w 169"/>
                <a:gd name="T5" fmla="*/ 58 h 150"/>
                <a:gd name="T6" fmla="*/ 1 w 169"/>
                <a:gd name="T7" fmla="*/ 50 h 150"/>
                <a:gd name="T8" fmla="*/ 37 w 169"/>
                <a:gd name="T9" fmla="*/ 2 h 150"/>
                <a:gd name="T10" fmla="*/ 42 w 169"/>
                <a:gd name="T11" fmla="*/ 0 h 150"/>
                <a:gd name="T12" fmla="*/ 126 w 169"/>
                <a:gd name="T13" fmla="*/ 0 h 150"/>
                <a:gd name="T14" fmla="*/ 131 w 169"/>
                <a:gd name="T15" fmla="*/ 2 h 150"/>
                <a:gd name="T16" fmla="*/ 167 w 169"/>
                <a:gd name="T17" fmla="*/ 50 h 150"/>
                <a:gd name="T18" fmla="*/ 167 w 169"/>
                <a:gd name="T19" fmla="*/ 58 h 150"/>
                <a:gd name="T20" fmla="*/ 89 w 169"/>
                <a:gd name="T21" fmla="*/ 148 h 150"/>
                <a:gd name="T22" fmla="*/ 84 w 169"/>
                <a:gd name="T23" fmla="*/ 150 h 150"/>
                <a:gd name="T24" fmla="*/ 14 w 169"/>
                <a:gd name="T25" fmla="*/ 53 h 150"/>
                <a:gd name="T26" fmla="*/ 84 w 169"/>
                <a:gd name="T27" fmla="*/ 134 h 150"/>
                <a:gd name="T28" fmla="*/ 155 w 169"/>
                <a:gd name="T29" fmla="*/ 53 h 150"/>
                <a:gd name="T30" fmla="*/ 123 w 169"/>
                <a:gd name="T31" fmla="*/ 12 h 150"/>
                <a:gd name="T32" fmla="*/ 45 w 169"/>
                <a:gd name="T33" fmla="*/ 12 h 150"/>
                <a:gd name="T34" fmla="*/ 14 w 169"/>
                <a:gd name="T35" fmla="*/ 5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" h="150">
                  <a:moveTo>
                    <a:pt x="84" y="150"/>
                  </a:moveTo>
                  <a:cubicBezTo>
                    <a:pt x="82" y="150"/>
                    <a:pt x="81" y="149"/>
                    <a:pt x="80" y="14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0" y="55"/>
                    <a:pt x="0" y="52"/>
                    <a:pt x="1" y="50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1"/>
                    <a:pt x="40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8" y="0"/>
                    <a:pt x="130" y="1"/>
                    <a:pt x="131" y="2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69" y="52"/>
                    <a:pt x="169" y="55"/>
                    <a:pt x="167" y="58"/>
                  </a:cubicBezTo>
                  <a:cubicBezTo>
                    <a:pt x="89" y="148"/>
                    <a:pt x="89" y="148"/>
                    <a:pt x="89" y="148"/>
                  </a:cubicBezTo>
                  <a:cubicBezTo>
                    <a:pt x="88" y="149"/>
                    <a:pt x="86" y="150"/>
                    <a:pt x="84" y="150"/>
                  </a:cubicBezTo>
                  <a:close/>
                  <a:moveTo>
                    <a:pt x="14" y="53"/>
                  </a:moveTo>
                  <a:cubicBezTo>
                    <a:pt x="84" y="134"/>
                    <a:pt x="84" y="134"/>
                    <a:pt x="84" y="134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23" y="12"/>
                    <a:pt x="123" y="12"/>
                    <a:pt x="123" y="12"/>
                  </a:cubicBezTo>
                  <a:cubicBezTo>
                    <a:pt x="45" y="12"/>
                    <a:pt x="45" y="12"/>
                    <a:pt x="45" y="12"/>
                  </a:cubicBezTo>
                  <a:lnTo>
                    <a:pt x="14" y="53"/>
                  </a:lnTo>
                  <a:close/>
                </a:path>
              </a:pathLst>
            </a:cu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41" name="Freeform 210">
              <a:extLst>
                <a:ext uri="{FF2B5EF4-FFF2-40B4-BE49-F238E27FC236}">
                  <a16:creationId xmlns:a16="http://schemas.microsoft.com/office/drawing/2014/main" id="{38A353C8-B3FC-4C51-B6CF-E2BB8B4331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" y="3502"/>
              <a:ext cx="124" cy="69"/>
            </a:xfrm>
            <a:custGeom>
              <a:avLst/>
              <a:gdLst>
                <a:gd name="T0" fmla="*/ 78 w 84"/>
                <a:gd name="T1" fmla="*/ 48 h 48"/>
                <a:gd name="T2" fmla="*/ 6 w 84"/>
                <a:gd name="T3" fmla="*/ 48 h 48"/>
                <a:gd name="T4" fmla="*/ 0 w 84"/>
                <a:gd name="T5" fmla="*/ 42 h 48"/>
                <a:gd name="T6" fmla="*/ 0 w 84"/>
                <a:gd name="T7" fmla="*/ 6 h 48"/>
                <a:gd name="T8" fmla="*/ 6 w 84"/>
                <a:gd name="T9" fmla="*/ 0 h 48"/>
                <a:gd name="T10" fmla="*/ 78 w 84"/>
                <a:gd name="T11" fmla="*/ 0 h 48"/>
                <a:gd name="T12" fmla="*/ 84 w 84"/>
                <a:gd name="T13" fmla="*/ 6 h 48"/>
                <a:gd name="T14" fmla="*/ 84 w 84"/>
                <a:gd name="T15" fmla="*/ 42 h 48"/>
                <a:gd name="T16" fmla="*/ 78 w 84"/>
                <a:gd name="T17" fmla="*/ 48 h 48"/>
                <a:gd name="T18" fmla="*/ 12 w 84"/>
                <a:gd name="T19" fmla="*/ 36 h 48"/>
                <a:gd name="T20" fmla="*/ 72 w 84"/>
                <a:gd name="T21" fmla="*/ 36 h 48"/>
                <a:gd name="T22" fmla="*/ 72 w 84"/>
                <a:gd name="T23" fmla="*/ 12 h 48"/>
                <a:gd name="T24" fmla="*/ 12 w 84"/>
                <a:gd name="T25" fmla="*/ 12 h 48"/>
                <a:gd name="T26" fmla="*/ 12 w 84"/>
                <a:gd name="T27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48">
                  <a:moveTo>
                    <a:pt x="78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4" y="6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4" y="45"/>
                    <a:pt x="82" y="48"/>
                    <a:pt x="78" y="48"/>
                  </a:cubicBezTo>
                  <a:close/>
                  <a:moveTo>
                    <a:pt x="12" y="36"/>
                  </a:moveTo>
                  <a:cubicBezTo>
                    <a:pt x="72" y="36"/>
                    <a:pt x="72" y="36"/>
                    <a:pt x="72" y="36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36"/>
                  </a:lnTo>
                  <a:close/>
                </a:path>
              </a:pathLst>
            </a:cu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42" name="Freeform 211">
              <a:extLst>
                <a:ext uri="{FF2B5EF4-FFF2-40B4-BE49-F238E27FC236}">
                  <a16:creationId xmlns:a16="http://schemas.microsoft.com/office/drawing/2014/main" id="{CF3DF36C-F895-4351-9F23-0BE1E42C7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" y="3262"/>
              <a:ext cx="160" cy="257"/>
            </a:xfrm>
            <a:custGeom>
              <a:avLst/>
              <a:gdLst>
                <a:gd name="T0" fmla="*/ 54 w 108"/>
                <a:gd name="T1" fmla="*/ 178 h 178"/>
                <a:gd name="T2" fmla="*/ 48 w 108"/>
                <a:gd name="T3" fmla="*/ 172 h 178"/>
                <a:gd name="T4" fmla="*/ 48 w 108"/>
                <a:gd name="T5" fmla="*/ 153 h 178"/>
                <a:gd name="T6" fmla="*/ 50 w 108"/>
                <a:gd name="T7" fmla="*/ 149 h 178"/>
                <a:gd name="T8" fmla="*/ 96 w 108"/>
                <a:gd name="T9" fmla="*/ 103 h 178"/>
                <a:gd name="T10" fmla="*/ 96 w 108"/>
                <a:gd name="T11" fmla="*/ 15 h 178"/>
                <a:gd name="T12" fmla="*/ 93 w 108"/>
                <a:gd name="T13" fmla="*/ 16 h 178"/>
                <a:gd name="T14" fmla="*/ 78 w 108"/>
                <a:gd name="T15" fmla="*/ 82 h 178"/>
                <a:gd name="T16" fmla="*/ 76 w 108"/>
                <a:gd name="T17" fmla="*/ 86 h 178"/>
                <a:gd name="T18" fmla="*/ 41 w 108"/>
                <a:gd name="T19" fmla="*/ 122 h 178"/>
                <a:gd name="T20" fmla="*/ 34 w 108"/>
                <a:gd name="T21" fmla="*/ 123 h 178"/>
                <a:gd name="T22" fmla="*/ 31 w 108"/>
                <a:gd name="T23" fmla="*/ 116 h 178"/>
                <a:gd name="T24" fmla="*/ 39 w 108"/>
                <a:gd name="T25" fmla="*/ 80 h 178"/>
                <a:gd name="T26" fmla="*/ 37 w 108"/>
                <a:gd name="T27" fmla="*/ 69 h 178"/>
                <a:gd name="T28" fmla="*/ 30 w 108"/>
                <a:gd name="T29" fmla="*/ 73 h 178"/>
                <a:gd name="T30" fmla="*/ 12 w 108"/>
                <a:gd name="T31" fmla="*/ 118 h 178"/>
                <a:gd name="T32" fmla="*/ 12 w 108"/>
                <a:gd name="T33" fmla="*/ 172 h 178"/>
                <a:gd name="T34" fmla="*/ 6 w 108"/>
                <a:gd name="T35" fmla="*/ 178 h 178"/>
                <a:gd name="T36" fmla="*/ 0 w 108"/>
                <a:gd name="T37" fmla="*/ 172 h 178"/>
                <a:gd name="T38" fmla="*/ 0 w 108"/>
                <a:gd name="T39" fmla="*/ 118 h 178"/>
                <a:gd name="T40" fmla="*/ 0 w 108"/>
                <a:gd name="T41" fmla="*/ 116 h 178"/>
                <a:gd name="T42" fmla="*/ 20 w 108"/>
                <a:gd name="T43" fmla="*/ 67 h 178"/>
                <a:gd name="T44" fmla="*/ 41 w 108"/>
                <a:gd name="T45" fmla="*/ 58 h 178"/>
                <a:gd name="T46" fmla="*/ 51 w 108"/>
                <a:gd name="T47" fmla="*/ 83 h 178"/>
                <a:gd name="T48" fmla="*/ 47 w 108"/>
                <a:gd name="T49" fmla="*/ 98 h 178"/>
                <a:gd name="T50" fmla="*/ 66 w 108"/>
                <a:gd name="T51" fmla="*/ 79 h 178"/>
                <a:gd name="T52" fmla="*/ 87 w 108"/>
                <a:gd name="T53" fmla="*/ 6 h 178"/>
                <a:gd name="T54" fmla="*/ 104 w 108"/>
                <a:gd name="T55" fmla="*/ 3 h 178"/>
                <a:gd name="T56" fmla="*/ 108 w 108"/>
                <a:gd name="T57" fmla="*/ 9 h 178"/>
                <a:gd name="T58" fmla="*/ 108 w 108"/>
                <a:gd name="T59" fmla="*/ 106 h 178"/>
                <a:gd name="T60" fmla="*/ 106 w 108"/>
                <a:gd name="T61" fmla="*/ 110 h 178"/>
                <a:gd name="T62" fmla="*/ 60 w 108"/>
                <a:gd name="T63" fmla="*/ 156 h 178"/>
                <a:gd name="T64" fmla="*/ 60 w 108"/>
                <a:gd name="T65" fmla="*/ 172 h 178"/>
                <a:gd name="T66" fmla="*/ 54 w 108"/>
                <a:gd name="T67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8" h="178">
                  <a:moveTo>
                    <a:pt x="54" y="178"/>
                  </a:moveTo>
                  <a:cubicBezTo>
                    <a:pt x="51" y="178"/>
                    <a:pt x="48" y="175"/>
                    <a:pt x="48" y="172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48" y="152"/>
                    <a:pt x="49" y="150"/>
                    <a:pt x="50" y="149"/>
                  </a:cubicBezTo>
                  <a:cubicBezTo>
                    <a:pt x="50" y="149"/>
                    <a:pt x="84" y="115"/>
                    <a:pt x="96" y="103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5" y="15"/>
                    <a:pt x="94" y="16"/>
                    <a:pt x="93" y="16"/>
                  </a:cubicBezTo>
                  <a:cubicBezTo>
                    <a:pt x="88" y="21"/>
                    <a:pt x="78" y="35"/>
                    <a:pt x="78" y="82"/>
                  </a:cubicBezTo>
                  <a:cubicBezTo>
                    <a:pt x="78" y="83"/>
                    <a:pt x="78" y="85"/>
                    <a:pt x="76" y="86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39" y="123"/>
                    <a:pt x="36" y="124"/>
                    <a:pt x="34" y="123"/>
                  </a:cubicBezTo>
                  <a:cubicBezTo>
                    <a:pt x="31" y="121"/>
                    <a:pt x="30" y="119"/>
                    <a:pt x="31" y="116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40" y="74"/>
                    <a:pt x="39" y="70"/>
                    <a:pt x="37" y="69"/>
                  </a:cubicBezTo>
                  <a:cubicBezTo>
                    <a:pt x="34" y="69"/>
                    <a:pt x="32" y="70"/>
                    <a:pt x="30" y="73"/>
                  </a:cubicBezTo>
                  <a:cubicBezTo>
                    <a:pt x="24" y="83"/>
                    <a:pt x="15" y="108"/>
                    <a:pt x="12" y="118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2" y="175"/>
                    <a:pt x="10" y="178"/>
                    <a:pt x="6" y="178"/>
                  </a:cubicBezTo>
                  <a:cubicBezTo>
                    <a:pt x="3" y="178"/>
                    <a:pt x="0" y="175"/>
                    <a:pt x="0" y="172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7"/>
                    <a:pt x="0" y="116"/>
                    <a:pt x="0" y="116"/>
                  </a:cubicBezTo>
                  <a:cubicBezTo>
                    <a:pt x="1" y="114"/>
                    <a:pt x="11" y="80"/>
                    <a:pt x="20" y="67"/>
                  </a:cubicBezTo>
                  <a:cubicBezTo>
                    <a:pt x="26" y="57"/>
                    <a:pt x="35" y="56"/>
                    <a:pt x="41" y="58"/>
                  </a:cubicBezTo>
                  <a:cubicBezTo>
                    <a:pt x="48" y="61"/>
                    <a:pt x="54" y="70"/>
                    <a:pt x="51" y="83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7" y="40"/>
                    <a:pt x="73" y="16"/>
                    <a:pt x="87" y="6"/>
                  </a:cubicBezTo>
                  <a:cubicBezTo>
                    <a:pt x="95" y="0"/>
                    <a:pt x="103" y="3"/>
                    <a:pt x="104" y="3"/>
                  </a:cubicBezTo>
                  <a:cubicBezTo>
                    <a:pt x="107" y="4"/>
                    <a:pt x="108" y="6"/>
                    <a:pt x="108" y="9"/>
                  </a:cubicBezTo>
                  <a:cubicBezTo>
                    <a:pt x="108" y="106"/>
                    <a:pt x="108" y="106"/>
                    <a:pt x="108" y="106"/>
                  </a:cubicBezTo>
                  <a:cubicBezTo>
                    <a:pt x="108" y="107"/>
                    <a:pt x="108" y="109"/>
                    <a:pt x="106" y="110"/>
                  </a:cubicBezTo>
                  <a:cubicBezTo>
                    <a:pt x="98" y="118"/>
                    <a:pt x="68" y="148"/>
                    <a:pt x="60" y="156"/>
                  </a:cubicBezTo>
                  <a:cubicBezTo>
                    <a:pt x="60" y="172"/>
                    <a:pt x="60" y="172"/>
                    <a:pt x="60" y="172"/>
                  </a:cubicBezTo>
                  <a:cubicBezTo>
                    <a:pt x="60" y="175"/>
                    <a:pt x="58" y="178"/>
                    <a:pt x="54" y="178"/>
                  </a:cubicBezTo>
                  <a:close/>
                </a:path>
              </a:pathLst>
            </a:cu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43" name="Freeform 212">
              <a:extLst>
                <a:ext uri="{FF2B5EF4-FFF2-40B4-BE49-F238E27FC236}">
                  <a16:creationId xmlns:a16="http://schemas.microsoft.com/office/drawing/2014/main" id="{9FE345BA-22F8-44AF-931C-CB6F18522D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" y="3502"/>
              <a:ext cx="124" cy="69"/>
            </a:xfrm>
            <a:custGeom>
              <a:avLst/>
              <a:gdLst>
                <a:gd name="T0" fmla="*/ 78 w 84"/>
                <a:gd name="T1" fmla="*/ 48 h 48"/>
                <a:gd name="T2" fmla="*/ 6 w 84"/>
                <a:gd name="T3" fmla="*/ 48 h 48"/>
                <a:gd name="T4" fmla="*/ 0 w 84"/>
                <a:gd name="T5" fmla="*/ 42 h 48"/>
                <a:gd name="T6" fmla="*/ 0 w 84"/>
                <a:gd name="T7" fmla="*/ 6 h 48"/>
                <a:gd name="T8" fmla="*/ 6 w 84"/>
                <a:gd name="T9" fmla="*/ 0 h 48"/>
                <a:gd name="T10" fmla="*/ 78 w 84"/>
                <a:gd name="T11" fmla="*/ 0 h 48"/>
                <a:gd name="T12" fmla="*/ 84 w 84"/>
                <a:gd name="T13" fmla="*/ 6 h 48"/>
                <a:gd name="T14" fmla="*/ 84 w 84"/>
                <a:gd name="T15" fmla="*/ 42 h 48"/>
                <a:gd name="T16" fmla="*/ 78 w 84"/>
                <a:gd name="T17" fmla="*/ 48 h 48"/>
                <a:gd name="T18" fmla="*/ 12 w 84"/>
                <a:gd name="T19" fmla="*/ 36 h 48"/>
                <a:gd name="T20" fmla="*/ 72 w 84"/>
                <a:gd name="T21" fmla="*/ 36 h 48"/>
                <a:gd name="T22" fmla="*/ 72 w 84"/>
                <a:gd name="T23" fmla="*/ 12 h 48"/>
                <a:gd name="T24" fmla="*/ 12 w 84"/>
                <a:gd name="T25" fmla="*/ 12 h 48"/>
                <a:gd name="T26" fmla="*/ 12 w 84"/>
                <a:gd name="T27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48">
                  <a:moveTo>
                    <a:pt x="78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4" y="6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4" y="45"/>
                    <a:pt x="82" y="48"/>
                    <a:pt x="78" y="48"/>
                  </a:cubicBezTo>
                  <a:close/>
                  <a:moveTo>
                    <a:pt x="12" y="36"/>
                  </a:moveTo>
                  <a:cubicBezTo>
                    <a:pt x="72" y="36"/>
                    <a:pt x="72" y="36"/>
                    <a:pt x="72" y="36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36"/>
                  </a:lnTo>
                  <a:close/>
                </a:path>
              </a:pathLst>
            </a:cu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44" name="Freeform 213">
              <a:extLst>
                <a:ext uri="{FF2B5EF4-FFF2-40B4-BE49-F238E27FC236}">
                  <a16:creationId xmlns:a16="http://schemas.microsoft.com/office/drawing/2014/main" id="{8E46F5C6-B7BF-436C-983B-29A50DCF5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3262"/>
              <a:ext cx="160" cy="257"/>
            </a:xfrm>
            <a:custGeom>
              <a:avLst/>
              <a:gdLst>
                <a:gd name="T0" fmla="*/ 102 w 108"/>
                <a:gd name="T1" fmla="*/ 178 h 178"/>
                <a:gd name="T2" fmla="*/ 96 w 108"/>
                <a:gd name="T3" fmla="*/ 172 h 178"/>
                <a:gd name="T4" fmla="*/ 96 w 108"/>
                <a:gd name="T5" fmla="*/ 118 h 178"/>
                <a:gd name="T6" fmla="*/ 79 w 108"/>
                <a:gd name="T7" fmla="*/ 73 h 178"/>
                <a:gd name="T8" fmla="*/ 72 w 108"/>
                <a:gd name="T9" fmla="*/ 69 h 178"/>
                <a:gd name="T10" fmla="*/ 69 w 108"/>
                <a:gd name="T11" fmla="*/ 80 h 178"/>
                <a:gd name="T12" fmla="*/ 78 w 108"/>
                <a:gd name="T13" fmla="*/ 116 h 178"/>
                <a:gd name="T14" fmla="*/ 75 w 108"/>
                <a:gd name="T15" fmla="*/ 123 h 178"/>
                <a:gd name="T16" fmla="*/ 68 w 108"/>
                <a:gd name="T17" fmla="*/ 122 h 178"/>
                <a:gd name="T18" fmla="*/ 32 w 108"/>
                <a:gd name="T19" fmla="*/ 86 h 178"/>
                <a:gd name="T20" fmla="*/ 30 w 108"/>
                <a:gd name="T21" fmla="*/ 82 h 178"/>
                <a:gd name="T22" fmla="*/ 15 w 108"/>
                <a:gd name="T23" fmla="*/ 16 h 178"/>
                <a:gd name="T24" fmla="*/ 12 w 108"/>
                <a:gd name="T25" fmla="*/ 15 h 178"/>
                <a:gd name="T26" fmla="*/ 12 w 108"/>
                <a:gd name="T27" fmla="*/ 103 h 178"/>
                <a:gd name="T28" fmla="*/ 59 w 108"/>
                <a:gd name="T29" fmla="*/ 149 h 178"/>
                <a:gd name="T30" fmla="*/ 60 w 108"/>
                <a:gd name="T31" fmla="*/ 153 h 178"/>
                <a:gd name="T32" fmla="*/ 60 w 108"/>
                <a:gd name="T33" fmla="*/ 172 h 178"/>
                <a:gd name="T34" fmla="*/ 54 w 108"/>
                <a:gd name="T35" fmla="*/ 178 h 178"/>
                <a:gd name="T36" fmla="*/ 48 w 108"/>
                <a:gd name="T37" fmla="*/ 172 h 178"/>
                <a:gd name="T38" fmla="*/ 48 w 108"/>
                <a:gd name="T39" fmla="*/ 156 h 178"/>
                <a:gd name="T40" fmla="*/ 2 w 108"/>
                <a:gd name="T41" fmla="*/ 110 h 178"/>
                <a:gd name="T42" fmla="*/ 0 w 108"/>
                <a:gd name="T43" fmla="*/ 106 h 178"/>
                <a:gd name="T44" fmla="*/ 0 w 108"/>
                <a:gd name="T45" fmla="*/ 9 h 178"/>
                <a:gd name="T46" fmla="*/ 4 w 108"/>
                <a:gd name="T47" fmla="*/ 3 h 178"/>
                <a:gd name="T48" fmla="*/ 22 w 108"/>
                <a:gd name="T49" fmla="*/ 6 h 178"/>
                <a:gd name="T50" fmla="*/ 42 w 108"/>
                <a:gd name="T51" fmla="*/ 79 h 178"/>
                <a:gd name="T52" fmla="*/ 61 w 108"/>
                <a:gd name="T53" fmla="*/ 98 h 178"/>
                <a:gd name="T54" fmla="*/ 58 w 108"/>
                <a:gd name="T55" fmla="*/ 83 h 178"/>
                <a:gd name="T56" fmla="*/ 67 w 108"/>
                <a:gd name="T57" fmla="*/ 58 h 178"/>
                <a:gd name="T58" fmla="*/ 89 w 108"/>
                <a:gd name="T59" fmla="*/ 67 h 178"/>
                <a:gd name="T60" fmla="*/ 108 w 108"/>
                <a:gd name="T61" fmla="*/ 116 h 178"/>
                <a:gd name="T62" fmla="*/ 108 w 108"/>
                <a:gd name="T63" fmla="*/ 118 h 178"/>
                <a:gd name="T64" fmla="*/ 108 w 108"/>
                <a:gd name="T65" fmla="*/ 172 h 178"/>
                <a:gd name="T66" fmla="*/ 102 w 108"/>
                <a:gd name="T67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8" h="178">
                  <a:moveTo>
                    <a:pt x="102" y="178"/>
                  </a:moveTo>
                  <a:cubicBezTo>
                    <a:pt x="99" y="178"/>
                    <a:pt x="96" y="175"/>
                    <a:pt x="96" y="172"/>
                  </a:cubicBezTo>
                  <a:cubicBezTo>
                    <a:pt x="96" y="118"/>
                    <a:pt x="96" y="118"/>
                    <a:pt x="96" y="118"/>
                  </a:cubicBezTo>
                  <a:cubicBezTo>
                    <a:pt x="93" y="108"/>
                    <a:pt x="85" y="82"/>
                    <a:pt x="79" y="73"/>
                  </a:cubicBezTo>
                  <a:cubicBezTo>
                    <a:pt x="77" y="70"/>
                    <a:pt x="74" y="69"/>
                    <a:pt x="72" y="69"/>
                  </a:cubicBezTo>
                  <a:cubicBezTo>
                    <a:pt x="70" y="70"/>
                    <a:pt x="68" y="74"/>
                    <a:pt x="69" y="80"/>
                  </a:cubicBezTo>
                  <a:cubicBezTo>
                    <a:pt x="78" y="116"/>
                    <a:pt x="78" y="116"/>
                    <a:pt x="78" y="116"/>
                  </a:cubicBezTo>
                  <a:cubicBezTo>
                    <a:pt x="78" y="119"/>
                    <a:pt x="77" y="121"/>
                    <a:pt x="75" y="123"/>
                  </a:cubicBezTo>
                  <a:cubicBezTo>
                    <a:pt x="72" y="124"/>
                    <a:pt x="70" y="123"/>
                    <a:pt x="68" y="122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31" y="85"/>
                    <a:pt x="30" y="83"/>
                    <a:pt x="30" y="82"/>
                  </a:cubicBezTo>
                  <a:cubicBezTo>
                    <a:pt x="30" y="35"/>
                    <a:pt x="21" y="21"/>
                    <a:pt x="15" y="16"/>
                  </a:cubicBezTo>
                  <a:cubicBezTo>
                    <a:pt x="14" y="16"/>
                    <a:pt x="13" y="15"/>
                    <a:pt x="12" y="15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26" y="115"/>
                    <a:pt x="57" y="148"/>
                    <a:pt x="59" y="149"/>
                  </a:cubicBezTo>
                  <a:cubicBezTo>
                    <a:pt x="60" y="150"/>
                    <a:pt x="60" y="152"/>
                    <a:pt x="60" y="153"/>
                  </a:cubicBezTo>
                  <a:cubicBezTo>
                    <a:pt x="60" y="172"/>
                    <a:pt x="60" y="172"/>
                    <a:pt x="60" y="172"/>
                  </a:cubicBezTo>
                  <a:cubicBezTo>
                    <a:pt x="60" y="175"/>
                    <a:pt x="58" y="178"/>
                    <a:pt x="54" y="178"/>
                  </a:cubicBezTo>
                  <a:cubicBezTo>
                    <a:pt x="51" y="178"/>
                    <a:pt x="48" y="175"/>
                    <a:pt x="48" y="172"/>
                  </a:cubicBezTo>
                  <a:cubicBezTo>
                    <a:pt x="48" y="156"/>
                    <a:pt x="48" y="156"/>
                    <a:pt x="48" y="156"/>
                  </a:cubicBezTo>
                  <a:cubicBezTo>
                    <a:pt x="41" y="148"/>
                    <a:pt x="13" y="119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2" y="4"/>
                    <a:pt x="4" y="3"/>
                  </a:cubicBezTo>
                  <a:cubicBezTo>
                    <a:pt x="5" y="3"/>
                    <a:pt x="13" y="0"/>
                    <a:pt x="22" y="6"/>
                  </a:cubicBezTo>
                  <a:cubicBezTo>
                    <a:pt x="35" y="16"/>
                    <a:pt x="42" y="40"/>
                    <a:pt x="42" y="79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5" y="70"/>
                    <a:pt x="60" y="61"/>
                    <a:pt x="67" y="58"/>
                  </a:cubicBezTo>
                  <a:cubicBezTo>
                    <a:pt x="74" y="56"/>
                    <a:pt x="83" y="57"/>
                    <a:pt x="89" y="67"/>
                  </a:cubicBezTo>
                  <a:cubicBezTo>
                    <a:pt x="97" y="80"/>
                    <a:pt x="108" y="114"/>
                    <a:pt x="108" y="116"/>
                  </a:cubicBezTo>
                  <a:cubicBezTo>
                    <a:pt x="108" y="116"/>
                    <a:pt x="108" y="117"/>
                    <a:pt x="108" y="118"/>
                  </a:cubicBezTo>
                  <a:cubicBezTo>
                    <a:pt x="108" y="172"/>
                    <a:pt x="108" y="172"/>
                    <a:pt x="108" y="172"/>
                  </a:cubicBezTo>
                  <a:cubicBezTo>
                    <a:pt x="108" y="175"/>
                    <a:pt x="106" y="178"/>
                    <a:pt x="102" y="178"/>
                  </a:cubicBezTo>
                  <a:close/>
                </a:path>
              </a:pathLst>
            </a:cu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45" name="Freeform 214">
              <a:extLst>
                <a:ext uri="{FF2B5EF4-FFF2-40B4-BE49-F238E27FC236}">
                  <a16:creationId xmlns:a16="http://schemas.microsoft.com/office/drawing/2014/main" id="{B825D303-2685-443A-8AC4-B27793F70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" y="3153"/>
              <a:ext cx="81" cy="219"/>
            </a:xfrm>
            <a:custGeom>
              <a:avLst/>
              <a:gdLst>
                <a:gd name="T0" fmla="*/ 48 w 55"/>
                <a:gd name="T1" fmla="*/ 151 h 151"/>
                <a:gd name="T2" fmla="*/ 43 w 55"/>
                <a:gd name="T3" fmla="*/ 147 h 151"/>
                <a:gd name="T4" fmla="*/ 12 w 55"/>
                <a:gd name="T5" fmla="*/ 57 h 151"/>
                <a:gd name="T6" fmla="*/ 12 w 55"/>
                <a:gd name="T7" fmla="*/ 56 h 151"/>
                <a:gd name="T8" fmla="*/ 0 w 55"/>
                <a:gd name="T9" fmla="*/ 8 h 151"/>
                <a:gd name="T10" fmla="*/ 5 w 55"/>
                <a:gd name="T11" fmla="*/ 1 h 151"/>
                <a:gd name="T12" fmla="*/ 12 w 55"/>
                <a:gd name="T13" fmla="*/ 5 h 151"/>
                <a:gd name="T14" fmla="*/ 24 w 55"/>
                <a:gd name="T15" fmla="*/ 53 h 151"/>
                <a:gd name="T16" fmla="*/ 54 w 55"/>
                <a:gd name="T17" fmla="*/ 143 h 151"/>
                <a:gd name="T18" fmla="*/ 50 w 55"/>
                <a:gd name="T19" fmla="*/ 150 h 151"/>
                <a:gd name="T20" fmla="*/ 48 w 55"/>
                <a:gd name="T2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151">
                  <a:moveTo>
                    <a:pt x="48" y="151"/>
                  </a:moveTo>
                  <a:cubicBezTo>
                    <a:pt x="46" y="151"/>
                    <a:pt x="43" y="149"/>
                    <a:pt x="43" y="14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54" y="143"/>
                    <a:pt x="54" y="143"/>
                    <a:pt x="54" y="143"/>
                  </a:cubicBezTo>
                  <a:cubicBezTo>
                    <a:pt x="55" y="146"/>
                    <a:pt x="53" y="149"/>
                    <a:pt x="50" y="150"/>
                  </a:cubicBezTo>
                  <a:cubicBezTo>
                    <a:pt x="50" y="151"/>
                    <a:pt x="49" y="151"/>
                    <a:pt x="48" y="151"/>
                  </a:cubicBezTo>
                  <a:close/>
                </a:path>
              </a:pathLst>
            </a:cu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46" name="Freeform 215">
              <a:extLst>
                <a:ext uri="{FF2B5EF4-FFF2-40B4-BE49-F238E27FC236}">
                  <a16:creationId xmlns:a16="http://schemas.microsoft.com/office/drawing/2014/main" id="{9C585D11-4B72-4F6D-AFDE-D7ACF3C8E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" y="3153"/>
              <a:ext cx="82" cy="219"/>
            </a:xfrm>
            <a:custGeom>
              <a:avLst/>
              <a:gdLst>
                <a:gd name="T0" fmla="*/ 7 w 55"/>
                <a:gd name="T1" fmla="*/ 151 h 151"/>
                <a:gd name="T2" fmla="*/ 5 w 55"/>
                <a:gd name="T3" fmla="*/ 150 h 151"/>
                <a:gd name="T4" fmla="*/ 1 w 55"/>
                <a:gd name="T5" fmla="*/ 143 h 151"/>
                <a:gd name="T6" fmla="*/ 30 w 55"/>
                <a:gd name="T7" fmla="*/ 53 h 151"/>
                <a:gd name="T8" fmla="*/ 42 w 55"/>
                <a:gd name="T9" fmla="*/ 5 h 151"/>
                <a:gd name="T10" fmla="*/ 50 w 55"/>
                <a:gd name="T11" fmla="*/ 1 h 151"/>
                <a:gd name="T12" fmla="*/ 54 w 55"/>
                <a:gd name="T13" fmla="*/ 8 h 151"/>
                <a:gd name="T14" fmla="*/ 42 w 55"/>
                <a:gd name="T15" fmla="*/ 56 h 151"/>
                <a:gd name="T16" fmla="*/ 42 w 55"/>
                <a:gd name="T17" fmla="*/ 57 h 151"/>
                <a:gd name="T18" fmla="*/ 12 w 55"/>
                <a:gd name="T19" fmla="*/ 147 h 151"/>
                <a:gd name="T20" fmla="*/ 7 w 55"/>
                <a:gd name="T2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151">
                  <a:moveTo>
                    <a:pt x="7" y="151"/>
                  </a:moveTo>
                  <a:cubicBezTo>
                    <a:pt x="6" y="151"/>
                    <a:pt x="5" y="151"/>
                    <a:pt x="5" y="150"/>
                  </a:cubicBezTo>
                  <a:cubicBezTo>
                    <a:pt x="2" y="149"/>
                    <a:pt x="0" y="146"/>
                    <a:pt x="1" y="14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3" y="2"/>
                    <a:pt x="46" y="0"/>
                    <a:pt x="50" y="1"/>
                  </a:cubicBezTo>
                  <a:cubicBezTo>
                    <a:pt x="53" y="2"/>
                    <a:pt x="55" y="5"/>
                    <a:pt x="54" y="8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56"/>
                    <a:pt x="42" y="56"/>
                    <a:pt x="42" y="57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12" y="149"/>
                    <a:pt x="9" y="151"/>
                    <a:pt x="7" y="151"/>
                  </a:cubicBezTo>
                  <a:close/>
                </a:path>
              </a:pathLst>
            </a:cu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2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4E6C319-1B9D-4797-881B-22CEB55B5F06}"/>
              </a:ext>
            </a:extLst>
          </p:cNvPr>
          <p:cNvSpPr txBox="1"/>
          <p:nvPr/>
        </p:nvSpPr>
        <p:spPr>
          <a:xfrm>
            <a:off x="611413" y="4770473"/>
            <a:ext cx="5628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50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Fully Bossed Academy – </a:t>
            </a:r>
            <a:r>
              <a:rPr lang="en-GB" sz="3200" dirty="0" err="1">
                <a:solidFill>
                  <a:schemeClr val="bg1">
                    <a:lumMod val="50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pg</a:t>
            </a:r>
            <a:r>
              <a:rPr lang="en-GB" sz="3200" dirty="0">
                <a:solidFill>
                  <a:schemeClr val="bg1">
                    <a:lumMod val="50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4-7</a:t>
            </a:r>
            <a:endParaRPr lang="en-GB" sz="5400" dirty="0">
              <a:solidFill>
                <a:schemeClr val="bg1">
                  <a:lumMod val="50000"/>
                </a:schemeClr>
              </a:solidFill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26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B56218-3AFB-4BF2-8D5D-B842FD18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53266" y="6516006"/>
            <a:ext cx="371249" cy="407305"/>
          </a:xfrm>
        </p:spPr>
        <p:txBody>
          <a:bodyPr/>
          <a:lstStyle/>
          <a:p>
            <a:fld id="{E60FE5C1-DF2E-4D97-8504-3B124FD300EA}" type="slidenum">
              <a:rPr lang="en-GB" sz="900" smtClean="0">
                <a:latin typeface="Goudy Old Style" panose="02020502050305020303" pitchFamily="18" charset="0"/>
              </a:rPr>
              <a:t>3</a:t>
            </a:fld>
            <a:endParaRPr lang="en-GB" sz="900">
              <a:latin typeface="Goudy Old Style" panose="020205020503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51052-0D35-48E7-B536-03EE2AD95C4F}"/>
              </a:ext>
            </a:extLst>
          </p:cNvPr>
          <p:cNvSpPr txBox="1"/>
          <p:nvPr/>
        </p:nvSpPr>
        <p:spPr>
          <a:xfrm>
            <a:off x="611414" y="235734"/>
            <a:ext cx="7371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222222"/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Fully Bossed – The Blueprint</a:t>
            </a:r>
            <a:endParaRPr lang="en-GB" sz="4800" b="1" dirty="0">
              <a:latin typeface="Goudy Old Style" panose="020205020503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2A636-8095-4060-B1A2-E766753F9F31}"/>
              </a:ext>
            </a:extLst>
          </p:cNvPr>
          <p:cNvSpPr txBox="1"/>
          <p:nvPr/>
        </p:nvSpPr>
        <p:spPr>
          <a:xfrm>
            <a:off x="611414" y="646668"/>
            <a:ext cx="7110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Bringing you the ‘how’… </a:t>
            </a:r>
            <a:endParaRPr lang="en-GB" sz="4000" dirty="0">
              <a:solidFill>
                <a:schemeClr val="bg1">
                  <a:lumMod val="50000"/>
                </a:schemeClr>
              </a:solidFill>
              <a:latin typeface="Goudy Old Style" panose="02020502050305020303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AA4C7DE-DF1C-4032-A77C-9EF6DBD77D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6425" y="1409146"/>
            <a:ext cx="9128796" cy="3269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udy Old Style" panose="02020502050305020303" pitchFamily="18" charset="0"/>
            </a:endParaRPr>
          </a:p>
        </p:txBody>
      </p:sp>
      <p:sp>
        <p:nvSpPr>
          <p:cNvPr id="12" name="Rectangle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C121AA6-58E4-4074-8D28-7A357BA54BB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97627" y="1562034"/>
            <a:ext cx="2881938" cy="30185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tIns="10800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udy Old Style" panose="02020502050305020303" pitchFamily="18" charset="0"/>
              </a:rPr>
              <a:t>BRAND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dirty="0">
                <a:solidFill>
                  <a:prstClr val="black"/>
                </a:solidFill>
                <a:latin typeface="Goudy Old Style" panose="02020502050305020303" pitchFamily="18" charset="0"/>
              </a:rPr>
              <a:t>Strengthen how others see you</a:t>
            </a:r>
            <a:endParaRPr kumimoji="0" lang="en-GB" sz="11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udy Old Style" panose="02020502050305020303" pitchFamily="18" charset="0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E3542002-36A6-4986-A95C-92E06F634D31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96815" y="1562034"/>
            <a:ext cx="2881938" cy="30185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tIns="10800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udy Old Style" panose="02020502050305020303" pitchFamily="18" charset="0"/>
              </a:rPr>
              <a:t>STORY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dirty="0">
                <a:solidFill>
                  <a:prstClr val="black"/>
                </a:solidFill>
                <a:latin typeface="Goudy Old Style" panose="02020502050305020303" pitchFamily="18" charset="0"/>
              </a:rPr>
              <a:t>Strengthen how you communicate</a:t>
            </a:r>
            <a:endParaRPr kumimoji="0" lang="en-GB" sz="11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udy Old Style" panose="02020502050305020303" pitchFamily="18" charset="0"/>
            </a:endParaRPr>
          </a:p>
        </p:txBody>
      </p:sp>
      <p:sp>
        <p:nvSpPr>
          <p:cNvPr id="15" name="Rectangle 13">
            <a:hlinkClick r:id="" action="ppaction://noaction"/>
            <a:extLst>
              <a:ext uri="{FF2B5EF4-FFF2-40B4-BE49-F238E27FC236}">
                <a16:creationId xmlns:a16="http://schemas.microsoft.com/office/drawing/2014/main" id="{543DD6F4-441E-4BF7-B215-529C064A103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4681" y="4790553"/>
            <a:ext cx="9156637" cy="173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  <a:miter lim="800000"/>
            <a:headEnd type="none" w="sm" len="sm"/>
            <a:tailEnd type="none" w="sm" len="sm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lIns="108000" tIns="0" bIns="82800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oudy Old Style" panose="02020502050305020303" pitchFamily="18" charset="0"/>
              </a:rPr>
              <a:t>ORCHESTRATION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dirty="0">
                <a:latin typeface="Goudy Old Style" panose="02020502050305020303" pitchFamily="18" charset="0"/>
              </a:rPr>
              <a:t>Strengthen how you operate and deliver results</a:t>
            </a:r>
            <a:endParaRPr kumimoji="0" lang="en-GB" sz="1100" i="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Goudy Old Style" panose="02020502050305020303" pitchFamily="18" charset="0"/>
            </a:endParaRPr>
          </a:p>
        </p:txBody>
      </p:sp>
      <p:sp>
        <p:nvSpPr>
          <p:cNvPr id="17" name="Rectangle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BA4925B-7064-49C2-A482-1DAEF81B74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98440" y="1562034"/>
            <a:ext cx="2881938" cy="30185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tIns="10800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udy Old Style" panose="02020502050305020303" pitchFamily="18" charset="0"/>
              </a:rPr>
              <a:t>MINDSET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dirty="0">
                <a:solidFill>
                  <a:prstClr val="black"/>
                </a:solidFill>
                <a:latin typeface="Goudy Old Style" panose="02020502050305020303" pitchFamily="18" charset="0"/>
              </a:rPr>
              <a:t>Strengthen how you think</a:t>
            </a:r>
            <a:endParaRPr kumimoji="0" lang="en-GB" sz="105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udy Old Style" panose="020205020503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D28A34-6FBC-4FB5-98A8-6086F18A51AA}"/>
              </a:ext>
            </a:extLst>
          </p:cNvPr>
          <p:cNvCxnSpPr>
            <a:cxnSpLocks/>
          </p:cNvCxnSpPr>
          <p:nvPr/>
        </p:nvCxnSpPr>
        <p:spPr>
          <a:xfrm>
            <a:off x="3193682" y="1706357"/>
            <a:ext cx="468000" cy="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BD86AB-E6D6-407B-91A7-467AFF596FBF}"/>
              </a:ext>
            </a:extLst>
          </p:cNvPr>
          <p:cNvCxnSpPr>
            <a:cxnSpLocks/>
          </p:cNvCxnSpPr>
          <p:nvPr/>
        </p:nvCxnSpPr>
        <p:spPr>
          <a:xfrm>
            <a:off x="6223480" y="1706357"/>
            <a:ext cx="468000" cy="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6F9935E-FFD8-4845-928D-31909AF6FD8A}"/>
              </a:ext>
            </a:extLst>
          </p:cNvPr>
          <p:cNvGrpSpPr/>
          <p:nvPr/>
        </p:nvGrpSpPr>
        <p:grpSpPr>
          <a:xfrm>
            <a:off x="3437186" y="1570103"/>
            <a:ext cx="3000218" cy="3018585"/>
            <a:chOff x="3437186" y="1724836"/>
            <a:chExt cx="3000218" cy="3371850"/>
          </a:xfrm>
        </p:grpSpPr>
        <p:sp>
          <p:nvSpPr>
            <p:cNvPr id="9" name="Line 38">
              <a:extLst>
                <a:ext uri="{FF2B5EF4-FFF2-40B4-BE49-F238E27FC236}">
                  <a16:creationId xmlns:a16="http://schemas.microsoft.com/office/drawing/2014/main" id="{B80D77E4-440F-4323-A02C-4E22939CD8C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437186" y="1724836"/>
              <a:ext cx="0" cy="337185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udy Old Style" panose="02020502050305020303" pitchFamily="18" charset="0"/>
              </a:endParaRPr>
            </a:p>
          </p:txBody>
        </p:sp>
        <p:sp>
          <p:nvSpPr>
            <p:cNvPr id="36" name="Line 38">
              <a:extLst>
                <a:ext uri="{FF2B5EF4-FFF2-40B4-BE49-F238E27FC236}">
                  <a16:creationId xmlns:a16="http://schemas.microsoft.com/office/drawing/2014/main" id="{1E5056EE-5281-4E31-B81F-BF3F53D3E90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6437404" y="1724836"/>
              <a:ext cx="0" cy="337185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udy Old Style" panose="02020502050305020303" pitchFamily="18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3D0A2F-B517-461E-B80C-1E1878C220BA}"/>
              </a:ext>
            </a:extLst>
          </p:cNvPr>
          <p:cNvGrpSpPr/>
          <p:nvPr/>
        </p:nvGrpSpPr>
        <p:grpSpPr>
          <a:xfrm>
            <a:off x="558877" y="2526250"/>
            <a:ext cx="2729317" cy="1809750"/>
            <a:chOff x="388514" y="2627375"/>
            <a:chExt cx="2729317" cy="1809750"/>
          </a:xfrm>
          <a:solidFill>
            <a:schemeClr val="bg1"/>
          </a:solidFill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FE27F0A-5653-43EC-B0F9-5232826D7354}"/>
                </a:ext>
              </a:extLst>
            </p:cNvPr>
            <p:cNvGrpSpPr/>
            <p:nvPr/>
          </p:nvGrpSpPr>
          <p:grpSpPr>
            <a:xfrm>
              <a:off x="388514" y="2627375"/>
              <a:ext cx="879051" cy="1809750"/>
              <a:chOff x="1656425" y="2550101"/>
              <a:chExt cx="6480001" cy="1809750"/>
            </a:xfrm>
            <a:grpFill/>
          </p:grpSpPr>
          <p:sp>
            <p:nvSpPr>
              <p:cNvPr id="20" name="Rectangle 9">
                <a:hlinkClick r:id="" action="ppaction://noaction"/>
                <a:extLst>
                  <a:ext uri="{FF2B5EF4-FFF2-40B4-BE49-F238E27FC236}">
                    <a16:creationId xmlns:a16="http://schemas.microsoft.com/office/drawing/2014/main" id="{8E963C84-2A86-4EB8-985F-F30F48889C1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5" y="3326389"/>
                <a:ext cx="6480000" cy="26035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Belief</a:t>
                </a:r>
              </a:p>
            </p:txBody>
          </p:sp>
          <p:sp>
            <p:nvSpPr>
              <p:cNvPr id="21" name="Rectangle 10">
                <a:extLst>
                  <a:ext uri="{FF2B5EF4-FFF2-40B4-BE49-F238E27FC236}">
                    <a16:creationId xmlns:a16="http://schemas.microsoft.com/office/drawing/2014/main" id="{5F9A3B79-450F-4385-A66A-A057F5E8EA9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5" y="2937451"/>
                <a:ext cx="6480000" cy="26035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Curiosity </a:t>
                </a:r>
              </a:p>
            </p:txBody>
          </p:sp>
          <p:sp>
            <p:nvSpPr>
              <p:cNvPr id="22" name="Rectangle 11">
                <a:hlinkClick r:id="" action="ppaction://noaction"/>
                <a:extLst>
                  <a:ext uri="{FF2B5EF4-FFF2-40B4-BE49-F238E27FC236}">
                    <a16:creationId xmlns:a16="http://schemas.microsoft.com/office/drawing/2014/main" id="{59EADEB5-3A56-4C5C-99EB-C55396F4CE5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5" y="3715326"/>
                <a:ext cx="6480000" cy="257175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Seriousness</a:t>
                </a:r>
              </a:p>
            </p:txBody>
          </p:sp>
          <p:sp>
            <p:nvSpPr>
              <p:cNvPr id="23" name="Rectangle 12">
                <a:extLst>
                  <a:ext uri="{FF2B5EF4-FFF2-40B4-BE49-F238E27FC236}">
                    <a16:creationId xmlns:a16="http://schemas.microsoft.com/office/drawing/2014/main" id="{6F9E8296-BCA0-464C-8566-86044F4AEB3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6" y="2550101"/>
                <a:ext cx="6480000" cy="258763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Ambition</a:t>
                </a:r>
              </a:p>
            </p:txBody>
          </p:sp>
          <p:sp>
            <p:nvSpPr>
              <p:cNvPr id="25" name="Rectangle 42">
                <a:extLst>
                  <a:ext uri="{FF2B5EF4-FFF2-40B4-BE49-F238E27FC236}">
                    <a16:creationId xmlns:a16="http://schemas.microsoft.com/office/drawing/2014/main" id="{A6D70EC8-4D8F-44CC-8F85-06A5D46E075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6" y="4101089"/>
                <a:ext cx="6480000" cy="258762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Vision Setting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BBE7289-D178-4A01-A03B-DE2B30625814}"/>
                </a:ext>
              </a:extLst>
            </p:cNvPr>
            <p:cNvGrpSpPr/>
            <p:nvPr/>
          </p:nvGrpSpPr>
          <p:grpSpPr>
            <a:xfrm>
              <a:off x="1313647" y="2627375"/>
              <a:ext cx="879051" cy="1809750"/>
              <a:chOff x="1656425" y="2550101"/>
              <a:chExt cx="6480001" cy="1809750"/>
            </a:xfrm>
            <a:grpFill/>
          </p:grpSpPr>
          <p:sp>
            <p:nvSpPr>
              <p:cNvPr id="38" name="Rectangle 9">
                <a:hlinkClick r:id="" action="ppaction://noaction"/>
                <a:extLst>
                  <a:ext uri="{FF2B5EF4-FFF2-40B4-BE49-F238E27FC236}">
                    <a16:creationId xmlns:a16="http://schemas.microsoft.com/office/drawing/2014/main" id="{04A07709-D1DA-4841-B28C-C9BD2A5914C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5" y="3326389"/>
                <a:ext cx="6480000" cy="26035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Perseverance</a:t>
                </a:r>
              </a:p>
            </p:txBody>
          </p:sp>
          <p:sp>
            <p:nvSpPr>
              <p:cNvPr id="39" name="Rectangle 10">
                <a:extLst>
                  <a:ext uri="{FF2B5EF4-FFF2-40B4-BE49-F238E27FC236}">
                    <a16:creationId xmlns:a16="http://schemas.microsoft.com/office/drawing/2014/main" id="{A5A7A40D-30DC-4652-849B-79B3B02CCC5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5" y="2937451"/>
                <a:ext cx="6480000" cy="26035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Determination</a:t>
                </a:r>
              </a:p>
            </p:txBody>
          </p:sp>
          <p:sp>
            <p:nvSpPr>
              <p:cNvPr id="40" name="Rectangle 11">
                <a:hlinkClick r:id="" action="ppaction://noaction"/>
                <a:extLst>
                  <a:ext uri="{FF2B5EF4-FFF2-40B4-BE49-F238E27FC236}">
                    <a16:creationId xmlns:a16="http://schemas.microsoft.com/office/drawing/2014/main" id="{13BDB21B-9DDA-4B84-B987-1A4B51F06EC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5" y="3715326"/>
                <a:ext cx="6480000" cy="257175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Confidence</a:t>
                </a:r>
              </a:p>
            </p:txBody>
          </p:sp>
          <p:sp>
            <p:nvSpPr>
              <p:cNvPr id="41" name="Rectangle 12">
                <a:extLst>
                  <a:ext uri="{FF2B5EF4-FFF2-40B4-BE49-F238E27FC236}">
                    <a16:creationId xmlns:a16="http://schemas.microsoft.com/office/drawing/2014/main" id="{059E9645-871D-4907-B76A-F69F1BCFEA3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6" y="2550101"/>
                <a:ext cx="6480000" cy="258763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Discipline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EA6DA92-6569-4E76-8E94-CB9968B37F2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6" y="4101089"/>
                <a:ext cx="6480000" cy="258762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Positivity 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4EE118E-0564-454F-9897-F1F29CA36C28}"/>
                </a:ext>
              </a:extLst>
            </p:cNvPr>
            <p:cNvGrpSpPr/>
            <p:nvPr/>
          </p:nvGrpSpPr>
          <p:grpSpPr>
            <a:xfrm>
              <a:off x="2238780" y="2627375"/>
              <a:ext cx="879051" cy="1809750"/>
              <a:chOff x="1656425" y="2550101"/>
              <a:chExt cx="6480001" cy="1809750"/>
            </a:xfrm>
            <a:grpFill/>
          </p:grpSpPr>
          <p:sp>
            <p:nvSpPr>
              <p:cNvPr id="45" name="Rectangle 9">
                <a:hlinkClick r:id="" action="ppaction://noaction"/>
                <a:extLst>
                  <a:ext uri="{FF2B5EF4-FFF2-40B4-BE49-F238E27FC236}">
                    <a16:creationId xmlns:a16="http://schemas.microsoft.com/office/drawing/2014/main" id="{871E66B3-93EA-430F-B057-6DF675AF580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5" y="3326389"/>
                <a:ext cx="6480000" cy="26035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Creativity </a:t>
                </a:r>
              </a:p>
            </p:txBody>
          </p:sp>
          <p:sp>
            <p:nvSpPr>
              <p:cNvPr id="46" name="Rectangle 10">
                <a:extLst>
                  <a:ext uri="{FF2B5EF4-FFF2-40B4-BE49-F238E27FC236}">
                    <a16:creationId xmlns:a16="http://schemas.microsoft.com/office/drawing/2014/main" id="{8D4416B8-F05C-4BB0-91CA-4E2FC5955D7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5" y="2937451"/>
                <a:ext cx="6480000" cy="26035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Risk Taking</a:t>
                </a:r>
              </a:p>
            </p:txBody>
          </p:sp>
          <p:sp>
            <p:nvSpPr>
              <p:cNvPr id="47" name="Rectangle 11">
                <a:hlinkClick r:id="" action="ppaction://noaction"/>
                <a:extLst>
                  <a:ext uri="{FF2B5EF4-FFF2-40B4-BE49-F238E27FC236}">
                    <a16:creationId xmlns:a16="http://schemas.microsoft.com/office/drawing/2014/main" id="{DA5288EF-D1D0-4D4D-988E-E87C53C807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5" y="3715326"/>
                <a:ext cx="6480000" cy="257175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Innovative</a:t>
                </a:r>
              </a:p>
            </p:txBody>
          </p:sp>
          <p:sp>
            <p:nvSpPr>
              <p:cNvPr id="48" name="Rectangle 12">
                <a:extLst>
                  <a:ext uri="{FF2B5EF4-FFF2-40B4-BE49-F238E27FC236}">
                    <a16:creationId xmlns:a16="http://schemas.microsoft.com/office/drawing/2014/main" id="{DD46E351-CEEF-459E-B639-AA507E7D326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6" y="2550101"/>
                <a:ext cx="6480000" cy="258763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Fail Forward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85157BD-4F6E-4944-A83E-FFD38A88A06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6" y="4101089"/>
                <a:ext cx="6480000" cy="258762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Entrepreneurial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360CA96-2F72-484A-9CC5-0559DEC7FD7A}"/>
              </a:ext>
            </a:extLst>
          </p:cNvPr>
          <p:cNvGrpSpPr/>
          <p:nvPr/>
        </p:nvGrpSpPr>
        <p:grpSpPr>
          <a:xfrm>
            <a:off x="584635" y="5760728"/>
            <a:ext cx="2790032" cy="258763"/>
            <a:chOff x="1012483" y="5919142"/>
            <a:chExt cx="2362928" cy="258763"/>
          </a:xfrm>
          <a:solidFill>
            <a:schemeClr val="bg1"/>
          </a:solidFill>
        </p:grpSpPr>
        <p:sp>
          <p:nvSpPr>
            <p:cNvPr id="93" name="Rectangle 12">
              <a:extLst>
                <a:ext uri="{FF2B5EF4-FFF2-40B4-BE49-F238E27FC236}">
                  <a16:creationId xmlns:a16="http://schemas.microsoft.com/office/drawing/2014/main" id="{6131AE58-B357-47C0-B473-6F535BEB6AD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12483" y="5919142"/>
              <a:ext cx="744484" cy="258763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72000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000" kern="0" dirty="0">
                  <a:solidFill>
                    <a:schemeClr val="bg1">
                      <a:lumMod val="50000"/>
                    </a:schemeClr>
                  </a:solidFill>
                  <a:latin typeface="Goudy Old Style" panose="02020502050305020303" pitchFamily="18" charset="0"/>
                </a:rPr>
                <a:t>Results</a:t>
              </a:r>
              <a:endParaRPr kumimoji="0" lang="en-GB" sz="1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oudy Old Style" panose="02020502050305020303" pitchFamily="18" charset="0"/>
              </a:endParaRPr>
            </a:p>
          </p:txBody>
        </p:sp>
        <p:sp>
          <p:nvSpPr>
            <p:cNvPr id="94" name="Rectangle 12">
              <a:extLst>
                <a:ext uri="{FF2B5EF4-FFF2-40B4-BE49-F238E27FC236}">
                  <a16:creationId xmlns:a16="http://schemas.microsoft.com/office/drawing/2014/main" id="{3F834848-0558-4594-B11A-26D85D5305E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821705" y="5919142"/>
              <a:ext cx="744484" cy="258763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7200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Goudy Old Style" panose="02020502050305020303" pitchFamily="18" charset="0"/>
                </a:rPr>
                <a:t>Op. </a:t>
              </a:r>
              <a:r>
                <a:rPr kumimoji="0" lang="en-GB" sz="100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Goudy Old Style" panose="02020502050305020303" pitchFamily="18" charset="0"/>
                </a:rPr>
                <a:t>Mgt</a:t>
              </a:r>
              <a:endParaRPr kumimoji="0" lang="en-GB" sz="1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oudy Old Style" panose="02020502050305020303" pitchFamily="18" charset="0"/>
              </a:endParaRPr>
            </a:p>
          </p:txBody>
        </p:sp>
        <p:sp>
          <p:nvSpPr>
            <p:cNvPr id="95" name="Rectangle 12">
              <a:extLst>
                <a:ext uri="{FF2B5EF4-FFF2-40B4-BE49-F238E27FC236}">
                  <a16:creationId xmlns:a16="http://schemas.microsoft.com/office/drawing/2014/main" id="{BBAD1602-EDA5-43CE-B29D-BF25805A625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30927" y="5919142"/>
              <a:ext cx="744484" cy="258763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7200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Goudy Old Style" panose="02020502050305020303" pitchFamily="18" charset="0"/>
                </a:rPr>
                <a:t>Financial </a:t>
              </a:r>
              <a:r>
                <a:rPr kumimoji="0" lang="en-GB" sz="100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Goudy Old Style" panose="02020502050305020303" pitchFamily="18" charset="0"/>
                </a:rPr>
                <a:t>Mgt</a:t>
              </a:r>
              <a:endParaRPr kumimoji="0" lang="en-GB" sz="1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oudy Old Style" panose="02020502050305020303" pitchFamily="18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9702289-8FAB-40E3-B706-22CA466DB199}"/>
              </a:ext>
            </a:extLst>
          </p:cNvPr>
          <p:cNvGrpSpPr/>
          <p:nvPr/>
        </p:nvGrpSpPr>
        <p:grpSpPr>
          <a:xfrm>
            <a:off x="6625973" y="5760728"/>
            <a:ext cx="2790032" cy="258763"/>
            <a:chOff x="1012483" y="5919142"/>
            <a:chExt cx="2362928" cy="258763"/>
          </a:xfrm>
          <a:solidFill>
            <a:schemeClr val="bg1"/>
          </a:solidFill>
        </p:grpSpPr>
        <p:sp>
          <p:nvSpPr>
            <p:cNvPr id="97" name="Rectangle 12">
              <a:extLst>
                <a:ext uri="{FF2B5EF4-FFF2-40B4-BE49-F238E27FC236}">
                  <a16:creationId xmlns:a16="http://schemas.microsoft.com/office/drawing/2014/main" id="{7EAC0F38-F429-4CEA-AC0E-4CD816F8FAA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12483" y="5919142"/>
              <a:ext cx="744484" cy="258763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7200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Goudy Old Style" panose="02020502050305020303" pitchFamily="18" charset="0"/>
                </a:rPr>
                <a:t>E-motion</a:t>
              </a:r>
            </a:p>
          </p:txBody>
        </p:sp>
        <p:sp>
          <p:nvSpPr>
            <p:cNvPr id="98" name="Rectangle 12">
              <a:extLst>
                <a:ext uri="{FF2B5EF4-FFF2-40B4-BE49-F238E27FC236}">
                  <a16:creationId xmlns:a16="http://schemas.microsoft.com/office/drawing/2014/main" id="{4DCE9E81-1340-441A-81D5-BCB05A7C67D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821705" y="5919142"/>
              <a:ext cx="744484" cy="258763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7200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Goudy Old Style" panose="02020502050305020303" pitchFamily="18" charset="0"/>
                </a:rPr>
                <a:t>Entrepreneurial</a:t>
              </a:r>
            </a:p>
          </p:txBody>
        </p:sp>
        <p:sp>
          <p:nvSpPr>
            <p:cNvPr id="99" name="Rectangle 12">
              <a:extLst>
                <a:ext uri="{FF2B5EF4-FFF2-40B4-BE49-F238E27FC236}">
                  <a16:creationId xmlns:a16="http://schemas.microsoft.com/office/drawing/2014/main" id="{83408463-AEC0-4B21-8462-B3BC14384E3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30927" y="5919142"/>
              <a:ext cx="744484" cy="258763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7200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Goudy Old Style" panose="02020502050305020303" pitchFamily="18" charset="0"/>
                </a:rPr>
                <a:t>Uncertainty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68DAFA5-B96E-46C7-A847-F5776FAF3A65}"/>
              </a:ext>
            </a:extLst>
          </p:cNvPr>
          <p:cNvGrpSpPr/>
          <p:nvPr/>
        </p:nvGrpSpPr>
        <p:grpSpPr>
          <a:xfrm>
            <a:off x="3554436" y="2526250"/>
            <a:ext cx="2729317" cy="1809750"/>
            <a:chOff x="388514" y="2627375"/>
            <a:chExt cx="2729317" cy="1809750"/>
          </a:xfrm>
          <a:solidFill>
            <a:schemeClr val="bg1"/>
          </a:solidFill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79632CA-1801-4438-8757-234F4D6D61FA}"/>
                </a:ext>
              </a:extLst>
            </p:cNvPr>
            <p:cNvGrpSpPr/>
            <p:nvPr/>
          </p:nvGrpSpPr>
          <p:grpSpPr>
            <a:xfrm>
              <a:off x="388514" y="2627375"/>
              <a:ext cx="879051" cy="1809750"/>
              <a:chOff x="1656425" y="2550101"/>
              <a:chExt cx="6480001" cy="1809750"/>
            </a:xfrm>
            <a:grpFill/>
          </p:grpSpPr>
          <p:sp>
            <p:nvSpPr>
              <p:cNvPr id="127" name="Rectangle 9">
                <a:hlinkClick r:id="" action="ppaction://noaction"/>
                <a:extLst>
                  <a:ext uri="{FF2B5EF4-FFF2-40B4-BE49-F238E27FC236}">
                    <a16:creationId xmlns:a16="http://schemas.microsoft.com/office/drawing/2014/main" id="{441221A6-D01A-4F8F-AB94-77DA2A481CC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5" y="3326389"/>
                <a:ext cx="6480000" cy="26035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DNA</a:t>
                </a:r>
              </a:p>
            </p:txBody>
          </p:sp>
          <p:sp>
            <p:nvSpPr>
              <p:cNvPr id="128" name="Rectangle 10">
                <a:extLst>
                  <a:ext uri="{FF2B5EF4-FFF2-40B4-BE49-F238E27FC236}">
                    <a16:creationId xmlns:a16="http://schemas.microsoft.com/office/drawing/2014/main" id="{5370DFAB-6611-46B4-B045-50CEF22D439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5" y="2937451"/>
                <a:ext cx="6480000" cy="26035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Passion</a:t>
                </a:r>
              </a:p>
            </p:txBody>
          </p:sp>
          <p:sp>
            <p:nvSpPr>
              <p:cNvPr id="129" name="Rectangle 11">
                <a:hlinkClick r:id="" action="ppaction://noaction"/>
                <a:extLst>
                  <a:ext uri="{FF2B5EF4-FFF2-40B4-BE49-F238E27FC236}">
                    <a16:creationId xmlns:a16="http://schemas.microsoft.com/office/drawing/2014/main" id="{1EA704CE-6A1F-45E1-97F8-DBB637E7E97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5" y="3715326"/>
                <a:ext cx="6480000" cy="257175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Re-Brand</a:t>
                </a:r>
              </a:p>
            </p:txBody>
          </p:sp>
          <p:sp>
            <p:nvSpPr>
              <p:cNvPr id="130" name="Rectangle 12">
                <a:extLst>
                  <a:ext uri="{FF2B5EF4-FFF2-40B4-BE49-F238E27FC236}">
                    <a16:creationId xmlns:a16="http://schemas.microsoft.com/office/drawing/2014/main" id="{FFB950B7-E37C-4073-88FA-BAA6EE2267C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6" y="2550101"/>
                <a:ext cx="6480000" cy="258763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Purpose</a:t>
                </a:r>
              </a:p>
            </p:txBody>
          </p:sp>
          <p:sp>
            <p:nvSpPr>
              <p:cNvPr id="132" name="Rectangle 42">
                <a:extLst>
                  <a:ext uri="{FF2B5EF4-FFF2-40B4-BE49-F238E27FC236}">
                    <a16:creationId xmlns:a16="http://schemas.microsoft.com/office/drawing/2014/main" id="{2EB498DE-8A32-465B-9B46-8CD82922F13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6" y="4101089"/>
                <a:ext cx="6480000" cy="258762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0" lang="en-GB" sz="10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Goudy Old Style" panose="02020502050305020303" pitchFamily="18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83BB73E-DE4D-42F3-9756-E26097731E68}"/>
                </a:ext>
              </a:extLst>
            </p:cNvPr>
            <p:cNvGrpSpPr/>
            <p:nvPr/>
          </p:nvGrpSpPr>
          <p:grpSpPr>
            <a:xfrm>
              <a:off x="1313647" y="2627375"/>
              <a:ext cx="879051" cy="1809750"/>
              <a:chOff x="1656425" y="2550101"/>
              <a:chExt cx="6480001" cy="1809750"/>
            </a:xfrm>
            <a:grpFill/>
          </p:grpSpPr>
          <p:sp>
            <p:nvSpPr>
              <p:cNvPr id="121" name="Rectangle 9">
                <a:hlinkClick r:id="" action="ppaction://noaction"/>
                <a:extLst>
                  <a:ext uri="{FF2B5EF4-FFF2-40B4-BE49-F238E27FC236}">
                    <a16:creationId xmlns:a16="http://schemas.microsoft.com/office/drawing/2014/main" id="{9AF417F1-5669-451B-8369-F883B65476F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5" y="3326389"/>
                <a:ext cx="6480000" cy="26035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Searchable</a:t>
                </a:r>
              </a:p>
            </p:txBody>
          </p:sp>
          <p:sp>
            <p:nvSpPr>
              <p:cNvPr id="122" name="Rectangle 10">
                <a:extLst>
                  <a:ext uri="{FF2B5EF4-FFF2-40B4-BE49-F238E27FC236}">
                    <a16:creationId xmlns:a16="http://schemas.microsoft.com/office/drawing/2014/main" id="{BE557B1F-8994-422D-A6FA-5D340FC368E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5" y="2937451"/>
                <a:ext cx="6480000" cy="26035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Value Add</a:t>
                </a:r>
              </a:p>
            </p:txBody>
          </p:sp>
          <p:sp>
            <p:nvSpPr>
              <p:cNvPr id="123" name="Rectangle 11">
                <a:hlinkClick r:id="" action="ppaction://noaction"/>
                <a:extLst>
                  <a:ext uri="{FF2B5EF4-FFF2-40B4-BE49-F238E27FC236}">
                    <a16:creationId xmlns:a16="http://schemas.microsoft.com/office/drawing/2014/main" id="{830EEE6E-027D-4705-B5D0-75B3060751F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5" y="3715326"/>
                <a:ext cx="6480000" cy="257175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Profitable</a:t>
                </a:r>
              </a:p>
            </p:txBody>
          </p:sp>
          <p:sp>
            <p:nvSpPr>
              <p:cNvPr id="124" name="Rectangle 12">
                <a:extLst>
                  <a:ext uri="{FF2B5EF4-FFF2-40B4-BE49-F238E27FC236}">
                    <a16:creationId xmlns:a16="http://schemas.microsoft.com/office/drawing/2014/main" id="{D2663809-31F7-4B6C-82AD-A947EB1FF7A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6" y="2550101"/>
                <a:ext cx="6480000" cy="258763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Niche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68BFF8B9-432B-43E0-BAF4-B2A8ED4FC30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6" y="4101089"/>
                <a:ext cx="6480000" cy="258762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Consistency</a:t>
                </a: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28A7790-5118-4A20-A073-924D0E91920A}"/>
                </a:ext>
              </a:extLst>
            </p:cNvPr>
            <p:cNvGrpSpPr/>
            <p:nvPr/>
          </p:nvGrpSpPr>
          <p:grpSpPr>
            <a:xfrm>
              <a:off x="2238780" y="2627375"/>
              <a:ext cx="879051" cy="1809750"/>
              <a:chOff x="1656425" y="2550101"/>
              <a:chExt cx="6480001" cy="1809750"/>
            </a:xfrm>
            <a:grpFill/>
          </p:grpSpPr>
          <p:sp>
            <p:nvSpPr>
              <p:cNvPr id="115" name="Rectangle 9">
                <a:hlinkClick r:id="" action="ppaction://noaction"/>
                <a:extLst>
                  <a:ext uri="{FF2B5EF4-FFF2-40B4-BE49-F238E27FC236}">
                    <a16:creationId xmlns:a16="http://schemas.microsoft.com/office/drawing/2014/main" id="{46FE2D43-4957-41AE-BA00-ED357457C75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5" y="3326389"/>
                <a:ext cx="6480000" cy="26035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Alliances</a:t>
                </a:r>
              </a:p>
            </p:txBody>
          </p:sp>
          <p:sp>
            <p:nvSpPr>
              <p:cNvPr id="116" name="Rectangle 10">
                <a:extLst>
                  <a:ext uri="{FF2B5EF4-FFF2-40B4-BE49-F238E27FC236}">
                    <a16:creationId xmlns:a16="http://schemas.microsoft.com/office/drawing/2014/main" id="{40F5C9F9-B6D6-4612-A6A4-B2FDC6F568C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5" y="2937451"/>
                <a:ext cx="6480000" cy="26035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Followership</a:t>
                </a:r>
              </a:p>
            </p:txBody>
          </p:sp>
          <p:sp>
            <p:nvSpPr>
              <p:cNvPr id="117" name="Rectangle 11">
                <a:hlinkClick r:id="" action="ppaction://noaction"/>
                <a:extLst>
                  <a:ext uri="{FF2B5EF4-FFF2-40B4-BE49-F238E27FC236}">
                    <a16:creationId xmlns:a16="http://schemas.microsoft.com/office/drawing/2014/main" id="{0502669E-B16E-43A2-8F44-5A30171477F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5" y="3715326"/>
                <a:ext cx="6480000" cy="257175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Visible</a:t>
                </a:r>
              </a:p>
            </p:txBody>
          </p:sp>
          <p:sp>
            <p:nvSpPr>
              <p:cNvPr id="118" name="Rectangle 12">
                <a:extLst>
                  <a:ext uri="{FF2B5EF4-FFF2-40B4-BE49-F238E27FC236}">
                    <a16:creationId xmlns:a16="http://schemas.microsoft.com/office/drawing/2014/main" id="{63A1BA34-FCB7-4952-B255-A97118D4D20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6" y="2550101"/>
                <a:ext cx="6480000" cy="258763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Audience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FA96EB3-3458-4A53-9C4C-5AD85CB23E8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6" y="4101089"/>
                <a:ext cx="6480000" cy="258762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Goudy Old Style" panose="02020502050305020303" pitchFamily="18" charset="0"/>
                </a:endParaRPr>
              </a:p>
            </p:txBody>
          </p: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67B6F7D-CCCC-4DE0-A99E-F8C1DA3D3AF4}"/>
              </a:ext>
            </a:extLst>
          </p:cNvPr>
          <p:cNvGrpSpPr/>
          <p:nvPr/>
        </p:nvGrpSpPr>
        <p:grpSpPr>
          <a:xfrm>
            <a:off x="6574457" y="2526250"/>
            <a:ext cx="2729317" cy="1809750"/>
            <a:chOff x="388514" y="2627375"/>
            <a:chExt cx="2729317" cy="1809750"/>
          </a:xfrm>
          <a:solidFill>
            <a:schemeClr val="bg1"/>
          </a:solidFill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D449440-4C14-412F-9BD5-50BB7AFA77BA}"/>
                </a:ext>
              </a:extLst>
            </p:cNvPr>
            <p:cNvGrpSpPr/>
            <p:nvPr/>
          </p:nvGrpSpPr>
          <p:grpSpPr>
            <a:xfrm>
              <a:off x="388514" y="2627375"/>
              <a:ext cx="879051" cy="1809750"/>
              <a:chOff x="1656425" y="2550101"/>
              <a:chExt cx="6480001" cy="1809750"/>
            </a:xfrm>
            <a:grpFill/>
          </p:grpSpPr>
          <p:sp>
            <p:nvSpPr>
              <p:cNvPr id="149" name="Rectangle 9">
                <a:hlinkClick r:id="" action="ppaction://noaction"/>
                <a:extLst>
                  <a:ext uri="{FF2B5EF4-FFF2-40B4-BE49-F238E27FC236}">
                    <a16:creationId xmlns:a16="http://schemas.microsoft.com/office/drawing/2014/main" id="{67F0D505-D9C7-4FA7-B70B-220D963A53F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5" y="3326389"/>
                <a:ext cx="6480000" cy="26035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Insights</a:t>
                </a:r>
              </a:p>
            </p:txBody>
          </p:sp>
          <p:sp>
            <p:nvSpPr>
              <p:cNvPr id="150" name="Rectangle 10">
                <a:extLst>
                  <a:ext uri="{FF2B5EF4-FFF2-40B4-BE49-F238E27FC236}">
                    <a16:creationId xmlns:a16="http://schemas.microsoft.com/office/drawing/2014/main" id="{1551C8F6-96DB-4907-B493-E7DD403E281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5" y="2937451"/>
                <a:ext cx="6480000" cy="26035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Data Driven</a:t>
                </a:r>
              </a:p>
            </p:txBody>
          </p:sp>
          <p:sp>
            <p:nvSpPr>
              <p:cNvPr id="151" name="Rectangle 11">
                <a:hlinkClick r:id="" action="ppaction://noaction"/>
                <a:extLst>
                  <a:ext uri="{FF2B5EF4-FFF2-40B4-BE49-F238E27FC236}">
                    <a16:creationId xmlns:a16="http://schemas.microsoft.com/office/drawing/2014/main" id="{275C44FE-E6B7-44A8-A2CE-0AC8D8D0A18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5" y="3715326"/>
                <a:ext cx="6480000" cy="257175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Examples</a:t>
                </a:r>
              </a:p>
            </p:txBody>
          </p:sp>
          <p:sp>
            <p:nvSpPr>
              <p:cNvPr id="152" name="Rectangle 12">
                <a:extLst>
                  <a:ext uri="{FF2B5EF4-FFF2-40B4-BE49-F238E27FC236}">
                    <a16:creationId xmlns:a16="http://schemas.microsoft.com/office/drawing/2014/main" id="{0727F97E-162F-470D-90F1-BD68B524D78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6" y="2550101"/>
                <a:ext cx="6480000" cy="258763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Clarity</a:t>
                </a:r>
              </a:p>
            </p:txBody>
          </p:sp>
          <p:sp>
            <p:nvSpPr>
              <p:cNvPr id="154" name="Rectangle 42">
                <a:extLst>
                  <a:ext uri="{FF2B5EF4-FFF2-40B4-BE49-F238E27FC236}">
                    <a16:creationId xmlns:a16="http://schemas.microsoft.com/office/drawing/2014/main" id="{CD4181F3-A3FB-41AA-A202-14925269C3D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6" y="4101089"/>
                <a:ext cx="6480000" cy="258762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Analogies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C1010B42-349D-413A-B8CB-C3C9EE45D52C}"/>
                </a:ext>
              </a:extLst>
            </p:cNvPr>
            <p:cNvGrpSpPr/>
            <p:nvPr/>
          </p:nvGrpSpPr>
          <p:grpSpPr>
            <a:xfrm>
              <a:off x="1313647" y="2627375"/>
              <a:ext cx="879051" cy="1809750"/>
              <a:chOff x="1656425" y="2550101"/>
              <a:chExt cx="6480001" cy="1809750"/>
            </a:xfrm>
            <a:grpFill/>
          </p:grpSpPr>
          <p:sp>
            <p:nvSpPr>
              <p:cNvPr id="143" name="Rectangle 9">
                <a:hlinkClick r:id="" action="ppaction://noaction"/>
                <a:extLst>
                  <a:ext uri="{FF2B5EF4-FFF2-40B4-BE49-F238E27FC236}">
                    <a16:creationId xmlns:a16="http://schemas.microsoft.com/office/drawing/2014/main" id="{4F492081-EFF1-4783-A653-C63EFCE4FFD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5" y="3326389"/>
                <a:ext cx="6480000" cy="26035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Empathy</a:t>
                </a:r>
              </a:p>
            </p:txBody>
          </p:sp>
          <p:sp>
            <p:nvSpPr>
              <p:cNvPr id="144" name="Rectangle 10">
                <a:extLst>
                  <a:ext uri="{FF2B5EF4-FFF2-40B4-BE49-F238E27FC236}">
                    <a16:creationId xmlns:a16="http://schemas.microsoft.com/office/drawing/2014/main" id="{181E466E-8421-46B9-ADCE-2DFE208267A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5" y="2937451"/>
                <a:ext cx="6480000" cy="26035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Vulnerability</a:t>
                </a:r>
              </a:p>
            </p:txBody>
          </p:sp>
          <p:sp>
            <p:nvSpPr>
              <p:cNvPr id="145" name="Rectangle 11">
                <a:hlinkClick r:id="" action="ppaction://noaction"/>
                <a:extLst>
                  <a:ext uri="{FF2B5EF4-FFF2-40B4-BE49-F238E27FC236}">
                    <a16:creationId xmlns:a16="http://schemas.microsoft.com/office/drawing/2014/main" id="{4EED3BE5-E968-4FB4-8D94-3F7A26AE80E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5" y="3715326"/>
                <a:ext cx="6480000" cy="257175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Inspire</a:t>
                </a:r>
              </a:p>
            </p:txBody>
          </p:sp>
          <p:sp>
            <p:nvSpPr>
              <p:cNvPr id="146" name="Rectangle 12">
                <a:extLst>
                  <a:ext uri="{FF2B5EF4-FFF2-40B4-BE49-F238E27FC236}">
                    <a16:creationId xmlns:a16="http://schemas.microsoft.com/office/drawing/2014/main" id="{4E3AFD32-D27F-48D0-A149-5FE4C9DBBF6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6" y="2550101"/>
                <a:ext cx="6480000" cy="258763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Authenticity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6033CF51-8270-4D5B-986A-571A470160D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6" y="4101089"/>
                <a:ext cx="6480000" cy="258762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Empower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6F6E3AB-2A11-412D-BA6F-2F29B521C0EF}"/>
                </a:ext>
              </a:extLst>
            </p:cNvPr>
            <p:cNvGrpSpPr/>
            <p:nvPr/>
          </p:nvGrpSpPr>
          <p:grpSpPr>
            <a:xfrm>
              <a:off x="2238780" y="2627375"/>
              <a:ext cx="879051" cy="1809750"/>
              <a:chOff x="1656425" y="2550101"/>
              <a:chExt cx="6480001" cy="1809750"/>
            </a:xfrm>
            <a:grpFill/>
          </p:grpSpPr>
          <p:sp>
            <p:nvSpPr>
              <p:cNvPr id="137" name="Rectangle 9">
                <a:hlinkClick r:id="" action="ppaction://noaction"/>
                <a:extLst>
                  <a:ext uri="{FF2B5EF4-FFF2-40B4-BE49-F238E27FC236}">
                    <a16:creationId xmlns:a16="http://schemas.microsoft.com/office/drawing/2014/main" id="{2FEE8FA7-CFFA-4E16-9151-46F593B498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5" y="3326389"/>
                <a:ext cx="6480000" cy="26035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000" kern="0" dirty="0">
                    <a:solidFill>
                      <a:schemeClr val="bg1">
                        <a:lumMod val="50000"/>
                      </a:schemeClr>
                    </a:solidFill>
                    <a:latin typeface="Goudy Old Style" panose="02020502050305020303" pitchFamily="18" charset="0"/>
                  </a:rPr>
                  <a:t>Sponsor</a:t>
                </a:r>
                <a:endParaRPr kumimoji="0" lang="en-GB" sz="10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Goudy Old Style" panose="02020502050305020303" pitchFamily="18" charset="0"/>
                </a:endParaRPr>
              </a:p>
            </p:txBody>
          </p:sp>
          <p:sp>
            <p:nvSpPr>
              <p:cNvPr id="138" name="Rectangle 10">
                <a:extLst>
                  <a:ext uri="{FF2B5EF4-FFF2-40B4-BE49-F238E27FC236}">
                    <a16:creationId xmlns:a16="http://schemas.microsoft.com/office/drawing/2014/main" id="{ACFC8649-574A-42DB-825B-E96014DF9A9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5" y="2937451"/>
                <a:ext cx="6480001" cy="26035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Elevator Pitch</a:t>
                </a:r>
              </a:p>
            </p:txBody>
          </p:sp>
          <p:sp>
            <p:nvSpPr>
              <p:cNvPr id="139" name="Rectangle 11">
                <a:hlinkClick r:id="" action="ppaction://noaction"/>
                <a:extLst>
                  <a:ext uri="{FF2B5EF4-FFF2-40B4-BE49-F238E27FC236}">
                    <a16:creationId xmlns:a16="http://schemas.microsoft.com/office/drawing/2014/main" id="{3C015CEE-A9F8-4B02-B9AD-9C2E2E27E88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5" y="3715326"/>
                <a:ext cx="6480000" cy="257175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Advocacy</a:t>
                </a:r>
              </a:p>
            </p:txBody>
          </p:sp>
          <p:sp>
            <p:nvSpPr>
              <p:cNvPr id="140" name="Rectangle 12">
                <a:extLst>
                  <a:ext uri="{FF2B5EF4-FFF2-40B4-BE49-F238E27FC236}">
                    <a16:creationId xmlns:a16="http://schemas.microsoft.com/office/drawing/2014/main" id="{2F66D667-299F-4679-B9EE-EA25521384A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6" y="2550101"/>
                <a:ext cx="6480000" cy="258763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oudy Old Style" panose="02020502050305020303" pitchFamily="18" charset="0"/>
                  </a:rPr>
                  <a:t>Audience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07B6055-5F1E-4B39-837C-DC9717BB8AB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6426" y="4101089"/>
                <a:ext cx="6480000" cy="258762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00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GB" sz="1000" kern="0" dirty="0">
                    <a:solidFill>
                      <a:schemeClr val="bg1">
                        <a:lumMod val="50000"/>
                      </a:schemeClr>
                    </a:solidFill>
                    <a:latin typeface="Goudy Old Style" panose="02020502050305020303" pitchFamily="18" charset="0"/>
                  </a:rPr>
                  <a:t>The Three V’s</a:t>
                </a:r>
                <a:endParaRPr kumimoji="0" lang="en-GB" sz="10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Goudy Old Style" panose="02020502050305020303" pitchFamily="18" charset="0"/>
                </a:endParaRPr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C20BF4F-AEF9-4895-9019-88DB8FA9D4A7}"/>
              </a:ext>
            </a:extLst>
          </p:cNvPr>
          <p:cNvGrpSpPr/>
          <p:nvPr/>
        </p:nvGrpSpPr>
        <p:grpSpPr>
          <a:xfrm>
            <a:off x="592914" y="6168916"/>
            <a:ext cx="2790032" cy="258763"/>
            <a:chOff x="1012483" y="5919142"/>
            <a:chExt cx="2362928" cy="258763"/>
          </a:xfrm>
          <a:solidFill>
            <a:schemeClr val="bg1"/>
          </a:solidFill>
        </p:grpSpPr>
        <p:sp>
          <p:nvSpPr>
            <p:cNvPr id="159" name="Rectangle 12">
              <a:extLst>
                <a:ext uri="{FF2B5EF4-FFF2-40B4-BE49-F238E27FC236}">
                  <a16:creationId xmlns:a16="http://schemas.microsoft.com/office/drawing/2014/main" id="{BD1DC7A3-552E-4A49-968C-78CEF341695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12483" y="5919142"/>
              <a:ext cx="744484" cy="258763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7200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Goudy Old Style" panose="02020502050305020303" pitchFamily="18" charset="0"/>
                </a:rPr>
                <a:t>Agility / Pace</a:t>
              </a:r>
            </a:p>
          </p:txBody>
        </p:sp>
        <p:sp>
          <p:nvSpPr>
            <p:cNvPr id="160" name="Rectangle 12">
              <a:extLst>
                <a:ext uri="{FF2B5EF4-FFF2-40B4-BE49-F238E27FC236}">
                  <a16:creationId xmlns:a16="http://schemas.microsoft.com/office/drawing/2014/main" id="{D9A3E073-C7B6-4DC8-8111-E356A19B88A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821705" y="5919142"/>
              <a:ext cx="744484" cy="258763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7200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Goudy Old Style" panose="02020502050305020303" pitchFamily="18" charset="0"/>
                </a:rPr>
                <a:t>Proactivity </a:t>
              </a:r>
            </a:p>
          </p:txBody>
        </p:sp>
        <p:sp>
          <p:nvSpPr>
            <p:cNvPr id="161" name="Rectangle 12">
              <a:extLst>
                <a:ext uri="{FF2B5EF4-FFF2-40B4-BE49-F238E27FC236}">
                  <a16:creationId xmlns:a16="http://schemas.microsoft.com/office/drawing/2014/main" id="{70514A94-0C2C-4314-82F7-D64FBC1616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30927" y="5919142"/>
              <a:ext cx="744484" cy="258763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7200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Goudy Old Style" panose="02020502050305020303" pitchFamily="18" charset="0"/>
                </a:rPr>
                <a:t>Learning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14D2DE71-9BA5-478D-BDD4-CAA14CF87F04}"/>
              </a:ext>
            </a:extLst>
          </p:cNvPr>
          <p:cNvGrpSpPr/>
          <p:nvPr/>
        </p:nvGrpSpPr>
        <p:grpSpPr>
          <a:xfrm>
            <a:off x="3609444" y="6168916"/>
            <a:ext cx="2790031" cy="258763"/>
            <a:chOff x="1012483" y="5919142"/>
            <a:chExt cx="2362928" cy="258763"/>
          </a:xfrm>
          <a:solidFill>
            <a:schemeClr val="bg1"/>
          </a:solidFill>
        </p:grpSpPr>
        <p:sp>
          <p:nvSpPr>
            <p:cNvPr id="163" name="Rectangle 12">
              <a:extLst>
                <a:ext uri="{FF2B5EF4-FFF2-40B4-BE49-F238E27FC236}">
                  <a16:creationId xmlns:a16="http://schemas.microsoft.com/office/drawing/2014/main" id="{FF17EA25-69B1-4412-A39F-7EA13C5CB68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12483" y="5919142"/>
              <a:ext cx="744484" cy="258763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7200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Goudy Old Style" panose="02020502050305020303" pitchFamily="18" charset="0"/>
                </a:rPr>
                <a:t>Influence</a:t>
              </a:r>
            </a:p>
          </p:txBody>
        </p:sp>
        <p:sp>
          <p:nvSpPr>
            <p:cNvPr id="164" name="Rectangle 12">
              <a:extLst>
                <a:ext uri="{FF2B5EF4-FFF2-40B4-BE49-F238E27FC236}">
                  <a16:creationId xmlns:a16="http://schemas.microsoft.com/office/drawing/2014/main" id="{3D258F51-8167-4BB9-9CD6-5E2461B6388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821705" y="5919142"/>
              <a:ext cx="744484" cy="258763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7200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Goudy Old Style" panose="02020502050305020303" pitchFamily="18" charset="0"/>
                </a:rPr>
                <a:t>Comms</a:t>
              </a:r>
            </a:p>
          </p:txBody>
        </p:sp>
        <p:sp>
          <p:nvSpPr>
            <p:cNvPr id="165" name="Rectangle 12">
              <a:extLst>
                <a:ext uri="{FF2B5EF4-FFF2-40B4-BE49-F238E27FC236}">
                  <a16:creationId xmlns:a16="http://schemas.microsoft.com/office/drawing/2014/main" id="{322EA03A-7C6A-4069-8865-E5D565A17B6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30927" y="5919142"/>
              <a:ext cx="744484" cy="258763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7200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oudy Old Style" panose="02020502050305020303" pitchFamily="18" charset="0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046BBC2C-CB79-4B15-A1BE-E91FC4D602A5}"/>
              </a:ext>
            </a:extLst>
          </p:cNvPr>
          <p:cNvGrpSpPr/>
          <p:nvPr/>
        </p:nvGrpSpPr>
        <p:grpSpPr>
          <a:xfrm>
            <a:off x="6625973" y="6168916"/>
            <a:ext cx="2790032" cy="258763"/>
            <a:chOff x="1012483" y="5919142"/>
            <a:chExt cx="2362928" cy="258763"/>
          </a:xfrm>
          <a:solidFill>
            <a:schemeClr val="bg1"/>
          </a:solidFill>
        </p:grpSpPr>
        <p:sp>
          <p:nvSpPr>
            <p:cNvPr id="167" name="Rectangle 12">
              <a:extLst>
                <a:ext uri="{FF2B5EF4-FFF2-40B4-BE49-F238E27FC236}">
                  <a16:creationId xmlns:a16="http://schemas.microsoft.com/office/drawing/2014/main" id="{A93E39D9-C167-4AD4-89B1-E13AD4641B1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12483" y="5919142"/>
              <a:ext cx="744484" cy="258763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72000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GB" sz="10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Goudy Old Style" panose="02020502050305020303" pitchFamily="18" charset="0"/>
                </a:rPr>
                <a:t> Inclusion</a:t>
              </a:r>
            </a:p>
          </p:txBody>
        </p:sp>
        <p:sp>
          <p:nvSpPr>
            <p:cNvPr id="168" name="Rectangle 12">
              <a:extLst>
                <a:ext uri="{FF2B5EF4-FFF2-40B4-BE49-F238E27FC236}">
                  <a16:creationId xmlns:a16="http://schemas.microsoft.com/office/drawing/2014/main" id="{44DF82E8-3CB1-4BA1-8B31-1CA6726DE55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821705" y="5919142"/>
              <a:ext cx="744484" cy="258763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7200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Goudy Old Style" panose="02020502050305020303" pitchFamily="18" charset="0"/>
                </a:rPr>
                <a:t>Diversity</a:t>
              </a:r>
            </a:p>
          </p:txBody>
        </p:sp>
        <p:sp>
          <p:nvSpPr>
            <p:cNvPr id="169" name="Rectangle 12">
              <a:extLst>
                <a:ext uri="{FF2B5EF4-FFF2-40B4-BE49-F238E27FC236}">
                  <a16:creationId xmlns:a16="http://schemas.microsoft.com/office/drawing/2014/main" id="{041FF0AF-8FCA-49D3-AF7D-F97B388DC6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30927" y="5919142"/>
              <a:ext cx="744484" cy="258763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72000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GB" sz="10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Goudy Old Style" panose="02020502050305020303" pitchFamily="18" charset="0"/>
                </a:rPr>
                <a:t>Ethics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601D8C3-63EE-4804-A02B-FC9C09C2DB01}"/>
              </a:ext>
            </a:extLst>
          </p:cNvPr>
          <p:cNvGrpSpPr/>
          <p:nvPr/>
        </p:nvGrpSpPr>
        <p:grpSpPr>
          <a:xfrm>
            <a:off x="527247" y="2246002"/>
            <a:ext cx="2769467" cy="246221"/>
            <a:chOff x="553005" y="2431920"/>
            <a:chExt cx="2769467" cy="24622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0CD8310-9BC5-4EE8-82C6-00DA75784EB9}"/>
                </a:ext>
              </a:extLst>
            </p:cNvPr>
            <p:cNvSpPr txBox="1"/>
            <p:nvPr/>
          </p:nvSpPr>
          <p:spPr>
            <a:xfrm>
              <a:off x="553005" y="2431920"/>
              <a:ext cx="87905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Goudy Old Style" panose="02020502050305020303" pitchFamily="18" charset="0"/>
                </a:rPr>
                <a:t>DREAM</a:t>
              </a:r>
              <a:endParaRPr lang="en-GB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985A47C-C24D-4DD1-82F9-1D10CD307707}"/>
                </a:ext>
              </a:extLst>
            </p:cNvPr>
            <p:cNvSpPr txBox="1"/>
            <p:nvPr/>
          </p:nvSpPr>
          <p:spPr>
            <a:xfrm>
              <a:off x="1498213" y="2431920"/>
              <a:ext cx="87905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Goudy Old Style" panose="02020502050305020303" pitchFamily="18" charset="0"/>
                </a:rPr>
                <a:t>ATTITUDE</a:t>
              </a:r>
              <a:endParaRPr lang="en-GB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DF87EFF-9DED-4393-AFFB-FBF261E50638}"/>
                </a:ext>
              </a:extLst>
            </p:cNvPr>
            <p:cNvSpPr txBox="1"/>
            <p:nvPr/>
          </p:nvSpPr>
          <p:spPr>
            <a:xfrm>
              <a:off x="2443421" y="2431920"/>
              <a:ext cx="87905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Goudy Old Style" panose="02020502050305020303" pitchFamily="18" charset="0"/>
                </a:rPr>
                <a:t>HUSTLE</a:t>
              </a:r>
              <a:endParaRPr lang="en-GB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9E81557-B320-4EFC-B6C1-34EBF3799945}"/>
              </a:ext>
            </a:extLst>
          </p:cNvPr>
          <p:cNvGrpSpPr/>
          <p:nvPr/>
        </p:nvGrpSpPr>
        <p:grpSpPr>
          <a:xfrm>
            <a:off x="3538827" y="2246002"/>
            <a:ext cx="2796741" cy="246221"/>
            <a:chOff x="630279" y="2431920"/>
            <a:chExt cx="2796741" cy="246221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1826106-67AC-4A73-BF02-57F983D69DA5}"/>
                </a:ext>
              </a:extLst>
            </p:cNvPr>
            <p:cNvSpPr txBox="1"/>
            <p:nvPr/>
          </p:nvSpPr>
          <p:spPr>
            <a:xfrm>
              <a:off x="630279" y="2431920"/>
              <a:ext cx="88579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Goudy Old Style" panose="02020502050305020303" pitchFamily="18" charset="0"/>
                </a:rPr>
                <a:t>YOUR WHY</a:t>
              </a:r>
              <a:endParaRPr lang="en-GB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CD41DA3-8E75-4122-8CBC-0E2DC3C1D490}"/>
                </a:ext>
              </a:extLst>
            </p:cNvPr>
            <p:cNvSpPr txBox="1"/>
            <p:nvPr/>
          </p:nvSpPr>
          <p:spPr>
            <a:xfrm>
              <a:off x="1498213" y="2431920"/>
              <a:ext cx="108790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Goudy Old Style" panose="02020502050305020303" pitchFamily="18" charset="0"/>
                </a:rPr>
                <a:t>PROPOSITION</a:t>
              </a:r>
              <a:endParaRPr lang="en-GB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4D44690-8E66-4952-8858-16CD6963B75A}"/>
                </a:ext>
              </a:extLst>
            </p:cNvPr>
            <p:cNvSpPr txBox="1"/>
            <p:nvPr/>
          </p:nvSpPr>
          <p:spPr>
            <a:xfrm>
              <a:off x="2482058" y="2431920"/>
              <a:ext cx="94496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Goudy Old Style" panose="02020502050305020303" pitchFamily="18" charset="0"/>
                </a:rPr>
                <a:t>ECO-SYSTEM</a:t>
              </a:r>
              <a:endParaRPr lang="en-GB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A884110-1A63-40E4-B7FE-FE842A541220}"/>
              </a:ext>
            </a:extLst>
          </p:cNvPr>
          <p:cNvGrpSpPr/>
          <p:nvPr/>
        </p:nvGrpSpPr>
        <p:grpSpPr>
          <a:xfrm>
            <a:off x="6410445" y="2246002"/>
            <a:ext cx="2843898" cy="246221"/>
            <a:chOff x="553005" y="2431920"/>
            <a:chExt cx="2843898" cy="246221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640F67CD-682E-4295-A35B-99B175C1BAFB}"/>
                </a:ext>
              </a:extLst>
            </p:cNvPr>
            <p:cNvSpPr txBox="1"/>
            <p:nvPr/>
          </p:nvSpPr>
          <p:spPr>
            <a:xfrm>
              <a:off x="553005" y="2431920"/>
              <a:ext cx="108914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Goudy Old Style" panose="02020502050305020303" pitchFamily="18" charset="0"/>
                </a:rPr>
                <a:t>NARRATIVE</a:t>
              </a:r>
              <a:endParaRPr lang="en-GB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3BE398E4-5C8F-4251-918A-75CC4C98B3BC}"/>
                </a:ext>
              </a:extLst>
            </p:cNvPr>
            <p:cNvSpPr txBox="1"/>
            <p:nvPr/>
          </p:nvSpPr>
          <p:spPr>
            <a:xfrm>
              <a:off x="1625809" y="2431920"/>
              <a:ext cx="87905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Goudy Old Style" panose="02020502050305020303" pitchFamily="18" charset="0"/>
                </a:rPr>
                <a:t>EMOTION</a:t>
              </a:r>
              <a:endParaRPr lang="en-GB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2EA1F531-E337-4989-B551-C67D5F40417D}"/>
                </a:ext>
              </a:extLst>
            </p:cNvPr>
            <p:cNvSpPr txBox="1"/>
            <p:nvPr/>
          </p:nvSpPr>
          <p:spPr>
            <a:xfrm>
              <a:off x="2517852" y="2431920"/>
              <a:ext cx="87905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Goudy Old Style" panose="02020502050305020303" pitchFamily="18" charset="0"/>
                </a:rPr>
                <a:t>AMPLIFY</a:t>
              </a:r>
              <a:endParaRPr lang="en-GB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8C111853-E9D9-4D2E-8831-5274933DC9EA}"/>
              </a:ext>
            </a:extLst>
          </p:cNvPr>
          <p:cNvSpPr txBox="1"/>
          <p:nvPr/>
        </p:nvSpPr>
        <p:spPr>
          <a:xfrm>
            <a:off x="1180420" y="5481910"/>
            <a:ext cx="17777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oudy Old Style" panose="02020502050305020303" pitchFamily="18" charset="0"/>
              </a:rPr>
              <a:t>GAME PLAN</a:t>
            </a:r>
            <a:endParaRPr lang="en-GB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4225061-E265-4163-BA54-0F1F239CA5C6}"/>
              </a:ext>
            </a:extLst>
          </p:cNvPr>
          <p:cNvSpPr txBox="1"/>
          <p:nvPr/>
        </p:nvSpPr>
        <p:spPr>
          <a:xfrm>
            <a:off x="6853379" y="5481910"/>
            <a:ext cx="23598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oudy Old Style" panose="02020502050305020303" pitchFamily="18" charset="0"/>
              </a:rPr>
              <a:t>NEXT GENERATION LEADERSHIP</a:t>
            </a:r>
            <a:endParaRPr lang="en-GB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50A0C70-F35E-49E7-A23E-3DD54C7D33AD}"/>
              </a:ext>
            </a:extLst>
          </p:cNvPr>
          <p:cNvSpPr txBox="1"/>
          <p:nvPr/>
        </p:nvSpPr>
        <p:spPr>
          <a:xfrm>
            <a:off x="4235119" y="5481910"/>
            <a:ext cx="16345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oudy Old Style" panose="02020502050305020303" pitchFamily="18" charset="0"/>
              </a:rPr>
              <a:t>RELATIONSHIPS</a:t>
            </a:r>
            <a:endParaRPr lang="en-GB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E5BF253-CFE4-48A7-859C-F8A038A29202}"/>
              </a:ext>
            </a:extLst>
          </p:cNvPr>
          <p:cNvCxnSpPr>
            <a:cxnSpLocks/>
          </p:cNvCxnSpPr>
          <p:nvPr/>
        </p:nvCxnSpPr>
        <p:spPr>
          <a:xfrm flipV="1">
            <a:off x="593724" y="4515712"/>
            <a:ext cx="0" cy="36000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01CB1BA-7B02-464E-AD2D-57E328F55787}"/>
              </a:ext>
            </a:extLst>
          </p:cNvPr>
          <p:cNvCxnSpPr>
            <a:cxnSpLocks/>
          </p:cNvCxnSpPr>
          <p:nvPr/>
        </p:nvCxnSpPr>
        <p:spPr>
          <a:xfrm flipV="1">
            <a:off x="9295156" y="4501532"/>
            <a:ext cx="0" cy="36000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DC4B7AE-2B59-44A1-B15E-DF961FE54119}"/>
              </a:ext>
            </a:extLst>
          </p:cNvPr>
          <p:cNvGrpSpPr/>
          <p:nvPr/>
        </p:nvGrpSpPr>
        <p:grpSpPr>
          <a:xfrm>
            <a:off x="3601603" y="5761760"/>
            <a:ext cx="2790032" cy="258763"/>
            <a:chOff x="1012483" y="5919142"/>
            <a:chExt cx="2362928" cy="258763"/>
          </a:xfrm>
          <a:solidFill>
            <a:schemeClr val="bg1"/>
          </a:solidFill>
        </p:grpSpPr>
        <p:sp>
          <p:nvSpPr>
            <p:cNvPr id="147" name="Rectangle 12">
              <a:extLst>
                <a:ext uri="{FF2B5EF4-FFF2-40B4-BE49-F238E27FC236}">
                  <a16:creationId xmlns:a16="http://schemas.microsoft.com/office/drawing/2014/main" id="{B71ED5B0-2194-4C3D-9D18-7F019AA4242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12483" y="5919142"/>
              <a:ext cx="744484" cy="258763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7200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Goudy Old Style" panose="02020502050305020303" pitchFamily="18" charset="0"/>
                </a:rPr>
                <a:t>Collaboration</a:t>
              </a:r>
            </a:p>
          </p:txBody>
        </p:sp>
        <p:sp>
          <p:nvSpPr>
            <p:cNvPr id="153" name="Rectangle 12">
              <a:extLst>
                <a:ext uri="{FF2B5EF4-FFF2-40B4-BE49-F238E27FC236}">
                  <a16:creationId xmlns:a16="http://schemas.microsoft.com/office/drawing/2014/main" id="{F0CD59D9-7344-4A0C-9324-92F3894ECCB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821705" y="5919142"/>
              <a:ext cx="744484" cy="258763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7200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Goudy Old Style" panose="02020502050305020303" pitchFamily="18" charset="0"/>
                </a:rPr>
                <a:t>Trust</a:t>
              </a:r>
            </a:p>
          </p:txBody>
        </p:sp>
        <p:sp>
          <p:nvSpPr>
            <p:cNvPr id="174" name="Rectangle 12">
              <a:extLst>
                <a:ext uri="{FF2B5EF4-FFF2-40B4-BE49-F238E27FC236}">
                  <a16:creationId xmlns:a16="http://schemas.microsoft.com/office/drawing/2014/main" id="{6258CA7D-A6C2-414C-A1F1-98901437424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30927" y="5919142"/>
              <a:ext cx="744484" cy="258763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7200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Goudy Old Style" panose="02020502050305020303" pitchFamily="18" charset="0"/>
                </a:rPr>
                <a:t>Network</a:t>
              </a: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ED53B511-A161-40CB-AD40-83238D505CBD}"/>
              </a:ext>
            </a:extLst>
          </p:cNvPr>
          <p:cNvSpPr txBox="1"/>
          <p:nvPr/>
        </p:nvSpPr>
        <p:spPr>
          <a:xfrm>
            <a:off x="596900" y="6651180"/>
            <a:ext cx="624178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>
                    <a:lumMod val="65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Copyright © 2021.                                                      Advancing careers using soft-skills</a:t>
            </a:r>
          </a:p>
        </p:txBody>
      </p:sp>
    </p:spTree>
    <p:extLst>
      <p:ext uri="{BB962C8B-B14F-4D97-AF65-F5344CB8AC3E}">
        <p14:creationId xmlns:p14="http://schemas.microsoft.com/office/powerpoint/2010/main" val="216032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7B96E5B-9C1D-4DFD-AF81-D97667DB5A35}"/>
              </a:ext>
            </a:extLst>
          </p:cNvPr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B56218-3AFB-4BF2-8D5D-B842FD18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2" y="6516006"/>
            <a:ext cx="371249" cy="407305"/>
          </a:xfrm>
        </p:spPr>
        <p:txBody>
          <a:bodyPr/>
          <a:lstStyle/>
          <a:p>
            <a:fld id="{E60FE5C1-DF2E-4D97-8504-3B124FD300EA}" type="slidenum">
              <a:rPr lang="en-GB" sz="900" smtClean="0">
                <a:latin typeface="Goudy Old Style" panose="02020502050305020303" pitchFamily="18" charset="0"/>
              </a:rPr>
              <a:t>4</a:t>
            </a:fld>
            <a:endParaRPr lang="en-GB" sz="900">
              <a:latin typeface="Goudy Old Style" panose="020205020503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51052-0D35-48E7-B536-03EE2AD95C4F}"/>
              </a:ext>
            </a:extLst>
          </p:cNvPr>
          <p:cNvSpPr txBox="1"/>
          <p:nvPr/>
        </p:nvSpPr>
        <p:spPr>
          <a:xfrm>
            <a:off x="596900" y="2905780"/>
            <a:ext cx="7371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>
                    <a:lumMod val="65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Want to take it further?</a:t>
            </a:r>
            <a:endParaRPr lang="en-GB" sz="4800" b="1" dirty="0">
              <a:solidFill>
                <a:schemeClr val="bg1">
                  <a:lumMod val="65000"/>
                </a:schemeClr>
              </a:solidFill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84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B56218-3AFB-4BF2-8D5D-B842FD18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2" y="6516006"/>
            <a:ext cx="371249" cy="407305"/>
          </a:xfrm>
        </p:spPr>
        <p:txBody>
          <a:bodyPr/>
          <a:lstStyle/>
          <a:p>
            <a:fld id="{E60FE5C1-DF2E-4D97-8504-3B124FD300EA}" type="slidenum">
              <a:rPr lang="en-GB" sz="900" smtClean="0">
                <a:latin typeface="Goudy Old Style" panose="02020502050305020303" pitchFamily="18" charset="0"/>
              </a:rPr>
              <a:t>5</a:t>
            </a:fld>
            <a:endParaRPr lang="en-GB" sz="900">
              <a:latin typeface="Goudy Old Style" panose="020205020503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51052-0D35-48E7-B536-03EE2AD95C4F}"/>
              </a:ext>
            </a:extLst>
          </p:cNvPr>
          <p:cNvSpPr txBox="1"/>
          <p:nvPr/>
        </p:nvSpPr>
        <p:spPr>
          <a:xfrm>
            <a:off x="611414" y="235734"/>
            <a:ext cx="7371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222222"/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Fully Bossed – The Academy</a:t>
            </a:r>
            <a:endParaRPr lang="en-GB" sz="4800" b="1" dirty="0">
              <a:latin typeface="Goudy Old Style" panose="020205020503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2A636-8095-4060-B1A2-E766753F9F31}"/>
              </a:ext>
            </a:extLst>
          </p:cNvPr>
          <p:cNvSpPr txBox="1"/>
          <p:nvPr/>
        </p:nvSpPr>
        <p:spPr>
          <a:xfrm>
            <a:off x="611414" y="646668"/>
            <a:ext cx="7110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65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Bringing you practical and actionable solutions</a:t>
            </a:r>
            <a:endParaRPr lang="en-GB" sz="4000" dirty="0">
              <a:solidFill>
                <a:schemeClr val="bg1">
                  <a:lumMod val="65000"/>
                </a:schemeClr>
              </a:solidFill>
              <a:latin typeface="Goudy Old Style" panose="020205020503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B392B-E7D8-49E5-98D8-B36AB1B521BA}"/>
              </a:ext>
            </a:extLst>
          </p:cNvPr>
          <p:cNvSpPr txBox="1"/>
          <p:nvPr/>
        </p:nvSpPr>
        <p:spPr>
          <a:xfrm>
            <a:off x="250802" y="1134792"/>
            <a:ext cx="8683172" cy="646331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lvl="1"/>
            <a:r>
              <a:rPr lang="en-GB" b="1" dirty="0">
                <a:solidFill>
                  <a:srgbClr val="222222"/>
                </a:solidFill>
                <a:latin typeface="Goudy Old Style" panose="0202050205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This Academy is aimed at:</a:t>
            </a:r>
          </a:p>
          <a:p>
            <a:pPr marL="742950" lvl="1" indent="-285750">
              <a:buFontTx/>
              <a:buChar char="-"/>
            </a:pPr>
            <a:r>
              <a:rPr lang="en-GB" dirty="0">
                <a:solidFill>
                  <a:srgbClr val="222222"/>
                </a:solidFill>
                <a:latin typeface="Goudy Old Style" panose="0202050205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Career Professionals looking to kick start their career or take it to the next level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0B14DD-4233-43CE-B034-5071583D4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71298"/>
              </p:ext>
            </p:extLst>
          </p:nvPr>
        </p:nvGraphicFramePr>
        <p:xfrm>
          <a:off x="611414" y="2146477"/>
          <a:ext cx="8694511" cy="4477811"/>
        </p:xfrm>
        <a:graphic>
          <a:graphicData uri="http://schemas.openxmlformats.org/drawingml/2006/table">
            <a:tbl>
              <a:tblPr firstRow="1" firstCol="1" bandRow="1"/>
              <a:tblGrid>
                <a:gridCol w="250002">
                  <a:extLst>
                    <a:ext uri="{9D8B030D-6E8A-4147-A177-3AD203B41FA5}">
                      <a16:colId xmlns:a16="http://schemas.microsoft.com/office/drawing/2014/main" val="2221297288"/>
                    </a:ext>
                  </a:extLst>
                </a:gridCol>
                <a:gridCol w="995959">
                  <a:extLst>
                    <a:ext uri="{9D8B030D-6E8A-4147-A177-3AD203B41FA5}">
                      <a16:colId xmlns:a16="http://schemas.microsoft.com/office/drawing/2014/main" val="3520669131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1688576636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1806168944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2829128033"/>
                    </a:ext>
                  </a:extLst>
                </a:gridCol>
              </a:tblGrid>
              <a:tr h="2710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00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44" marR="6264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00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44" marR="6264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effectLst/>
                          <a:latin typeface="Goudy Old Style" panose="02020502050305020303" pitchFamily="18" charset="0"/>
                          <a:cs typeface="Times New Roman" panose="02020603050405020304" pitchFamily="18" charset="0"/>
                        </a:rPr>
                        <a:t>Your Ambition </a:t>
                      </a:r>
                      <a:r>
                        <a:rPr lang="en-GB" sz="1200" b="1" i="1" dirty="0">
                          <a:effectLst/>
                          <a:latin typeface="Goudy Old Style" panose="02020502050305020303" pitchFamily="18" charset="0"/>
                          <a:cs typeface="Times New Roman" panose="02020603050405020304" pitchFamily="18" charset="0"/>
                        </a:rPr>
                        <a:t>(examples)</a:t>
                      </a:r>
                    </a:p>
                  </a:txBody>
                  <a:tcPr marL="62644" marR="62644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Your Ambition </a:t>
                      </a:r>
                      <a:r>
                        <a:rPr lang="en-GB" sz="1200" b="1" i="1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(examples)</a:t>
                      </a:r>
                    </a:p>
                  </a:txBody>
                  <a:tcPr marL="62644" marR="62644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200" b="1" dirty="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44" marR="62644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950536"/>
                  </a:ext>
                </a:extLst>
              </a:tr>
              <a:tr h="318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000" dirty="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44" marR="6264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000" dirty="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44" marR="6264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Your Challenge</a:t>
                      </a:r>
                    </a:p>
                  </a:txBody>
                  <a:tcPr marL="62644" marR="62644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Career Professional</a:t>
                      </a:r>
                    </a:p>
                  </a:txBody>
                  <a:tcPr marL="62644" marR="62644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Start-up</a:t>
                      </a:r>
                    </a:p>
                  </a:txBody>
                  <a:tcPr marL="62644" marR="62644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48843"/>
                  </a:ext>
                </a:extLst>
              </a:tr>
              <a:tr h="167157">
                <a:tc rowSpan="1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>
                          <a:latin typeface="Goudy Old Style" panose="02020502050305020303" pitchFamily="18" charset="0"/>
                        </a:rPr>
                        <a:t>Soft Skill</a:t>
                      </a:r>
                    </a:p>
                  </a:txBody>
                  <a:tcPr marL="62644" marR="62644" marT="0" marB="0" vert="vert27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Mindset</a:t>
                      </a:r>
                      <a:endParaRPr lang="en-GB" sz="1200" dirty="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44" marR="62644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Creating ambitious goals without selling yourself short due to disbelief, self-doubt or low confidence.</a:t>
                      </a:r>
                    </a:p>
                  </a:txBody>
                  <a:tcPr marL="62644" marR="6264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0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Confidence in a doing something unfamiliar, complex or challenging and perseverance to complete it</a:t>
                      </a: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0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 and adopt an entrepreneurial mindset, challenge the norm and take smart risks</a:t>
                      </a:r>
                    </a:p>
                  </a:txBody>
                  <a:tcPr marL="62644" marR="6264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0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Put the consumer/clients at the forefront and maintain perseverance towards your mission</a:t>
                      </a: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0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Innovate solutions to real life problems and disrupt markets, industries and sectors</a:t>
                      </a:r>
                    </a:p>
                  </a:txBody>
                  <a:tcPr marL="62644" marR="6264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7113315"/>
                  </a:ext>
                </a:extLst>
              </a:tr>
              <a:tr h="34085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Building influence, robustness and gravitas.</a:t>
                      </a:r>
                    </a:p>
                  </a:txBody>
                  <a:tcPr marL="62644" marR="6264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44" marR="626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6211"/>
                  </a:ext>
                </a:extLst>
              </a:tr>
              <a:tr h="34085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Gaining comfort exploring new territories where you may be uncomfortable, learning in a safe space.</a:t>
                      </a:r>
                    </a:p>
                  </a:txBody>
                  <a:tcPr marL="62644" marR="6264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44" marR="626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6959"/>
                  </a:ext>
                </a:extLst>
              </a:tr>
              <a:tr h="340852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44" marR="626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Brand</a:t>
                      </a:r>
                      <a:endParaRPr lang="en-GB" sz="1200" dirty="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44" marR="62644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Understanding your purpose and your why, as well as knowing how/when to re-brand.</a:t>
                      </a:r>
                    </a:p>
                  </a:txBody>
                  <a:tcPr marL="62644" marR="6264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0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 a personal band with clarity on what you’re famous for and why</a:t>
                      </a: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0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Know your audience of influencers with intimacy and consistently serve them </a:t>
                      </a:r>
                    </a:p>
                  </a:txBody>
                  <a:tcPr marL="62644" marR="6264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Inspire a vision that passionately motivates others towards your mission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Monetise priority opportunities within your market using an irresistible value proposition </a:t>
                      </a:r>
                    </a:p>
                  </a:txBody>
                  <a:tcPr marL="62644" marR="6264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1130457"/>
                  </a:ext>
                </a:extLst>
              </a:tr>
              <a:tr h="34085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Developing a searchable niche that is adding value and profitable.</a:t>
                      </a:r>
                    </a:p>
                  </a:txBody>
                  <a:tcPr marL="62644" marR="6264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44" marR="626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436532"/>
                  </a:ext>
                </a:extLst>
              </a:tr>
              <a:tr h="16715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Developing content that does the work for you.</a:t>
                      </a:r>
                    </a:p>
                  </a:txBody>
                  <a:tcPr marL="62644" marR="6264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44" marR="626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42749"/>
                  </a:ext>
                </a:extLst>
              </a:tr>
              <a:tr h="340852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44" marR="626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Story </a:t>
                      </a:r>
                      <a:endParaRPr lang="en-GB" sz="1200" dirty="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44" marR="62644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 a killer message that matches exactly what you want to convey.</a:t>
                      </a:r>
                    </a:p>
                  </a:txBody>
                  <a:tcPr marL="62644" marR="6264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0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Communicate a winning story for   promotion readiness, hiring into a new role and important business meetings</a:t>
                      </a: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0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Communicate an effective business case  </a:t>
                      </a:r>
                    </a:p>
                  </a:txBody>
                  <a:tcPr marL="62644" marR="6264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0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Influence investment opportunities by demonstrating investor readiness</a:t>
                      </a: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0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 emotional connections and brand loyalty through consistent and connected storytelling leading to sell-</a:t>
                      </a:r>
                      <a:r>
                        <a:rPr lang="en-GB" sz="1000" dirty="0" err="1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</a:t>
                      </a:r>
                      <a:endParaRPr lang="en-GB" sz="1000" dirty="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44" marR="6264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6919123"/>
                  </a:ext>
                </a:extLst>
              </a:tr>
              <a:tr h="34085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Creating a lasting memory that makes others want to hear more and then act.</a:t>
                      </a:r>
                    </a:p>
                  </a:txBody>
                  <a:tcPr marL="62644" marR="6264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44" marR="626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91424"/>
                  </a:ext>
                </a:extLst>
              </a:tr>
              <a:tr h="28568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Amplify your story by getting others to cheerlead for you and highlight the value you bring.</a:t>
                      </a:r>
                    </a:p>
                  </a:txBody>
                  <a:tcPr marL="62644" marR="6264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44" marR="626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61003"/>
                  </a:ext>
                </a:extLst>
              </a:tr>
              <a:tr h="167157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44" marR="626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Orchestration</a:t>
                      </a:r>
                      <a:endParaRPr lang="en-GB" sz="1200" dirty="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44" marR="62644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Juggle effectively whilst delivering meaning results</a:t>
                      </a:r>
                    </a:p>
                  </a:txBody>
                  <a:tcPr marL="62644" marR="6264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0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 a highly effective ‘conductor’ who can be trusted to seamlessly, and effectively, make it happen</a:t>
                      </a: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0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Lead teams effectively who are inspired and committed to your goals</a:t>
                      </a:r>
                    </a:p>
                  </a:txBody>
                  <a:tcPr marL="62644" marR="6264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0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Build and collaborate effectively with all networks</a:t>
                      </a:r>
                    </a:p>
                  </a:txBody>
                  <a:tcPr marL="62644" marR="6264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6611780"/>
                  </a:ext>
                </a:extLst>
              </a:tr>
              <a:tr h="34085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Know your eco-system and get them working for you and advocating for you</a:t>
                      </a:r>
                    </a:p>
                  </a:txBody>
                  <a:tcPr marL="62644" marR="6264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44" marR="626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840694"/>
                  </a:ext>
                </a:extLst>
              </a:tr>
              <a:tr h="34085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Lead (not just manage) teams or campaigns effectively to succeed</a:t>
                      </a:r>
                    </a:p>
                  </a:txBody>
                  <a:tcPr marL="62644" marR="6264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44" marR="626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5029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1BBF7B6-0BA1-4DF3-8E04-124C24518C67}"/>
              </a:ext>
            </a:extLst>
          </p:cNvPr>
          <p:cNvSpPr txBox="1"/>
          <p:nvPr/>
        </p:nvSpPr>
        <p:spPr>
          <a:xfrm>
            <a:off x="596900" y="6651180"/>
            <a:ext cx="624178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>
                    <a:lumMod val="65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Copyright © 2021.                                                      Advancing careers using soft-skills</a:t>
            </a:r>
          </a:p>
        </p:txBody>
      </p:sp>
    </p:spTree>
    <p:extLst>
      <p:ext uri="{BB962C8B-B14F-4D97-AF65-F5344CB8AC3E}">
        <p14:creationId xmlns:p14="http://schemas.microsoft.com/office/powerpoint/2010/main" val="398088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1">
            <a:extLst>
              <a:ext uri="{FF2B5EF4-FFF2-40B4-BE49-F238E27FC236}">
                <a16:creationId xmlns:a16="http://schemas.microsoft.com/office/drawing/2014/main" id="{BFC8077B-875B-4BFC-B4F3-A2A68AFBA9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40945" y="3326112"/>
            <a:ext cx="3157412" cy="2885220"/>
            <a:chOff x="2400" y="2996"/>
            <a:chExt cx="464" cy="42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5" name="Freeform 142">
              <a:extLst>
                <a:ext uri="{FF2B5EF4-FFF2-40B4-BE49-F238E27FC236}">
                  <a16:creationId xmlns:a16="http://schemas.microsoft.com/office/drawing/2014/main" id="{E9C10E69-C123-4BFF-B716-4F9CF8D558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5" y="2996"/>
              <a:ext cx="198" cy="197"/>
            </a:xfrm>
            <a:custGeom>
              <a:avLst/>
              <a:gdLst>
                <a:gd name="T0" fmla="*/ 11 w 134"/>
                <a:gd name="T1" fmla="*/ 111 h 133"/>
                <a:gd name="T2" fmla="*/ 0 w 134"/>
                <a:gd name="T3" fmla="*/ 122 h 133"/>
                <a:gd name="T4" fmla="*/ 11 w 134"/>
                <a:gd name="T5" fmla="*/ 133 h 133"/>
                <a:gd name="T6" fmla="*/ 22 w 134"/>
                <a:gd name="T7" fmla="*/ 122 h 133"/>
                <a:gd name="T8" fmla="*/ 22 w 134"/>
                <a:gd name="T9" fmla="*/ 120 h 133"/>
                <a:gd name="T10" fmla="*/ 74 w 134"/>
                <a:gd name="T11" fmla="*/ 68 h 133"/>
                <a:gd name="T12" fmla="*/ 99 w 134"/>
                <a:gd name="T13" fmla="*/ 68 h 133"/>
                <a:gd name="T14" fmla="*/ 103 w 134"/>
                <a:gd name="T15" fmla="*/ 66 h 133"/>
                <a:gd name="T16" fmla="*/ 131 w 134"/>
                <a:gd name="T17" fmla="*/ 39 h 133"/>
                <a:gd name="T18" fmla="*/ 133 w 134"/>
                <a:gd name="T19" fmla="*/ 32 h 133"/>
                <a:gd name="T20" fmla="*/ 127 w 134"/>
                <a:gd name="T21" fmla="*/ 28 h 133"/>
                <a:gd name="T22" fmla="*/ 105 w 134"/>
                <a:gd name="T23" fmla="*/ 28 h 133"/>
                <a:gd name="T24" fmla="*/ 105 w 134"/>
                <a:gd name="T25" fmla="*/ 6 h 133"/>
                <a:gd name="T26" fmla="*/ 101 w 134"/>
                <a:gd name="T27" fmla="*/ 1 h 133"/>
                <a:gd name="T28" fmla="*/ 95 w 134"/>
                <a:gd name="T29" fmla="*/ 2 h 133"/>
                <a:gd name="T30" fmla="*/ 67 w 134"/>
                <a:gd name="T31" fmla="*/ 30 h 133"/>
                <a:gd name="T32" fmla="*/ 65 w 134"/>
                <a:gd name="T33" fmla="*/ 34 h 133"/>
                <a:gd name="T34" fmla="*/ 65 w 134"/>
                <a:gd name="T35" fmla="*/ 59 h 133"/>
                <a:gd name="T36" fmla="*/ 13 w 134"/>
                <a:gd name="T37" fmla="*/ 111 h 133"/>
                <a:gd name="T38" fmla="*/ 11 w 134"/>
                <a:gd name="T39" fmla="*/ 111 h 133"/>
                <a:gd name="T40" fmla="*/ 78 w 134"/>
                <a:gd name="T41" fmla="*/ 37 h 133"/>
                <a:gd name="T42" fmla="*/ 93 w 134"/>
                <a:gd name="T43" fmla="*/ 22 h 133"/>
                <a:gd name="T44" fmla="*/ 93 w 134"/>
                <a:gd name="T45" fmla="*/ 34 h 133"/>
                <a:gd name="T46" fmla="*/ 95 w 134"/>
                <a:gd name="T47" fmla="*/ 39 h 133"/>
                <a:gd name="T48" fmla="*/ 99 w 134"/>
                <a:gd name="T49" fmla="*/ 41 h 133"/>
                <a:gd name="T50" fmla="*/ 112 w 134"/>
                <a:gd name="T51" fmla="*/ 41 h 133"/>
                <a:gd name="T52" fmla="*/ 96 w 134"/>
                <a:gd name="T53" fmla="*/ 56 h 133"/>
                <a:gd name="T54" fmla="*/ 78 w 134"/>
                <a:gd name="T55" fmla="*/ 56 h 133"/>
                <a:gd name="T56" fmla="*/ 78 w 134"/>
                <a:gd name="T57" fmla="*/ 3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4" h="133">
                  <a:moveTo>
                    <a:pt x="11" y="111"/>
                  </a:moveTo>
                  <a:cubicBezTo>
                    <a:pt x="5" y="111"/>
                    <a:pt x="0" y="116"/>
                    <a:pt x="0" y="122"/>
                  </a:cubicBezTo>
                  <a:cubicBezTo>
                    <a:pt x="0" y="128"/>
                    <a:pt x="5" y="133"/>
                    <a:pt x="11" y="133"/>
                  </a:cubicBezTo>
                  <a:cubicBezTo>
                    <a:pt x="17" y="133"/>
                    <a:pt x="22" y="128"/>
                    <a:pt x="22" y="122"/>
                  </a:cubicBezTo>
                  <a:cubicBezTo>
                    <a:pt x="22" y="122"/>
                    <a:pt x="22" y="121"/>
                    <a:pt x="22" y="120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101" y="68"/>
                    <a:pt x="102" y="68"/>
                    <a:pt x="103" y="66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33" y="37"/>
                    <a:pt x="134" y="34"/>
                    <a:pt x="133" y="32"/>
                  </a:cubicBezTo>
                  <a:cubicBezTo>
                    <a:pt x="132" y="29"/>
                    <a:pt x="129" y="28"/>
                    <a:pt x="127" y="28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5" y="6"/>
                    <a:pt x="105" y="6"/>
                    <a:pt x="105" y="6"/>
                  </a:cubicBezTo>
                  <a:cubicBezTo>
                    <a:pt x="105" y="4"/>
                    <a:pt x="104" y="2"/>
                    <a:pt x="101" y="1"/>
                  </a:cubicBezTo>
                  <a:cubicBezTo>
                    <a:pt x="99" y="0"/>
                    <a:pt x="96" y="0"/>
                    <a:pt x="95" y="2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66" y="31"/>
                    <a:pt x="65" y="33"/>
                    <a:pt x="65" y="34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12" y="111"/>
                    <a:pt x="12" y="111"/>
                    <a:pt x="11" y="111"/>
                  </a:cubicBezTo>
                  <a:close/>
                  <a:moveTo>
                    <a:pt x="78" y="37"/>
                  </a:moveTo>
                  <a:cubicBezTo>
                    <a:pt x="93" y="22"/>
                    <a:pt x="93" y="22"/>
                    <a:pt x="93" y="22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6"/>
                    <a:pt x="93" y="38"/>
                    <a:pt x="95" y="39"/>
                  </a:cubicBezTo>
                  <a:cubicBezTo>
                    <a:pt x="96" y="40"/>
                    <a:pt x="97" y="41"/>
                    <a:pt x="99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78" y="56"/>
                    <a:pt x="78" y="56"/>
                    <a:pt x="78" y="56"/>
                  </a:cubicBezTo>
                  <a:lnTo>
                    <a:pt x="78" y="3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" name="Freeform 143">
              <a:extLst>
                <a:ext uri="{FF2B5EF4-FFF2-40B4-BE49-F238E27FC236}">
                  <a16:creationId xmlns:a16="http://schemas.microsoft.com/office/drawing/2014/main" id="{AA619E25-6959-4B36-BC4C-D3650C1F4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3051"/>
              <a:ext cx="252" cy="252"/>
            </a:xfrm>
            <a:custGeom>
              <a:avLst/>
              <a:gdLst>
                <a:gd name="T0" fmla="*/ 123 w 170"/>
                <a:gd name="T1" fmla="*/ 16 h 170"/>
                <a:gd name="T2" fmla="*/ 120 w 170"/>
                <a:gd name="T3" fmla="*/ 8 h 170"/>
                <a:gd name="T4" fmla="*/ 120 w 170"/>
                <a:gd name="T5" fmla="*/ 8 h 170"/>
                <a:gd name="T6" fmla="*/ 85 w 170"/>
                <a:gd name="T7" fmla="*/ 0 h 170"/>
                <a:gd name="T8" fmla="*/ 0 w 170"/>
                <a:gd name="T9" fmla="*/ 85 h 170"/>
                <a:gd name="T10" fmla="*/ 85 w 170"/>
                <a:gd name="T11" fmla="*/ 170 h 170"/>
                <a:gd name="T12" fmla="*/ 170 w 170"/>
                <a:gd name="T13" fmla="*/ 85 h 170"/>
                <a:gd name="T14" fmla="*/ 162 w 170"/>
                <a:gd name="T15" fmla="*/ 50 h 170"/>
                <a:gd name="T16" fmla="*/ 159 w 170"/>
                <a:gd name="T17" fmla="*/ 47 h 170"/>
                <a:gd name="T18" fmla="*/ 154 w 170"/>
                <a:gd name="T19" fmla="*/ 47 h 170"/>
                <a:gd name="T20" fmla="*/ 151 w 170"/>
                <a:gd name="T21" fmla="*/ 51 h 170"/>
                <a:gd name="T22" fmla="*/ 151 w 170"/>
                <a:gd name="T23" fmla="*/ 55 h 170"/>
                <a:gd name="T24" fmla="*/ 157 w 170"/>
                <a:gd name="T25" fmla="*/ 85 h 170"/>
                <a:gd name="T26" fmla="*/ 85 w 170"/>
                <a:gd name="T27" fmla="*/ 158 h 170"/>
                <a:gd name="T28" fmla="*/ 13 w 170"/>
                <a:gd name="T29" fmla="*/ 85 h 170"/>
                <a:gd name="T30" fmla="*/ 85 w 170"/>
                <a:gd name="T31" fmla="*/ 13 h 170"/>
                <a:gd name="T32" fmla="*/ 115 w 170"/>
                <a:gd name="T33" fmla="*/ 19 h 170"/>
                <a:gd name="T34" fmla="*/ 123 w 170"/>
                <a:gd name="T35" fmla="*/ 1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0" h="170">
                  <a:moveTo>
                    <a:pt x="123" y="16"/>
                  </a:moveTo>
                  <a:cubicBezTo>
                    <a:pt x="125" y="13"/>
                    <a:pt x="123" y="9"/>
                    <a:pt x="120" y="8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09" y="3"/>
                    <a:pt x="97" y="0"/>
                    <a:pt x="85" y="0"/>
                  </a:cubicBezTo>
                  <a:cubicBezTo>
                    <a:pt x="38" y="0"/>
                    <a:pt x="0" y="38"/>
                    <a:pt x="0" y="85"/>
                  </a:cubicBezTo>
                  <a:cubicBezTo>
                    <a:pt x="0" y="132"/>
                    <a:pt x="38" y="170"/>
                    <a:pt x="85" y="170"/>
                  </a:cubicBezTo>
                  <a:cubicBezTo>
                    <a:pt x="132" y="170"/>
                    <a:pt x="170" y="132"/>
                    <a:pt x="170" y="85"/>
                  </a:cubicBezTo>
                  <a:cubicBezTo>
                    <a:pt x="170" y="73"/>
                    <a:pt x="168" y="61"/>
                    <a:pt x="162" y="50"/>
                  </a:cubicBezTo>
                  <a:cubicBezTo>
                    <a:pt x="162" y="49"/>
                    <a:pt x="161" y="47"/>
                    <a:pt x="159" y="47"/>
                  </a:cubicBezTo>
                  <a:cubicBezTo>
                    <a:pt x="157" y="46"/>
                    <a:pt x="156" y="46"/>
                    <a:pt x="154" y="47"/>
                  </a:cubicBezTo>
                  <a:cubicBezTo>
                    <a:pt x="153" y="48"/>
                    <a:pt x="151" y="49"/>
                    <a:pt x="151" y="51"/>
                  </a:cubicBezTo>
                  <a:cubicBezTo>
                    <a:pt x="150" y="52"/>
                    <a:pt x="150" y="54"/>
                    <a:pt x="151" y="55"/>
                  </a:cubicBezTo>
                  <a:cubicBezTo>
                    <a:pt x="155" y="65"/>
                    <a:pt x="157" y="75"/>
                    <a:pt x="157" y="85"/>
                  </a:cubicBezTo>
                  <a:cubicBezTo>
                    <a:pt x="157" y="125"/>
                    <a:pt x="125" y="157"/>
                    <a:pt x="85" y="158"/>
                  </a:cubicBezTo>
                  <a:cubicBezTo>
                    <a:pt x="45" y="157"/>
                    <a:pt x="13" y="125"/>
                    <a:pt x="13" y="85"/>
                  </a:cubicBezTo>
                  <a:cubicBezTo>
                    <a:pt x="13" y="45"/>
                    <a:pt x="45" y="13"/>
                    <a:pt x="85" y="13"/>
                  </a:cubicBezTo>
                  <a:cubicBezTo>
                    <a:pt x="95" y="13"/>
                    <a:pt x="105" y="15"/>
                    <a:pt x="115" y="19"/>
                  </a:cubicBezTo>
                  <a:cubicBezTo>
                    <a:pt x="118" y="21"/>
                    <a:pt x="122" y="19"/>
                    <a:pt x="123" y="1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" name="Freeform 144">
              <a:extLst>
                <a:ext uri="{FF2B5EF4-FFF2-40B4-BE49-F238E27FC236}">
                  <a16:creationId xmlns:a16="http://schemas.microsoft.com/office/drawing/2014/main" id="{9A1A6678-9E06-4E70-BE6F-B215598D3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" y="3106"/>
              <a:ext cx="142" cy="142"/>
            </a:xfrm>
            <a:custGeom>
              <a:avLst/>
              <a:gdLst>
                <a:gd name="T0" fmla="*/ 48 w 96"/>
                <a:gd name="T1" fmla="*/ 13 h 96"/>
                <a:gd name="T2" fmla="*/ 56 w 96"/>
                <a:gd name="T3" fmla="*/ 14 h 96"/>
                <a:gd name="T4" fmla="*/ 64 w 96"/>
                <a:gd name="T5" fmla="*/ 9 h 96"/>
                <a:gd name="T6" fmla="*/ 59 w 96"/>
                <a:gd name="T7" fmla="*/ 1 h 96"/>
                <a:gd name="T8" fmla="*/ 48 w 96"/>
                <a:gd name="T9" fmla="*/ 0 h 96"/>
                <a:gd name="T10" fmla="*/ 0 w 96"/>
                <a:gd name="T11" fmla="*/ 48 h 96"/>
                <a:gd name="T12" fmla="*/ 48 w 96"/>
                <a:gd name="T13" fmla="*/ 96 h 96"/>
                <a:gd name="T14" fmla="*/ 96 w 96"/>
                <a:gd name="T15" fmla="*/ 48 h 96"/>
                <a:gd name="T16" fmla="*/ 95 w 96"/>
                <a:gd name="T17" fmla="*/ 38 h 96"/>
                <a:gd name="T18" fmla="*/ 92 w 96"/>
                <a:gd name="T19" fmla="*/ 34 h 96"/>
                <a:gd name="T20" fmla="*/ 87 w 96"/>
                <a:gd name="T21" fmla="*/ 33 h 96"/>
                <a:gd name="T22" fmla="*/ 83 w 96"/>
                <a:gd name="T23" fmla="*/ 36 h 96"/>
                <a:gd name="T24" fmla="*/ 83 w 96"/>
                <a:gd name="T25" fmla="*/ 40 h 96"/>
                <a:gd name="T26" fmla="*/ 83 w 96"/>
                <a:gd name="T27" fmla="*/ 48 h 96"/>
                <a:gd name="T28" fmla="*/ 48 w 96"/>
                <a:gd name="T29" fmla="*/ 84 h 96"/>
                <a:gd name="T30" fmla="*/ 13 w 96"/>
                <a:gd name="T31" fmla="*/ 48 h 96"/>
                <a:gd name="T32" fmla="*/ 48 w 96"/>
                <a:gd name="T33" fmla="*/ 1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96">
                  <a:moveTo>
                    <a:pt x="48" y="13"/>
                  </a:moveTo>
                  <a:cubicBezTo>
                    <a:pt x="51" y="13"/>
                    <a:pt x="53" y="13"/>
                    <a:pt x="56" y="14"/>
                  </a:cubicBezTo>
                  <a:cubicBezTo>
                    <a:pt x="59" y="15"/>
                    <a:pt x="63" y="12"/>
                    <a:pt x="64" y="9"/>
                  </a:cubicBezTo>
                  <a:cubicBezTo>
                    <a:pt x="64" y="6"/>
                    <a:pt x="62" y="2"/>
                    <a:pt x="59" y="1"/>
                  </a:cubicBezTo>
                  <a:cubicBezTo>
                    <a:pt x="55" y="1"/>
                    <a:pt x="52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75"/>
                    <a:pt x="22" y="96"/>
                    <a:pt x="48" y="96"/>
                  </a:cubicBezTo>
                  <a:cubicBezTo>
                    <a:pt x="75" y="96"/>
                    <a:pt x="96" y="75"/>
                    <a:pt x="96" y="48"/>
                  </a:cubicBezTo>
                  <a:cubicBezTo>
                    <a:pt x="96" y="45"/>
                    <a:pt x="96" y="41"/>
                    <a:pt x="95" y="38"/>
                  </a:cubicBezTo>
                  <a:cubicBezTo>
                    <a:pt x="94" y="36"/>
                    <a:pt x="93" y="34"/>
                    <a:pt x="92" y="34"/>
                  </a:cubicBezTo>
                  <a:cubicBezTo>
                    <a:pt x="91" y="33"/>
                    <a:pt x="89" y="32"/>
                    <a:pt x="87" y="33"/>
                  </a:cubicBezTo>
                  <a:cubicBezTo>
                    <a:pt x="86" y="33"/>
                    <a:pt x="84" y="34"/>
                    <a:pt x="83" y="36"/>
                  </a:cubicBezTo>
                  <a:cubicBezTo>
                    <a:pt x="82" y="37"/>
                    <a:pt x="82" y="39"/>
                    <a:pt x="83" y="40"/>
                  </a:cubicBezTo>
                  <a:cubicBezTo>
                    <a:pt x="83" y="43"/>
                    <a:pt x="83" y="46"/>
                    <a:pt x="83" y="48"/>
                  </a:cubicBezTo>
                  <a:cubicBezTo>
                    <a:pt x="83" y="68"/>
                    <a:pt x="68" y="83"/>
                    <a:pt x="48" y="84"/>
                  </a:cubicBezTo>
                  <a:cubicBezTo>
                    <a:pt x="29" y="83"/>
                    <a:pt x="13" y="68"/>
                    <a:pt x="13" y="48"/>
                  </a:cubicBezTo>
                  <a:cubicBezTo>
                    <a:pt x="13" y="29"/>
                    <a:pt x="29" y="13"/>
                    <a:pt x="48" y="1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" name="Freeform 145">
              <a:extLst>
                <a:ext uri="{FF2B5EF4-FFF2-40B4-BE49-F238E27FC236}">
                  <a16:creationId xmlns:a16="http://schemas.microsoft.com/office/drawing/2014/main" id="{3B3A6C2B-56AC-4D37-A808-9621938C7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2996"/>
              <a:ext cx="271" cy="361"/>
            </a:xfrm>
            <a:custGeom>
              <a:avLst/>
              <a:gdLst>
                <a:gd name="T0" fmla="*/ 122 w 183"/>
                <a:gd name="T1" fmla="*/ 232 h 244"/>
                <a:gd name="T2" fmla="*/ 13 w 183"/>
                <a:gd name="T3" fmla="*/ 122 h 244"/>
                <a:gd name="T4" fmla="*/ 122 w 183"/>
                <a:gd name="T5" fmla="*/ 13 h 244"/>
                <a:gd name="T6" fmla="*/ 166 w 183"/>
                <a:gd name="T7" fmla="*/ 22 h 244"/>
                <a:gd name="T8" fmla="*/ 170 w 183"/>
                <a:gd name="T9" fmla="*/ 22 h 244"/>
                <a:gd name="T10" fmla="*/ 174 w 183"/>
                <a:gd name="T11" fmla="*/ 19 h 244"/>
                <a:gd name="T12" fmla="*/ 174 w 183"/>
                <a:gd name="T13" fmla="*/ 14 h 244"/>
                <a:gd name="T14" fmla="*/ 171 w 183"/>
                <a:gd name="T15" fmla="*/ 10 h 244"/>
                <a:gd name="T16" fmla="*/ 122 w 183"/>
                <a:gd name="T17" fmla="*/ 0 h 244"/>
                <a:gd name="T18" fmla="*/ 0 w 183"/>
                <a:gd name="T19" fmla="*/ 122 h 244"/>
                <a:gd name="T20" fmla="*/ 122 w 183"/>
                <a:gd name="T21" fmla="*/ 244 h 244"/>
                <a:gd name="T22" fmla="*/ 181 w 183"/>
                <a:gd name="T23" fmla="*/ 229 h 244"/>
                <a:gd name="T24" fmla="*/ 183 w 183"/>
                <a:gd name="T25" fmla="*/ 227 h 244"/>
                <a:gd name="T26" fmla="*/ 177 w 183"/>
                <a:gd name="T27" fmla="*/ 217 h 244"/>
                <a:gd name="T28" fmla="*/ 122 w 183"/>
                <a:gd name="T29" fmla="*/ 23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3" h="244">
                  <a:moveTo>
                    <a:pt x="122" y="232"/>
                  </a:moveTo>
                  <a:cubicBezTo>
                    <a:pt x="62" y="231"/>
                    <a:pt x="13" y="182"/>
                    <a:pt x="13" y="122"/>
                  </a:cubicBezTo>
                  <a:cubicBezTo>
                    <a:pt x="13" y="62"/>
                    <a:pt x="62" y="13"/>
                    <a:pt x="122" y="13"/>
                  </a:cubicBezTo>
                  <a:cubicBezTo>
                    <a:pt x="137" y="13"/>
                    <a:pt x="152" y="16"/>
                    <a:pt x="166" y="22"/>
                  </a:cubicBezTo>
                  <a:cubicBezTo>
                    <a:pt x="167" y="22"/>
                    <a:pt x="169" y="23"/>
                    <a:pt x="170" y="22"/>
                  </a:cubicBezTo>
                  <a:cubicBezTo>
                    <a:pt x="172" y="21"/>
                    <a:pt x="173" y="20"/>
                    <a:pt x="174" y="19"/>
                  </a:cubicBezTo>
                  <a:cubicBezTo>
                    <a:pt x="175" y="17"/>
                    <a:pt x="175" y="15"/>
                    <a:pt x="174" y="14"/>
                  </a:cubicBezTo>
                  <a:cubicBezTo>
                    <a:pt x="173" y="12"/>
                    <a:pt x="172" y="11"/>
                    <a:pt x="171" y="10"/>
                  </a:cubicBezTo>
                  <a:cubicBezTo>
                    <a:pt x="155" y="4"/>
                    <a:pt x="139" y="0"/>
                    <a:pt x="122" y="0"/>
                  </a:cubicBezTo>
                  <a:cubicBezTo>
                    <a:pt x="55" y="0"/>
                    <a:pt x="0" y="55"/>
                    <a:pt x="0" y="122"/>
                  </a:cubicBezTo>
                  <a:cubicBezTo>
                    <a:pt x="0" y="189"/>
                    <a:pt x="55" y="244"/>
                    <a:pt x="122" y="244"/>
                  </a:cubicBezTo>
                  <a:cubicBezTo>
                    <a:pt x="143" y="244"/>
                    <a:pt x="163" y="239"/>
                    <a:pt x="181" y="229"/>
                  </a:cubicBezTo>
                  <a:cubicBezTo>
                    <a:pt x="181" y="228"/>
                    <a:pt x="182" y="227"/>
                    <a:pt x="183" y="227"/>
                  </a:cubicBezTo>
                  <a:cubicBezTo>
                    <a:pt x="180" y="224"/>
                    <a:pt x="178" y="220"/>
                    <a:pt x="177" y="217"/>
                  </a:cubicBezTo>
                  <a:cubicBezTo>
                    <a:pt x="161" y="226"/>
                    <a:pt x="142" y="232"/>
                    <a:pt x="122" y="23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" name="Freeform 146">
              <a:extLst>
                <a:ext uri="{FF2B5EF4-FFF2-40B4-BE49-F238E27FC236}">
                  <a16:creationId xmlns:a16="http://schemas.microsoft.com/office/drawing/2014/main" id="{580D7417-45E5-48E5-A733-E6157CF1F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" y="3100"/>
              <a:ext cx="34" cy="120"/>
            </a:xfrm>
            <a:custGeom>
              <a:avLst/>
              <a:gdLst>
                <a:gd name="T0" fmla="*/ 19 w 23"/>
                <a:gd name="T1" fmla="*/ 77 h 81"/>
                <a:gd name="T2" fmla="*/ 20 w 23"/>
                <a:gd name="T3" fmla="*/ 77 h 81"/>
                <a:gd name="T4" fmla="*/ 23 w 23"/>
                <a:gd name="T5" fmla="*/ 52 h 81"/>
                <a:gd name="T6" fmla="*/ 13 w 23"/>
                <a:gd name="T7" fmla="*/ 4 h 81"/>
                <a:gd name="T8" fmla="*/ 10 w 23"/>
                <a:gd name="T9" fmla="*/ 0 h 81"/>
                <a:gd name="T10" fmla="*/ 5 w 23"/>
                <a:gd name="T11" fmla="*/ 0 h 81"/>
                <a:gd name="T12" fmla="*/ 1 w 23"/>
                <a:gd name="T13" fmla="*/ 9 h 81"/>
                <a:gd name="T14" fmla="*/ 10 w 23"/>
                <a:gd name="T15" fmla="*/ 52 h 81"/>
                <a:gd name="T16" fmla="*/ 7 w 23"/>
                <a:gd name="T17" fmla="*/ 81 h 81"/>
                <a:gd name="T18" fmla="*/ 19 w 23"/>
                <a:gd name="T1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81">
                  <a:moveTo>
                    <a:pt x="19" y="77"/>
                  </a:moveTo>
                  <a:cubicBezTo>
                    <a:pt x="20" y="77"/>
                    <a:pt x="20" y="77"/>
                    <a:pt x="20" y="77"/>
                  </a:cubicBezTo>
                  <a:cubicBezTo>
                    <a:pt x="22" y="69"/>
                    <a:pt x="23" y="61"/>
                    <a:pt x="23" y="52"/>
                  </a:cubicBezTo>
                  <a:cubicBezTo>
                    <a:pt x="23" y="35"/>
                    <a:pt x="20" y="19"/>
                    <a:pt x="13" y="4"/>
                  </a:cubicBezTo>
                  <a:cubicBezTo>
                    <a:pt x="12" y="2"/>
                    <a:pt x="11" y="1"/>
                    <a:pt x="10" y="0"/>
                  </a:cubicBezTo>
                  <a:cubicBezTo>
                    <a:pt x="8" y="0"/>
                    <a:pt x="6" y="0"/>
                    <a:pt x="5" y="0"/>
                  </a:cubicBezTo>
                  <a:cubicBezTo>
                    <a:pt x="2" y="2"/>
                    <a:pt x="0" y="6"/>
                    <a:pt x="1" y="9"/>
                  </a:cubicBezTo>
                  <a:cubicBezTo>
                    <a:pt x="7" y="22"/>
                    <a:pt x="10" y="37"/>
                    <a:pt x="10" y="52"/>
                  </a:cubicBezTo>
                  <a:cubicBezTo>
                    <a:pt x="10" y="62"/>
                    <a:pt x="9" y="72"/>
                    <a:pt x="7" y="81"/>
                  </a:cubicBezTo>
                  <a:cubicBezTo>
                    <a:pt x="10" y="79"/>
                    <a:pt x="15" y="77"/>
                    <a:pt x="19" y="7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" name="Freeform 147">
              <a:extLst>
                <a:ext uri="{FF2B5EF4-FFF2-40B4-BE49-F238E27FC236}">
                  <a16:creationId xmlns:a16="http://schemas.microsoft.com/office/drawing/2014/main" id="{6F913BE6-3929-4106-A514-A9CF65AAD4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1" y="3295"/>
              <a:ext cx="71" cy="71"/>
            </a:xfrm>
            <a:custGeom>
              <a:avLst/>
              <a:gdLst>
                <a:gd name="T0" fmla="*/ 24 w 48"/>
                <a:gd name="T1" fmla="*/ 0 h 48"/>
                <a:gd name="T2" fmla="*/ 0 w 48"/>
                <a:gd name="T3" fmla="*/ 24 h 48"/>
                <a:gd name="T4" fmla="*/ 24 w 48"/>
                <a:gd name="T5" fmla="*/ 48 h 48"/>
                <a:gd name="T6" fmla="*/ 48 w 48"/>
                <a:gd name="T7" fmla="*/ 24 h 48"/>
                <a:gd name="T8" fmla="*/ 24 w 48"/>
                <a:gd name="T9" fmla="*/ 0 h 48"/>
                <a:gd name="T10" fmla="*/ 24 w 48"/>
                <a:gd name="T11" fmla="*/ 36 h 48"/>
                <a:gd name="T12" fmla="*/ 12 w 48"/>
                <a:gd name="T13" fmla="*/ 24 h 48"/>
                <a:gd name="T14" fmla="*/ 24 w 48"/>
                <a:gd name="T15" fmla="*/ 12 h 48"/>
                <a:gd name="T16" fmla="*/ 36 w 48"/>
                <a:gd name="T17" fmla="*/ 24 h 48"/>
                <a:gd name="T18" fmla="*/ 24 w 48"/>
                <a:gd name="T19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37" y="48"/>
                    <a:pt x="48" y="38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lose/>
                  <a:moveTo>
                    <a:pt x="24" y="36"/>
                  </a:moveTo>
                  <a:cubicBezTo>
                    <a:pt x="17" y="36"/>
                    <a:pt x="12" y="31"/>
                    <a:pt x="12" y="24"/>
                  </a:cubicBezTo>
                  <a:cubicBezTo>
                    <a:pt x="12" y="18"/>
                    <a:pt x="17" y="12"/>
                    <a:pt x="24" y="12"/>
                  </a:cubicBezTo>
                  <a:cubicBezTo>
                    <a:pt x="31" y="12"/>
                    <a:pt x="36" y="18"/>
                    <a:pt x="36" y="24"/>
                  </a:cubicBezTo>
                  <a:cubicBezTo>
                    <a:pt x="36" y="31"/>
                    <a:pt x="31" y="36"/>
                    <a:pt x="24" y="3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" name="Freeform 148">
              <a:extLst>
                <a:ext uri="{FF2B5EF4-FFF2-40B4-BE49-F238E27FC236}">
                  <a16:creationId xmlns:a16="http://schemas.microsoft.com/office/drawing/2014/main" id="{94123DD0-CEE4-4E6C-B012-9E1AD1460C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7" y="3244"/>
              <a:ext cx="177" cy="176"/>
            </a:xfrm>
            <a:custGeom>
              <a:avLst/>
              <a:gdLst>
                <a:gd name="T0" fmla="*/ 118 w 119"/>
                <a:gd name="T1" fmla="*/ 40 h 119"/>
                <a:gd name="T2" fmla="*/ 98 w 119"/>
                <a:gd name="T3" fmla="*/ 17 h 119"/>
                <a:gd name="T4" fmla="*/ 76 w 119"/>
                <a:gd name="T5" fmla="*/ 15 h 119"/>
                <a:gd name="T6" fmla="*/ 70 w 119"/>
                <a:gd name="T7" fmla="*/ 0 h 119"/>
                <a:gd name="T8" fmla="*/ 40 w 119"/>
                <a:gd name="T9" fmla="*/ 6 h 119"/>
                <a:gd name="T10" fmla="*/ 30 w 119"/>
                <a:gd name="T11" fmla="*/ 22 h 119"/>
                <a:gd name="T12" fmla="*/ 17 w 119"/>
                <a:gd name="T13" fmla="*/ 16 h 119"/>
                <a:gd name="T14" fmla="*/ 2 w 119"/>
                <a:gd name="T15" fmla="*/ 40 h 119"/>
                <a:gd name="T16" fmla="*/ 13 w 119"/>
                <a:gd name="T17" fmla="*/ 53 h 119"/>
                <a:gd name="T18" fmla="*/ 13 w 119"/>
                <a:gd name="T19" fmla="*/ 66 h 119"/>
                <a:gd name="T20" fmla="*/ 2 w 119"/>
                <a:gd name="T21" fmla="*/ 79 h 119"/>
                <a:gd name="T22" fmla="*/ 18 w 119"/>
                <a:gd name="T23" fmla="*/ 103 h 119"/>
                <a:gd name="T24" fmla="*/ 30 w 119"/>
                <a:gd name="T25" fmla="*/ 97 h 119"/>
                <a:gd name="T26" fmla="*/ 40 w 119"/>
                <a:gd name="T27" fmla="*/ 113 h 119"/>
                <a:gd name="T28" fmla="*/ 70 w 119"/>
                <a:gd name="T29" fmla="*/ 119 h 119"/>
                <a:gd name="T30" fmla="*/ 76 w 119"/>
                <a:gd name="T31" fmla="*/ 104 h 119"/>
                <a:gd name="T32" fmla="*/ 97 w 119"/>
                <a:gd name="T33" fmla="*/ 102 h 119"/>
                <a:gd name="T34" fmla="*/ 118 w 119"/>
                <a:gd name="T35" fmla="*/ 79 h 119"/>
                <a:gd name="T36" fmla="*/ 116 w 119"/>
                <a:gd name="T37" fmla="*/ 71 h 119"/>
                <a:gd name="T38" fmla="*/ 108 w 119"/>
                <a:gd name="T39" fmla="*/ 59 h 119"/>
                <a:gd name="T40" fmla="*/ 116 w 119"/>
                <a:gd name="T41" fmla="*/ 48 h 119"/>
                <a:gd name="T42" fmla="*/ 95 w 119"/>
                <a:gd name="T43" fmla="*/ 51 h 119"/>
                <a:gd name="T44" fmla="*/ 95 w 119"/>
                <a:gd name="T45" fmla="*/ 68 h 119"/>
                <a:gd name="T46" fmla="*/ 104 w 119"/>
                <a:gd name="T47" fmla="*/ 78 h 119"/>
                <a:gd name="T48" fmla="*/ 91 w 119"/>
                <a:gd name="T49" fmla="*/ 85 h 119"/>
                <a:gd name="T50" fmla="*/ 68 w 119"/>
                <a:gd name="T51" fmla="*/ 94 h 119"/>
                <a:gd name="T52" fmla="*/ 64 w 119"/>
                <a:gd name="T53" fmla="*/ 107 h 119"/>
                <a:gd name="T54" fmla="*/ 52 w 119"/>
                <a:gd name="T55" fmla="*/ 100 h 119"/>
                <a:gd name="T56" fmla="*/ 34 w 119"/>
                <a:gd name="T57" fmla="*/ 85 h 119"/>
                <a:gd name="T58" fmla="*/ 21 w 119"/>
                <a:gd name="T59" fmla="*/ 88 h 119"/>
                <a:gd name="T60" fmla="*/ 22 w 119"/>
                <a:gd name="T61" fmla="*/ 74 h 119"/>
                <a:gd name="T62" fmla="*/ 24 w 119"/>
                <a:gd name="T63" fmla="*/ 59 h 119"/>
                <a:gd name="T64" fmla="*/ 22 w 119"/>
                <a:gd name="T65" fmla="*/ 45 h 119"/>
                <a:gd name="T66" fmla="*/ 21 w 119"/>
                <a:gd name="T67" fmla="*/ 30 h 119"/>
                <a:gd name="T68" fmla="*/ 34 w 119"/>
                <a:gd name="T69" fmla="*/ 33 h 119"/>
                <a:gd name="T70" fmla="*/ 52 w 119"/>
                <a:gd name="T71" fmla="*/ 19 h 119"/>
                <a:gd name="T72" fmla="*/ 64 w 119"/>
                <a:gd name="T73" fmla="*/ 12 h 119"/>
                <a:gd name="T74" fmla="*/ 68 w 119"/>
                <a:gd name="T75" fmla="*/ 25 h 119"/>
                <a:gd name="T76" fmla="*/ 91 w 119"/>
                <a:gd name="T77" fmla="*/ 34 h 119"/>
                <a:gd name="T78" fmla="*/ 105 w 119"/>
                <a:gd name="T79" fmla="*/ 41 h 119"/>
                <a:gd name="T80" fmla="*/ 95 w 119"/>
                <a:gd name="T81" fmla="*/ 5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19">
                  <a:moveTo>
                    <a:pt x="119" y="44"/>
                  </a:moveTo>
                  <a:cubicBezTo>
                    <a:pt x="119" y="43"/>
                    <a:pt x="119" y="41"/>
                    <a:pt x="118" y="40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4" y="16"/>
                    <a:pt x="101" y="15"/>
                    <a:pt x="98" y="17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4" y="19"/>
                    <a:pt x="80" y="16"/>
                    <a:pt x="76" y="15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2"/>
                    <a:pt x="73" y="0"/>
                    <a:pt x="7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3" y="0"/>
                    <a:pt x="40" y="2"/>
                    <a:pt x="40" y="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6" y="17"/>
                    <a:pt x="33" y="19"/>
                    <a:pt x="30" y="2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6"/>
                    <a:pt x="19" y="16"/>
                    <a:pt x="17" y="16"/>
                  </a:cubicBezTo>
                  <a:cubicBezTo>
                    <a:pt x="16" y="17"/>
                    <a:pt x="14" y="18"/>
                    <a:pt x="14" y="1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43"/>
                    <a:pt x="1" y="46"/>
                    <a:pt x="4" y="48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5"/>
                    <a:pt x="12" y="57"/>
                    <a:pt x="12" y="59"/>
                  </a:cubicBezTo>
                  <a:cubicBezTo>
                    <a:pt x="12" y="62"/>
                    <a:pt x="12" y="64"/>
                    <a:pt x="13" y="66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2" y="72"/>
                    <a:pt x="1" y="76"/>
                    <a:pt x="2" y="79"/>
                  </a:cubicBezTo>
                  <a:cubicBezTo>
                    <a:pt x="14" y="100"/>
                    <a:pt x="14" y="100"/>
                    <a:pt x="14" y="100"/>
                  </a:cubicBezTo>
                  <a:cubicBezTo>
                    <a:pt x="15" y="101"/>
                    <a:pt x="16" y="102"/>
                    <a:pt x="18" y="103"/>
                  </a:cubicBezTo>
                  <a:cubicBezTo>
                    <a:pt x="20" y="103"/>
                    <a:pt x="21" y="103"/>
                    <a:pt x="23" y="102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33" y="100"/>
                    <a:pt x="37" y="102"/>
                    <a:pt x="40" y="104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0" y="117"/>
                    <a:pt x="43" y="119"/>
                    <a:pt x="46" y="119"/>
                  </a:cubicBezTo>
                  <a:cubicBezTo>
                    <a:pt x="70" y="119"/>
                    <a:pt x="70" y="119"/>
                    <a:pt x="70" y="119"/>
                  </a:cubicBezTo>
                  <a:cubicBezTo>
                    <a:pt x="73" y="119"/>
                    <a:pt x="76" y="117"/>
                    <a:pt x="76" y="113"/>
                  </a:cubicBezTo>
                  <a:cubicBezTo>
                    <a:pt x="76" y="104"/>
                    <a:pt x="76" y="104"/>
                    <a:pt x="76" y="104"/>
                  </a:cubicBezTo>
                  <a:cubicBezTo>
                    <a:pt x="80" y="102"/>
                    <a:pt x="84" y="100"/>
                    <a:pt x="89" y="97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100" y="104"/>
                    <a:pt x="104" y="103"/>
                    <a:pt x="105" y="100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8" y="78"/>
                    <a:pt x="119" y="76"/>
                    <a:pt x="118" y="74"/>
                  </a:cubicBezTo>
                  <a:cubicBezTo>
                    <a:pt x="118" y="73"/>
                    <a:pt x="117" y="72"/>
                    <a:pt x="116" y="71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8" y="64"/>
                    <a:pt x="108" y="62"/>
                    <a:pt x="108" y="59"/>
                  </a:cubicBezTo>
                  <a:cubicBezTo>
                    <a:pt x="108" y="57"/>
                    <a:pt x="108" y="55"/>
                    <a:pt x="107" y="53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7"/>
                    <a:pt x="118" y="46"/>
                    <a:pt x="119" y="44"/>
                  </a:cubicBezTo>
                  <a:close/>
                  <a:moveTo>
                    <a:pt x="95" y="51"/>
                  </a:moveTo>
                  <a:cubicBezTo>
                    <a:pt x="96" y="54"/>
                    <a:pt x="96" y="57"/>
                    <a:pt x="96" y="59"/>
                  </a:cubicBezTo>
                  <a:cubicBezTo>
                    <a:pt x="96" y="62"/>
                    <a:pt x="96" y="64"/>
                    <a:pt x="95" y="68"/>
                  </a:cubicBezTo>
                  <a:cubicBezTo>
                    <a:pt x="94" y="70"/>
                    <a:pt x="95" y="73"/>
                    <a:pt x="98" y="74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91" y="85"/>
                    <a:pt x="91" y="85"/>
                    <a:pt x="91" y="85"/>
                  </a:cubicBezTo>
                  <a:cubicBezTo>
                    <a:pt x="88" y="83"/>
                    <a:pt x="86" y="84"/>
                    <a:pt x="84" y="85"/>
                  </a:cubicBezTo>
                  <a:cubicBezTo>
                    <a:pt x="80" y="89"/>
                    <a:pt x="75" y="92"/>
                    <a:pt x="68" y="94"/>
                  </a:cubicBezTo>
                  <a:cubicBezTo>
                    <a:pt x="66" y="95"/>
                    <a:pt x="64" y="97"/>
                    <a:pt x="64" y="100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0"/>
                    <a:pt x="52" y="100"/>
                    <a:pt x="52" y="100"/>
                  </a:cubicBezTo>
                  <a:cubicBezTo>
                    <a:pt x="52" y="97"/>
                    <a:pt x="50" y="95"/>
                    <a:pt x="48" y="94"/>
                  </a:cubicBezTo>
                  <a:cubicBezTo>
                    <a:pt x="43" y="92"/>
                    <a:pt x="39" y="90"/>
                    <a:pt x="34" y="85"/>
                  </a:cubicBezTo>
                  <a:cubicBezTo>
                    <a:pt x="32" y="84"/>
                    <a:pt x="29" y="83"/>
                    <a:pt x="27" y="85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5" y="73"/>
                    <a:pt x="26" y="70"/>
                    <a:pt x="25" y="68"/>
                  </a:cubicBezTo>
                  <a:cubicBezTo>
                    <a:pt x="24" y="65"/>
                    <a:pt x="24" y="62"/>
                    <a:pt x="24" y="59"/>
                  </a:cubicBezTo>
                  <a:cubicBezTo>
                    <a:pt x="24" y="57"/>
                    <a:pt x="24" y="54"/>
                    <a:pt x="25" y="51"/>
                  </a:cubicBezTo>
                  <a:cubicBezTo>
                    <a:pt x="26" y="49"/>
                    <a:pt x="24" y="46"/>
                    <a:pt x="22" y="45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30" y="36"/>
                    <a:pt x="32" y="35"/>
                    <a:pt x="34" y="33"/>
                  </a:cubicBezTo>
                  <a:cubicBezTo>
                    <a:pt x="39" y="29"/>
                    <a:pt x="43" y="26"/>
                    <a:pt x="48" y="25"/>
                  </a:cubicBezTo>
                  <a:cubicBezTo>
                    <a:pt x="50" y="24"/>
                    <a:pt x="52" y="22"/>
                    <a:pt x="52" y="1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4" y="22"/>
                    <a:pt x="66" y="24"/>
                    <a:pt x="68" y="25"/>
                  </a:cubicBezTo>
                  <a:cubicBezTo>
                    <a:pt x="75" y="27"/>
                    <a:pt x="80" y="30"/>
                    <a:pt x="84" y="33"/>
                  </a:cubicBezTo>
                  <a:cubicBezTo>
                    <a:pt x="86" y="35"/>
                    <a:pt x="88" y="35"/>
                    <a:pt x="91" y="34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6" y="46"/>
                    <a:pt x="94" y="49"/>
                    <a:pt x="95" y="5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B56218-3AFB-4BF2-8D5D-B842FD18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2" y="6516006"/>
            <a:ext cx="371249" cy="407305"/>
          </a:xfrm>
        </p:spPr>
        <p:txBody>
          <a:bodyPr/>
          <a:lstStyle/>
          <a:p>
            <a:fld id="{E60FE5C1-DF2E-4D97-8504-3B124FD300EA}" type="slidenum">
              <a:rPr lang="en-GB" sz="900" smtClean="0">
                <a:latin typeface="Goudy Old Style" panose="02020502050305020303" pitchFamily="18" charset="0"/>
              </a:rPr>
              <a:t>6</a:t>
            </a:fld>
            <a:endParaRPr lang="en-GB" sz="900">
              <a:latin typeface="Goudy Old Style" panose="020205020503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26218-1B46-4A8D-A9C3-1DC7C470E754}"/>
              </a:ext>
            </a:extLst>
          </p:cNvPr>
          <p:cNvSpPr txBox="1"/>
          <p:nvPr/>
        </p:nvSpPr>
        <p:spPr>
          <a:xfrm>
            <a:off x="611414" y="235734"/>
            <a:ext cx="7371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222222"/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Fully Bossed – The Academy</a:t>
            </a:r>
            <a:endParaRPr lang="en-GB" sz="4800" b="1" dirty="0">
              <a:latin typeface="Goudy Old Style" panose="0202050205030502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2B7585-AFF2-4EC8-B0F8-F069A208F558}"/>
              </a:ext>
            </a:extLst>
          </p:cNvPr>
          <p:cNvSpPr txBox="1"/>
          <p:nvPr/>
        </p:nvSpPr>
        <p:spPr>
          <a:xfrm>
            <a:off x="611414" y="646668"/>
            <a:ext cx="7110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65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With lasting results</a:t>
            </a:r>
            <a:endParaRPr lang="en-GB" sz="4000" dirty="0">
              <a:solidFill>
                <a:schemeClr val="bg1">
                  <a:lumMod val="65000"/>
                </a:schemeClr>
              </a:solidFill>
              <a:latin typeface="Goudy Old Style" panose="020205020503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75449C-698F-49DD-9C05-828BE756D30E}"/>
              </a:ext>
            </a:extLst>
          </p:cNvPr>
          <p:cNvSpPr txBox="1"/>
          <p:nvPr/>
        </p:nvSpPr>
        <p:spPr>
          <a:xfrm>
            <a:off x="610152" y="1712625"/>
            <a:ext cx="7669204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1800" b="1" dirty="0">
                <a:solidFill>
                  <a:srgbClr val="222222"/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What you’ll get.</a:t>
            </a:r>
            <a:endParaRPr lang="en-GB" sz="3600" b="1" dirty="0">
              <a:latin typeface="Goudy Old Style" panose="02020502050305020303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>
                <a:solidFill>
                  <a:srgbClr val="222222"/>
                </a:solidFill>
                <a:latin typeface="Goudy Old Style" panose="02020502050305020303" pitchFamily="18" charset="0"/>
                <a:cs typeface="Arial" panose="020B0604020202020204" pitchFamily="34" charset="0"/>
              </a:rPr>
              <a:t>Actionable Fully Bossed Blueprint for you to follow – in accessible and digestible format for when you’re on the move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>
                <a:solidFill>
                  <a:srgbClr val="222222"/>
                </a:solidFill>
                <a:latin typeface="Goudy Old Style" panose="02020502050305020303" pitchFamily="18" charset="0"/>
                <a:cs typeface="Arial" panose="020B0604020202020204" pitchFamily="34" charset="0"/>
              </a:rPr>
              <a:t>Detailed Fully Bossed toolkit with ‘let’s get practical’ pull-out templates to help continue developing mindset, brand, storytelling and orchestration skills 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>
                <a:solidFill>
                  <a:srgbClr val="222222"/>
                </a:solidFill>
                <a:latin typeface="Goudy Old Style" panose="02020502050305020303" pitchFamily="18" charset="0"/>
                <a:cs typeface="Arial" panose="020B0604020202020204" pitchFamily="34" charset="0"/>
              </a:rPr>
              <a:t>Access to our Fully Bossed network of Bosses 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>
                <a:solidFill>
                  <a:srgbClr val="222222"/>
                </a:solidFill>
                <a:latin typeface="Goudy Old Style" panose="02020502050305020303" pitchFamily="18" charset="0"/>
                <a:cs typeface="Arial" panose="020B0604020202020204" pitchFamily="34" charset="0"/>
              </a:rPr>
              <a:t>Help refining your own brand statement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>
                <a:solidFill>
                  <a:srgbClr val="222222"/>
                </a:solidFill>
                <a:latin typeface="Goudy Old Style" panose="02020502050305020303" pitchFamily="18" charset="0"/>
                <a:cs typeface="Arial" panose="020B0604020202020204" pitchFamily="34" charset="0"/>
              </a:rPr>
              <a:t>Help refining your own career milestone story or message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>
                <a:solidFill>
                  <a:srgbClr val="222222"/>
                </a:solidFill>
                <a:latin typeface="Goudy Old Style" panose="02020502050305020303" pitchFamily="18" charset="0"/>
                <a:cs typeface="Arial" panose="020B0604020202020204" pitchFamily="34" charset="0"/>
              </a:rPr>
              <a:t>Access to all workshop materials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>
                <a:latin typeface="Goudy Old Style" panose="02020502050305020303" pitchFamily="18" charset="0"/>
                <a:cs typeface="Arial" panose="020B0604020202020204" pitchFamily="34" charset="0"/>
              </a:rPr>
              <a:t>10% discount</a:t>
            </a:r>
            <a:r>
              <a:rPr lang="en-GB" dirty="0">
                <a:solidFill>
                  <a:srgbClr val="FF0000"/>
                </a:solidFill>
                <a:latin typeface="Goudy Old Style" panose="02020502050305020303" pitchFamily="18" charset="0"/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rgbClr val="222222"/>
                </a:solidFill>
                <a:latin typeface="Goudy Old Style" panose="02020502050305020303" pitchFamily="18" charset="0"/>
                <a:cs typeface="Arial" panose="020B0604020202020204" pitchFamily="34" charset="0"/>
              </a:rPr>
              <a:t>off any coaching package or future Fully Bossed Academy session for ongoing learnings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D4923E-A5E9-4FCE-8CFF-D6D6B02133E6}"/>
              </a:ext>
            </a:extLst>
          </p:cNvPr>
          <p:cNvSpPr txBox="1"/>
          <p:nvPr/>
        </p:nvSpPr>
        <p:spPr>
          <a:xfrm>
            <a:off x="596900" y="6651180"/>
            <a:ext cx="624178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>
                    <a:lumMod val="65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Copyright © 2021.                                                      Advancing careers using soft-skills</a:t>
            </a:r>
          </a:p>
        </p:txBody>
      </p:sp>
    </p:spTree>
    <p:extLst>
      <p:ext uri="{BB962C8B-B14F-4D97-AF65-F5344CB8AC3E}">
        <p14:creationId xmlns:p14="http://schemas.microsoft.com/office/powerpoint/2010/main" val="2490140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B56218-3AFB-4BF2-8D5D-B842FD18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2" y="6516006"/>
            <a:ext cx="371249" cy="407305"/>
          </a:xfrm>
        </p:spPr>
        <p:txBody>
          <a:bodyPr/>
          <a:lstStyle/>
          <a:p>
            <a:fld id="{E60FE5C1-DF2E-4D97-8504-3B124FD300EA}" type="slidenum">
              <a:rPr lang="en-GB" sz="900" smtClean="0">
                <a:latin typeface="Goudy Old Style" panose="02020502050305020303" pitchFamily="18" charset="0"/>
              </a:rPr>
              <a:t>7</a:t>
            </a:fld>
            <a:endParaRPr lang="en-GB" sz="900">
              <a:latin typeface="Goudy Old Style" panose="02020502050305020303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83876EE-C609-474D-8C73-6F8AA24F4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720696"/>
              </p:ext>
            </p:extLst>
          </p:nvPr>
        </p:nvGraphicFramePr>
        <p:xfrm>
          <a:off x="596900" y="2272191"/>
          <a:ext cx="8697686" cy="4265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120">
                  <a:extLst>
                    <a:ext uri="{9D8B030D-6E8A-4147-A177-3AD203B41FA5}">
                      <a16:colId xmlns:a16="http://schemas.microsoft.com/office/drawing/2014/main" val="1009949710"/>
                    </a:ext>
                  </a:extLst>
                </a:gridCol>
                <a:gridCol w="5466615">
                  <a:extLst>
                    <a:ext uri="{9D8B030D-6E8A-4147-A177-3AD203B41FA5}">
                      <a16:colId xmlns:a16="http://schemas.microsoft.com/office/drawing/2014/main" val="200424571"/>
                    </a:ext>
                  </a:extLst>
                </a:gridCol>
                <a:gridCol w="852951">
                  <a:extLst>
                    <a:ext uri="{9D8B030D-6E8A-4147-A177-3AD203B41FA5}">
                      <a16:colId xmlns:a16="http://schemas.microsoft.com/office/drawing/2014/main" val="3516402673"/>
                    </a:ext>
                  </a:extLst>
                </a:gridCol>
              </a:tblGrid>
              <a:tr h="354925">
                <a:tc gridSpan="3"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</a:rPr>
                        <a:t>Agenda</a:t>
                      </a:r>
                      <a:endParaRPr lang="en-GB" sz="1000" dirty="0">
                        <a:solidFill>
                          <a:schemeClr val="tx1"/>
                        </a:solidFill>
                        <a:latin typeface="Goudy Old Style" panose="02020502050305020303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800" dirty="0">
                        <a:solidFill>
                          <a:schemeClr val="tx1"/>
                        </a:solidFill>
                        <a:latin typeface="Goudy Old Style" panose="02020502050305020303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800" dirty="0">
                        <a:solidFill>
                          <a:schemeClr val="tx1"/>
                        </a:solidFill>
                        <a:latin typeface="Goudy Old Style" panose="02020502050305020303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708462"/>
                  </a:ext>
                </a:extLst>
              </a:tr>
              <a:tr h="354925">
                <a:tc>
                  <a:txBody>
                    <a:bodyPr/>
                    <a:lstStyle/>
                    <a:p>
                      <a:r>
                        <a:rPr lang="en-GB" sz="1400" b="1" dirty="0">
                          <a:latin typeface="Goudy Old Style" panose="02020502050305020303" pitchFamily="18" charset="0"/>
                        </a:rPr>
                        <a:t>Topic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latin typeface="Goudy Old Style" panose="02020502050305020303" pitchFamily="18" charset="0"/>
                        </a:rPr>
                        <a:t>Topics covered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latin typeface="Goudy Old Style" panose="02020502050305020303" pitchFamily="18" charset="0"/>
                        </a:rPr>
                        <a:t>Timings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753147"/>
                  </a:ext>
                </a:extLst>
              </a:tr>
              <a:tr h="35492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GB" sz="1000" b="1" dirty="0">
                          <a:latin typeface="Goudy Old Style" panose="02020502050305020303" pitchFamily="18" charset="0"/>
                        </a:rPr>
                        <a:t>Introductions &amp; Context Setting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latin typeface="Goudy Old Style" panose="02020502050305020303" pitchFamily="18" charset="0"/>
                        </a:rPr>
                        <a:t>Demystifying obtaining success in business.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oudy Old Style" panose="02020502050305020303" pitchFamily="18" charset="0"/>
                          <a:ea typeface="+mn-ea"/>
                          <a:cs typeface="+mn-cs"/>
                        </a:rPr>
                        <a:t>Day 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763351"/>
                  </a:ext>
                </a:extLst>
              </a:tr>
              <a:tr h="35492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GB" sz="1000" b="1" dirty="0">
                          <a:latin typeface="Goudy Old Style" panose="02020502050305020303" pitchFamily="18" charset="0"/>
                        </a:rPr>
                        <a:t>Topic 1: Mindset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GB" sz="1000" i="1" dirty="0">
                          <a:latin typeface="Goudy Old Style" panose="02020502050305020303" pitchFamily="18" charset="0"/>
                        </a:rPr>
                        <a:t>Strengthening how you think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Creating ambitious goals without selling yourself short due to disbelief, self-doubt or low confidence.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Building influence, robustness and gravitas.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Gaining comfort exploring new territories where you may be uncomfortable, learning in a safe space.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oudy Old Style" panose="02020502050305020303" pitchFamily="18" charset="0"/>
                          <a:ea typeface="+mn-ea"/>
                          <a:cs typeface="+mn-cs"/>
                        </a:rPr>
                        <a:t>Day 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186455"/>
                  </a:ext>
                </a:extLst>
              </a:tr>
              <a:tr h="35492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GB" sz="1000" b="1" dirty="0">
                          <a:latin typeface="Goudy Old Style" panose="02020502050305020303" pitchFamily="18" charset="0"/>
                        </a:rPr>
                        <a:t>Topic 2: Brand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GB" sz="1000" i="1" dirty="0">
                          <a:latin typeface="Goudy Old Style" panose="02020502050305020303" pitchFamily="18" charset="0"/>
                        </a:rPr>
                        <a:t>Strengthening how others see you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Understanding your purpose and your why, as well as knowing how/when to re-brand.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Developing a searchable niche that is adding value and profitable.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Developing content that does the work for you.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oudy Old Style" panose="02020502050305020303" pitchFamily="18" charset="0"/>
                          <a:ea typeface="+mn-ea"/>
                          <a:cs typeface="+mn-cs"/>
                        </a:rPr>
                        <a:t>Day 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158300"/>
                  </a:ext>
                </a:extLst>
              </a:tr>
              <a:tr h="35492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GB" sz="1000" b="1" dirty="0">
                          <a:latin typeface="Goudy Old Style" panose="02020502050305020303" pitchFamily="18" charset="0"/>
                        </a:rPr>
                        <a:t>Topic 3: Story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GB" sz="1000" i="1" dirty="0">
                          <a:latin typeface="Goudy Old Style" panose="02020502050305020303" pitchFamily="18" charset="0"/>
                        </a:rPr>
                        <a:t>Strengthening how you communicate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 a killer message that matches exactly what you want to convey.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Creating a lasting memory that makes others want to hear more and then act.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Amplify your story by getting others to cheerlead for you and highlight the value you bring.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oudy Old Style" panose="020205020503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1639762"/>
                  </a:ext>
                </a:extLst>
              </a:tr>
              <a:tr h="35492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GB" sz="1000" b="1" dirty="0">
                          <a:latin typeface="Goudy Old Style" panose="02020502050305020303" pitchFamily="18" charset="0"/>
                        </a:rPr>
                        <a:t>Topic 4: Orchestration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GB" sz="1000" i="1" dirty="0">
                          <a:latin typeface="Goudy Old Style" panose="02020502050305020303" pitchFamily="18" charset="0"/>
                        </a:rPr>
                        <a:t>Strengthening how you deliver results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Juggle effectively whilst delivering meaning results.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Know your eco-system and get them working for you and advocating for you.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Lead (not just manage) teams or campaigns effectively to succeed.</a:t>
                      </a:r>
                      <a:endParaRPr lang="en-GB" sz="1000" dirty="0">
                        <a:latin typeface="Goudy Old Style" panose="0202050205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oudy Old Style" panose="02020502050305020303" pitchFamily="18" charset="0"/>
                          <a:ea typeface="+mn-ea"/>
                          <a:cs typeface="+mn-cs"/>
                        </a:rPr>
                        <a:t>Day 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20657"/>
                  </a:ext>
                </a:extLst>
              </a:tr>
              <a:tr h="35492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GB" sz="1000" b="1" dirty="0">
                          <a:latin typeface="Goudy Old Style" panose="02020502050305020303" pitchFamily="18" charset="0"/>
                        </a:rPr>
                        <a:t>Re-play, accountability and actionable steps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latin typeface="Goudy Old Style" panose="02020502050305020303" pitchFamily="18" charset="0"/>
                        </a:rPr>
                        <a:t>Actionable recaps and suggested next steps.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000" dirty="0">
                        <a:latin typeface="Goudy Old Style" panose="0202050205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21045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5318FD4-C332-429E-BDDC-319D16357B19}"/>
              </a:ext>
            </a:extLst>
          </p:cNvPr>
          <p:cNvSpPr txBox="1"/>
          <p:nvPr/>
        </p:nvSpPr>
        <p:spPr>
          <a:xfrm>
            <a:off x="611414" y="1202544"/>
            <a:ext cx="86831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Goudy Old Style" panose="02020502050305020303" pitchFamily="18" charset="0"/>
                <a:cs typeface="Arial" panose="020B0604020202020204" pitchFamily="34" charset="0"/>
              </a:rPr>
              <a:t>Utilising our Fully Bossed Blueprint, our Academy aims to help you get vital tips, tools and insights to help you advance in your career by focusing on our 4 core topics. We'll bring this to you over a 3 day period.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10A073-CDCA-4995-869D-1057DFE4C4B4}"/>
              </a:ext>
            </a:extLst>
          </p:cNvPr>
          <p:cNvSpPr txBox="1"/>
          <p:nvPr/>
        </p:nvSpPr>
        <p:spPr>
          <a:xfrm>
            <a:off x="611414" y="235734"/>
            <a:ext cx="7371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222222"/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Fully Bossed – The Academy</a:t>
            </a:r>
            <a:endParaRPr lang="en-GB" sz="4800" b="1" dirty="0">
              <a:latin typeface="Goudy Old Style" panose="020205020503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31829-0A2B-475A-858A-212734DAB8E3}"/>
              </a:ext>
            </a:extLst>
          </p:cNvPr>
          <p:cNvSpPr txBox="1"/>
          <p:nvPr/>
        </p:nvSpPr>
        <p:spPr>
          <a:xfrm>
            <a:off x="611414" y="646668"/>
            <a:ext cx="7110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65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Get ready to be transformed in our 3-day workshop</a:t>
            </a:r>
            <a:endParaRPr lang="en-GB" sz="4000" dirty="0">
              <a:solidFill>
                <a:schemeClr val="bg1">
                  <a:lumMod val="65000"/>
                </a:schemeClr>
              </a:solidFill>
              <a:latin typeface="Goudy Old Style" panose="020205020503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781F59-C606-46D8-A167-DB1094CCD4E6}"/>
              </a:ext>
            </a:extLst>
          </p:cNvPr>
          <p:cNvSpPr txBox="1"/>
          <p:nvPr/>
        </p:nvSpPr>
        <p:spPr>
          <a:xfrm>
            <a:off x="596900" y="6651180"/>
            <a:ext cx="624178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>
                    <a:lumMod val="65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Copyright © 2021.                                                      Advancing careers using soft-skills</a:t>
            </a:r>
          </a:p>
        </p:txBody>
      </p:sp>
    </p:spTree>
    <p:extLst>
      <p:ext uri="{BB962C8B-B14F-4D97-AF65-F5344CB8AC3E}">
        <p14:creationId xmlns:p14="http://schemas.microsoft.com/office/powerpoint/2010/main" val="743557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47988</TotalTime>
  <Words>1002</Words>
  <Application>Microsoft Office PowerPoint</Application>
  <PresentationFormat>A4 Paper (210x297 mm)</PresentationFormat>
  <Paragraphs>191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Goudy Old Style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oluchi ikechi</dc:creator>
  <cp:lastModifiedBy>oluchi ikechi</cp:lastModifiedBy>
  <cp:revision>98</cp:revision>
  <dcterms:created xsi:type="dcterms:W3CDTF">2019-11-22T13:41:40Z</dcterms:created>
  <dcterms:modified xsi:type="dcterms:W3CDTF">2021-09-01T10:14:47Z</dcterms:modified>
</cp:coreProperties>
</file>