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5B547D-E8D0-4DAF-A955-A13032D3A8CB}" v="2" dt="2023-08-13T20:55:46.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5" d="100"/>
          <a:sy n="95"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ochuku Enyi Ebere" userId="16958d7f3b7f7501" providerId="LiveId" clId="{D85B547D-E8D0-4DAF-A955-A13032D3A8CB}"/>
    <pc:docChg chg="undo custSel delSld modSld">
      <pc:chgData name="Ugochuku Enyi Ebere" userId="16958d7f3b7f7501" providerId="LiveId" clId="{D85B547D-E8D0-4DAF-A955-A13032D3A8CB}" dt="2023-08-13T21:06:27.519" v="1815" actId="20577"/>
      <pc:docMkLst>
        <pc:docMk/>
      </pc:docMkLst>
      <pc:sldChg chg="modSp mod">
        <pc:chgData name="Ugochuku Enyi Ebere" userId="16958d7f3b7f7501" providerId="LiveId" clId="{D85B547D-E8D0-4DAF-A955-A13032D3A8CB}" dt="2023-08-13T21:06:27.519" v="1815" actId="20577"/>
        <pc:sldMkLst>
          <pc:docMk/>
          <pc:sldMk cId="949553776" sldId="256"/>
        </pc:sldMkLst>
        <pc:spChg chg="mod">
          <ac:chgData name="Ugochuku Enyi Ebere" userId="16958d7f3b7f7501" providerId="LiveId" clId="{D85B547D-E8D0-4DAF-A955-A13032D3A8CB}" dt="2023-08-13T21:06:27.519" v="1815" actId="20577"/>
          <ac:spMkLst>
            <pc:docMk/>
            <pc:sldMk cId="949553776" sldId="256"/>
            <ac:spMk id="3" creationId="{E0904A37-6744-4B13-A870-60A18BAED838}"/>
          </ac:spMkLst>
        </pc:spChg>
        <pc:picChg chg="mod">
          <ac:chgData name="Ugochuku Enyi Ebere" userId="16958d7f3b7f7501" providerId="LiveId" clId="{D85B547D-E8D0-4DAF-A955-A13032D3A8CB}" dt="2023-08-13T21:05:34.693" v="1778" actId="1076"/>
          <ac:picMkLst>
            <pc:docMk/>
            <pc:sldMk cId="949553776" sldId="256"/>
            <ac:picMk id="14" creationId="{91A744D0-53CE-AD18-967F-4FEC4072759B}"/>
          </ac:picMkLst>
        </pc:picChg>
      </pc:sldChg>
      <pc:sldChg chg="modSp mod">
        <pc:chgData name="Ugochuku Enyi Ebere" userId="16958d7f3b7f7501" providerId="LiveId" clId="{D85B547D-E8D0-4DAF-A955-A13032D3A8CB}" dt="2023-08-13T20:56:43.451" v="1776" actId="20577"/>
        <pc:sldMkLst>
          <pc:docMk/>
          <pc:sldMk cId="1165437869" sldId="258"/>
        </pc:sldMkLst>
        <pc:spChg chg="mod">
          <ac:chgData name="Ugochuku Enyi Ebere" userId="16958d7f3b7f7501" providerId="LiveId" clId="{D85B547D-E8D0-4DAF-A955-A13032D3A8CB}" dt="2023-08-13T20:56:43.451" v="1776" actId="20577"/>
          <ac:spMkLst>
            <pc:docMk/>
            <pc:sldMk cId="1165437869" sldId="258"/>
            <ac:spMk id="3" creationId="{39B29D9A-21FF-1945-BD7C-33C7DC9C4896}"/>
          </ac:spMkLst>
        </pc:spChg>
      </pc:sldChg>
      <pc:sldChg chg="modSp mod">
        <pc:chgData name="Ugochuku Enyi Ebere" userId="16958d7f3b7f7501" providerId="LiveId" clId="{D85B547D-E8D0-4DAF-A955-A13032D3A8CB}" dt="2023-08-13T20:56:18.156" v="1750" actId="20577"/>
        <pc:sldMkLst>
          <pc:docMk/>
          <pc:sldMk cId="1906841343" sldId="259"/>
        </pc:sldMkLst>
        <pc:spChg chg="mod">
          <ac:chgData name="Ugochuku Enyi Ebere" userId="16958d7f3b7f7501" providerId="LiveId" clId="{D85B547D-E8D0-4DAF-A955-A13032D3A8CB}" dt="2023-08-13T20:56:18.156" v="1750" actId="20577"/>
          <ac:spMkLst>
            <pc:docMk/>
            <pc:sldMk cId="1906841343" sldId="259"/>
            <ac:spMk id="3" creationId="{CDD4FA04-8D1C-20BA-32C5-14B4BEFDE1C1}"/>
          </ac:spMkLst>
        </pc:spChg>
      </pc:sldChg>
      <pc:sldChg chg="modSp mod">
        <pc:chgData name="Ugochuku Enyi Ebere" userId="16958d7f3b7f7501" providerId="LiveId" clId="{D85B547D-E8D0-4DAF-A955-A13032D3A8CB}" dt="2023-08-13T20:51:53.827" v="1571" actId="20577"/>
        <pc:sldMkLst>
          <pc:docMk/>
          <pc:sldMk cId="3944568384" sldId="260"/>
        </pc:sldMkLst>
        <pc:spChg chg="mod">
          <ac:chgData name="Ugochuku Enyi Ebere" userId="16958d7f3b7f7501" providerId="LiveId" clId="{D85B547D-E8D0-4DAF-A955-A13032D3A8CB}" dt="2023-08-13T20:51:53.827" v="1571" actId="20577"/>
          <ac:spMkLst>
            <pc:docMk/>
            <pc:sldMk cId="3944568384" sldId="260"/>
            <ac:spMk id="3" creationId="{D9D995DE-4C88-F6A1-12B5-23846B878E35}"/>
          </ac:spMkLst>
        </pc:spChg>
      </pc:sldChg>
      <pc:sldChg chg="del">
        <pc:chgData name="Ugochuku Enyi Ebere" userId="16958d7f3b7f7501" providerId="LiveId" clId="{D85B547D-E8D0-4DAF-A955-A13032D3A8CB}" dt="2023-08-13T20:52:04.073" v="1572" actId="2696"/>
        <pc:sldMkLst>
          <pc:docMk/>
          <pc:sldMk cId="31945070" sldId="261"/>
        </pc:sldMkLst>
      </pc:sldChg>
      <pc:sldChg chg="modSp mod">
        <pc:chgData name="Ugochuku Enyi Ebere" userId="16958d7f3b7f7501" providerId="LiveId" clId="{D85B547D-E8D0-4DAF-A955-A13032D3A8CB}" dt="2023-08-13T20:55:46.617" v="1726" actId="20577"/>
        <pc:sldMkLst>
          <pc:docMk/>
          <pc:sldMk cId="542288420" sldId="262"/>
        </pc:sldMkLst>
        <pc:spChg chg="mod">
          <ac:chgData name="Ugochuku Enyi Ebere" userId="16958d7f3b7f7501" providerId="LiveId" clId="{D85B547D-E8D0-4DAF-A955-A13032D3A8CB}" dt="2023-08-13T20:55:46.617" v="1726" actId="20577"/>
          <ac:spMkLst>
            <pc:docMk/>
            <pc:sldMk cId="542288420" sldId="262"/>
            <ac:spMk id="3" creationId="{2EE796FF-F22C-B8DC-9C8A-3884EABA51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68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56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65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65012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90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69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26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47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69589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50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8/13/2023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88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8/13/2023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8038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sdlc/index.ht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Triangular abstract background">
            <a:extLst>
              <a:ext uri="{FF2B5EF4-FFF2-40B4-BE49-F238E27FC236}">
                <a16:creationId xmlns:a16="http://schemas.microsoft.com/office/drawing/2014/main" id="{91A744D0-53CE-AD18-967F-4FEC4072759B}"/>
              </a:ext>
            </a:extLst>
          </p:cNvPr>
          <p:cNvPicPr>
            <a:picLocks noChangeAspect="1"/>
          </p:cNvPicPr>
          <p:nvPr/>
        </p:nvPicPr>
        <p:blipFill rotWithShape="1">
          <a:blip r:embed="rId2">
            <a:alphaModFix amt="6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EC50950-B31A-14F5-E1C1-ADE69042CD19}"/>
              </a:ext>
            </a:extLst>
          </p:cNvPr>
          <p:cNvSpPr>
            <a:spLocks noGrp="1"/>
          </p:cNvSpPr>
          <p:nvPr>
            <p:ph type="ctrTitle"/>
          </p:nvPr>
        </p:nvSpPr>
        <p:spPr>
          <a:xfrm>
            <a:off x="521208" y="4819615"/>
            <a:ext cx="6817836" cy="1264936"/>
          </a:xfrm>
        </p:spPr>
        <p:txBody>
          <a:bodyPr anchor="ctr">
            <a:normAutofit fontScale="90000"/>
          </a:bodyPr>
          <a:lstStyle/>
          <a:p>
            <a:r>
              <a:rPr lang="en-CA" dirty="0">
                <a:solidFill>
                  <a:srgbClr val="FFFFFF"/>
                </a:solidFill>
              </a:rPr>
              <a:t>Scrum-agile retrospective</a:t>
            </a:r>
            <a:br>
              <a:rPr lang="en-CA" dirty="0">
                <a:solidFill>
                  <a:srgbClr val="FFFFFF"/>
                </a:solidFill>
              </a:rPr>
            </a:br>
            <a:r>
              <a:rPr lang="en-CA" dirty="0">
                <a:solidFill>
                  <a:srgbClr val="FFFFFF"/>
                </a:solidFill>
              </a:rPr>
              <a:t>Benefits, results, more…</a:t>
            </a:r>
          </a:p>
        </p:txBody>
      </p:sp>
      <p:sp>
        <p:nvSpPr>
          <p:cNvPr id="3" name="Subtitle 2">
            <a:extLst>
              <a:ext uri="{FF2B5EF4-FFF2-40B4-BE49-F238E27FC236}">
                <a16:creationId xmlns:a16="http://schemas.microsoft.com/office/drawing/2014/main" id="{E0904A37-6744-4B13-A870-60A18BAED838}"/>
              </a:ext>
            </a:extLst>
          </p:cNvPr>
          <p:cNvSpPr>
            <a:spLocks noGrp="1"/>
          </p:cNvSpPr>
          <p:nvPr>
            <p:ph type="subTitle" idx="1"/>
          </p:nvPr>
        </p:nvSpPr>
        <p:spPr>
          <a:xfrm>
            <a:off x="8142516" y="4901919"/>
            <a:ext cx="3483615" cy="1100329"/>
          </a:xfrm>
        </p:spPr>
        <p:txBody>
          <a:bodyPr anchor="ctr">
            <a:normAutofit/>
          </a:bodyPr>
          <a:lstStyle/>
          <a:p>
            <a:r>
              <a:rPr lang="en-CA" sz="1600" dirty="0">
                <a:solidFill>
                  <a:srgbClr val="FFFFFF"/>
                </a:solidFill>
              </a:rPr>
              <a:t>Ugochuku Enyi Ebere</a:t>
            </a:r>
            <a:br>
              <a:rPr lang="en-CA" sz="1600" dirty="0">
                <a:solidFill>
                  <a:srgbClr val="FFFFFF"/>
                </a:solidFill>
              </a:rPr>
            </a:br>
            <a:r>
              <a:rPr lang="en-CA" sz="1600" dirty="0">
                <a:solidFill>
                  <a:srgbClr val="FFFFFF"/>
                </a:solidFill>
              </a:rPr>
              <a:t>Scrum master</a:t>
            </a: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55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F4BD-AACD-1778-316E-84D2EDEB5FF7}"/>
              </a:ext>
            </a:extLst>
          </p:cNvPr>
          <p:cNvSpPr>
            <a:spLocks noGrp="1"/>
          </p:cNvSpPr>
          <p:nvPr>
            <p:ph type="title"/>
          </p:nvPr>
        </p:nvSpPr>
        <p:spPr/>
        <p:txBody>
          <a:bodyPr/>
          <a:lstStyle/>
          <a:p>
            <a:r>
              <a:rPr lang="en-CA" dirty="0"/>
              <a:t>roles on a Scrum-agile Team</a:t>
            </a:r>
          </a:p>
        </p:txBody>
      </p:sp>
      <p:sp>
        <p:nvSpPr>
          <p:cNvPr id="3" name="Content Placeholder 2">
            <a:extLst>
              <a:ext uri="{FF2B5EF4-FFF2-40B4-BE49-F238E27FC236}">
                <a16:creationId xmlns:a16="http://schemas.microsoft.com/office/drawing/2014/main" id="{6D31A3AB-305C-F8C5-5608-977B3ED670F2}"/>
              </a:ext>
            </a:extLst>
          </p:cNvPr>
          <p:cNvSpPr>
            <a:spLocks noGrp="1"/>
          </p:cNvSpPr>
          <p:nvPr>
            <p:ph idx="1"/>
          </p:nvPr>
        </p:nvSpPr>
        <p:spPr/>
        <p:txBody>
          <a:bodyPr>
            <a:normAutofit fontScale="85000" lnSpcReduction="10000"/>
          </a:bodyPr>
          <a:lstStyle/>
          <a:p>
            <a:r>
              <a:rPr lang="en-CA" dirty="0"/>
              <a:t>There are four major roles on a scrum team: a product owner, scrum master, developer, and testers</a:t>
            </a:r>
          </a:p>
          <a:p>
            <a:r>
              <a:rPr lang="en-CA" dirty="0"/>
              <a:t>A product owner </a:t>
            </a:r>
            <a:r>
              <a:rPr lang="en-US" dirty="0"/>
              <a:t>is responsible for representing the interests of the stakeholders, customers, and users. They serve as a bridge between the team and the stakeholders through clear communication between the pair.</a:t>
            </a:r>
          </a:p>
          <a:p>
            <a:r>
              <a:rPr lang="en-US" dirty="0"/>
              <a:t>A scrum master facilitates the scrum process while helping the team reach high efficiency and effectiveness. They serve as a parent to the team, looking out for their interests, and relaying their concerns to the product owner. A bridge between the team and the product owner.</a:t>
            </a:r>
          </a:p>
          <a:p>
            <a:r>
              <a:rPr lang="en-US" dirty="0"/>
              <a:t>A developer or group of developers is responsible for designing, coding, testing, and delivering increments of the product during each sprint.</a:t>
            </a:r>
          </a:p>
          <a:p>
            <a:r>
              <a:rPr lang="en-US" dirty="0"/>
              <a:t>A tester or group of testers makes sure that the product is of high quality and reliability. They test the product to weed out defects or issues while looking for ways to make the product better.</a:t>
            </a:r>
            <a:endParaRPr lang="en-CA" dirty="0"/>
          </a:p>
        </p:txBody>
      </p:sp>
    </p:spTree>
    <p:extLst>
      <p:ext uri="{BB962C8B-B14F-4D97-AF65-F5344CB8AC3E}">
        <p14:creationId xmlns:p14="http://schemas.microsoft.com/office/powerpoint/2010/main" val="108762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EFE9-6B1E-549D-52EE-41970464CAF5}"/>
              </a:ext>
            </a:extLst>
          </p:cNvPr>
          <p:cNvSpPr>
            <a:spLocks noGrp="1"/>
          </p:cNvSpPr>
          <p:nvPr>
            <p:ph type="title"/>
          </p:nvPr>
        </p:nvSpPr>
        <p:spPr/>
        <p:txBody>
          <a:bodyPr/>
          <a:lstStyle/>
          <a:p>
            <a:r>
              <a:rPr lang="en-CA" dirty="0"/>
              <a:t>Phases Of The SDLC In Agile</a:t>
            </a:r>
          </a:p>
        </p:txBody>
      </p:sp>
      <p:sp>
        <p:nvSpPr>
          <p:cNvPr id="3" name="Content Placeholder 2">
            <a:extLst>
              <a:ext uri="{FF2B5EF4-FFF2-40B4-BE49-F238E27FC236}">
                <a16:creationId xmlns:a16="http://schemas.microsoft.com/office/drawing/2014/main" id="{39B29D9A-21FF-1945-BD7C-33C7DC9C4896}"/>
              </a:ext>
            </a:extLst>
          </p:cNvPr>
          <p:cNvSpPr>
            <a:spLocks noGrp="1"/>
          </p:cNvSpPr>
          <p:nvPr>
            <p:ph idx="1"/>
          </p:nvPr>
        </p:nvSpPr>
        <p:spPr/>
        <p:txBody>
          <a:bodyPr>
            <a:normAutofit lnSpcReduction="10000"/>
          </a:bodyPr>
          <a:lstStyle/>
          <a:p>
            <a:r>
              <a:rPr lang="en-CA" dirty="0"/>
              <a:t>“</a:t>
            </a:r>
            <a:r>
              <a:rPr lang="en-US" dirty="0"/>
              <a:t>In Agile, the tasks are divided to time boxes (small time frames) to deliver specific features for a release. Iterative approach is taken and working software build is delivered after each iteration. Each build is incremental in terms of features; the final build holds all the features required by the customer.” – (</a:t>
            </a:r>
            <a:r>
              <a:rPr lang="en-US" dirty="0" err="1"/>
              <a:t>Tutorialspoint</a:t>
            </a:r>
            <a:r>
              <a:rPr lang="en-US"/>
              <a:t>, 2019).</a:t>
            </a:r>
            <a:endParaRPr lang="en-US" dirty="0"/>
          </a:p>
          <a:p>
            <a:r>
              <a:rPr lang="en-US" dirty="0"/>
              <a:t>For each iteration, the phases are as follows:</a:t>
            </a:r>
            <a:br>
              <a:rPr lang="en-US" dirty="0"/>
            </a:br>
            <a:r>
              <a:rPr lang="en-US" dirty="0"/>
              <a:t>1. Planning</a:t>
            </a:r>
            <a:br>
              <a:rPr lang="en-US" dirty="0"/>
            </a:br>
            <a:r>
              <a:rPr lang="en-US" dirty="0"/>
              <a:t>2. Requirements analysis</a:t>
            </a:r>
            <a:br>
              <a:rPr lang="en-US" dirty="0"/>
            </a:br>
            <a:r>
              <a:rPr lang="en-US" dirty="0"/>
              <a:t>3. Design</a:t>
            </a:r>
            <a:br>
              <a:rPr lang="en-US" dirty="0"/>
            </a:br>
            <a:r>
              <a:rPr lang="en-US" dirty="0"/>
              <a:t>4. Coding</a:t>
            </a:r>
            <a:br>
              <a:rPr lang="en-US" dirty="0"/>
            </a:br>
            <a:r>
              <a:rPr lang="en-US" dirty="0"/>
              <a:t>5. Unit testing</a:t>
            </a:r>
            <a:br>
              <a:rPr lang="en-US" dirty="0"/>
            </a:br>
            <a:r>
              <a:rPr lang="en-US" dirty="0"/>
              <a:t>6. Acceptance testing</a:t>
            </a:r>
          </a:p>
          <a:p>
            <a:pPr marL="0" indent="0">
              <a:buNone/>
            </a:pPr>
            <a:endParaRPr lang="en-CA" dirty="0"/>
          </a:p>
        </p:txBody>
      </p:sp>
    </p:spTree>
    <p:extLst>
      <p:ext uri="{BB962C8B-B14F-4D97-AF65-F5344CB8AC3E}">
        <p14:creationId xmlns:p14="http://schemas.microsoft.com/office/powerpoint/2010/main" val="116543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ECF7-2F65-DEA2-DFCC-CA5FD04C5495}"/>
              </a:ext>
            </a:extLst>
          </p:cNvPr>
          <p:cNvSpPr>
            <a:spLocks noGrp="1"/>
          </p:cNvSpPr>
          <p:nvPr>
            <p:ph type="title"/>
          </p:nvPr>
        </p:nvSpPr>
        <p:spPr/>
        <p:txBody>
          <a:bodyPr>
            <a:normAutofit fontScale="90000"/>
          </a:bodyPr>
          <a:lstStyle/>
          <a:p>
            <a:r>
              <a:rPr lang="en-US" dirty="0"/>
              <a:t>The Process Under A Waterfall Development Approach Rather Than The Agile Approach…</a:t>
            </a:r>
            <a:endParaRPr lang="en-CA" dirty="0"/>
          </a:p>
        </p:txBody>
      </p:sp>
      <p:sp>
        <p:nvSpPr>
          <p:cNvPr id="3" name="Content Placeholder 2">
            <a:extLst>
              <a:ext uri="{FF2B5EF4-FFF2-40B4-BE49-F238E27FC236}">
                <a16:creationId xmlns:a16="http://schemas.microsoft.com/office/drawing/2014/main" id="{CDD4FA04-8D1C-20BA-32C5-14B4BEFDE1C1}"/>
              </a:ext>
            </a:extLst>
          </p:cNvPr>
          <p:cNvSpPr>
            <a:spLocks noGrp="1"/>
          </p:cNvSpPr>
          <p:nvPr>
            <p:ph idx="1"/>
          </p:nvPr>
        </p:nvSpPr>
        <p:spPr/>
        <p:txBody>
          <a:bodyPr>
            <a:normAutofit fontScale="77500" lnSpcReduction="20000"/>
          </a:bodyPr>
          <a:lstStyle/>
          <a:p>
            <a:r>
              <a:rPr lang="en-CA" dirty="0"/>
              <a:t>With the waterfall model, phases can only be moved on to when the previous phase is complete, meaning that work done, or development is linear, just like a waterfall. The “whole process of software development is divided into separate phases. In this waterfall model,, typically, the outcome of one phase acts as the input for the next phase sequentially.” (</a:t>
            </a:r>
            <a:r>
              <a:rPr lang="en-CA" dirty="0" err="1"/>
              <a:t>Tutorialspoint</a:t>
            </a:r>
            <a:r>
              <a:rPr lang="en-CA" dirty="0"/>
              <a:t>, 2019).</a:t>
            </a:r>
          </a:p>
          <a:p>
            <a:r>
              <a:rPr lang="en-CA" dirty="0"/>
              <a:t>Here’s how it would have gone differently:</a:t>
            </a:r>
            <a:br>
              <a:rPr lang="en-CA" dirty="0"/>
            </a:br>
            <a:r>
              <a:rPr lang="en-CA" dirty="0"/>
              <a:t>1. We would start with the requirement gathering and analysis, obtaining all the required functionality and documenting it to begin designing</a:t>
            </a:r>
            <a:br>
              <a:rPr lang="en-CA" dirty="0"/>
            </a:br>
            <a:r>
              <a:rPr lang="en-CA" dirty="0"/>
              <a:t>2. We would study the product specifications, and then begin finding the hardware and system requirements to build a framework</a:t>
            </a:r>
            <a:br>
              <a:rPr lang="en-CA" dirty="0"/>
            </a:br>
            <a:r>
              <a:rPr lang="en-CA" dirty="0"/>
              <a:t>3. With inputs from the second phase, we would start developing the software in small programs known as units. The units are then tested for functionality.</a:t>
            </a:r>
            <a:br>
              <a:rPr lang="en-CA" dirty="0"/>
            </a:br>
            <a:r>
              <a:rPr lang="en-CA" dirty="0"/>
              <a:t>4. All developed units from phase 3 would then be integrated into a system after testing each unit, whereby the whole system is tested for faults and failures after total integration.</a:t>
            </a:r>
            <a:br>
              <a:rPr lang="en-CA" dirty="0"/>
            </a:br>
            <a:r>
              <a:rPr lang="en-CA" dirty="0"/>
              <a:t>5. Once we are done with testing, the product is then deployed for customers, or released into the market.</a:t>
            </a:r>
            <a:br>
              <a:rPr lang="en-CA" dirty="0"/>
            </a:br>
            <a:r>
              <a:rPr lang="en-CA" dirty="0"/>
              <a:t>6. Finally, we will begin releasing updates, or patches to fix issues that might arise and to better the product.</a:t>
            </a:r>
          </a:p>
        </p:txBody>
      </p:sp>
    </p:spTree>
    <p:extLst>
      <p:ext uri="{BB962C8B-B14F-4D97-AF65-F5344CB8AC3E}">
        <p14:creationId xmlns:p14="http://schemas.microsoft.com/office/powerpoint/2010/main" val="190684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C367-FE7D-F4DE-E964-40A5CB8C6E67}"/>
              </a:ext>
            </a:extLst>
          </p:cNvPr>
          <p:cNvSpPr>
            <a:spLocks noGrp="1"/>
          </p:cNvSpPr>
          <p:nvPr>
            <p:ph type="title"/>
          </p:nvPr>
        </p:nvSpPr>
        <p:spPr/>
        <p:txBody>
          <a:bodyPr>
            <a:normAutofit fontScale="90000"/>
          </a:bodyPr>
          <a:lstStyle/>
          <a:p>
            <a:r>
              <a:rPr lang="en-US" dirty="0"/>
              <a:t>Factors To Consider When Choosing A Waterfall Approach Or An Agile Approach</a:t>
            </a:r>
            <a:endParaRPr lang="en-CA" dirty="0"/>
          </a:p>
        </p:txBody>
      </p:sp>
      <p:sp>
        <p:nvSpPr>
          <p:cNvPr id="3" name="Content Placeholder 2">
            <a:extLst>
              <a:ext uri="{FF2B5EF4-FFF2-40B4-BE49-F238E27FC236}">
                <a16:creationId xmlns:a16="http://schemas.microsoft.com/office/drawing/2014/main" id="{D9D995DE-4C88-F6A1-12B5-23846B878E35}"/>
              </a:ext>
            </a:extLst>
          </p:cNvPr>
          <p:cNvSpPr>
            <a:spLocks noGrp="1"/>
          </p:cNvSpPr>
          <p:nvPr>
            <p:ph idx="1"/>
          </p:nvPr>
        </p:nvSpPr>
        <p:spPr/>
        <p:txBody>
          <a:bodyPr>
            <a:normAutofit fontScale="70000" lnSpcReduction="20000"/>
          </a:bodyPr>
          <a:lstStyle/>
          <a:p>
            <a:r>
              <a:rPr lang="en-CA" dirty="0"/>
              <a:t>The first thing one would consider with any approach will be the complexity and or length of the project, its clarity, and its scope. Waterfall relies on heavy documentation and consistency with its requirements, and time period. Agile is more appropriate for projects with high uncertainty in their requirements. For example, with the SNHU travel project, people’s needs are ever-changing. The market and competitors are also always changing. This led to the destinations being determined by wellness and detox, as we wanted to get ahead of the competition.</a:t>
            </a:r>
          </a:p>
          <a:p>
            <a:r>
              <a:rPr lang="en-CA" dirty="0"/>
              <a:t>The next would be the risk associated with the project. Waterfall, due to how well planned and documentation heavy it is ensuring as little risk as possible, or coming up with plans to curb said risks would be best. For agile, risks are more or less assessed as the project progresses. We used agile. This allowed us to curb changes and developments caused by trends and adapt appropriately.</a:t>
            </a:r>
          </a:p>
          <a:p>
            <a:r>
              <a:rPr lang="en-CA" dirty="0"/>
              <a:t>Delivery speed is also an important factor. With how waterfall works, working software isn’t developed until late in the cycle, thus giving a longer delivery time, as opposed to agile, which produces working software early with continuous improvements every iteration, providing a shorter delivery time. We already had software that was being tested before the changes in the market arose. A benefit of agile.</a:t>
            </a:r>
          </a:p>
          <a:p>
            <a:r>
              <a:rPr lang="en-CA" dirty="0"/>
              <a:t>People will also be an important factor to consider. Who is involved? What approach are they familiar with? If it is agile, do they have proper training or experience? Are they comfortable with frequent collaboration and communication? If it is a waterfall approach, do they prefer traditional project management? Are they more comfortable with structured and sequential processes? These are among various things to be considered.</a:t>
            </a:r>
          </a:p>
          <a:p>
            <a:endParaRPr lang="en-CA" dirty="0"/>
          </a:p>
        </p:txBody>
      </p:sp>
    </p:spTree>
    <p:extLst>
      <p:ext uri="{BB962C8B-B14F-4D97-AF65-F5344CB8AC3E}">
        <p14:creationId xmlns:p14="http://schemas.microsoft.com/office/powerpoint/2010/main" val="394456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4BDB-1EB7-807A-22B9-92FF34B7949A}"/>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EE796FF-F22C-B8DC-9C8A-3884EABA512E}"/>
              </a:ext>
            </a:extLst>
          </p:cNvPr>
          <p:cNvSpPr>
            <a:spLocks noGrp="1"/>
          </p:cNvSpPr>
          <p:nvPr>
            <p:ph idx="1"/>
          </p:nvPr>
        </p:nvSpPr>
        <p:spPr/>
        <p:txBody>
          <a:bodyPr/>
          <a:lstStyle/>
          <a:p>
            <a:r>
              <a:rPr lang="en-CA" dirty="0" err="1"/>
              <a:t>Tutorialspoint</a:t>
            </a:r>
            <a:r>
              <a:rPr lang="en-CA" dirty="0"/>
              <a:t>. (2019). Learn SDLC. </a:t>
            </a:r>
            <a:r>
              <a:rPr lang="en-CA" dirty="0">
                <a:hlinkClick r:id="rId2"/>
              </a:rPr>
              <a:t>www.tutorialspoint.com</a:t>
            </a:r>
            <a:r>
              <a:rPr lang="en-CA" dirty="0"/>
              <a:t>.</a:t>
            </a:r>
            <a:br>
              <a:rPr lang="en-CA" dirty="0"/>
            </a:br>
            <a:r>
              <a:rPr lang="en-CA" dirty="0"/>
              <a:t>	</a:t>
            </a:r>
            <a:r>
              <a:rPr lang="en-CA" dirty="0">
                <a:hlinkClick r:id="rId3"/>
              </a:rPr>
              <a:t>https://www.tutorialspoint.com/sdlc/index.htm</a:t>
            </a:r>
            <a:endParaRPr lang="en-CA" dirty="0"/>
          </a:p>
          <a:p>
            <a:endParaRPr lang="en-CA" dirty="0"/>
          </a:p>
        </p:txBody>
      </p:sp>
    </p:spTree>
    <p:extLst>
      <p:ext uri="{BB962C8B-B14F-4D97-AF65-F5344CB8AC3E}">
        <p14:creationId xmlns:p14="http://schemas.microsoft.com/office/powerpoint/2010/main" val="542288420"/>
      </p:ext>
    </p:extLst>
  </p:cSld>
  <p:clrMapOvr>
    <a:masterClrMapping/>
  </p:clrMapOvr>
</p:sld>
</file>

<file path=ppt/theme/theme1.xml><?xml version="1.0" encoding="utf-8"?>
<a:theme xmlns:a="http://schemas.openxmlformats.org/drawingml/2006/main" name="Alignment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168</TotalTime>
  <Words>923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Batang</vt:lpstr>
      <vt:lpstr>Arial</vt:lpstr>
      <vt:lpstr>Avenir Next LT Pro Light</vt:lpstr>
      <vt:lpstr>AlignmentVTI</vt:lpstr>
      <vt:lpstr>Scrum-agile retrospective Benefits, results, more…</vt:lpstr>
      <vt:lpstr>roles on a Scrum-agile Team</vt:lpstr>
      <vt:lpstr>Phases Of The SDLC In Agile</vt:lpstr>
      <vt:lpstr>The Process Under A Waterfall Development Approach Rather Than The Agile Approach…</vt:lpstr>
      <vt:lpstr>Factors To Consider When Choosing A Waterfall Approach Or An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retrospective Benefits, results, more…</dc:title>
  <dc:creator>Ugochuku Enyi Ebere</dc:creator>
  <cp:lastModifiedBy>Ugochuku Enyi Ebere</cp:lastModifiedBy>
  <cp:revision>1</cp:revision>
  <dcterms:created xsi:type="dcterms:W3CDTF">2023-08-13T05:14:48Z</dcterms:created>
  <dcterms:modified xsi:type="dcterms:W3CDTF">2023-08-13T21:06:30Z</dcterms:modified>
</cp:coreProperties>
</file>