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8" r:id="rId2"/>
    <p:sldId id="260" r:id="rId3"/>
    <p:sldId id="261" r:id="rId4"/>
    <p:sldId id="267" r:id="rId5"/>
    <p:sldId id="263" r:id="rId6"/>
    <p:sldId id="265" r:id="rId7"/>
  </p:sldIdLst>
  <p:sldSz cx="12192000" cy="6858000"/>
  <p:notesSz cx="6858000" cy="9144000"/>
  <p:custDataLst>
    <p:tags r:id="rId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66" autoAdjust="0"/>
    <p:restoredTop sz="65796" autoAdjust="0"/>
  </p:normalViewPr>
  <p:slideViewPr>
    <p:cSldViewPr snapToGrid="0">
      <p:cViewPr varScale="1">
        <p:scale>
          <a:sx n="62" d="100"/>
          <a:sy n="62" d="100"/>
        </p:scale>
        <p:origin x="156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C20BB3-3CCB-4FE5-991B-82F6BCB48AF3}" type="datetimeFigureOut">
              <a:rPr lang="en-US" smtClean="0"/>
              <a:t>12/10/2023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746DE6-3336-457D-A091-FA20AC1C536E}" type="slidenum">
              <a:rPr lang="en-US" smtClean="0"/>
              <a:t>‹#›</a:t>
            </a:fld>
            <a:endParaRPr lang="en-US"/>
          </a:p>
        </p:txBody>
      </p:sp>
    </p:spTree>
    <p:extLst>
      <p:ext uri="{BB962C8B-B14F-4D97-AF65-F5344CB8AC3E}">
        <p14:creationId xmlns:p14="http://schemas.microsoft.com/office/powerpoint/2010/main" val="8562944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a:t>
            </a:r>
            <a:r>
              <a:rPr lang="en-US" baseline="0" dirty="0"/>
              <a:t> speaker notes required for this slide.]</a:t>
            </a:r>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1</a:t>
            </a:fld>
            <a:endParaRPr lang="en-US"/>
          </a:p>
        </p:txBody>
      </p:sp>
    </p:spTree>
    <p:extLst>
      <p:ext uri="{BB962C8B-B14F-4D97-AF65-F5344CB8AC3E}">
        <p14:creationId xmlns:p14="http://schemas.microsoft.com/office/powerpoint/2010/main" val="42162425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have listed two nonfunctional requirements, which tell us how the system operates, and three functional requirements, which tell us the tasks the system carries out or provides. The non-functional requirements are numbers 1 and 2. </a:t>
            </a:r>
          </a:p>
          <a:p>
            <a:pPr marL="228600" indent="-228600">
              <a:buAutoNum type="arabicPeriod"/>
            </a:pPr>
            <a:r>
              <a:rPr lang="en-US" dirty="0"/>
              <a:t>The system should be cloud-based to allow the team (driver pass) to focus less on the maintenance of the system and instead on its business aspects. This will allow the admins to manage the system's packages, deals, and promotional content. </a:t>
            </a:r>
          </a:p>
          <a:p>
            <a:pPr marL="228600" indent="-228600">
              <a:buAutoNum type="arabicPeriod"/>
            </a:pPr>
            <a:r>
              <a:rPr lang="en-US" dirty="0"/>
              <a:t> For the second requirement, we want the system to be accessible by anyone, on any device, from any location in the U.S.,  which is why the system should be compatible with all user devices. The performance of the system might need to be better for older devices. </a:t>
            </a:r>
          </a:p>
          <a:p>
            <a:r>
              <a:rPr lang="en-US" baseline="0" dirty="0"/>
              <a:t>For the functional requirements. </a:t>
            </a:r>
          </a:p>
          <a:p>
            <a:r>
              <a:rPr lang="en-US" b="1" baseline="0" dirty="0"/>
              <a:t>3.</a:t>
            </a:r>
            <a:r>
              <a:rPr lang="en-US" baseline="0" dirty="0"/>
              <a:t> </a:t>
            </a:r>
            <a:r>
              <a:rPr lang="en-US" dirty="0"/>
              <a:t>the system requires an active internet connection for a user to access most of the driver pass content and edit their information. </a:t>
            </a:r>
          </a:p>
          <a:p>
            <a:r>
              <a:rPr lang="en-US" b="1" dirty="0"/>
              <a:t>4.</a:t>
            </a:r>
            <a:r>
              <a:rPr lang="en-US" dirty="0"/>
              <a:t> To use the system, users must provide their user information, verified using our info on users stored in the database. </a:t>
            </a:r>
          </a:p>
          <a:p>
            <a:r>
              <a:rPr lang="en-US" b="1" dirty="0"/>
              <a:t>5. </a:t>
            </a:r>
            <a:r>
              <a:rPr lang="en-US" b="0" dirty="0"/>
              <a:t>users can choose or change the package they subscribe to</a:t>
            </a:r>
            <a:r>
              <a:rPr lang="en-US" baseline="0" dirty="0"/>
              <a:t>.]</a:t>
            </a:r>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2</a:t>
            </a:fld>
            <a:endParaRPr lang="en-US"/>
          </a:p>
        </p:txBody>
      </p:sp>
    </p:spTree>
    <p:extLst>
      <p:ext uri="{BB962C8B-B14F-4D97-AF65-F5344CB8AC3E}">
        <p14:creationId xmlns:p14="http://schemas.microsoft.com/office/powerpoint/2010/main" val="33992645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a:r>
            <a:r>
              <a:rPr lang="en-US" b="0" i="0" dirty="0">
                <a:solidFill>
                  <a:srgbClr val="202122"/>
                </a:solidFill>
                <a:effectLst/>
                <a:latin typeface="Lato" panose="020F0502020204030203" pitchFamily="34" charset="0"/>
              </a:rPr>
              <a:t>The diagram contains four users. They are the owner, IT/Admin, Driver/instructor, and Student. There are nine total actions the users can perform combined. The owner and IT/admin can enter personal info, edit personal information, manage users/roles, and manage the system. The Student can enter personal info, edit personal info, choose package, driver/instructor, view content, take tests, view feedback, and check progress. The driver/instructor can grade tests, give feedback, and enter personal info</a:t>
            </a:r>
            <a:r>
              <a:rPr lang="en-US" baseline="0" dirty="0"/>
              <a:t>.]</a:t>
            </a:r>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3</a:t>
            </a:fld>
            <a:endParaRPr lang="en-US"/>
          </a:p>
        </p:txBody>
      </p:sp>
    </p:spTree>
    <p:extLst>
      <p:ext uri="{BB962C8B-B14F-4D97-AF65-F5344CB8AC3E}">
        <p14:creationId xmlns:p14="http://schemas.microsoft.com/office/powerpoint/2010/main" val="22628351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r>
              <a:rPr lang="en-US" baseline="0" dirty="0"/>
              <a:t>This diagram shows what will happen when a user logs in to the system to take a test. First, the user enters their information(password, username, etc.), and the password is then sent to the admin for validation. If the password needs to be corrected, the user is asked if they have forgotten it. If yes, they are sent a link to reset their password; if not, they are sent back to the login to reenter it. Upon reentry, they can access their learning progress and content if the password is correct. Through this, they can take a test and log out.]</a:t>
            </a:r>
            <a:endParaRPr lang="en-US" dirty="0"/>
          </a:p>
          <a:p>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4</a:t>
            </a:fld>
            <a:endParaRPr lang="en-US"/>
          </a:p>
        </p:txBody>
      </p:sp>
    </p:spTree>
    <p:extLst>
      <p:ext uri="{BB962C8B-B14F-4D97-AF65-F5344CB8AC3E}">
        <p14:creationId xmlns:p14="http://schemas.microsoft.com/office/powerpoint/2010/main" val="8961842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a:r>
            <a:r>
              <a:rPr lang="en-US" baseline="0" dirty="0"/>
              <a:t>There are five simple features we included to bolster security in the system.</a:t>
            </a:r>
          </a:p>
          <a:p>
            <a:pPr marL="228600" indent="-228600">
              <a:buAutoNum type="arabicPeriod"/>
            </a:pPr>
            <a:r>
              <a:rPr lang="en-US" baseline="0" dirty="0"/>
              <a:t>Unique username – each account will have a unique username and email. This will ensure that users can only access information for one account tied to that username or email.</a:t>
            </a:r>
          </a:p>
          <a:p>
            <a:pPr marL="228600" indent="-228600">
              <a:buAutoNum type="arabicPeriod"/>
            </a:pPr>
            <a:r>
              <a:rPr lang="en-US" baseline="0" dirty="0"/>
              <a:t>Password and email verification – users will provide a password and email tied to their username to log in. If the password or email does not match our provided secure user password, the user cannot log in to the account.</a:t>
            </a:r>
          </a:p>
          <a:p>
            <a:pPr marL="228600" indent="-228600">
              <a:buAutoNum type="arabicPeriod"/>
            </a:pPr>
            <a:r>
              <a:rPr lang="en-US" baseline="0" dirty="0"/>
              <a:t>Security questions and password reset – when a user forgets their password, for them to regain access to their account, they will answer a series of security questions that only they know the answers to. If they answer the questions correctly, they can change their password.</a:t>
            </a:r>
          </a:p>
          <a:p>
            <a:pPr marL="228600" indent="-228600">
              <a:buAutoNum type="arabicPeriod"/>
            </a:pPr>
            <a:r>
              <a:rPr lang="en-US" baseline="0" dirty="0"/>
              <a:t>Cooldown periods – to prevent brute force hacking or repeated attempts at guessing a user’s password, there will be a cooldown period where the user cannot log in after four failed attempts. The number of allowed attempts will drop by one after every cooldown period.</a:t>
            </a:r>
          </a:p>
          <a:p>
            <a:pPr marL="228600" indent="-228600">
              <a:buAutoNum type="arabicPeriod"/>
            </a:pPr>
            <a:r>
              <a:rPr lang="en-US" baseline="0" dirty="0"/>
              <a:t>Two-factor authentication – for an extra layer of security, users can set up a process. The process involves using a random code we send users when they try to log in. The user can log in after they provide the code we sent.]</a:t>
            </a:r>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5</a:t>
            </a:fld>
            <a:endParaRPr lang="en-US"/>
          </a:p>
        </p:txBody>
      </p:sp>
    </p:spTree>
    <p:extLst>
      <p:ext uri="{BB962C8B-B14F-4D97-AF65-F5344CB8AC3E}">
        <p14:creationId xmlns:p14="http://schemas.microsoft.com/office/powerpoint/2010/main" val="34916115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[What are the limitations of your design?</a:t>
            </a:r>
            <a:r>
              <a:rPr lang="en-US" baseline="0" dirty="0"/>
              <a:t> In your explanation, keep your audience in mind by avoiding using technical terms.</a:t>
            </a:r>
          </a:p>
          <a:p>
            <a:pPr marL="342900" lvl="0" indent="-342900">
              <a:lnSpc>
                <a:spcPct val="107000"/>
              </a:lnSpc>
              <a:spcAft>
                <a:spcPts val="800"/>
              </a:spcAft>
              <a:buFont typeface="Symbol" panose="05050102010706020507" pitchFamily="18" charset="2"/>
              <a:buChar char=""/>
            </a:pPr>
            <a:r>
              <a:rPr lang="en-US" sz="180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The system might not be compatible with older versions of specific devices. And even then, it may still cause the system to run slowly if the device is older.</a:t>
            </a:r>
            <a:endParaRPr lang="en-CA" sz="1800" u="none" strike="noStrike" dirty="0">
              <a:solidFill>
                <a:srgbClr val="000000"/>
              </a:solidFill>
              <a:effectLst/>
              <a:latin typeface="Calibri" panose="020F0502020204030204" pitchFamily="34" charset="0"/>
              <a:ea typeface="Cambria" panose="02040503050406030204" pitchFamily="18" charset="0"/>
              <a:cs typeface="Calibri" panose="020F0502020204030204" pitchFamily="34" charset="0"/>
            </a:endParaRPr>
          </a:p>
          <a:p>
            <a:pPr marL="342900" lvl="0" indent="-342900">
              <a:lnSpc>
                <a:spcPct val="107000"/>
              </a:lnSpc>
              <a:spcAft>
                <a:spcPts val="800"/>
              </a:spcAft>
              <a:buFont typeface="Symbol" panose="05050102010706020507" pitchFamily="18" charset="2"/>
              <a:buChar char=""/>
            </a:pPr>
            <a:r>
              <a:rPr lang="en-US" sz="180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With resources, some of our team members might be overworked, depending on their inclusion in multiple teams, holiday hangovers, etc. </a:t>
            </a:r>
          </a:p>
          <a:p>
            <a:pPr marL="342900" lvl="0" indent="-342900">
              <a:lnSpc>
                <a:spcPct val="107000"/>
              </a:lnSpc>
              <a:spcAft>
                <a:spcPts val="800"/>
              </a:spcAft>
              <a:buFont typeface="Symbol" panose="05050102010706020507" pitchFamily="18" charset="2"/>
              <a:buChar char=""/>
            </a:pPr>
            <a:r>
              <a:rPr lang="en-US" sz="180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The budget might also not be enough to support the staff and technology working on the project.</a:t>
            </a:r>
            <a:endParaRPr lang="en-CA" sz="1800" u="none" strike="noStrike" dirty="0">
              <a:solidFill>
                <a:srgbClr val="000000"/>
              </a:solidFill>
              <a:effectLst/>
              <a:latin typeface="Calibri" panose="020F0502020204030204" pitchFamily="34" charset="0"/>
              <a:ea typeface="Cambria" panose="02040503050406030204" pitchFamily="18" charset="0"/>
              <a:cs typeface="Calibri" panose="020F0502020204030204" pitchFamily="34" charset="0"/>
            </a:endParaRPr>
          </a:p>
          <a:p>
            <a:pPr marL="342900" lvl="0" indent="-342900">
              <a:lnSpc>
                <a:spcPct val="107000"/>
              </a:lnSpc>
              <a:spcAft>
                <a:spcPts val="800"/>
              </a:spcAft>
              <a:buFont typeface="Symbol" panose="05050102010706020507" pitchFamily="18" charset="2"/>
              <a:buChar char=""/>
            </a:pPr>
            <a:r>
              <a:rPr lang="en-US" sz="1800" dirty="0">
                <a:solidFill>
                  <a:srgbClr val="000000"/>
                </a:solidFill>
                <a:effectLst/>
                <a:latin typeface="Calibri" panose="020F0502020204030204" pitchFamily="34" charset="0"/>
                <a:ea typeface="Calibri" panose="020F0502020204030204" pitchFamily="34" charset="0"/>
              </a:rPr>
              <a:t>Trying to create a system that will function across multiple platforms will require an incredible amount of specialization, time, and people.</a:t>
            </a:r>
            <a:r>
              <a:rPr lang="en-US" baseline="0" dirty="0"/>
              <a:t>]</a:t>
            </a:r>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6</a:t>
            </a:fld>
            <a:endParaRPr lang="en-US"/>
          </a:p>
        </p:txBody>
      </p:sp>
    </p:spTree>
    <p:extLst>
      <p:ext uri="{BB962C8B-B14F-4D97-AF65-F5344CB8AC3E}">
        <p14:creationId xmlns:p14="http://schemas.microsoft.com/office/powerpoint/2010/main" val="9706606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391AB-F383-4237-A071-AD1C6E9246D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F6636DA-4FDE-4B32-8CCE-37EFA3E7579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0F87932-8FF0-4DF1-A776-9A3CE37618A7}"/>
              </a:ext>
            </a:extLst>
          </p:cNvPr>
          <p:cNvSpPr>
            <a:spLocks noGrp="1"/>
          </p:cNvSpPr>
          <p:nvPr>
            <p:ph type="dt" sz="half" idx="10"/>
          </p:nvPr>
        </p:nvSpPr>
        <p:spPr/>
        <p:txBody>
          <a:bodyPr/>
          <a:lstStyle/>
          <a:p>
            <a:fld id="{5D6495F3-B757-4FAF-98AA-EDA7D1485485}" type="datetimeFigureOut">
              <a:rPr lang="en-US" smtClean="0"/>
              <a:t>12/10/2023</a:t>
            </a:fld>
            <a:endParaRPr lang="en-US"/>
          </a:p>
        </p:txBody>
      </p:sp>
      <p:sp>
        <p:nvSpPr>
          <p:cNvPr id="5" name="Footer Placeholder 4">
            <a:extLst>
              <a:ext uri="{FF2B5EF4-FFF2-40B4-BE49-F238E27FC236}">
                <a16:creationId xmlns:a16="http://schemas.microsoft.com/office/drawing/2014/main" id="{5F38FAB8-C9F1-4DBB-B355-D8DEE37065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4490E3-D8E8-4766-9104-14009BF5636F}"/>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4569019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B8678-553E-4A5B-8CFE-5DB358BDF35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43AF303-1F73-4575-83E6-561589F1632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36EC56-7DCF-400D-A871-C26291EB10AD}"/>
              </a:ext>
            </a:extLst>
          </p:cNvPr>
          <p:cNvSpPr>
            <a:spLocks noGrp="1"/>
          </p:cNvSpPr>
          <p:nvPr>
            <p:ph type="dt" sz="half" idx="10"/>
          </p:nvPr>
        </p:nvSpPr>
        <p:spPr/>
        <p:txBody>
          <a:bodyPr/>
          <a:lstStyle/>
          <a:p>
            <a:fld id="{5D6495F3-B757-4FAF-98AA-EDA7D1485485}" type="datetimeFigureOut">
              <a:rPr lang="en-US" smtClean="0"/>
              <a:t>12/10/2023</a:t>
            </a:fld>
            <a:endParaRPr lang="en-US"/>
          </a:p>
        </p:txBody>
      </p:sp>
      <p:sp>
        <p:nvSpPr>
          <p:cNvPr id="5" name="Footer Placeholder 4">
            <a:extLst>
              <a:ext uri="{FF2B5EF4-FFF2-40B4-BE49-F238E27FC236}">
                <a16:creationId xmlns:a16="http://schemas.microsoft.com/office/drawing/2014/main" id="{17FFAC5B-7C77-4F8C-ADB0-8D208A2EB3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2F48AF-AB8F-4DD2-BC77-7E2F42AD3B87}"/>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1873178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20ED820-BFE6-41B5-8064-984037A999A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CA27FEA-5359-474A-B4F8-FF510DD7489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4DD33D-563C-4B8C-B8C1-625FF5C5B85D}"/>
              </a:ext>
            </a:extLst>
          </p:cNvPr>
          <p:cNvSpPr>
            <a:spLocks noGrp="1"/>
          </p:cNvSpPr>
          <p:nvPr>
            <p:ph type="dt" sz="half" idx="10"/>
          </p:nvPr>
        </p:nvSpPr>
        <p:spPr/>
        <p:txBody>
          <a:bodyPr/>
          <a:lstStyle/>
          <a:p>
            <a:fld id="{5D6495F3-B757-4FAF-98AA-EDA7D1485485}" type="datetimeFigureOut">
              <a:rPr lang="en-US" smtClean="0"/>
              <a:t>12/10/2023</a:t>
            </a:fld>
            <a:endParaRPr lang="en-US"/>
          </a:p>
        </p:txBody>
      </p:sp>
      <p:sp>
        <p:nvSpPr>
          <p:cNvPr id="5" name="Footer Placeholder 4">
            <a:extLst>
              <a:ext uri="{FF2B5EF4-FFF2-40B4-BE49-F238E27FC236}">
                <a16:creationId xmlns:a16="http://schemas.microsoft.com/office/drawing/2014/main" id="{40471877-89FD-46BE-832F-C5660A5567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6E675F-CC4D-48CF-90C8-53829EE08B8C}"/>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24546216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BC967-18DB-4664-9B4D-06177FB946B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ADF7174-64B4-4D8F-BF44-3DD1F66CAD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CD83D3-86C4-482F-A2DC-B4C55DBF3F7A}"/>
              </a:ext>
            </a:extLst>
          </p:cNvPr>
          <p:cNvSpPr>
            <a:spLocks noGrp="1"/>
          </p:cNvSpPr>
          <p:nvPr>
            <p:ph type="dt" sz="half" idx="10"/>
          </p:nvPr>
        </p:nvSpPr>
        <p:spPr/>
        <p:txBody>
          <a:bodyPr/>
          <a:lstStyle/>
          <a:p>
            <a:fld id="{5D6495F3-B757-4FAF-98AA-EDA7D1485485}" type="datetimeFigureOut">
              <a:rPr lang="en-US" smtClean="0"/>
              <a:t>12/10/2023</a:t>
            </a:fld>
            <a:endParaRPr lang="en-US"/>
          </a:p>
        </p:txBody>
      </p:sp>
      <p:sp>
        <p:nvSpPr>
          <p:cNvPr id="5" name="Footer Placeholder 4">
            <a:extLst>
              <a:ext uri="{FF2B5EF4-FFF2-40B4-BE49-F238E27FC236}">
                <a16:creationId xmlns:a16="http://schemas.microsoft.com/office/drawing/2014/main" id="{DCF05BE2-6C23-4CB4-A63E-457E635BF2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097965-24FE-4C07-BE16-69AE439950EF}"/>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2757682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3394D-04EF-440C-B08B-114464B315C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BEBE3F6-F021-4D6B-8B0D-EF74D7461F9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196233C-6806-4593-91C0-CF4ECD84A601}"/>
              </a:ext>
            </a:extLst>
          </p:cNvPr>
          <p:cNvSpPr>
            <a:spLocks noGrp="1"/>
          </p:cNvSpPr>
          <p:nvPr>
            <p:ph type="dt" sz="half" idx="10"/>
          </p:nvPr>
        </p:nvSpPr>
        <p:spPr/>
        <p:txBody>
          <a:bodyPr/>
          <a:lstStyle/>
          <a:p>
            <a:fld id="{5D6495F3-B757-4FAF-98AA-EDA7D1485485}" type="datetimeFigureOut">
              <a:rPr lang="en-US" smtClean="0"/>
              <a:t>12/10/2023</a:t>
            </a:fld>
            <a:endParaRPr lang="en-US"/>
          </a:p>
        </p:txBody>
      </p:sp>
      <p:sp>
        <p:nvSpPr>
          <p:cNvPr id="5" name="Footer Placeholder 4">
            <a:extLst>
              <a:ext uri="{FF2B5EF4-FFF2-40B4-BE49-F238E27FC236}">
                <a16:creationId xmlns:a16="http://schemas.microsoft.com/office/drawing/2014/main" id="{963A761E-2D3A-4397-A82C-2F3B981DE0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297E71-B59F-4260-B01B-2B7CEB0896B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6393263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4DFCB-DD40-4637-9CAB-2BAF24231C7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94065F-4B44-4622-98EE-166F936489F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7AF1249-B890-4466-9E24-84A24907008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0FA9B4-D282-452F-B78A-FF5873ACF45A}"/>
              </a:ext>
            </a:extLst>
          </p:cNvPr>
          <p:cNvSpPr>
            <a:spLocks noGrp="1"/>
          </p:cNvSpPr>
          <p:nvPr>
            <p:ph type="dt" sz="half" idx="10"/>
          </p:nvPr>
        </p:nvSpPr>
        <p:spPr/>
        <p:txBody>
          <a:bodyPr/>
          <a:lstStyle/>
          <a:p>
            <a:fld id="{5D6495F3-B757-4FAF-98AA-EDA7D1485485}" type="datetimeFigureOut">
              <a:rPr lang="en-US" smtClean="0"/>
              <a:t>12/10/2023</a:t>
            </a:fld>
            <a:endParaRPr lang="en-US"/>
          </a:p>
        </p:txBody>
      </p:sp>
      <p:sp>
        <p:nvSpPr>
          <p:cNvPr id="6" name="Footer Placeholder 5">
            <a:extLst>
              <a:ext uri="{FF2B5EF4-FFF2-40B4-BE49-F238E27FC236}">
                <a16:creationId xmlns:a16="http://schemas.microsoft.com/office/drawing/2014/main" id="{6E9B0F13-A139-4B66-9544-16480800F68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B8791D0-EC30-4D8C-8764-475D8DB34F19}"/>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0815023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3AA7D-15D2-4D5F-B1C4-501073416DE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5E80A0E-25B9-4E8E-8B0D-201E1C56409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189B111-0CA0-47CD-9F0B-DBCBA3AE3C2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EF0E02D-3176-4B85-ACB6-721F2682742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7D9317-BBE1-4F36-82FE-E348F6F18A9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837DDCB-69F8-49FA-A111-C8AB271389E7}"/>
              </a:ext>
            </a:extLst>
          </p:cNvPr>
          <p:cNvSpPr>
            <a:spLocks noGrp="1"/>
          </p:cNvSpPr>
          <p:nvPr>
            <p:ph type="dt" sz="half" idx="10"/>
          </p:nvPr>
        </p:nvSpPr>
        <p:spPr/>
        <p:txBody>
          <a:bodyPr/>
          <a:lstStyle/>
          <a:p>
            <a:fld id="{5D6495F3-B757-4FAF-98AA-EDA7D1485485}" type="datetimeFigureOut">
              <a:rPr lang="en-US" smtClean="0"/>
              <a:t>12/10/2023</a:t>
            </a:fld>
            <a:endParaRPr lang="en-US"/>
          </a:p>
        </p:txBody>
      </p:sp>
      <p:sp>
        <p:nvSpPr>
          <p:cNvPr id="8" name="Footer Placeholder 7">
            <a:extLst>
              <a:ext uri="{FF2B5EF4-FFF2-40B4-BE49-F238E27FC236}">
                <a16:creationId xmlns:a16="http://schemas.microsoft.com/office/drawing/2014/main" id="{4A18B0CD-1F68-412E-9232-F267114CA75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9B21FC-12CC-472D-BC38-EF413158CC5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8941432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F51AB-8384-4E67-914C-B39484AD233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0909660-3861-4545-BF68-9ED039B5D0F0}"/>
              </a:ext>
            </a:extLst>
          </p:cNvPr>
          <p:cNvSpPr>
            <a:spLocks noGrp="1"/>
          </p:cNvSpPr>
          <p:nvPr>
            <p:ph type="dt" sz="half" idx="10"/>
          </p:nvPr>
        </p:nvSpPr>
        <p:spPr/>
        <p:txBody>
          <a:bodyPr/>
          <a:lstStyle/>
          <a:p>
            <a:fld id="{5D6495F3-B757-4FAF-98AA-EDA7D1485485}" type="datetimeFigureOut">
              <a:rPr lang="en-US" smtClean="0"/>
              <a:t>12/10/2023</a:t>
            </a:fld>
            <a:endParaRPr lang="en-US"/>
          </a:p>
        </p:txBody>
      </p:sp>
      <p:sp>
        <p:nvSpPr>
          <p:cNvPr id="4" name="Footer Placeholder 3">
            <a:extLst>
              <a:ext uri="{FF2B5EF4-FFF2-40B4-BE49-F238E27FC236}">
                <a16:creationId xmlns:a16="http://schemas.microsoft.com/office/drawing/2014/main" id="{FDDD5392-AC3A-4EAF-ADE6-B6CF4B50ACA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5679880-BF48-4F4D-B8B3-4E99FC415FF9}"/>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3514890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7F98E25-CF37-4F73-9E22-210238167867}"/>
              </a:ext>
            </a:extLst>
          </p:cNvPr>
          <p:cNvSpPr>
            <a:spLocks noGrp="1"/>
          </p:cNvSpPr>
          <p:nvPr>
            <p:ph type="dt" sz="half" idx="10"/>
          </p:nvPr>
        </p:nvSpPr>
        <p:spPr/>
        <p:txBody>
          <a:bodyPr/>
          <a:lstStyle/>
          <a:p>
            <a:fld id="{5D6495F3-B757-4FAF-98AA-EDA7D1485485}" type="datetimeFigureOut">
              <a:rPr lang="en-US" smtClean="0"/>
              <a:t>12/10/2023</a:t>
            </a:fld>
            <a:endParaRPr lang="en-US"/>
          </a:p>
        </p:txBody>
      </p:sp>
      <p:sp>
        <p:nvSpPr>
          <p:cNvPr id="3" name="Footer Placeholder 2">
            <a:extLst>
              <a:ext uri="{FF2B5EF4-FFF2-40B4-BE49-F238E27FC236}">
                <a16:creationId xmlns:a16="http://schemas.microsoft.com/office/drawing/2014/main" id="{89D7A0E1-38AB-4FDA-8EC1-2D7617909C1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8A8E424-5A91-4557-9ADF-4A9422A0690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4978027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BB935-0427-44CC-A384-333EAD8317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CB9DCF6-55CF-43EE-B135-BFC4B4D403C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337538E-A112-4E8F-A445-1A06B0C353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30D413-9505-4ED8-BFF1-5141BE9EE3C4}"/>
              </a:ext>
            </a:extLst>
          </p:cNvPr>
          <p:cNvSpPr>
            <a:spLocks noGrp="1"/>
          </p:cNvSpPr>
          <p:nvPr>
            <p:ph type="dt" sz="half" idx="10"/>
          </p:nvPr>
        </p:nvSpPr>
        <p:spPr/>
        <p:txBody>
          <a:bodyPr/>
          <a:lstStyle/>
          <a:p>
            <a:fld id="{5D6495F3-B757-4FAF-98AA-EDA7D1485485}" type="datetimeFigureOut">
              <a:rPr lang="en-US" smtClean="0"/>
              <a:t>12/10/2023</a:t>
            </a:fld>
            <a:endParaRPr lang="en-US"/>
          </a:p>
        </p:txBody>
      </p:sp>
      <p:sp>
        <p:nvSpPr>
          <p:cNvPr id="6" name="Footer Placeholder 5">
            <a:extLst>
              <a:ext uri="{FF2B5EF4-FFF2-40B4-BE49-F238E27FC236}">
                <a16:creationId xmlns:a16="http://schemas.microsoft.com/office/drawing/2014/main" id="{F60815B0-4528-4FA2-8472-8F19C0F165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C9FCEF-4406-4552-BFE4-6DA3761357F2}"/>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7540635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CE22C-69D4-49EC-8858-787B3C67B0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46A4341-3C0B-4025-AE17-8F0F8FABF5D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DEF5FF01-E0B6-419C-ABCC-70844E4EAC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501218-FFD7-4F25-B220-F5DE5F70693C}"/>
              </a:ext>
            </a:extLst>
          </p:cNvPr>
          <p:cNvSpPr>
            <a:spLocks noGrp="1"/>
          </p:cNvSpPr>
          <p:nvPr>
            <p:ph type="dt" sz="half" idx="10"/>
          </p:nvPr>
        </p:nvSpPr>
        <p:spPr/>
        <p:txBody>
          <a:bodyPr/>
          <a:lstStyle/>
          <a:p>
            <a:fld id="{5D6495F3-B757-4FAF-98AA-EDA7D1485485}" type="datetimeFigureOut">
              <a:rPr lang="en-US" smtClean="0"/>
              <a:t>12/10/2023</a:t>
            </a:fld>
            <a:endParaRPr lang="en-US"/>
          </a:p>
        </p:txBody>
      </p:sp>
      <p:sp>
        <p:nvSpPr>
          <p:cNvPr id="6" name="Footer Placeholder 5">
            <a:extLst>
              <a:ext uri="{FF2B5EF4-FFF2-40B4-BE49-F238E27FC236}">
                <a16:creationId xmlns:a16="http://schemas.microsoft.com/office/drawing/2014/main" id="{9687CBFB-34A6-49D8-A1D2-45DF38876EE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C2726A4-D33A-486A-B120-648AF3D8BA76}"/>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26447433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C07C8C3-4165-4353-ABF2-492454AF91E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89AA46A-3C66-4E4A-9907-225E50ABB7A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57F8214-A11A-4309-9D51-44F35987D1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6495F3-B757-4FAF-98AA-EDA7D1485485}" type="datetimeFigureOut">
              <a:rPr lang="en-US" smtClean="0"/>
              <a:t>12/10/2023</a:t>
            </a:fld>
            <a:endParaRPr lang="en-US"/>
          </a:p>
        </p:txBody>
      </p:sp>
      <p:sp>
        <p:nvSpPr>
          <p:cNvPr id="5" name="Footer Placeholder 4">
            <a:extLst>
              <a:ext uri="{FF2B5EF4-FFF2-40B4-BE49-F238E27FC236}">
                <a16:creationId xmlns:a16="http://schemas.microsoft.com/office/drawing/2014/main" id="{D6A334EB-8260-4F13-9553-5A8593D9DC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0C1EF96-E028-4E68-864E-9B77CF9F25E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1939C1-24D7-49E9-A58A-7960365209F5}" type="slidenum">
              <a:rPr lang="en-US" smtClean="0"/>
              <a:t>‹#›</a:t>
            </a:fld>
            <a:endParaRPr lang="en-US"/>
          </a:p>
        </p:txBody>
      </p:sp>
    </p:spTree>
    <p:extLst>
      <p:ext uri="{BB962C8B-B14F-4D97-AF65-F5344CB8AC3E}">
        <p14:creationId xmlns:p14="http://schemas.microsoft.com/office/powerpoint/2010/main" val="18259450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 Id="rId5" Type="http://schemas.openxmlformats.org/officeDocument/2006/relationships/image" Target="../media/image4.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3045368" y="2043663"/>
            <a:ext cx="6105194" cy="2031055"/>
          </a:xfrm>
        </p:spPr>
        <p:txBody>
          <a:bodyPr>
            <a:normAutofit/>
          </a:bodyPr>
          <a:lstStyle/>
          <a:p>
            <a:r>
              <a:rPr lang="en-US" dirty="0" err="1">
                <a:solidFill>
                  <a:srgbClr val="FFFFFF"/>
                </a:solidFill>
              </a:rPr>
              <a:t>DriverPass</a:t>
            </a:r>
            <a:br>
              <a:rPr lang="en-US" dirty="0">
                <a:solidFill>
                  <a:srgbClr val="FFFFFF"/>
                </a:solidFill>
              </a:rPr>
            </a:br>
            <a:r>
              <a:rPr lang="en-US" dirty="0">
                <a:solidFill>
                  <a:srgbClr val="FFFFFF"/>
                </a:solidFill>
              </a:rPr>
              <a:t>System Analysis</a:t>
            </a:r>
          </a:p>
        </p:txBody>
      </p:sp>
      <p:sp>
        <p:nvSpPr>
          <p:cNvPr id="3" name="Content Placeholder 2"/>
          <p:cNvSpPr>
            <a:spLocks noGrp="1"/>
          </p:cNvSpPr>
          <p:nvPr>
            <p:ph type="subTitle" idx="1"/>
          </p:nvPr>
        </p:nvSpPr>
        <p:spPr>
          <a:xfrm>
            <a:off x="3045368" y="4074718"/>
            <a:ext cx="6105194" cy="682079"/>
          </a:xfrm>
        </p:spPr>
        <p:txBody>
          <a:bodyPr>
            <a:normAutofit/>
          </a:bodyPr>
          <a:lstStyle/>
          <a:p>
            <a:r>
              <a:rPr lang="en-US" dirty="0">
                <a:solidFill>
                  <a:srgbClr val="FFFFFF"/>
                </a:solidFill>
              </a:rPr>
              <a:t>[</a:t>
            </a:r>
            <a:r>
              <a:rPr lang="en-US" dirty="0" err="1">
                <a:solidFill>
                  <a:srgbClr val="FFFFFF"/>
                </a:solidFill>
              </a:rPr>
              <a:t>Ugochuku</a:t>
            </a:r>
            <a:r>
              <a:rPr lang="en-US" dirty="0">
                <a:solidFill>
                  <a:srgbClr val="FFFFFF"/>
                </a:solidFill>
              </a:rPr>
              <a:t> </a:t>
            </a:r>
            <a:r>
              <a:rPr lang="en-US" dirty="0" err="1">
                <a:solidFill>
                  <a:srgbClr val="FFFFFF"/>
                </a:solidFill>
              </a:rPr>
              <a:t>Enyi</a:t>
            </a:r>
            <a:r>
              <a:rPr lang="en-US" dirty="0">
                <a:solidFill>
                  <a:srgbClr val="FFFFFF"/>
                </a:solidFill>
              </a:rPr>
              <a:t> </a:t>
            </a:r>
            <a:r>
              <a:rPr lang="en-US" dirty="0" err="1">
                <a:solidFill>
                  <a:srgbClr val="FFFFFF"/>
                </a:solidFill>
              </a:rPr>
              <a:t>Ebere</a:t>
            </a:r>
            <a:r>
              <a:rPr lang="en-US" dirty="0">
                <a:solidFill>
                  <a:srgbClr val="FFFFFF"/>
                </a:solidFill>
              </a:rPr>
              <a:t>]</a:t>
            </a:r>
            <a:endParaRPr dirty="0">
              <a:solidFill>
                <a:srgbClr val="FFFFFF"/>
              </a:solidFill>
            </a:endParaRPr>
          </a:p>
        </p:txBody>
      </p:sp>
    </p:spTree>
    <p:custDataLst>
      <p:tags r:id="rId1"/>
    </p:custDataLst>
    <p:extLst>
      <p:ext uri="{BB962C8B-B14F-4D97-AF65-F5344CB8AC3E}">
        <p14:creationId xmlns:p14="http://schemas.microsoft.com/office/powerpoint/2010/main" val="4091820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System Requirements</a:t>
            </a:r>
          </a:p>
        </p:txBody>
      </p:sp>
      <p:sp>
        <p:nvSpPr>
          <p:cNvPr id="3" name="Content Placeholder 2"/>
          <p:cNvSpPr>
            <a:spLocks noGrp="1"/>
          </p:cNvSpPr>
          <p:nvPr>
            <p:ph idx="1"/>
          </p:nvPr>
        </p:nvSpPr>
        <p:spPr>
          <a:xfrm>
            <a:off x="6090574" y="801866"/>
            <a:ext cx="5306084" cy="5230634"/>
          </a:xfrm>
        </p:spPr>
        <p:txBody>
          <a:bodyPr anchor="ctr">
            <a:normAutofit/>
          </a:bodyPr>
          <a:lstStyle/>
          <a:p>
            <a:pPr marL="457200" indent="-457200">
              <a:buFont typeface="+mj-lt"/>
              <a:buAutoNum type="arabicPeriod"/>
            </a:pPr>
            <a:r>
              <a:rPr lang="en-US" sz="2400" dirty="0">
                <a:solidFill>
                  <a:srgbClr val="000000"/>
                </a:solidFill>
              </a:rPr>
              <a:t>[System should be cloud based</a:t>
            </a:r>
          </a:p>
          <a:p>
            <a:pPr marL="457200" indent="-457200">
              <a:buFont typeface="+mj-lt"/>
              <a:buAutoNum type="arabicPeriod"/>
            </a:pPr>
            <a:r>
              <a:rPr lang="en-US" sz="2400" dirty="0">
                <a:solidFill>
                  <a:srgbClr val="000000"/>
                </a:solidFill>
              </a:rPr>
              <a:t>System is compatible with all user platforms</a:t>
            </a:r>
          </a:p>
          <a:p>
            <a:pPr marL="457200" indent="-457200">
              <a:buFont typeface="+mj-lt"/>
              <a:buAutoNum type="arabicPeriod"/>
            </a:pPr>
            <a:r>
              <a:rPr lang="en-US" sz="2400" dirty="0">
                <a:solidFill>
                  <a:srgbClr val="000000"/>
                </a:solidFill>
              </a:rPr>
              <a:t>The system requires an active internet connection</a:t>
            </a:r>
          </a:p>
          <a:p>
            <a:pPr marL="457200" indent="-457200">
              <a:buFont typeface="+mj-lt"/>
              <a:buAutoNum type="arabicPeriod"/>
            </a:pPr>
            <a:r>
              <a:rPr lang="en-US" sz="2400" dirty="0">
                <a:solidFill>
                  <a:srgbClr val="000000"/>
                </a:solidFill>
              </a:rPr>
              <a:t>System will verify users based on stored information</a:t>
            </a:r>
          </a:p>
          <a:p>
            <a:pPr marL="457200" indent="-457200">
              <a:buFont typeface="+mj-lt"/>
              <a:buAutoNum type="arabicPeriod"/>
            </a:pPr>
            <a:r>
              <a:rPr lang="en-US" sz="2400" dirty="0">
                <a:solidFill>
                  <a:srgbClr val="000000"/>
                </a:solidFill>
              </a:rPr>
              <a:t>System will allow users to edit their package.]</a:t>
            </a:r>
            <a:endParaRPr sz="2400" dirty="0">
              <a:solidFill>
                <a:srgbClr val="000000"/>
              </a:solidFill>
            </a:endParaRPr>
          </a:p>
        </p:txBody>
      </p:sp>
    </p:spTree>
    <p:custDataLst>
      <p:tags r:id="rId1"/>
    </p:custDataLst>
    <p:extLst>
      <p:ext uri="{BB962C8B-B14F-4D97-AF65-F5344CB8AC3E}">
        <p14:creationId xmlns:p14="http://schemas.microsoft.com/office/powerpoint/2010/main" val="18658859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Use Case Diagram</a:t>
            </a:r>
          </a:p>
        </p:txBody>
      </p:sp>
      <p:sp>
        <p:nvSpPr>
          <p:cNvPr id="3" name="Content Placeholder 2"/>
          <p:cNvSpPr>
            <a:spLocks noGrp="1"/>
          </p:cNvSpPr>
          <p:nvPr>
            <p:ph idx="1"/>
          </p:nvPr>
        </p:nvSpPr>
        <p:spPr>
          <a:xfrm>
            <a:off x="6090574" y="801866"/>
            <a:ext cx="5306084" cy="5230634"/>
          </a:xfrm>
        </p:spPr>
        <p:txBody>
          <a:bodyPr anchor="ctr">
            <a:normAutofit/>
          </a:bodyPr>
          <a:lstStyle/>
          <a:p>
            <a:pPr marL="0" indent="0">
              <a:buNone/>
            </a:pPr>
            <a:r>
              <a:rPr lang="en-US" sz="2400" dirty="0">
                <a:solidFill>
                  <a:srgbClr val="000000"/>
                </a:solidFill>
              </a:rPr>
              <a:t>[Insert your use case diagram here.]</a:t>
            </a:r>
            <a:endParaRPr sz="2400" dirty="0">
              <a:solidFill>
                <a:srgbClr val="000000"/>
              </a:solidFill>
            </a:endParaRPr>
          </a:p>
        </p:txBody>
      </p:sp>
      <p:pic>
        <p:nvPicPr>
          <p:cNvPr id="4" name="Picture 3" descr="A diagram of a company&#10;&#10;Description automatically generated">
            <a:extLst>
              <a:ext uri="{FF2B5EF4-FFF2-40B4-BE49-F238E27FC236}">
                <a16:creationId xmlns:a16="http://schemas.microsoft.com/office/drawing/2014/main" id="{AF3982E3-087E-7A2F-2018-9A4D664FED78}"/>
              </a:ext>
            </a:extLst>
          </p:cNvPr>
          <p:cNvPicPr>
            <a:picLocks noChangeAspect="1"/>
          </p:cNvPicPr>
          <p:nvPr/>
        </p:nvPicPr>
        <p:blipFill>
          <a:blip r:embed="rId5"/>
          <a:stretch>
            <a:fillRect/>
          </a:stretch>
        </p:blipFill>
        <p:spPr>
          <a:xfrm>
            <a:off x="6005178" y="347501"/>
            <a:ext cx="5476875" cy="5915025"/>
          </a:xfrm>
          <a:prstGeom prst="rect">
            <a:avLst/>
          </a:prstGeom>
        </p:spPr>
      </p:pic>
    </p:spTree>
    <p:custDataLst>
      <p:tags r:id="rId1"/>
    </p:custDataLst>
    <p:extLst>
      <p:ext uri="{BB962C8B-B14F-4D97-AF65-F5344CB8AC3E}">
        <p14:creationId xmlns:p14="http://schemas.microsoft.com/office/powerpoint/2010/main" val="27764253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Activity</a:t>
            </a:r>
            <a:br>
              <a:rPr lang="en-US" dirty="0">
                <a:solidFill>
                  <a:schemeClr val="bg1"/>
                </a:solidFill>
              </a:rPr>
            </a:br>
            <a:r>
              <a:rPr lang="en-US" dirty="0">
                <a:solidFill>
                  <a:schemeClr val="bg1"/>
                </a:solidFill>
              </a:rPr>
              <a:t>Diagram</a:t>
            </a:r>
          </a:p>
        </p:txBody>
      </p:sp>
      <p:sp>
        <p:nvSpPr>
          <p:cNvPr id="3" name="Content Placeholder 2"/>
          <p:cNvSpPr>
            <a:spLocks noGrp="1"/>
          </p:cNvSpPr>
          <p:nvPr>
            <p:ph idx="1"/>
          </p:nvPr>
        </p:nvSpPr>
        <p:spPr>
          <a:xfrm>
            <a:off x="6090574" y="801866"/>
            <a:ext cx="5306084" cy="5230634"/>
          </a:xfrm>
        </p:spPr>
        <p:txBody>
          <a:bodyPr anchor="ctr">
            <a:normAutofit/>
          </a:bodyPr>
          <a:lstStyle/>
          <a:p>
            <a:pPr marL="0" indent="0">
              <a:buNone/>
            </a:pPr>
            <a:r>
              <a:rPr lang="en-US" sz="2400" dirty="0">
                <a:solidFill>
                  <a:srgbClr val="000000"/>
                </a:solidFill>
              </a:rPr>
              <a:t>[Insert </a:t>
            </a:r>
            <a:r>
              <a:rPr lang="en-US" sz="2400" b="1" dirty="0">
                <a:solidFill>
                  <a:srgbClr val="000000"/>
                </a:solidFill>
              </a:rPr>
              <a:t>one</a:t>
            </a:r>
            <a:r>
              <a:rPr lang="en-US" sz="2400" dirty="0">
                <a:solidFill>
                  <a:srgbClr val="000000"/>
                </a:solidFill>
              </a:rPr>
              <a:t> of your activity diagrams here.]</a:t>
            </a:r>
            <a:endParaRPr sz="2400" dirty="0">
              <a:solidFill>
                <a:srgbClr val="000000"/>
              </a:solidFill>
            </a:endParaRPr>
          </a:p>
        </p:txBody>
      </p:sp>
      <p:pic>
        <p:nvPicPr>
          <p:cNvPr id="4" name="Picture 3" descr="A diagram of a software process&#10;&#10;Description automatically generated with medium confidence">
            <a:extLst>
              <a:ext uri="{FF2B5EF4-FFF2-40B4-BE49-F238E27FC236}">
                <a16:creationId xmlns:a16="http://schemas.microsoft.com/office/drawing/2014/main" id="{4894F744-C9A2-C67D-328D-C12455A4B6E3}"/>
              </a:ext>
            </a:extLst>
          </p:cNvPr>
          <p:cNvPicPr>
            <a:picLocks noChangeAspect="1"/>
          </p:cNvPicPr>
          <p:nvPr/>
        </p:nvPicPr>
        <p:blipFill>
          <a:blip r:embed="rId5"/>
          <a:stretch>
            <a:fillRect/>
          </a:stretch>
        </p:blipFill>
        <p:spPr>
          <a:xfrm>
            <a:off x="6082111" y="557938"/>
            <a:ext cx="4720208" cy="5919061"/>
          </a:xfrm>
          <a:prstGeom prst="rect">
            <a:avLst/>
          </a:prstGeom>
        </p:spPr>
      </p:pic>
    </p:spTree>
    <p:custDataLst>
      <p:tags r:id="rId1"/>
    </p:custDataLst>
    <p:extLst>
      <p:ext uri="{BB962C8B-B14F-4D97-AF65-F5344CB8AC3E}">
        <p14:creationId xmlns:p14="http://schemas.microsoft.com/office/powerpoint/2010/main" val="35640556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Security</a:t>
            </a:r>
          </a:p>
        </p:txBody>
      </p:sp>
      <p:sp>
        <p:nvSpPr>
          <p:cNvPr id="3" name="Content Placeholder 2"/>
          <p:cNvSpPr>
            <a:spLocks noGrp="1"/>
          </p:cNvSpPr>
          <p:nvPr>
            <p:ph idx="1"/>
          </p:nvPr>
        </p:nvSpPr>
        <p:spPr>
          <a:xfrm>
            <a:off x="6090574" y="801866"/>
            <a:ext cx="5306084" cy="5230634"/>
          </a:xfrm>
        </p:spPr>
        <p:txBody>
          <a:bodyPr anchor="ctr">
            <a:normAutofit/>
          </a:bodyPr>
          <a:lstStyle/>
          <a:p>
            <a:pPr marL="457200" indent="-457200">
              <a:buFont typeface="+mj-lt"/>
              <a:buAutoNum type="arabicPeriod"/>
            </a:pPr>
            <a:r>
              <a:rPr lang="en-US" sz="2400" dirty="0">
                <a:solidFill>
                  <a:srgbClr val="000000"/>
                </a:solidFill>
              </a:rPr>
              <a:t>[Unique usernames and emails</a:t>
            </a:r>
          </a:p>
          <a:p>
            <a:pPr marL="457200" indent="-457200">
              <a:buFont typeface="+mj-lt"/>
              <a:buAutoNum type="arabicPeriod"/>
            </a:pPr>
            <a:r>
              <a:rPr lang="en-US" sz="2400" dirty="0">
                <a:solidFill>
                  <a:srgbClr val="000000"/>
                </a:solidFill>
              </a:rPr>
              <a:t>Password and email verification</a:t>
            </a:r>
          </a:p>
          <a:p>
            <a:pPr marL="457200" indent="-457200">
              <a:buFont typeface="+mj-lt"/>
              <a:buAutoNum type="arabicPeriod"/>
            </a:pPr>
            <a:r>
              <a:rPr lang="en-US" sz="2400" dirty="0">
                <a:solidFill>
                  <a:srgbClr val="000000"/>
                </a:solidFill>
              </a:rPr>
              <a:t>Security questions and Password reset</a:t>
            </a:r>
          </a:p>
          <a:p>
            <a:pPr marL="457200" indent="-457200">
              <a:buFont typeface="+mj-lt"/>
              <a:buAutoNum type="arabicPeriod"/>
            </a:pPr>
            <a:r>
              <a:rPr lang="en-US" sz="2400" dirty="0">
                <a:solidFill>
                  <a:srgbClr val="000000"/>
                </a:solidFill>
              </a:rPr>
              <a:t>Cooldown periods</a:t>
            </a:r>
          </a:p>
          <a:p>
            <a:pPr marL="457200" indent="-457200">
              <a:buFont typeface="+mj-lt"/>
              <a:buAutoNum type="arabicPeriod"/>
            </a:pPr>
            <a:r>
              <a:rPr lang="en-US" sz="2400" dirty="0">
                <a:solidFill>
                  <a:srgbClr val="000000"/>
                </a:solidFill>
              </a:rPr>
              <a:t>Two factor authentication.]</a:t>
            </a:r>
            <a:endParaRPr sz="2400" dirty="0">
              <a:solidFill>
                <a:srgbClr val="000000"/>
              </a:solidFill>
            </a:endParaRPr>
          </a:p>
        </p:txBody>
      </p:sp>
    </p:spTree>
    <p:custDataLst>
      <p:tags r:id="rId1"/>
    </p:custDataLst>
    <p:extLst>
      <p:ext uri="{BB962C8B-B14F-4D97-AF65-F5344CB8AC3E}">
        <p14:creationId xmlns:p14="http://schemas.microsoft.com/office/powerpoint/2010/main" val="3768431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System Limitations</a:t>
            </a:r>
          </a:p>
        </p:txBody>
      </p:sp>
      <p:sp>
        <p:nvSpPr>
          <p:cNvPr id="3" name="Content Placeholder 2"/>
          <p:cNvSpPr>
            <a:spLocks noGrp="1"/>
          </p:cNvSpPr>
          <p:nvPr>
            <p:ph type="body" idx="1"/>
          </p:nvPr>
        </p:nvSpPr>
        <p:spPr>
          <a:xfrm>
            <a:off x="6090574" y="801866"/>
            <a:ext cx="5306084" cy="5230634"/>
          </a:xfrm>
        </p:spPr>
        <p:txBody>
          <a:bodyPr anchor="ctr">
            <a:normAutofit/>
          </a:bodyPr>
          <a:lstStyle/>
          <a:p>
            <a:r>
              <a:rPr lang="en-US" sz="2400" dirty="0">
                <a:solidFill>
                  <a:srgbClr val="000000"/>
                </a:solidFill>
              </a:rPr>
              <a:t>[Device model/version</a:t>
            </a:r>
          </a:p>
          <a:p>
            <a:r>
              <a:rPr lang="en-US" sz="2400" dirty="0">
                <a:solidFill>
                  <a:srgbClr val="000000"/>
                </a:solidFill>
              </a:rPr>
              <a:t>Staff limitations</a:t>
            </a:r>
          </a:p>
          <a:p>
            <a:r>
              <a:rPr lang="en-US" sz="2400" dirty="0">
                <a:solidFill>
                  <a:srgbClr val="000000"/>
                </a:solidFill>
              </a:rPr>
              <a:t>Specialization</a:t>
            </a:r>
          </a:p>
          <a:p>
            <a:r>
              <a:rPr lang="en-US" sz="2400" dirty="0">
                <a:solidFill>
                  <a:srgbClr val="000000"/>
                </a:solidFill>
              </a:rPr>
              <a:t>Time.]</a:t>
            </a:r>
            <a:endParaRPr sz="2400" dirty="0">
              <a:solidFill>
                <a:srgbClr val="000000"/>
              </a:solidFill>
            </a:endParaRPr>
          </a:p>
        </p:txBody>
      </p:sp>
    </p:spTree>
    <p:custDataLst>
      <p:tags r:id="rId1"/>
    </p:custDataLst>
    <p:extLst>
      <p:ext uri="{BB962C8B-B14F-4D97-AF65-F5344CB8AC3E}">
        <p14:creationId xmlns:p14="http://schemas.microsoft.com/office/powerpoint/2010/main" val="322514164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COUNT" val="6"/>
  <p:tag name="ARTICULATE_PROJECT_OPEN" val="0"/>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WebD281</Template>
  <TotalTime>1496</TotalTime>
  <Words>916</Words>
  <Application>Microsoft Office PowerPoint</Application>
  <PresentationFormat>Widescreen</PresentationFormat>
  <Paragraphs>50</Paragraphs>
  <Slides>6</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Calibri</vt:lpstr>
      <vt:lpstr>Calibri Light</vt:lpstr>
      <vt:lpstr>Lato</vt:lpstr>
      <vt:lpstr>Symbol</vt:lpstr>
      <vt:lpstr>Office Theme</vt:lpstr>
      <vt:lpstr>DriverPass System Analysis</vt:lpstr>
      <vt:lpstr>System Requirements</vt:lpstr>
      <vt:lpstr>Use Case Diagram</vt:lpstr>
      <vt:lpstr>Activity Diagram</vt:lpstr>
      <vt:lpstr>Security</vt:lpstr>
      <vt:lpstr>System Limitations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Systems Analysis</dc:title>
  <dc:creator>Loay Alnaji</dc:creator>
  <cp:lastModifiedBy>Ugochuku Enyi Ebere</cp:lastModifiedBy>
  <cp:revision>21</cp:revision>
  <dcterms:created xsi:type="dcterms:W3CDTF">2019-10-14T02:36:52Z</dcterms:created>
  <dcterms:modified xsi:type="dcterms:W3CDTF">2023-12-11T05:52:16Z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17B2C008-CF5F-4D7E-BF2C-A283A0269B28</vt:lpwstr>
  </property>
  <property fmtid="{D5CDD505-2E9C-101B-9397-08002B2CF9AE}" pid="3" name="ArticulatePath">
    <vt:lpwstr>CS 255 Client Presentation Template</vt:lpwstr>
  </property>
</Properties>
</file>