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753600" cy="7315200"/>
  <p:notesSz cx="97536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985" y="53641"/>
            <a:ext cx="8601201" cy="1528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238" y="2211190"/>
            <a:ext cx="8777605" cy="426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mailto:abuse@valdosta.edu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tiphishing.org/" TargetMode="External"/><Relationship Id="rId3" Type="http://schemas.openxmlformats.org/officeDocument/2006/relationships/hyperlink" Target="http://www.fraudwatchinternational.com/phishing-alerts" TargetMode="External"/><Relationship Id="rId4" Type="http://schemas.openxmlformats.org/officeDocument/2006/relationships/hyperlink" Target="http://phishme.com/" TargetMode="External"/><Relationship Id="rId5" Type="http://schemas.openxmlformats.org/officeDocument/2006/relationships/hyperlink" Target="http://www.onguardonline.gov/phishing" TargetMode="External"/><Relationship Id="rId6" Type="http://schemas.openxmlformats.org/officeDocument/2006/relationships/hyperlink" Target="http://www.consumer.ftc.gov/articles/0076-phone-scams" TargetMode="External"/><Relationship Id="rId7" Type="http://schemas.openxmlformats.org/officeDocument/2006/relationships/hyperlink" Target="http://www.fbi.gov/scams-safety/fraud" TargetMode="External"/><Relationship Id="rId8" Type="http://schemas.openxmlformats.org/officeDocument/2006/relationships/hyperlink" Target="http://phishme.com/phishing-social-media-infographic/" TargetMode="External"/><Relationship Id="rId9" Type="http://schemas.openxmlformats.org/officeDocument/2006/relationships/hyperlink" Target="http://en.wikipedia.org/wiki/Phishing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mailto:member@ebay.com" TargetMode="External"/><Relationship Id="rId4" Type="http://schemas.openxmlformats.org/officeDocument/2006/relationships/hyperlink" Target="mailto:valdostarocks@ebay.co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39" y="1950718"/>
            <a:ext cx="3884240" cy="37623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450490" y="5254825"/>
            <a:ext cx="4807585" cy="146304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4700" spc="-10">
                <a:latin typeface="Calibri"/>
                <a:cs typeface="Calibri"/>
              </a:rPr>
              <a:t>Phishing</a:t>
            </a:r>
            <a:r>
              <a:rPr dirty="0" sz="4700" spc="-190">
                <a:latin typeface="Calibri"/>
                <a:cs typeface="Calibri"/>
              </a:rPr>
              <a:t> </a:t>
            </a:r>
            <a:r>
              <a:rPr dirty="0" sz="4700" spc="-10">
                <a:latin typeface="Calibri"/>
                <a:cs typeface="Calibri"/>
              </a:rPr>
              <a:t>Awareness</a:t>
            </a:r>
            <a:endParaRPr sz="4700">
              <a:latin typeface="Calibri"/>
              <a:cs typeface="Calibri"/>
            </a:endParaRPr>
          </a:p>
          <a:p>
            <a:pPr marL="12700" marR="2207895">
              <a:lnSpc>
                <a:spcPts val="2030"/>
              </a:lnSpc>
              <a:spcBef>
                <a:spcPts val="509"/>
              </a:spcBef>
            </a:pPr>
            <a:r>
              <a:rPr dirty="0" sz="1700" spc="-10">
                <a:latin typeface="Calibri"/>
                <a:cs typeface="Calibri"/>
              </a:rPr>
              <a:t>Name:-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Patel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Devendrakumar </a:t>
            </a:r>
            <a:r>
              <a:rPr dirty="0" sz="1700">
                <a:latin typeface="Calibri"/>
                <a:cs typeface="Calibri"/>
              </a:rPr>
              <a:t>Student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Id:-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CA/JA1/2253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6935" rIns="0" bIns="0" rtlCol="0" vert="horz">
            <a:spAutoFit/>
          </a:bodyPr>
          <a:lstStyle/>
          <a:p>
            <a:pPr marL="1513205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Division</a:t>
            </a:r>
            <a:r>
              <a:rPr dirty="0" sz="2950" spc="-30"/>
              <a:t> </a:t>
            </a:r>
            <a:r>
              <a:rPr dirty="0" sz="2950"/>
              <a:t>of</a:t>
            </a:r>
            <a:r>
              <a:rPr dirty="0" sz="2950" spc="-30"/>
              <a:t> </a:t>
            </a:r>
            <a:r>
              <a:rPr dirty="0" sz="2950"/>
              <a:t>Information</a:t>
            </a:r>
            <a:r>
              <a:rPr dirty="0" sz="2950" spc="-25"/>
              <a:t> </a:t>
            </a:r>
            <a:r>
              <a:rPr dirty="0" sz="2950" spc="-10"/>
              <a:t>Technology</a:t>
            </a:r>
            <a:endParaRPr sz="2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573" rIns="0" bIns="0" rtlCol="0" vert="horz">
            <a:spAutoFit/>
          </a:bodyPr>
          <a:lstStyle/>
          <a:p>
            <a:pPr marL="1163320">
              <a:lnSpc>
                <a:spcPts val="3925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163320">
              <a:lnSpc>
                <a:spcPts val="2905"/>
              </a:lnSpc>
            </a:pPr>
            <a:r>
              <a:rPr dirty="0" sz="2550"/>
              <a:t>Link</a:t>
            </a:r>
            <a:r>
              <a:rPr dirty="0" sz="2550" spc="-75"/>
              <a:t> </a:t>
            </a:r>
            <a:r>
              <a:rPr dirty="0" sz="2550" spc="-10"/>
              <a:t>manipulation</a:t>
            </a:r>
            <a:endParaRPr sz="2550"/>
          </a:p>
        </p:txBody>
      </p:sp>
      <p:grpSp>
        <p:nvGrpSpPr>
          <p:cNvPr id="3" name="object 3" descr=""/>
          <p:cNvGrpSpPr/>
          <p:nvPr/>
        </p:nvGrpSpPr>
        <p:grpSpPr>
          <a:xfrm>
            <a:off x="243839" y="1783282"/>
            <a:ext cx="9105265" cy="5493385"/>
            <a:chOff x="243839" y="1783282"/>
            <a:chExt cx="9105265" cy="54933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79" y="1783282"/>
              <a:ext cx="8695248" cy="31718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43839" y="4551677"/>
              <a:ext cx="9105265" cy="2725420"/>
            </a:xfrm>
            <a:custGeom>
              <a:avLst/>
              <a:gdLst/>
              <a:ahLst/>
              <a:cxnLst/>
              <a:rect l="l" t="t" r="r" b="b"/>
              <a:pathLst>
                <a:path w="9105265" h="2725420">
                  <a:moveTo>
                    <a:pt x="9105193" y="2724911"/>
                  </a:moveTo>
                  <a:lnTo>
                    <a:pt x="0" y="2724911"/>
                  </a:lnTo>
                  <a:lnTo>
                    <a:pt x="0" y="0"/>
                  </a:lnTo>
                  <a:lnTo>
                    <a:pt x="9105193" y="0"/>
                  </a:lnTo>
                  <a:lnTo>
                    <a:pt x="9105193" y="2724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62010" y="4538896"/>
            <a:ext cx="8632825" cy="26003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8755" marR="77470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 actually from a valdosta.edu address,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so first you have to ask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whether or not this is </a:t>
            </a:r>
            <a:r>
              <a:rPr dirty="0" sz="1700" spc="-20">
                <a:latin typeface="Calibri"/>
                <a:cs typeface="Calibri"/>
              </a:rPr>
              <a:t>from </a:t>
            </a:r>
            <a:r>
              <a:rPr dirty="0" sz="1700">
                <a:latin typeface="Calibri"/>
                <a:cs typeface="Calibri"/>
              </a:rPr>
              <a:t>someone you know or someone that would be emailing you about your email </a:t>
            </a:r>
            <a:r>
              <a:rPr dirty="0" sz="1700" spc="-10">
                <a:latin typeface="Calibri"/>
                <a:cs typeface="Calibri"/>
              </a:rPr>
              <a:t>account.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1945"/>
              </a:lnSpc>
            </a:pPr>
            <a:r>
              <a:rPr dirty="0" sz="1700">
                <a:latin typeface="Calibri"/>
                <a:cs typeface="Calibri"/>
              </a:rPr>
              <a:t>Remember that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only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members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of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I.T.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will email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you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about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your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accounts</a:t>
            </a:r>
            <a:r>
              <a:rPr dirty="0" sz="1700" spc="-1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98755" marR="5080" indent="-186690">
              <a:lnSpc>
                <a:spcPts val="2030"/>
              </a:lnSpc>
              <a:spcBef>
                <a:spcPts val="70"/>
              </a:spcBef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One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again, cybercriminals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 use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subject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line trying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get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your attention,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often using all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caps </a:t>
            </a:r>
            <a:r>
              <a:rPr dirty="0" sz="1700">
                <a:latin typeface="Calibri"/>
                <a:cs typeface="Calibri"/>
              </a:rPr>
              <a:t>and multiple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exclamation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marks.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 legitimate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email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from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I.T.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will not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do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this.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45"/>
              </a:lnSpc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 To: and Cc: lines are not shown so that you can’t tell this is a mass email targeting </a:t>
            </a:r>
            <a:r>
              <a:rPr dirty="0" sz="1700" spc="-10">
                <a:latin typeface="Calibri"/>
                <a:cs typeface="Calibri"/>
              </a:rPr>
              <a:t>multiple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2025"/>
              </a:lnSpc>
            </a:pPr>
            <a:r>
              <a:rPr dirty="0" sz="1700" spc="-10">
                <a:latin typeface="Calibri"/>
                <a:cs typeface="Calibri"/>
              </a:rPr>
              <a:t>individuals.</a:t>
            </a:r>
            <a:endParaRPr sz="1700">
              <a:latin typeface="Calibri"/>
              <a:cs typeface="Calibri"/>
            </a:endParaRPr>
          </a:p>
          <a:p>
            <a:pPr marL="198755" marR="179705" indent="-186690">
              <a:lnSpc>
                <a:spcPts val="2020"/>
              </a:lnSpc>
              <a:spcBef>
                <a:spcPts val="75"/>
              </a:spcBef>
              <a:buFont typeface="Calibri"/>
              <a:buAutoNum type="arabicPeriod" startAt="4"/>
              <a:tabLst>
                <a:tab pos="198755" algn="l"/>
              </a:tabLst>
            </a:pPr>
            <a:r>
              <a:rPr dirty="0" sz="1700" b="1">
                <a:latin typeface="Calibri"/>
                <a:cs typeface="Calibri"/>
              </a:rPr>
              <a:t>Hovering your mouse over the link</a:t>
            </a:r>
            <a:r>
              <a:rPr dirty="0" sz="1700">
                <a:latin typeface="Calibri"/>
                <a:cs typeface="Calibri"/>
              </a:rPr>
              <a:t>, you can see that this is not a legitimate valdosta.edu </a:t>
            </a:r>
            <a:r>
              <a:rPr dirty="0" sz="1700" spc="-10">
                <a:latin typeface="Calibri"/>
                <a:cs typeface="Calibri"/>
              </a:rPr>
              <a:t>link, </a:t>
            </a:r>
            <a:r>
              <a:rPr dirty="0" sz="1700">
                <a:latin typeface="Calibri"/>
                <a:cs typeface="Calibri"/>
              </a:rPr>
              <a:t>but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 external one designed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steal your information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 install malicious </a:t>
            </a:r>
            <a:r>
              <a:rPr dirty="0" sz="1700" spc="-10">
                <a:latin typeface="Calibri"/>
                <a:cs typeface="Calibri"/>
              </a:rPr>
              <a:t>software.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64"/>
              </a:lnSpc>
              <a:buAutoNum type="arabicPeriod" startAt="4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signature often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 end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 a generic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sign off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 to not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arouse suspicion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 to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sender.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573" rIns="0" bIns="0" rtlCol="0" vert="horz">
            <a:spAutoFit/>
          </a:bodyPr>
          <a:lstStyle/>
          <a:p>
            <a:pPr marL="1486535">
              <a:lnSpc>
                <a:spcPts val="3925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486535">
              <a:lnSpc>
                <a:spcPts val="2905"/>
              </a:lnSpc>
            </a:pPr>
            <a:r>
              <a:rPr dirty="0" sz="2550"/>
              <a:t>Link</a:t>
            </a:r>
            <a:r>
              <a:rPr dirty="0" sz="2550" spc="-75"/>
              <a:t> </a:t>
            </a:r>
            <a:r>
              <a:rPr dirty="0" sz="2550" spc="-10"/>
              <a:t>manipulation</a:t>
            </a:r>
            <a:endParaRPr sz="2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2" y="1723134"/>
            <a:ext cx="8133408" cy="34766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9449" y="5189136"/>
            <a:ext cx="8846185" cy="13144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8755" marR="5080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 sender is not a valid valdosta.edu address, but rather a @pugmarks.com address. The name </a:t>
            </a:r>
            <a:r>
              <a:rPr dirty="0" sz="1700" spc="-25">
                <a:latin typeface="Calibri"/>
                <a:cs typeface="Calibri"/>
              </a:rPr>
              <a:t>is </a:t>
            </a:r>
            <a:r>
              <a:rPr dirty="0" sz="1700">
                <a:latin typeface="Calibri"/>
                <a:cs typeface="Calibri"/>
              </a:rPr>
              <a:t>also a generic “Admin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Team” which does not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match up with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email </a:t>
            </a:r>
            <a:r>
              <a:rPr dirty="0" sz="1700" spc="-10">
                <a:latin typeface="Calibri"/>
                <a:cs typeface="Calibri"/>
              </a:rPr>
              <a:t>address.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45"/>
              </a:lnSpc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subject line 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 all capitals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 using multiple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exclamation marks trying 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get your </a:t>
            </a:r>
            <a:r>
              <a:rPr dirty="0" sz="1700" spc="-10">
                <a:latin typeface="Calibri"/>
                <a:cs typeface="Calibri"/>
              </a:rPr>
              <a:t>attention.</a:t>
            </a:r>
            <a:endParaRPr sz="1700">
              <a:latin typeface="Calibri"/>
              <a:cs typeface="Calibri"/>
            </a:endParaRPr>
          </a:p>
          <a:p>
            <a:pPr marL="198755" marR="145415" indent="-186690">
              <a:lnSpc>
                <a:spcPts val="2030"/>
              </a:lnSpc>
              <a:spcBef>
                <a:spcPts val="70"/>
              </a:spcBef>
              <a:buFont typeface="Calibri"/>
              <a:buAutoNum type="arabicPeriod"/>
              <a:tabLst>
                <a:tab pos="198755" algn="l"/>
              </a:tabLst>
            </a:pPr>
            <a:r>
              <a:rPr dirty="0" sz="1700" b="1">
                <a:latin typeface="Calibri"/>
                <a:cs typeface="Calibri"/>
              </a:rPr>
              <a:t>Hovering your mouse over the link</a:t>
            </a:r>
            <a:r>
              <a:rPr dirty="0" sz="1700">
                <a:latin typeface="Calibri"/>
                <a:cs typeface="Calibri"/>
              </a:rPr>
              <a:t>, you can see that this is not a valid valdosta.edu address, </a:t>
            </a:r>
            <a:r>
              <a:rPr dirty="0" sz="1700" spc="-25">
                <a:latin typeface="Calibri"/>
                <a:cs typeface="Calibri"/>
              </a:rPr>
              <a:t>but </a:t>
            </a:r>
            <a:r>
              <a:rPr dirty="0" sz="1700">
                <a:latin typeface="Calibri"/>
                <a:cs typeface="Calibri"/>
              </a:rPr>
              <a:t>rather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 external site trying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steal your credentials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 install malicious </a:t>
            </a:r>
            <a:r>
              <a:rPr dirty="0" sz="1700" spc="-10">
                <a:latin typeface="Calibri"/>
                <a:cs typeface="Calibri"/>
              </a:rPr>
              <a:t>software.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573" rIns="0" bIns="0" rtlCol="0" vert="horz">
            <a:spAutoFit/>
          </a:bodyPr>
          <a:lstStyle/>
          <a:p>
            <a:pPr marL="1405890">
              <a:lnSpc>
                <a:spcPts val="3925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405890">
              <a:lnSpc>
                <a:spcPts val="2905"/>
              </a:lnSpc>
            </a:pPr>
            <a:r>
              <a:rPr dirty="0" sz="2550"/>
              <a:t>Link</a:t>
            </a:r>
            <a:r>
              <a:rPr dirty="0" sz="2550" spc="-75"/>
              <a:t> </a:t>
            </a:r>
            <a:r>
              <a:rPr dirty="0" sz="2550" spc="-10"/>
              <a:t>manipulation</a:t>
            </a:r>
            <a:endParaRPr sz="255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06879"/>
            <a:ext cx="9752330" cy="5413375"/>
            <a:chOff x="0" y="1706879"/>
            <a:chExt cx="9752330" cy="54133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502" y="1706879"/>
              <a:ext cx="7839074" cy="429555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45759"/>
              <a:ext cx="9752330" cy="1674495"/>
            </a:xfrm>
            <a:custGeom>
              <a:avLst/>
              <a:gdLst/>
              <a:ahLst/>
              <a:cxnLst/>
              <a:rect l="l" t="t" r="r" b="b"/>
              <a:pathLst>
                <a:path w="9752330" h="1674495">
                  <a:moveTo>
                    <a:pt x="9751885" y="1674367"/>
                  </a:moveTo>
                  <a:lnTo>
                    <a:pt x="0" y="1674367"/>
                  </a:lnTo>
                  <a:lnTo>
                    <a:pt x="0" y="0"/>
                  </a:lnTo>
                  <a:lnTo>
                    <a:pt x="9751885" y="0"/>
                  </a:lnTo>
                  <a:lnTo>
                    <a:pt x="9751885" y="1674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8169" y="5432976"/>
            <a:ext cx="9442450" cy="15716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8755" marR="158115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 a common phishing email and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looks completely legit, with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name of “Verizon Wireless”, but </a:t>
            </a:r>
            <a:r>
              <a:rPr dirty="0" sz="1700" spc="-25">
                <a:latin typeface="Calibri"/>
                <a:cs typeface="Calibri"/>
              </a:rPr>
              <a:t>if </a:t>
            </a:r>
            <a:r>
              <a:rPr dirty="0" sz="1700">
                <a:latin typeface="Calibri"/>
                <a:cs typeface="Calibri"/>
              </a:rPr>
              <a:t>you look at the actual email, it is an @tin.com address rather than a @verizon.com </a:t>
            </a:r>
            <a:r>
              <a:rPr dirty="0" sz="1700" spc="-10">
                <a:latin typeface="Calibri"/>
                <a:cs typeface="Calibri"/>
              </a:rPr>
              <a:t>address.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45"/>
              </a:lnSpc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Once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again, the To: line is missing,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indicating that this is a mass email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 they want to avoid you </a:t>
            </a:r>
            <a:r>
              <a:rPr dirty="0" sz="1700" spc="-10">
                <a:latin typeface="Calibri"/>
                <a:cs typeface="Calibri"/>
              </a:rPr>
              <a:t>seeing.</a:t>
            </a:r>
            <a:endParaRPr sz="1700">
              <a:latin typeface="Calibri"/>
              <a:cs typeface="Calibri"/>
            </a:endParaRPr>
          </a:p>
          <a:p>
            <a:pPr marL="198755" marR="5080" indent="-186690">
              <a:lnSpc>
                <a:spcPts val="2020"/>
              </a:lnSpc>
              <a:spcBef>
                <a:spcPts val="75"/>
              </a:spcBef>
              <a:buFont typeface="Calibri"/>
              <a:buAutoNum type="arabicPeriod"/>
              <a:tabLst>
                <a:tab pos="198755" algn="l"/>
              </a:tabLst>
            </a:pPr>
            <a:r>
              <a:rPr dirty="0" sz="1700" b="1">
                <a:latin typeface="Calibri"/>
                <a:cs typeface="Calibri"/>
              </a:rPr>
              <a:t>Hovering</a:t>
            </a:r>
            <a:r>
              <a:rPr dirty="0" sz="1700" spc="-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your mouse over the link</a:t>
            </a:r>
            <a:r>
              <a:rPr dirty="0" sz="1700">
                <a:latin typeface="Calibri"/>
                <a:cs typeface="Calibri"/>
              </a:rPr>
              <a:t>,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 see that this does not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take you to a Verizon website, </a:t>
            </a:r>
            <a:r>
              <a:rPr dirty="0" sz="1700" spc="-25">
                <a:latin typeface="Calibri"/>
                <a:cs typeface="Calibri"/>
              </a:rPr>
              <a:t>but </a:t>
            </a:r>
            <a:r>
              <a:rPr dirty="0" sz="1700">
                <a:latin typeface="Calibri"/>
                <a:cs typeface="Calibri"/>
              </a:rPr>
              <a:t>rather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a random website which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would more than likely take your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login information and take over </a:t>
            </a:r>
            <a:r>
              <a:rPr dirty="0" sz="1700" spc="-20">
                <a:latin typeface="Calibri"/>
                <a:cs typeface="Calibri"/>
              </a:rPr>
              <a:t>your </a:t>
            </a:r>
            <a:r>
              <a:rPr dirty="0" sz="1700">
                <a:latin typeface="Calibri"/>
                <a:cs typeface="Calibri"/>
              </a:rPr>
              <a:t>account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take your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billing </a:t>
            </a:r>
            <a:r>
              <a:rPr dirty="0" sz="1700" spc="-10">
                <a:latin typeface="Calibri"/>
                <a:cs typeface="Calibri"/>
              </a:rPr>
              <a:t>information.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2559" y="1763776"/>
            <a:ext cx="9429115" cy="5551805"/>
            <a:chOff x="162559" y="1763776"/>
            <a:chExt cx="9429115" cy="55518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963" y="1763776"/>
              <a:ext cx="3781183" cy="35147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2559" y="5000344"/>
              <a:ext cx="9429115" cy="2315210"/>
            </a:xfrm>
            <a:custGeom>
              <a:avLst/>
              <a:gdLst/>
              <a:ahLst/>
              <a:cxnLst/>
              <a:rect l="l" t="t" r="r" b="b"/>
              <a:pathLst>
                <a:path w="9429115" h="2315209">
                  <a:moveTo>
                    <a:pt x="9428512" y="2314855"/>
                  </a:moveTo>
                  <a:lnTo>
                    <a:pt x="0" y="2314855"/>
                  </a:lnTo>
                  <a:lnTo>
                    <a:pt x="0" y="0"/>
                  </a:lnTo>
                  <a:lnTo>
                    <a:pt x="9428512" y="0"/>
                  </a:lnTo>
                  <a:lnTo>
                    <a:pt x="9428512" y="2314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5519" y="1950720"/>
              <a:ext cx="3771340" cy="200977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797849" y="4875254"/>
            <a:ext cx="9461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5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0462" y="4998031"/>
            <a:ext cx="9097645" cy="1688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example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on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left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is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targeted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social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engineering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attack.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Cybercriminals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scan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profile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for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likes</a:t>
            </a:r>
            <a:endParaRPr sz="1600">
              <a:latin typeface="Calibri"/>
              <a:cs typeface="Calibri"/>
            </a:endParaRPr>
          </a:p>
          <a:p>
            <a:pPr marL="12700" marR="146050">
              <a:lnSpc>
                <a:spcPts val="1880"/>
              </a:lnSpc>
              <a:spcBef>
                <a:spcPts val="35"/>
              </a:spcBef>
            </a:pPr>
            <a:r>
              <a:rPr dirty="0" sz="1600" spc="-65">
                <a:latin typeface="Calibri"/>
                <a:cs typeface="Calibri"/>
              </a:rPr>
              <a:t>and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then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send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you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crafted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message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over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social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media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trying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to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trick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you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into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clicking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link,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which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would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then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steal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your </a:t>
            </a:r>
            <a:r>
              <a:rPr dirty="0" sz="1600" spc="-80">
                <a:latin typeface="Calibri"/>
                <a:cs typeface="Calibri"/>
              </a:rPr>
              <a:t>social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media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login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and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take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over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profile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sending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out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more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phishing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attacks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to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friends/contact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89"/>
              </a:lnSpc>
            </a:pP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one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on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right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is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an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example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of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mass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phishing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attack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through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social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media.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No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doubt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many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of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you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have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seen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these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870"/>
              </a:lnSpc>
              <a:spcBef>
                <a:spcPts val="80"/>
              </a:spcBef>
            </a:pPr>
            <a:r>
              <a:rPr dirty="0" sz="1600" spc="-85">
                <a:latin typeface="Calibri"/>
                <a:cs typeface="Calibri"/>
              </a:rPr>
              <a:t>Facebook,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from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random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people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in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messages,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or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from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friends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through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their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timelines.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Upon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clicking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link,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it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would </a:t>
            </a:r>
            <a:r>
              <a:rPr dirty="0" sz="1600" spc="-80">
                <a:latin typeface="Calibri"/>
                <a:cs typeface="Calibri"/>
              </a:rPr>
              <a:t>prompt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you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to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log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in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again,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but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this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time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to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fake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Facebook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page,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and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steal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log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in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information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and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take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over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profile </a:t>
            </a:r>
            <a:r>
              <a:rPr dirty="0" sz="1600" spc="-80">
                <a:latin typeface="Calibri"/>
                <a:cs typeface="Calibri"/>
              </a:rPr>
              <a:t>sending</a:t>
            </a:r>
            <a:r>
              <a:rPr dirty="0" sz="1600" spc="-14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out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the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same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or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5">
                <a:latin typeface="Calibri"/>
                <a:cs typeface="Calibri"/>
              </a:rPr>
              <a:t>another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mass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phishing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attack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to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your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friends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and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contacts.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573" rIns="0" bIns="0" rtlCol="0" vert="horz">
            <a:spAutoFit/>
          </a:bodyPr>
          <a:lstStyle/>
          <a:p>
            <a:pPr marL="1163320">
              <a:lnSpc>
                <a:spcPts val="3925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163320">
              <a:lnSpc>
                <a:spcPts val="2905"/>
              </a:lnSpc>
            </a:pPr>
            <a:r>
              <a:rPr dirty="0" sz="2550"/>
              <a:t>Social</a:t>
            </a:r>
            <a:r>
              <a:rPr dirty="0" sz="2550" spc="-125"/>
              <a:t> </a:t>
            </a:r>
            <a:r>
              <a:rPr dirty="0" sz="2550" spc="-10"/>
              <a:t>Engineering</a:t>
            </a:r>
            <a:endParaRPr sz="2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265" rIns="0" bIns="0" rtlCol="0" vert="horz">
            <a:spAutoFit/>
          </a:bodyPr>
          <a:lstStyle/>
          <a:p>
            <a:pPr marL="370840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Can</a:t>
            </a:r>
            <a:r>
              <a:rPr dirty="0" sz="2950" spc="30"/>
              <a:t> </a:t>
            </a:r>
            <a:r>
              <a:rPr dirty="0" sz="2950"/>
              <a:t>you</a:t>
            </a:r>
            <a:r>
              <a:rPr dirty="0" sz="2950" spc="45"/>
              <a:t> </a:t>
            </a:r>
            <a:r>
              <a:rPr dirty="0" sz="2950"/>
              <a:t>spot</a:t>
            </a:r>
            <a:r>
              <a:rPr dirty="0" sz="2950" spc="40"/>
              <a:t> </a:t>
            </a:r>
            <a:r>
              <a:rPr dirty="0" sz="2950"/>
              <a:t>the</a:t>
            </a:r>
            <a:r>
              <a:rPr dirty="0" sz="2950" spc="40"/>
              <a:t> </a:t>
            </a:r>
            <a:r>
              <a:rPr dirty="0" sz="2950"/>
              <a:t>tell-tale</a:t>
            </a:r>
            <a:r>
              <a:rPr dirty="0" sz="2950" spc="40"/>
              <a:t> </a:t>
            </a:r>
            <a:r>
              <a:rPr dirty="0" sz="2950"/>
              <a:t>signs</a:t>
            </a:r>
            <a:r>
              <a:rPr dirty="0" sz="2950" spc="45"/>
              <a:t> </a:t>
            </a:r>
            <a:r>
              <a:rPr dirty="0" sz="2950"/>
              <a:t>of</a:t>
            </a:r>
            <a:r>
              <a:rPr dirty="0" sz="2950" spc="40"/>
              <a:t> </a:t>
            </a:r>
            <a:r>
              <a:rPr dirty="0" sz="2950"/>
              <a:t>a</a:t>
            </a:r>
            <a:r>
              <a:rPr dirty="0" sz="2950" spc="40"/>
              <a:t> </a:t>
            </a:r>
            <a:r>
              <a:rPr dirty="0" sz="2950"/>
              <a:t>phishing</a:t>
            </a:r>
            <a:r>
              <a:rPr dirty="0" sz="2950" spc="45"/>
              <a:t> </a:t>
            </a:r>
            <a:r>
              <a:rPr dirty="0" sz="2950" spc="-10"/>
              <a:t>email?</a:t>
            </a:r>
            <a:endParaRPr sz="29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9" y="2267711"/>
            <a:ext cx="9020174" cy="32573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4875" rIns="0" bIns="0" rtlCol="0" vert="horz">
            <a:spAutoFit/>
          </a:bodyPr>
          <a:lstStyle/>
          <a:p>
            <a:pPr marL="687705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Can</a:t>
            </a:r>
            <a:r>
              <a:rPr dirty="0" sz="2950" spc="30"/>
              <a:t> </a:t>
            </a:r>
            <a:r>
              <a:rPr dirty="0" sz="2950"/>
              <a:t>you</a:t>
            </a:r>
            <a:r>
              <a:rPr dirty="0" sz="2950" spc="45"/>
              <a:t> </a:t>
            </a:r>
            <a:r>
              <a:rPr dirty="0" sz="2950"/>
              <a:t>spot</a:t>
            </a:r>
            <a:r>
              <a:rPr dirty="0" sz="2950" spc="40"/>
              <a:t> </a:t>
            </a:r>
            <a:r>
              <a:rPr dirty="0" sz="2950"/>
              <a:t>the</a:t>
            </a:r>
            <a:r>
              <a:rPr dirty="0" sz="2950" spc="40"/>
              <a:t> </a:t>
            </a:r>
            <a:r>
              <a:rPr dirty="0" sz="2950"/>
              <a:t>tell-tale</a:t>
            </a:r>
            <a:r>
              <a:rPr dirty="0" sz="2950" spc="40"/>
              <a:t> </a:t>
            </a:r>
            <a:r>
              <a:rPr dirty="0" sz="2950"/>
              <a:t>signs</a:t>
            </a:r>
            <a:r>
              <a:rPr dirty="0" sz="2950" spc="45"/>
              <a:t> </a:t>
            </a:r>
            <a:r>
              <a:rPr dirty="0" sz="2950"/>
              <a:t>of</a:t>
            </a:r>
            <a:r>
              <a:rPr dirty="0" sz="2950" spc="40"/>
              <a:t> </a:t>
            </a:r>
            <a:r>
              <a:rPr dirty="0" sz="2950"/>
              <a:t>a</a:t>
            </a:r>
            <a:r>
              <a:rPr dirty="0" sz="2950" spc="40"/>
              <a:t> </a:t>
            </a:r>
            <a:r>
              <a:rPr dirty="0" sz="2950"/>
              <a:t>phishing</a:t>
            </a:r>
            <a:r>
              <a:rPr dirty="0" sz="2950" spc="45"/>
              <a:t> </a:t>
            </a:r>
            <a:r>
              <a:rPr dirty="0" sz="2950" spc="-10"/>
              <a:t>email?</a:t>
            </a:r>
            <a:endParaRPr sz="2950"/>
          </a:p>
        </p:txBody>
      </p:sp>
      <p:grpSp>
        <p:nvGrpSpPr>
          <p:cNvPr id="3" name="object 3" descr=""/>
          <p:cNvGrpSpPr/>
          <p:nvPr/>
        </p:nvGrpSpPr>
        <p:grpSpPr>
          <a:xfrm>
            <a:off x="97534" y="2031999"/>
            <a:ext cx="9575800" cy="5283835"/>
            <a:chOff x="97534" y="2031999"/>
            <a:chExt cx="9575800" cy="52838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4" y="2031999"/>
              <a:ext cx="9544680" cy="340994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7534" y="5377483"/>
              <a:ext cx="9575800" cy="1938020"/>
            </a:xfrm>
            <a:custGeom>
              <a:avLst/>
              <a:gdLst/>
              <a:ahLst/>
              <a:cxnLst/>
              <a:rect l="l" t="t" r="r" b="b"/>
              <a:pathLst>
                <a:path w="9575800" h="1938020">
                  <a:moveTo>
                    <a:pt x="9575706" y="1937850"/>
                  </a:moveTo>
                  <a:lnTo>
                    <a:pt x="0" y="1937850"/>
                  </a:lnTo>
                  <a:lnTo>
                    <a:pt x="0" y="0"/>
                  </a:lnTo>
                  <a:lnTo>
                    <a:pt x="9575706" y="0"/>
                  </a:lnTo>
                  <a:lnTo>
                    <a:pt x="9575706" y="1937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15380" y="5365649"/>
            <a:ext cx="9051925" cy="1828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8755" indent="-186055">
              <a:lnSpc>
                <a:spcPts val="2030"/>
              </a:lnSpc>
              <a:spcBef>
                <a:spcPts val="105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 email address is not a valid valdosta.edu address, but rather a Vaderbilt.edu address. This </a:t>
            </a:r>
            <a:r>
              <a:rPr dirty="0" sz="1700" spc="-25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198755" marR="193040">
              <a:lnSpc>
                <a:spcPts val="2030"/>
              </a:lnSpc>
              <a:spcBef>
                <a:spcPts val="70"/>
              </a:spcBef>
            </a:pPr>
            <a:r>
              <a:rPr dirty="0" sz="1700">
                <a:latin typeface="Calibri"/>
                <a:cs typeface="Calibri"/>
              </a:rPr>
              <a:t>important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because </a:t>
            </a:r>
            <a:r>
              <a:rPr dirty="0" sz="1700" b="1">
                <a:latin typeface="Calibri"/>
                <a:cs typeface="Calibri"/>
              </a:rPr>
              <a:t>only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 valid valdosta.edu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address will email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you about anything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email or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spc="-20" b="1">
                <a:latin typeface="Calibri"/>
                <a:cs typeface="Calibri"/>
              </a:rPr>
              <a:t>help </a:t>
            </a:r>
            <a:r>
              <a:rPr dirty="0" sz="1700" b="1">
                <a:latin typeface="Calibri"/>
                <a:cs typeface="Calibri"/>
              </a:rPr>
              <a:t>desk </a:t>
            </a:r>
            <a:r>
              <a:rPr dirty="0" sz="1700" spc="-10" b="1">
                <a:latin typeface="Calibri"/>
                <a:cs typeface="Calibri"/>
              </a:rPr>
              <a:t>related.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45"/>
              </a:lnSpc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 To: and Cc: are missing so that you can tell this is a mass targeted email phishing </a:t>
            </a:r>
            <a:r>
              <a:rPr dirty="0" sz="1700" spc="-10">
                <a:latin typeface="Calibri"/>
                <a:cs typeface="Calibri"/>
              </a:rPr>
              <a:t>attack.</a:t>
            </a:r>
            <a:endParaRPr sz="1700">
              <a:latin typeface="Calibri"/>
              <a:cs typeface="Calibri"/>
            </a:endParaRPr>
          </a:p>
          <a:p>
            <a:pPr marL="198755" marR="5080" indent="-186690">
              <a:lnSpc>
                <a:spcPts val="2030"/>
              </a:lnSpc>
              <a:spcBef>
                <a:spcPts val="65"/>
              </a:spcBef>
              <a:buFont typeface="Calibri"/>
              <a:buAutoNum type="arabicPeriod" startAt="2"/>
              <a:tabLst>
                <a:tab pos="198755" algn="l"/>
              </a:tabLst>
            </a:pPr>
            <a:r>
              <a:rPr dirty="0" sz="1700" b="1">
                <a:latin typeface="Calibri"/>
                <a:cs typeface="Calibri"/>
              </a:rPr>
              <a:t>Hovering your mouse over the link</a:t>
            </a:r>
            <a:r>
              <a:rPr dirty="0" sz="1700">
                <a:latin typeface="Calibri"/>
                <a:cs typeface="Calibri"/>
              </a:rPr>
              <a:t>, you can see that this is not a valdosta.edu address but rather </a:t>
            </a:r>
            <a:r>
              <a:rPr dirty="0" sz="1700" spc="-25">
                <a:latin typeface="Calibri"/>
                <a:cs typeface="Calibri"/>
              </a:rPr>
              <a:t>an </a:t>
            </a:r>
            <a:r>
              <a:rPr dirty="0" sz="1700">
                <a:latin typeface="Calibri"/>
                <a:cs typeface="Calibri"/>
              </a:rPr>
              <a:t>external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address trying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steal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your </a:t>
            </a:r>
            <a:r>
              <a:rPr dirty="0" sz="1700" spc="-10">
                <a:latin typeface="Calibri"/>
                <a:cs typeface="Calibri"/>
              </a:rPr>
              <a:t>credentials.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55"/>
              </a:lnSpc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signature 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generic as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not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alert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any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phishing </a:t>
            </a:r>
            <a:r>
              <a:rPr dirty="0" sz="1700" spc="-10">
                <a:latin typeface="Calibri"/>
                <a:cs typeface="Calibri"/>
              </a:rPr>
              <a:t>attempt.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7363" rIns="0" bIns="0" rtlCol="0" vert="horz">
            <a:spAutoFit/>
          </a:bodyPr>
          <a:lstStyle/>
          <a:p>
            <a:pPr marL="492759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Can</a:t>
            </a:r>
            <a:r>
              <a:rPr dirty="0" sz="2950" spc="30"/>
              <a:t> </a:t>
            </a:r>
            <a:r>
              <a:rPr dirty="0" sz="2950"/>
              <a:t>you</a:t>
            </a:r>
            <a:r>
              <a:rPr dirty="0" sz="2950" spc="45"/>
              <a:t> </a:t>
            </a:r>
            <a:r>
              <a:rPr dirty="0" sz="2950"/>
              <a:t>spot</a:t>
            </a:r>
            <a:r>
              <a:rPr dirty="0" sz="2950" spc="40"/>
              <a:t> </a:t>
            </a:r>
            <a:r>
              <a:rPr dirty="0" sz="2950"/>
              <a:t>the</a:t>
            </a:r>
            <a:r>
              <a:rPr dirty="0" sz="2950" spc="40"/>
              <a:t> </a:t>
            </a:r>
            <a:r>
              <a:rPr dirty="0" sz="2950"/>
              <a:t>tell-tale</a:t>
            </a:r>
            <a:r>
              <a:rPr dirty="0" sz="2950" spc="40"/>
              <a:t> </a:t>
            </a:r>
            <a:r>
              <a:rPr dirty="0" sz="2950"/>
              <a:t>signs</a:t>
            </a:r>
            <a:r>
              <a:rPr dirty="0" sz="2950" spc="45"/>
              <a:t> </a:t>
            </a:r>
            <a:r>
              <a:rPr dirty="0" sz="2950"/>
              <a:t>of</a:t>
            </a:r>
            <a:r>
              <a:rPr dirty="0" sz="2950" spc="40"/>
              <a:t> </a:t>
            </a:r>
            <a:r>
              <a:rPr dirty="0" sz="2950"/>
              <a:t>a</a:t>
            </a:r>
            <a:r>
              <a:rPr dirty="0" sz="2950" spc="40"/>
              <a:t> </a:t>
            </a:r>
            <a:r>
              <a:rPr dirty="0" sz="2950"/>
              <a:t>phishing</a:t>
            </a:r>
            <a:r>
              <a:rPr dirty="0" sz="2950" spc="45"/>
              <a:t> </a:t>
            </a:r>
            <a:r>
              <a:rPr dirty="0" sz="2950" spc="-10"/>
              <a:t>email?</a:t>
            </a:r>
            <a:endParaRPr sz="29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39" y="2194560"/>
            <a:ext cx="9210674" cy="28287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265" rIns="0" bIns="0" rtlCol="0" vert="horz">
            <a:spAutoFit/>
          </a:bodyPr>
          <a:lstStyle/>
          <a:p>
            <a:pPr marL="687705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Can</a:t>
            </a:r>
            <a:r>
              <a:rPr dirty="0" sz="2950" spc="30"/>
              <a:t> </a:t>
            </a:r>
            <a:r>
              <a:rPr dirty="0" sz="2950"/>
              <a:t>you</a:t>
            </a:r>
            <a:r>
              <a:rPr dirty="0" sz="2950" spc="45"/>
              <a:t> </a:t>
            </a:r>
            <a:r>
              <a:rPr dirty="0" sz="2950"/>
              <a:t>spot</a:t>
            </a:r>
            <a:r>
              <a:rPr dirty="0" sz="2950" spc="40"/>
              <a:t> </a:t>
            </a:r>
            <a:r>
              <a:rPr dirty="0" sz="2950"/>
              <a:t>the</a:t>
            </a:r>
            <a:r>
              <a:rPr dirty="0" sz="2950" spc="40"/>
              <a:t> </a:t>
            </a:r>
            <a:r>
              <a:rPr dirty="0" sz="2950"/>
              <a:t>tell-tale</a:t>
            </a:r>
            <a:r>
              <a:rPr dirty="0" sz="2950" spc="40"/>
              <a:t> </a:t>
            </a:r>
            <a:r>
              <a:rPr dirty="0" sz="2950"/>
              <a:t>signs</a:t>
            </a:r>
            <a:r>
              <a:rPr dirty="0" sz="2950" spc="45"/>
              <a:t> </a:t>
            </a:r>
            <a:r>
              <a:rPr dirty="0" sz="2950"/>
              <a:t>of</a:t>
            </a:r>
            <a:r>
              <a:rPr dirty="0" sz="2950" spc="40"/>
              <a:t> </a:t>
            </a:r>
            <a:r>
              <a:rPr dirty="0" sz="2950"/>
              <a:t>a</a:t>
            </a:r>
            <a:r>
              <a:rPr dirty="0" sz="2950" spc="40"/>
              <a:t> </a:t>
            </a:r>
            <a:r>
              <a:rPr dirty="0" sz="2950"/>
              <a:t>phishing</a:t>
            </a:r>
            <a:r>
              <a:rPr dirty="0" sz="2950" spc="45"/>
              <a:t> </a:t>
            </a:r>
            <a:r>
              <a:rPr dirty="0" sz="2950" spc="-10"/>
              <a:t>email?</a:t>
            </a:r>
            <a:endParaRPr sz="29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" y="2113279"/>
            <a:ext cx="9591642" cy="30765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9449" y="4782736"/>
            <a:ext cx="9160510" cy="2343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8755" marR="441325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first thing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ask yourself,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do I know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this person and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should they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 emailing me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about </a:t>
            </a:r>
            <a:r>
              <a:rPr dirty="0" sz="1700" spc="-10">
                <a:latin typeface="Calibri"/>
                <a:cs typeface="Calibri"/>
              </a:rPr>
              <a:t>email </a:t>
            </a:r>
            <a:r>
              <a:rPr dirty="0" sz="1700">
                <a:latin typeface="Calibri"/>
                <a:cs typeface="Calibri"/>
              </a:rPr>
              <a:t>accounts. If you answered no, then more than likely it is a phishing </a:t>
            </a:r>
            <a:r>
              <a:rPr dirty="0" sz="1700" spc="-10">
                <a:latin typeface="Calibri"/>
                <a:cs typeface="Calibri"/>
              </a:rPr>
              <a:t>attempt.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45"/>
              </a:lnSpc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To: and Cc: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are not showing so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 you wont be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able to tell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this is a mass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 attempting to </a:t>
            </a:r>
            <a:r>
              <a:rPr dirty="0" sz="1700" spc="-25">
                <a:latin typeface="Calibri"/>
                <a:cs typeface="Calibri"/>
              </a:rPr>
              <a:t>get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2025"/>
              </a:lnSpc>
            </a:pPr>
            <a:r>
              <a:rPr dirty="0" sz="1700">
                <a:latin typeface="Calibri"/>
                <a:cs typeface="Calibri"/>
              </a:rPr>
              <a:t>as many people as </a:t>
            </a:r>
            <a:r>
              <a:rPr dirty="0" sz="1700" spc="-10">
                <a:latin typeface="Calibri"/>
                <a:cs typeface="Calibri"/>
              </a:rPr>
              <a:t>possible.</a:t>
            </a:r>
            <a:endParaRPr sz="1700">
              <a:latin typeface="Calibri"/>
              <a:cs typeface="Calibri"/>
            </a:endParaRPr>
          </a:p>
          <a:p>
            <a:pPr marL="198755" marR="50165" indent="-186690">
              <a:lnSpc>
                <a:spcPts val="2030"/>
              </a:lnSpc>
              <a:spcBef>
                <a:spcPts val="70"/>
              </a:spcBef>
              <a:buFont typeface="Calibri"/>
              <a:buAutoNum type="arabicPeriod" startAt="3"/>
              <a:tabLst>
                <a:tab pos="198755" algn="l"/>
              </a:tabLst>
            </a:pPr>
            <a:r>
              <a:rPr dirty="0" sz="1700" b="1">
                <a:latin typeface="Calibri"/>
                <a:cs typeface="Calibri"/>
              </a:rPr>
              <a:t>Hovering your mouse over the link</a:t>
            </a:r>
            <a:r>
              <a:rPr dirty="0" sz="1700">
                <a:latin typeface="Calibri"/>
                <a:cs typeface="Calibri"/>
              </a:rPr>
              <a:t>, you can see that this is not a valid valdosta.edu address, </a:t>
            </a:r>
            <a:r>
              <a:rPr dirty="0" sz="1700" spc="-25">
                <a:latin typeface="Calibri"/>
                <a:cs typeface="Calibri"/>
              </a:rPr>
              <a:t>but </a:t>
            </a:r>
            <a:r>
              <a:rPr dirty="0" sz="1700">
                <a:latin typeface="Calibri"/>
                <a:cs typeface="Calibri"/>
              </a:rPr>
              <a:t>rather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external address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attempting 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get your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 credentials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 install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malicious software.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This </a:t>
            </a:r>
            <a:r>
              <a:rPr dirty="0" sz="1700">
                <a:latin typeface="Calibri"/>
                <a:cs typeface="Calibri"/>
              </a:rPr>
              <a:t>should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 your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main “Aha”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moment to let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 know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 this 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indeed a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phishing </a:t>
            </a:r>
            <a:r>
              <a:rPr dirty="0" sz="1700" spc="-10">
                <a:latin typeface="Calibri"/>
                <a:cs typeface="Calibri"/>
              </a:rPr>
              <a:t>email.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1939"/>
              </a:lnSpc>
              <a:buAutoNum type="arabicPeriod" startAt="3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signature is generic and trying to lull you into a false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sense of security by saying this is </a:t>
            </a:r>
            <a:r>
              <a:rPr dirty="0" sz="1700" spc="-25">
                <a:latin typeface="Calibri"/>
                <a:cs typeface="Calibri"/>
              </a:rPr>
              <a:t>the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2030"/>
              </a:lnSpc>
            </a:pPr>
            <a:r>
              <a:rPr dirty="0" sz="1700" spc="-10">
                <a:latin typeface="Calibri"/>
                <a:cs typeface="Calibri"/>
              </a:rPr>
              <a:t>“Webmail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Administrator”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631" y="653859"/>
            <a:ext cx="5823585" cy="928369"/>
          </a:xfrm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45"/>
              </a:spcBef>
            </a:pPr>
            <a:r>
              <a:rPr dirty="0" sz="2950"/>
              <a:t>Tips</a:t>
            </a:r>
            <a:r>
              <a:rPr dirty="0" sz="2950" spc="35"/>
              <a:t> </a:t>
            </a:r>
            <a:r>
              <a:rPr dirty="0" sz="2950"/>
              <a:t>to</a:t>
            </a:r>
            <a:r>
              <a:rPr dirty="0" sz="2950" spc="40"/>
              <a:t> </a:t>
            </a:r>
            <a:r>
              <a:rPr dirty="0" sz="2950"/>
              <a:t>protect</a:t>
            </a:r>
            <a:r>
              <a:rPr dirty="0" sz="2950" spc="45"/>
              <a:t> </a:t>
            </a:r>
            <a:r>
              <a:rPr dirty="0" sz="2950"/>
              <a:t>yourself</a:t>
            </a:r>
            <a:r>
              <a:rPr dirty="0" sz="2950" spc="45"/>
              <a:t> </a:t>
            </a:r>
            <a:r>
              <a:rPr dirty="0" sz="2950"/>
              <a:t>from</a:t>
            </a:r>
            <a:r>
              <a:rPr dirty="0" sz="2950" spc="45"/>
              <a:t> </a:t>
            </a:r>
            <a:r>
              <a:rPr dirty="0" sz="2950" spc="-10"/>
              <a:t>Phishing emails.</a:t>
            </a:r>
            <a:endParaRPr sz="2950"/>
          </a:p>
        </p:txBody>
      </p:sp>
      <p:sp>
        <p:nvSpPr>
          <p:cNvPr id="3" name="object 3" descr=""/>
          <p:cNvSpPr/>
          <p:nvPr/>
        </p:nvSpPr>
        <p:spPr>
          <a:xfrm>
            <a:off x="444669" y="21574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01930" y="1971680"/>
            <a:ext cx="8668385" cy="497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9055">
              <a:lnSpc>
                <a:spcPct val="107600"/>
              </a:lnSpc>
              <a:spcBef>
                <a:spcPts val="95"/>
              </a:spcBef>
            </a:pPr>
            <a:r>
              <a:rPr dirty="0" sz="1800">
                <a:latin typeface="Calibri"/>
                <a:cs typeface="Calibri"/>
              </a:rPr>
              <a:t>I.T.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NEVER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password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Please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wary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passwords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Never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send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passwords,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bank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account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numbers,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or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other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private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information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in </a:t>
            </a:r>
            <a:r>
              <a:rPr dirty="0" sz="1800" b="1">
                <a:latin typeface="Calibri"/>
                <a:cs typeface="Calibri"/>
              </a:rPr>
              <a:t>an </a:t>
            </a:r>
            <a:r>
              <a:rPr dirty="0" sz="1800" spc="-10" b="1">
                <a:latin typeface="Calibri"/>
                <a:cs typeface="Calibri"/>
              </a:rPr>
              <a:t>email.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76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cautious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opening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attachments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downloading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regardless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viruses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malware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weaken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your </a:t>
            </a:r>
            <a:r>
              <a:rPr dirty="0" sz="1800">
                <a:latin typeface="Calibri"/>
                <a:cs typeface="Calibri"/>
              </a:rPr>
              <a:t>computer's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security.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expecting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attachment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someone,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PDF,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please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call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them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sending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Phishing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password immediately.</a:t>
            </a:r>
            <a:endParaRPr sz="1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dirty="0" sz="1800" b="1">
                <a:latin typeface="Calibri"/>
                <a:cs typeface="Calibri"/>
              </a:rPr>
              <a:t>Never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private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information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popup</a:t>
            </a:r>
            <a:r>
              <a:rPr dirty="0" sz="1800" spc="-10">
                <a:latin typeface="Calibri"/>
                <a:cs typeface="Calibri"/>
              </a:rPr>
              <a:t> window.</a:t>
            </a:r>
            <a:endParaRPr sz="1800">
              <a:latin typeface="Calibri"/>
              <a:cs typeface="Calibri"/>
            </a:endParaRPr>
          </a:p>
          <a:p>
            <a:pPr marL="12700" marR="62230">
              <a:lnSpc>
                <a:spcPts val="233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mouse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hover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sending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claims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thwart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phishing</a:t>
            </a:r>
            <a:r>
              <a:rPr dirty="0" sz="1800" spc="-10">
                <a:latin typeface="Calibri"/>
                <a:cs typeface="Calibri"/>
              </a:rPr>
              <a:t> attempts.</a:t>
            </a:r>
            <a:endParaRPr sz="1800">
              <a:latin typeface="Calibri"/>
              <a:cs typeface="Calibri"/>
            </a:endParaRPr>
          </a:p>
          <a:p>
            <a:pPr marL="13335" marR="1024255">
              <a:lnSpc>
                <a:spcPts val="2180"/>
              </a:lnSpc>
              <a:spcBef>
                <a:spcPts val="35"/>
              </a:spcBef>
              <a:tabLst>
                <a:tab pos="3342004" algn="l"/>
              </a:tabLst>
            </a:pPr>
            <a:r>
              <a:rPr dirty="0" sz="1800">
                <a:latin typeface="Calibri"/>
                <a:cs typeface="Calibri"/>
              </a:rPr>
              <a:t>Look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'https://'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lock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icon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before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entering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10">
                <a:latin typeface="Calibri"/>
                <a:cs typeface="Calibri"/>
              </a:rPr>
              <a:t> private information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Look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spelling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grammar.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Cybercriminals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grammar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 marR="81915">
              <a:lnSpc>
                <a:spcPct val="104200"/>
              </a:lnSpc>
              <a:spcBef>
                <a:spcPts val="70"/>
              </a:spcBef>
            </a:pPr>
            <a:r>
              <a:rPr dirty="0" sz="1800" spc="-10">
                <a:latin typeface="Calibri"/>
                <a:cs typeface="Calibri"/>
              </a:rPr>
              <a:t>spelling.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companies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organizations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usually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staff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allow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mass </a:t>
            </a:r>
            <a:r>
              <a:rPr dirty="0" sz="1800">
                <a:latin typeface="Calibri"/>
                <a:cs typeface="Calibri"/>
              </a:rPr>
              <a:t>email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notice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mistakes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email,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might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scam.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44669" y="304323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44669" y="480536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4669" y="50911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4669" y="567213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44669" y="623411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159" y="5648959"/>
            <a:ext cx="323849" cy="3619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1333" rIns="0" bIns="0" rtlCol="0" vert="horz">
            <a:spAutoFit/>
          </a:bodyPr>
          <a:lstStyle/>
          <a:p>
            <a:pPr marL="664845" marR="5080">
              <a:lnSpc>
                <a:spcPts val="3529"/>
              </a:lnSpc>
              <a:spcBef>
                <a:spcPts val="245"/>
              </a:spcBef>
            </a:pPr>
            <a:r>
              <a:rPr dirty="0" sz="2950"/>
              <a:t>What</a:t>
            </a:r>
            <a:r>
              <a:rPr dirty="0" sz="2950" spc="40"/>
              <a:t> </a:t>
            </a:r>
            <a:r>
              <a:rPr dirty="0" sz="2950"/>
              <a:t>to</a:t>
            </a:r>
            <a:r>
              <a:rPr dirty="0" sz="2950" spc="45"/>
              <a:t> </a:t>
            </a:r>
            <a:r>
              <a:rPr dirty="0" sz="2950"/>
              <a:t>do</a:t>
            </a:r>
            <a:r>
              <a:rPr dirty="0" sz="2950" spc="40"/>
              <a:t> </a:t>
            </a:r>
            <a:r>
              <a:rPr dirty="0" sz="2950"/>
              <a:t>when</a:t>
            </a:r>
            <a:r>
              <a:rPr dirty="0" sz="2950" spc="40"/>
              <a:t> </a:t>
            </a:r>
            <a:r>
              <a:rPr dirty="0" sz="2950"/>
              <a:t>you</a:t>
            </a:r>
            <a:r>
              <a:rPr dirty="0" sz="2950" spc="40"/>
              <a:t> </a:t>
            </a:r>
            <a:r>
              <a:rPr dirty="0" sz="2950"/>
              <a:t>think</a:t>
            </a:r>
            <a:r>
              <a:rPr dirty="0" sz="2950" spc="45"/>
              <a:t> </a:t>
            </a:r>
            <a:r>
              <a:rPr dirty="0" sz="2950"/>
              <a:t>you</a:t>
            </a:r>
            <a:r>
              <a:rPr dirty="0" sz="2950" spc="40"/>
              <a:t> </a:t>
            </a:r>
            <a:r>
              <a:rPr dirty="0" sz="2950"/>
              <a:t>received</a:t>
            </a:r>
            <a:r>
              <a:rPr dirty="0" sz="2950" spc="40"/>
              <a:t> </a:t>
            </a:r>
            <a:r>
              <a:rPr dirty="0" sz="2950"/>
              <a:t>a</a:t>
            </a:r>
            <a:r>
              <a:rPr dirty="0" sz="2950" spc="40"/>
              <a:t> </a:t>
            </a:r>
            <a:r>
              <a:rPr dirty="0" sz="2950" spc="-10"/>
              <a:t>phishing email.</a:t>
            </a:r>
            <a:endParaRPr sz="29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678" y="3156075"/>
            <a:ext cx="66675" cy="6667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7269" rIns="0" bIns="0" rtlCol="0" vert="horz">
            <a:spAutoFit/>
          </a:bodyPr>
          <a:lstStyle/>
          <a:p>
            <a:pPr marL="100330" marR="19685">
              <a:lnSpc>
                <a:spcPct val="151800"/>
              </a:lnSpc>
              <a:spcBef>
                <a:spcPts val="90"/>
              </a:spcBef>
            </a:pPr>
            <a:r>
              <a:rPr dirty="0" sz="2100"/>
              <a:t>First,</a:t>
            </a:r>
            <a:r>
              <a:rPr dirty="0" sz="2100" spc="30"/>
              <a:t> </a:t>
            </a:r>
            <a:r>
              <a:rPr dirty="0" sz="2100" b="1">
                <a:latin typeface="Calibri"/>
                <a:cs typeface="Calibri"/>
              </a:rPr>
              <a:t>do</a:t>
            </a:r>
            <a:r>
              <a:rPr dirty="0" sz="2100" spc="3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not</a:t>
            </a:r>
            <a:r>
              <a:rPr dirty="0" sz="2100" spc="35" b="1">
                <a:latin typeface="Calibri"/>
                <a:cs typeface="Calibri"/>
              </a:rPr>
              <a:t> </a:t>
            </a:r>
            <a:r>
              <a:rPr dirty="0" sz="2100"/>
              <a:t>click</a:t>
            </a:r>
            <a:r>
              <a:rPr dirty="0" sz="2100" spc="30"/>
              <a:t> </a:t>
            </a:r>
            <a:r>
              <a:rPr dirty="0" sz="2100"/>
              <a:t>on</a:t>
            </a:r>
            <a:r>
              <a:rPr dirty="0" sz="2100" spc="30"/>
              <a:t> </a:t>
            </a:r>
            <a:r>
              <a:rPr dirty="0" sz="2100"/>
              <a:t>any</a:t>
            </a:r>
            <a:r>
              <a:rPr dirty="0" sz="2100" spc="35"/>
              <a:t> </a:t>
            </a:r>
            <a:r>
              <a:rPr dirty="0" sz="2100"/>
              <a:t>links</a:t>
            </a:r>
            <a:r>
              <a:rPr dirty="0" sz="2100" spc="30"/>
              <a:t> </a:t>
            </a:r>
            <a:r>
              <a:rPr dirty="0" sz="2100"/>
              <a:t>within</a:t>
            </a:r>
            <a:r>
              <a:rPr dirty="0" sz="2100" spc="30"/>
              <a:t> </a:t>
            </a:r>
            <a:r>
              <a:rPr dirty="0" sz="2100"/>
              <a:t>the</a:t>
            </a:r>
            <a:r>
              <a:rPr dirty="0" sz="2100" spc="35"/>
              <a:t> </a:t>
            </a:r>
            <a:r>
              <a:rPr dirty="0" sz="2100"/>
              <a:t>email</a:t>
            </a:r>
            <a:r>
              <a:rPr dirty="0" sz="2100" spc="30"/>
              <a:t> </a:t>
            </a:r>
            <a:r>
              <a:rPr dirty="0" sz="2100"/>
              <a:t>or</a:t>
            </a:r>
            <a:r>
              <a:rPr dirty="0" sz="2100" spc="30"/>
              <a:t> </a:t>
            </a:r>
            <a:r>
              <a:rPr dirty="0" sz="2100"/>
              <a:t>download</a:t>
            </a:r>
            <a:r>
              <a:rPr dirty="0" sz="2100" spc="35"/>
              <a:t> </a:t>
            </a:r>
            <a:r>
              <a:rPr dirty="0" sz="2100"/>
              <a:t>any</a:t>
            </a:r>
            <a:r>
              <a:rPr dirty="0" sz="2100" spc="30"/>
              <a:t> </a:t>
            </a:r>
            <a:r>
              <a:rPr dirty="0" sz="2100" spc="-10"/>
              <a:t>attachment. </a:t>
            </a:r>
            <a:r>
              <a:rPr dirty="0" sz="2100"/>
              <a:t>Forward</a:t>
            </a:r>
            <a:r>
              <a:rPr dirty="0" sz="2100" spc="40"/>
              <a:t> </a:t>
            </a:r>
            <a:r>
              <a:rPr dirty="0" sz="2100"/>
              <a:t>the</a:t>
            </a:r>
            <a:r>
              <a:rPr dirty="0" sz="2100" spc="45"/>
              <a:t> </a:t>
            </a:r>
            <a:r>
              <a:rPr dirty="0" sz="2100"/>
              <a:t>email</a:t>
            </a:r>
            <a:r>
              <a:rPr dirty="0" sz="2100" spc="45"/>
              <a:t> </a:t>
            </a:r>
            <a:r>
              <a:rPr dirty="0" sz="2100"/>
              <a:t>to</a:t>
            </a:r>
            <a:r>
              <a:rPr dirty="0" sz="2100" spc="45"/>
              <a:t> </a:t>
            </a:r>
            <a:r>
              <a:rPr dirty="0" u="sng" sz="2100" spc="-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abuse@</a:t>
            </a:r>
            <a:r>
              <a:rPr dirty="0" u="sng" sz="2100" spc="-8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dirty="0" u="sng" sz="2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valdosta.edu</a:t>
            </a:r>
            <a:r>
              <a:rPr dirty="0" sz="2100" spc="4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for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Information</a:t>
            </a:r>
            <a:r>
              <a:rPr dirty="0" sz="2100" spc="4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Security</a:t>
            </a:r>
            <a:r>
              <a:rPr dirty="0" sz="2100" spc="4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to</a:t>
            </a:r>
            <a:r>
              <a:rPr dirty="0" sz="2100" spc="45">
                <a:solidFill>
                  <a:srgbClr val="0000FF"/>
                </a:solidFill>
              </a:rPr>
              <a:t> </a:t>
            </a:r>
            <a:r>
              <a:rPr dirty="0" sz="2100" spc="-10">
                <a:solidFill>
                  <a:srgbClr val="0000FF"/>
                </a:solidFill>
              </a:rPr>
              <a:t>examine </a:t>
            </a:r>
            <a:r>
              <a:rPr dirty="0" sz="2100">
                <a:solidFill>
                  <a:srgbClr val="0000FF"/>
                </a:solidFill>
              </a:rPr>
              <a:t>and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determine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if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 spc="-10">
                <a:solidFill>
                  <a:srgbClr val="0000FF"/>
                </a:solidFill>
              </a:rPr>
              <a:t>legitimate.</a:t>
            </a:r>
            <a:endParaRPr sz="2100">
              <a:latin typeface="Calibri"/>
              <a:cs typeface="Calibri"/>
            </a:endParaRPr>
          </a:p>
          <a:p>
            <a:pPr marL="100330" marR="5080">
              <a:lnSpc>
                <a:spcPct val="125000"/>
              </a:lnSpc>
              <a:spcBef>
                <a:spcPts val="75"/>
              </a:spcBef>
            </a:pPr>
            <a:r>
              <a:rPr dirty="0" sz="2100">
                <a:solidFill>
                  <a:srgbClr val="0000FF"/>
                </a:solidFill>
              </a:rPr>
              <a:t>If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there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is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an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attachment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in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the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email,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and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you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recognize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the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sender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but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 spc="-10">
                <a:solidFill>
                  <a:srgbClr val="0000FF"/>
                </a:solidFill>
              </a:rPr>
              <a:t>aren't </a:t>
            </a:r>
            <a:r>
              <a:rPr dirty="0" sz="2100">
                <a:solidFill>
                  <a:srgbClr val="0000FF"/>
                </a:solidFill>
              </a:rPr>
              <a:t>expecting</a:t>
            </a:r>
            <a:r>
              <a:rPr dirty="0" sz="2100" spc="35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an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attachment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from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them,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please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 b="1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r>
              <a:rPr dirty="0" sz="2100" spc="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0000FF"/>
                </a:solidFill>
              </a:rPr>
              <a:t>them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and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ask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if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it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>
                <a:solidFill>
                  <a:srgbClr val="0000FF"/>
                </a:solidFill>
              </a:rPr>
              <a:t>is</a:t>
            </a:r>
            <a:r>
              <a:rPr dirty="0" sz="2100" spc="40">
                <a:solidFill>
                  <a:srgbClr val="0000FF"/>
                </a:solidFill>
              </a:rPr>
              <a:t> </a:t>
            </a:r>
            <a:r>
              <a:rPr dirty="0" sz="2100" spc="-10">
                <a:solidFill>
                  <a:srgbClr val="0000FF"/>
                </a:solidFill>
              </a:rPr>
              <a:t>legitimate.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678" y="4537200"/>
            <a:ext cx="66675" cy="66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266" rIns="0" bIns="0" rtlCol="0" vert="horz">
            <a:spAutoFit/>
          </a:bodyPr>
          <a:lstStyle/>
          <a:p>
            <a:pPr marL="2315210">
              <a:lnSpc>
                <a:spcPct val="100000"/>
              </a:lnSpc>
              <a:spcBef>
                <a:spcPts val="90"/>
              </a:spcBef>
            </a:pPr>
            <a:r>
              <a:rPr dirty="0" sz="4700"/>
              <a:t>What</a:t>
            </a:r>
            <a:r>
              <a:rPr dirty="0" sz="4700" spc="-120"/>
              <a:t> </a:t>
            </a:r>
            <a:r>
              <a:rPr dirty="0" sz="4700"/>
              <a:t>is</a:t>
            </a:r>
            <a:r>
              <a:rPr dirty="0" sz="4700" spc="-114"/>
              <a:t> </a:t>
            </a:r>
            <a:r>
              <a:rPr dirty="0" sz="4700" spc="-10"/>
              <a:t>Phishing?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558969" y="1878560"/>
            <a:ext cx="8220075" cy="363220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45"/>
              </a:spcBef>
            </a:pPr>
            <a:r>
              <a:rPr dirty="0" sz="3400">
                <a:latin typeface="Calibri"/>
                <a:cs typeface="Calibri"/>
              </a:rPr>
              <a:t>Phishing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email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messages,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websites,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and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phone </a:t>
            </a:r>
            <a:r>
              <a:rPr dirty="0" sz="3400">
                <a:latin typeface="Calibri"/>
                <a:cs typeface="Calibri"/>
              </a:rPr>
              <a:t>calls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are</a:t>
            </a:r>
            <a:r>
              <a:rPr dirty="0" sz="3400" spc="-1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designed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to</a:t>
            </a:r>
            <a:r>
              <a:rPr dirty="0" sz="3400" spc="-1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steal</a:t>
            </a:r>
            <a:r>
              <a:rPr dirty="0" sz="3400" spc="-1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money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or</a:t>
            </a:r>
            <a:r>
              <a:rPr dirty="0" sz="3400" spc="-10">
                <a:latin typeface="Calibri"/>
                <a:cs typeface="Calibri"/>
              </a:rPr>
              <a:t> sensitive </a:t>
            </a:r>
            <a:r>
              <a:rPr dirty="0" sz="3400">
                <a:latin typeface="Calibri"/>
                <a:cs typeface="Calibri"/>
              </a:rPr>
              <a:t>information.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Cybercriminals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can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do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this</a:t>
            </a:r>
            <a:r>
              <a:rPr dirty="0" sz="3400" spc="-25">
                <a:latin typeface="Calibri"/>
                <a:cs typeface="Calibri"/>
              </a:rPr>
              <a:t> by </a:t>
            </a:r>
            <a:r>
              <a:rPr dirty="0" sz="3400">
                <a:latin typeface="Calibri"/>
                <a:cs typeface="Calibri"/>
              </a:rPr>
              <a:t>installing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malicious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software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on</a:t>
            </a:r>
            <a:r>
              <a:rPr dirty="0" sz="3400" spc="-20">
                <a:latin typeface="Calibri"/>
                <a:cs typeface="Calibri"/>
              </a:rPr>
              <a:t> your </a:t>
            </a:r>
            <a:r>
              <a:rPr dirty="0" sz="3400">
                <a:latin typeface="Calibri"/>
                <a:cs typeface="Calibri"/>
              </a:rPr>
              <a:t>computer,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tricking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you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into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giving</a:t>
            </a:r>
            <a:r>
              <a:rPr dirty="0" sz="3400" spc="-20">
                <a:latin typeface="Calibri"/>
                <a:cs typeface="Calibri"/>
              </a:rPr>
              <a:t> them </a:t>
            </a:r>
            <a:r>
              <a:rPr dirty="0" sz="3400">
                <a:latin typeface="Calibri"/>
                <a:cs typeface="Calibri"/>
              </a:rPr>
              <a:t>sensitive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information,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or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outright</a:t>
            </a:r>
            <a:r>
              <a:rPr dirty="0" sz="3400" spc="-25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stealing </a:t>
            </a:r>
            <a:r>
              <a:rPr dirty="0" sz="3400">
                <a:latin typeface="Calibri"/>
                <a:cs typeface="Calibri"/>
              </a:rPr>
              <a:t>personal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information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off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of</a:t>
            </a:r>
            <a:r>
              <a:rPr dirty="0" sz="3400" spc="-1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your</a:t>
            </a:r>
            <a:r>
              <a:rPr dirty="0" sz="3400" spc="-20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computer.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4966" rIns="0" bIns="0" rtlCol="0" vert="horz">
            <a:spAutoFit/>
          </a:bodyPr>
          <a:lstStyle/>
          <a:p>
            <a:pPr marL="845185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Signs</a:t>
            </a:r>
            <a:r>
              <a:rPr dirty="0" sz="2950" spc="45"/>
              <a:t> </a:t>
            </a:r>
            <a:r>
              <a:rPr dirty="0" sz="2950"/>
              <a:t>of</a:t>
            </a:r>
            <a:r>
              <a:rPr dirty="0" sz="2950" spc="45"/>
              <a:t> </a:t>
            </a:r>
            <a:r>
              <a:rPr dirty="0" sz="2950"/>
              <a:t>a</a:t>
            </a:r>
            <a:r>
              <a:rPr dirty="0" sz="2950" spc="45"/>
              <a:t> </a:t>
            </a:r>
            <a:r>
              <a:rPr dirty="0" sz="2950"/>
              <a:t>Phishing</a:t>
            </a:r>
            <a:r>
              <a:rPr dirty="0" sz="2950" spc="40"/>
              <a:t> </a:t>
            </a:r>
            <a:r>
              <a:rPr dirty="0" sz="2950"/>
              <a:t>Phone</a:t>
            </a:r>
            <a:r>
              <a:rPr dirty="0" sz="2950" spc="45"/>
              <a:t> </a:t>
            </a:r>
            <a:r>
              <a:rPr dirty="0" sz="2950" spc="-10"/>
              <a:t>Call:</a:t>
            </a:r>
            <a:endParaRPr sz="2950"/>
          </a:p>
        </p:txBody>
      </p:sp>
      <p:sp>
        <p:nvSpPr>
          <p:cNvPr id="3" name="object 3" descr=""/>
          <p:cNvSpPr/>
          <p:nvPr/>
        </p:nvSpPr>
        <p:spPr>
          <a:xfrm>
            <a:off x="460817" y="24207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1771" y="2249931"/>
            <a:ext cx="8247380" cy="319468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3335" marR="3694429">
              <a:lnSpc>
                <a:spcPts val="2250"/>
              </a:lnSpc>
              <a:spcBef>
                <a:spcPts val="219"/>
              </a:spcBef>
            </a:pPr>
            <a:r>
              <a:rPr dirty="0" sz="1900">
                <a:latin typeface="Calibri"/>
                <a:cs typeface="Calibri"/>
              </a:rPr>
              <a:t>You've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been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specially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selected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(for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this</a:t>
            </a:r>
            <a:r>
              <a:rPr dirty="0" sz="1900" spc="-10">
                <a:latin typeface="Calibri"/>
                <a:cs typeface="Calibri"/>
              </a:rPr>
              <a:t> offer). </a:t>
            </a:r>
            <a:r>
              <a:rPr dirty="0" sz="1900">
                <a:latin typeface="Calibri"/>
                <a:cs typeface="Calibri"/>
              </a:rPr>
              <a:t>You'll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get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 free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bonus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if you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buy our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product. </a:t>
            </a:r>
            <a:r>
              <a:rPr dirty="0" sz="1900">
                <a:latin typeface="Calibri"/>
                <a:cs typeface="Calibri"/>
              </a:rPr>
              <a:t>You've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won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one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five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valuable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prizes.</a:t>
            </a:r>
            <a:endParaRPr sz="1900">
              <a:latin typeface="Calibri"/>
              <a:cs typeface="Calibri"/>
            </a:endParaRPr>
          </a:p>
          <a:p>
            <a:pPr algn="just" marL="13335">
              <a:lnSpc>
                <a:spcPts val="2180"/>
              </a:lnSpc>
            </a:pPr>
            <a:r>
              <a:rPr dirty="0" sz="1900">
                <a:latin typeface="Calibri"/>
                <a:cs typeface="Calibri"/>
              </a:rPr>
              <a:t>You've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won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big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money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 a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foreign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lottery.</a:t>
            </a:r>
            <a:endParaRPr sz="19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70"/>
              </a:spcBef>
            </a:pPr>
            <a:r>
              <a:rPr dirty="0" sz="1900">
                <a:latin typeface="Calibri"/>
                <a:cs typeface="Calibri"/>
              </a:rPr>
              <a:t>This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investment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low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risk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provides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higher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return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you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can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get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anywhere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900" spc="-10">
                <a:latin typeface="Calibri"/>
                <a:cs typeface="Calibri"/>
              </a:rPr>
              <a:t>else.</a:t>
            </a:r>
            <a:endParaRPr sz="1900">
              <a:latin typeface="Calibri"/>
              <a:cs typeface="Calibri"/>
            </a:endParaRPr>
          </a:p>
          <a:p>
            <a:pPr marL="13335" marR="3919220">
              <a:lnSpc>
                <a:spcPts val="2250"/>
              </a:lnSpc>
              <a:spcBef>
                <a:spcPts val="670"/>
              </a:spcBef>
            </a:pPr>
            <a:r>
              <a:rPr dirty="0" sz="1900">
                <a:latin typeface="Calibri"/>
                <a:cs typeface="Calibri"/>
              </a:rPr>
              <a:t>You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have to make up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your mind right </a:t>
            </a:r>
            <a:r>
              <a:rPr dirty="0" sz="1900" spc="-10">
                <a:latin typeface="Calibri"/>
                <a:cs typeface="Calibri"/>
              </a:rPr>
              <a:t>away. </a:t>
            </a:r>
            <a:r>
              <a:rPr dirty="0" sz="1900">
                <a:latin typeface="Calibri"/>
                <a:cs typeface="Calibri"/>
              </a:rPr>
              <a:t>You trust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me, </a:t>
            </a:r>
            <a:r>
              <a:rPr dirty="0" sz="1900" spc="-10">
                <a:latin typeface="Calibri"/>
                <a:cs typeface="Calibri"/>
              </a:rPr>
              <a:t>right?</a:t>
            </a:r>
            <a:endParaRPr sz="1900">
              <a:latin typeface="Calibri"/>
              <a:cs typeface="Calibri"/>
            </a:endParaRPr>
          </a:p>
          <a:p>
            <a:pPr marL="13335">
              <a:lnSpc>
                <a:spcPts val="2165"/>
              </a:lnSpc>
            </a:pPr>
            <a:r>
              <a:rPr dirty="0" sz="1900">
                <a:latin typeface="Calibri"/>
                <a:cs typeface="Calibri"/>
              </a:rPr>
              <a:t>You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don't need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 check our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company with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anyone.</a:t>
            </a:r>
            <a:endParaRPr sz="1900">
              <a:latin typeface="Calibri"/>
              <a:cs typeface="Calibri"/>
            </a:endParaRPr>
          </a:p>
          <a:p>
            <a:pPr marL="13335">
              <a:lnSpc>
                <a:spcPts val="2265"/>
              </a:lnSpc>
            </a:pPr>
            <a:r>
              <a:rPr dirty="0" sz="1900">
                <a:latin typeface="Calibri"/>
                <a:cs typeface="Calibri"/>
              </a:rPr>
              <a:t>We'll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just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put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shipping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handling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charges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on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your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credit</a:t>
            </a:r>
            <a:r>
              <a:rPr dirty="0" sz="1900" spc="-10">
                <a:latin typeface="Calibri"/>
                <a:cs typeface="Calibri"/>
              </a:rPr>
              <a:t> card.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60817" y="27064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60817" y="29922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60817" y="32779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60817" y="36399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60817" y="44400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60817" y="47257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60817" y="50115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60817" y="52972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993" y="653859"/>
            <a:ext cx="6895465" cy="928369"/>
          </a:xfrm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45"/>
              </a:spcBef>
            </a:pPr>
            <a:r>
              <a:rPr dirty="0" sz="2950"/>
              <a:t>Tips</a:t>
            </a:r>
            <a:r>
              <a:rPr dirty="0" sz="2950" spc="40"/>
              <a:t> </a:t>
            </a:r>
            <a:r>
              <a:rPr dirty="0" sz="2950"/>
              <a:t>to</a:t>
            </a:r>
            <a:r>
              <a:rPr dirty="0" sz="2950" spc="45"/>
              <a:t> </a:t>
            </a:r>
            <a:r>
              <a:rPr dirty="0" sz="2950"/>
              <a:t>protect</a:t>
            </a:r>
            <a:r>
              <a:rPr dirty="0" sz="2950" spc="50"/>
              <a:t> </a:t>
            </a:r>
            <a:r>
              <a:rPr dirty="0" sz="2950"/>
              <a:t>yourself</a:t>
            </a:r>
            <a:r>
              <a:rPr dirty="0" sz="2950" spc="45"/>
              <a:t> </a:t>
            </a:r>
            <a:r>
              <a:rPr dirty="0" sz="2950"/>
              <a:t>from</a:t>
            </a:r>
            <a:r>
              <a:rPr dirty="0" sz="2950" spc="50"/>
              <a:t> </a:t>
            </a:r>
            <a:r>
              <a:rPr dirty="0" sz="2950"/>
              <a:t>Phishing</a:t>
            </a:r>
            <a:r>
              <a:rPr dirty="0" sz="2950" spc="50"/>
              <a:t> </a:t>
            </a:r>
            <a:r>
              <a:rPr dirty="0" sz="2950" spc="-10"/>
              <a:t>phone calls.</a:t>
            </a:r>
            <a:endParaRPr sz="2950"/>
          </a:p>
        </p:txBody>
      </p:sp>
      <p:sp>
        <p:nvSpPr>
          <p:cNvPr id="3" name="object 3" descr=""/>
          <p:cNvSpPr/>
          <p:nvPr/>
        </p:nvSpPr>
        <p:spPr>
          <a:xfrm>
            <a:off x="425619" y="23996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450850">
              <a:lnSpc>
                <a:spcPct val="113999"/>
              </a:lnSpc>
              <a:spcBef>
                <a:spcPts val="95"/>
              </a:spcBef>
            </a:pPr>
            <a:r>
              <a:rPr dirty="0"/>
              <a:t>Don’t</a:t>
            </a:r>
            <a:r>
              <a:rPr dirty="0" spc="-10"/>
              <a:t> </a:t>
            </a:r>
            <a:r>
              <a:rPr dirty="0"/>
              <a:t>buy from an unfamiliar company. Legitimate businesses understand that you want </a:t>
            </a:r>
            <a:r>
              <a:rPr dirty="0" spc="-20"/>
              <a:t>more </a:t>
            </a:r>
            <a:r>
              <a:rPr dirty="0"/>
              <a:t>information</a:t>
            </a:r>
            <a:r>
              <a:rPr dirty="0" spc="-5"/>
              <a:t> </a:t>
            </a:r>
            <a:r>
              <a:rPr dirty="0"/>
              <a:t>about their</a:t>
            </a:r>
            <a:r>
              <a:rPr dirty="0" spc="-5"/>
              <a:t> </a:t>
            </a:r>
            <a:r>
              <a:rPr dirty="0"/>
              <a:t>company and are</a:t>
            </a:r>
            <a:r>
              <a:rPr dirty="0" spc="-5"/>
              <a:t> </a:t>
            </a:r>
            <a:r>
              <a:rPr dirty="0"/>
              <a:t>happy to </a:t>
            </a:r>
            <a:r>
              <a:rPr dirty="0" spc="-10"/>
              <a:t>comply.</a:t>
            </a:r>
          </a:p>
          <a:p>
            <a:pPr marL="12700" marR="21590">
              <a:lnSpc>
                <a:spcPct val="106600"/>
              </a:lnSpc>
            </a:pPr>
            <a:r>
              <a:rPr dirty="0"/>
              <a:t>Always check out unfamiliar companies with your local consumer protection agency, </a:t>
            </a:r>
            <a:r>
              <a:rPr dirty="0" spc="-10"/>
              <a:t>Better </a:t>
            </a:r>
            <a:r>
              <a:rPr dirty="0"/>
              <a:t>Business</a:t>
            </a:r>
            <a:r>
              <a:rPr dirty="0" spc="-10"/>
              <a:t> </a:t>
            </a:r>
            <a:r>
              <a:rPr dirty="0"/>
              <a:t>Bureau, state attorney general, the National Fraud Information Center, or other </a:t>
            </a:r>
            <a:r>
              <a:rPr dirty="0" spc="-10"/>
              <a:t>watchdog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pc="-10"/>
              <a:t>groups.</a:t>
            </a:r>
          </a:p>
          <a:p>
            <a:pPr marL="12700" marR="5080">
              <a:lnSpc>
                <a:spcPct val="106600"/>
              </a:lnSpc>
            </a:pPr>
            <a:r>
              <a:rPr dirty="0"/>
              <a:t>Obtain</a:t>
            </a:r>
            <a:r>
              <a:rPr dirty="0" spc="-10"/>
              <a:t> </a:t>
            </a:r>
            <a:r>
              <a:rPr dirty="0"/>
              <a:t>a salesperson’s name, business identity, telephone number, street address, mailing </a:t>
            </a:r>
            <a:r>
              <a:rPr dirty="0" spc="-10"/>
              <a:t>address, </a:t>
            </a:r>
            <a:r>
              <a:rPr dirty="0"/>
              <a:t>and business license number before you transact business. Some con artists give out false </a:t>
            </a:r>
            <a:r>
              <a:rPr dirty="0" spc="-10"/>
              <a:t>names,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/>
              <a:t>telephone</a:t>
            </a:r>
            <a:r>
              <a:rPr dirty="0" spc="-5"/>
              <a:t> </a:t>
            </a:r>
            <a:r>
              <a:rPr dirty="0"/>
              <a:t>numbers, addresses, and business</a:t>
            </a:r>
            <a:r>
              <a:rPr dirty="0" spc="-5"/>
              <a:t> </a:t>
            </a:r>
            <a:r>
              <a:rPr dirty="0"/>
              <a:t>license numbers. Verify the</a:t>
            </a:r>
            <a:r>
              <a:rPr dirty="0" spc="-5"/>
              <a:t> </a:t>
            </a:r>
            <a:r>
              <a:rPr dirty="0"/>
              <a:t>accuracy of these </a:t>
            </a:r>
            <a:r>
              <a:rPr dirty="0" spc="-10"/>
              <a:t>items.</a:t>
            </a:r>
          </a:p>
          <a:p>
            <a:pPr marL="12700" marR="603250">
              <a:lnSpc>
                <a:spcPct val="113999"/>
              </a:lnSpc>
            </a:pPr>
            <a:r>
              <a:rPr dirty="0"/>
              <a:t>Don’t pay for a “free prize.” If a caller tells you the payment is for taxes, he or she is </a:t>
            </a:r>
            <a:r>
              <a:rPr dirty="0" spc="-10"/>
              <a:t>violating </a:t>
            </a:r>
            <a:r>
              <a:rPr dirty="0"/>
              <a:t>federal </a:t>
            </a:r>
            <a:r>
              <a:rPr dirty="0" spc="-20"/>
              <a:t>law.</a:t>
            </a:r>
          </a:p>
          <a:p>
            <a:pPr marL="12700" marR="271780">
              <a:lnSpc>
                <a:spcPts val="2020"/>
              </a:lnSpc>
              <a:spcBef>
                <a:spcPts val="220"/>
              </a:spcBef>
            </a:pPr>
            <a:r>
              <a:rPr dirty="0" b="1">
                <a:latin typeface="Calibri"/>
                <a:cs typeface="Calibri"/>
              </a:rPr>
              <a:t>Never </a:t>
            </a:r>
            <a:r>
              <a:rPr dirty="0"/>
              <a:t>send money or give out personal information such as credit card numbers and </a:t>
            </a:r>
            <a:r>
              <a:rPr dirty="0" spc="-10"/>
              <a:t>expiration </a:t>
            </a:r>
            <a:r>
              <a:rPr dirty="0"/>
              <a:t>dates,</a:t>
            </a:r>
            <a:r>
              <a:rPr dirty="0" spc="-5"/>
              <a:t> </a:t>
            </a:r>
            <a:r>
              <a:rPr dirty="0"/>
              <a:t>bank account</a:t>
            </a:r>
            <a:r>
              <a:rPr dirty="0" spc="-5"/>
              <a:t> </a:t>
            </a:r>
            <a:r>
              <a:rPr dirty="0"/>
              <a:t>numbers, dates</a:t>
            </a:r>
            <a:r>
              <a:rPr dirty="0" spc="-5"/>
              <a:t> </a:t>
            </a:r>
            <a:r>
              <a:rPr dirty="0"/>
              <a:t>of birth,</a:t>
            </a:r>
            <a:r>
              <a:rPr dirty="0" spc="-5"/>
              <a:t> </a:t>
            </a:r>
            <a:r>
              <a:rPr dirty="0"/>
              <a:t>or social</a:t>
            </a:r>
            <a:r>
              <a:rPr dirty="0" spc="-5"/>
              <a:t> </a:t>
            </a:r>
            <a:r>
              <a:rPr dirty="0"/>
              <a:t>security numbers to</a:t>
            </a:r>
            <a:r>
              <a:rPr dirty="0" spc="-5"/>
              <a:t> </a:t>
            </a:r>
            <a:r>
              <a:rPr dirty="0"/>
              <a:t>unfamiliar </a:t>
            </a:r>
            <a:r>
              <a:rPr dirty="0" spc="-10"/>
              <a:t>companies </a:t>
            </a:r>
            <a:r>
              <a:rPr dirty="0"/>
              <a:t>or unknown </a:t>
            </a:r>
            <a:r>
              <a:rPr dirty="0" spc="-10"/>
              <a:t>persons.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If</a:t>
            </a:r>
            <a:r>
              <a:rPr dirty="0" spc="-5"/>
              <a:t> </a:t>
            </a:r>
            <a:r>
              <a:rPr dirty="0"/>
              <a:t>you have</a:t>
            </a:r>
            <a:r>
              <a:rPr dirty="0" spc="-5"/>
              <a:t> </a:t>
            </a:r>
            <a:r>
              <a:rPr dirty="0"/>
              <a:t>been victimized once,</a:t>
            </a:r>
            <a:r>
              <a:rPr dirty="0" spc="-5"/>
              <a:t> </a:t>
            </a:r>
            <a:r>
              <a:rPr dirty="0"/>
              <a:t>be wary of</a:t>
            </a:r>
            <a:r>
              <a:rPr dirty="0" spc="-5"/>
              <a:t> </a:t>
            </a:r>
            <a:r>
              <a:rPr dirty="0"/>
              <a:t>persons who call</a:t>
            </a:r>
            <a:r>
              <a:rPr dirty="0" spc="-5"/>
              <a:t> </a:t>
            </a:r>
            <a:r>
              <a:rPr dirty="0"/>
              <a:t>offering to help</a:t>
            </a:r>
            <a:r>
              <a:rPr dirty="0" spc="-5"/>
              <a:t> </a:t>
            </a:r>
            <a:r>
              <a:rPr dirty="0"/>
              <a:t>you recover </a:t>
            </a:r>
            <a:r>
              <a:rPr dirty="0" spc="-20"/>
              <a:t>your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/>
              <a:t>losses</a:t>
            </a:r>
            <a:r>
              <a:rPr dirty="0" spc="-5"/>
              <a:t> </a:t>
            </a:r>
            <a:r>
              <a:rPr dirty="0"/>
              <a:t>for a fee</a:t>
            </a:r>
            <a:r>
              <a:rPr dirty="0" spc="-5"/>
              <a:t> </a:t>
            </a:r>
            <a:r>
              <a:rPr dirty="0"/>
              <a:t>paid in </a:t>
            </a:r>
            <a:r>
              <a:rPr dirty="0" spc="-10"/>
              <a:t>advance.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25619" y="29711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5619" y="38188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5619" y="46856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25619" y="52571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25619" y="60477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736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50"/>
              <a:t>What</a:t>
            </a:r>
            <a:r>
              <a:rPr dirty="0" sz="2950" spc="40"/>
              <a:t> </a:t>
            </a:r>
            <a:r>
              <a:rPr dirty="0" sz="2950"/>
              <a:t>to</a:t>
            </a:r>
            <a:r>
              <a:rPr dirty="0" sz="2950" spc="40"/>
              <a:t> </a:t>
            </a:r>
            <a:r>
              <a:rPr dirty="0" sz="2950"/>
              <a:t>do</a:t>
            </a:r>
            <a:r>
              <a:rPr dirty="0" sz="2950" spc="40"/>
              <a:t> </a:t>
            </a:r>
            <a:r>
              <a:rPr dirty="0" sz="2950"/>
              <a:t>if</a:t>
            </a:r>
            <a:r>
              <a:rPr dirty="0" sz="2950" spc="40"/>
              <a:t> </a:t>
            </a:r>
            <a:r>
              <a:rPr dirty="0" sz="2950"/>
              <a:t>you</a:t>
            </a:r>
            <a:r>
              <a:rPr dirty="0" sz="2950" spc="40"/>
              <a:t> </a:t>
            </a:r>
            <a:r>
              <a:rPr dirty="0" sz="2950"/>
              <a:t>think</a:t>
            </a:r>
            <a:r>
              <a:rPr dirty="0" sz="2950" spc="40"/>
              <a:t> </a:t>
            </a:r>
            <a:r>
              <a:rPr dirty="0" sz="2950"/>
              <a:t>you</a:t>
            </a:r>
            <a:r>
              <a:rPr dirty="0" sz="2950" spc="40"/>
              <a:t> </a:t>
            </a:r>
            <a:r>
              <a:rPr dirty="0" sz="2950"/>
              <a:t>are</a:t>
            </a:r>
            <a:r>
              <a:rPr dirty="0" sz="2950" spc="35"/>
              <a:t> </a:t>
            </a:r>
            <a:r>
              <a:rPr dirty="0" sz="2950"/>
              <a:t>receiving</a:t>
            </a:r>
            <a:r>
              <a:rPr dirty="0" sz="2950" spc="40"/>
              <a:t> </a:t>
            </a:r>
            <a:r>
              <a:rPr dirty="0" sz="2950"/>
              <a:t>a</a:t>
            </a:r>
            <a:r>
              <a:rPr dirty="0" sz="2950" spc="40"/>
              <a:t> </a:t>
            </a:r>
            <a:r>
              <a:rPr dirty="0" sz="2950"/>
              <a:t>Phishing</a:t>
            </a:r>
            <a:r>
              <a:rPr dirty="0" sz="2950" spc="40"/>
              <a:t> </a:t>
            </a:r>
            <a:r>
              <a:rPr dirty="0" sz="2950" spc="-20"/>
              <a:t>Call</a:t>
            </a:r>
            <a:endParaRPr sz="2950"/>
          </a:p>
        </p:txBody>
      </p:sp>
      <p:sp>
        <p:nvSpPr>
          <p:cNvPr id="3" name="object 3" descr=""/>
          <p:cNvSpPr/>
          <p:nvPr/>
        </p:nvSpPr>
        <p:spPr>
          <a:xfrm>
            <a:off x="397008" y="228576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59627" y="2011603"/>
            <a:ext cx="8746490" cy="410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8905">
              <a:lnSpc>
                <a:spcPct val="147100"/>
              </a:lnSpc>
              <a:spcBef>
                <a:spcPts val="95"/>
              </a:spcBef>
            </a:pPr>
            <a:r>
              <a:rPr dirty="0" sz="1700">
                <a:latin typeface="Calibri"/>
                <a:cs typeface="Calibri"/>
              </a:rPr>
              <a:t>Always look up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phone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number in Google.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Often times,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others have received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these calls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before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log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number and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type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 scam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different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websites. Some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websites </a:t>
            </a:r>
            <a:r>
              <a:rPr dirty="0" sz="1700" spc="-25">
                <a:latin typeface="Calibri"/>
                <a:cs typeface="Calibri"/>
              </a:rPr>
              <a:t>are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47100"/>
              </a:lnSpc>
            </a:pPr>
            <a:r>
              <a:rPr dirty="0" sz="1700">
                <a:latin typeface="Calibri"/>
                <a:cs typeface="Calibri"/>
              </a:rPr>
              <a:t>800notes.com,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callercenter.com, and callercomplaints.com.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Users will let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 know whether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 </a:t>
            </a:r>
            <a:r>
              <a:rPr dirty="0" sz="1700" spc="-25">
                <a:latin typeface="Calibri"/>
                <a:cs typeface="Calibri"/>
              </a:rPr>
              <a:t>not </a:t>
            </a:r>
            <a:r>
              <a:rPr dirty="0" sz="1700">
                <a:latin typeface="Calibri"/>
                <a:cs typeface="Calibri"/>
              </a:rPr>
              <a:t>this is a scam, and what the caller will ask </a:t>
            </a:r>
            <a:r>
              <a:rPr dirty="0" sz="1700" spc="-20">
                <a:latin typeface="Calibri"/>
                <a:cs typeface="Calibri"/>
              </a:rPr>
              <a:t>for.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  <a:spcBef>
                <a:spcPts val="509"/>
              </a:spcBef>
            </a:pPr>
            <a:r>
              <a:rPr dirty="0" sz="1700">
                <a:latin typeface="Calibri"/>
                <a:cs typeface="Calibri"/>
              </a:rPr>
              <a:t>Resist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pressure 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make a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decision </a:t>
            </a:r>
            <a:r>
              <a:rPr dirty="0" sz="1700" spc="-10">
                <a:latin typeface="Calibri"/>
                <a:cs typeface="Calibri"/>
              </a:rPr>
              <a:t>immediately.</a:t>
            </a:r>
            <a:endParaRPr sz="1700">
              <a:latin typeface="Calibri"/>
              <a:cs typeface="Calibri"/>
            </a:endParaRPr>
          </a:p>
          <a:p>
            <a:pPr marL="12700" marR="208279">
              <a:lnSpc>
                <a:spcPts val="2020"/>
              </a:lnSpc>
              <a:spcBef>
                <a:spcPts val="75"/>
              </a:spcBef>
            </a:pPr>
            <a:r>
              <a:rPr dirty="0" sz="1700" b="1">
                <a:latin typeface="Calibri"/>
                <a:cs typeface="Calibri"/>
              </a:rPr>
              <a:t>Keep your credit card, checking account, or Social Security numbers to yourself</a:t>
            </a:r>
            <a:r>
              <a:rPr dirty="0" sz="1700">
                <a:latin typeface="Calibri"/>
                <a:cs typeface="Calibri"/>
              </a:rPr>
              <a:t>. Don't tell </a:t>
            </a:r>
            <a:r>
              <a:rPr dirty="0" sz="1700" spc="-20">
                <a:latin typeface="Calibri"/>
                <a:cs typeface="Calibri"/>
              </a:rPr>
              <a:t>them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callers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don't know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— even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 they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ask you 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“confirm” this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information. That's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10">
                <a:latin typeface="Calibri"/>
                <a:cs typeface="Calibri"/>
              </a:rPr>
              <a:t>trick.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64"/>
              </a:lnSpc>
            </a:pPr>
            <a:r>
              <a:rPr dirty="0" sz="1700">
                <a:latin typeface="Calibri"/>
                <a:cs typeface="Calibri"/>
              </a:rPr>
              <a:t>Get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information in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writing before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agree 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buy.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700">
                <a:latin typeface="Calibri"/>
                <a:cs typeface="Calibri"/>
              </a:rPr>
              <a:t>Beware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 offers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“help”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recover money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have already lost.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Callers that say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they are </a:t>
            </a:r>
            <a:r>
              <a:rPr dirty="0" sz="1700" spc="-25">
                <a:latin typeface="Calibri"/>
                <a:cs typeface="Calibri"/>
              </a:rPr>
              <a:t>law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700">
                <a:latin typeface="Calibri"/>
                <a:cs typeface="Calibri"/>
              </a:rPr>
              <a:t>enforcement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officers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 help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get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your money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“for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fee”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scammers.</a:t>
            </a:r>
            <a:endParaRPr sz="1700">
              <a:latin typeface="Calibri"/>
              <a:cs typeface="Calibri"/>
            </a:endParaRPr>
          </a:p>
          <a:p>
            <a:pPr marL="12700" marR="79375">
              <a:lnSpc>
                <a:spcPct val="147100"/>
              </a:lnSpc>
            </a:pPr>
            <a:r>
              <a:rPr dirty="0" sz="1700">
                <a:latin typeface="Calibri"/>
                <a:cs typeface="Calibri"/>
              </a:rPr>
              <a:t>Report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any caller who is rude or abusive, even if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 already sent them money. They'll want </a:t>
            </a:r>
            <a:r>
              <a:rPr dirty="0" sz="1700" spc="-10">
                <a:latin typeface="Calibri"/>
                <a:cs typeface="Calibri"/>
              </a:rPr>
              <a:t>more. </a:t>
            </a:r>
            <a:r>
              <a:rPr dirty="0" sz="1700">
                <a:latin typeface="Calibri"/>
                <a:cs typeface="Calibri"/>
              </a:rPr>
              <a:t>Call </a:t>
            </a:r>
            <a:r>
              <a:rPr dirty="0" sz="1700" b="1">
                <a:latin typeface="Calibri"/>
                <a:cs typeface="Calibri"/>
              </a:rPr>
              <a:t>1-877-FTC-HELP </a:t>
            </a:r>
            <a:r>
              <a:rPr dirty="0" sz="1700">
                <a:latin typeface="Calibri"/>
                <a:cs typeface="Calibri"/>
              </a:rPr>
              <a:t>or visit </a:t>
            </a:r>
            <a:r>
              <a:rPr dirty="0" sz="1700" spc="-10" b="1">
                <a:latin typeface="Calibri"/>
                <a:cs typeface="Calibri"/>
              </a:rPr>
              <a:t>ftc.gov/complaint</a:t>
            </a:r>
            <a:r>
              <a:rPr dirty="0" sz="1700" spc="-1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97008" y="375261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97008" y="400978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7008" y="452413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97008" y="483846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97008" y="560046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9873" rIns="0" bIns="0" rtlCol="0" vert="horz">
            <a:spAutoFit/>
          </a:bodyPr>
          <a:lstStyle/>
          <a:p>
            <a:pPr marL="2965450">
              <a:lnSpc>
                <a:spcPct val="100000"/>
              </a:lnSpc>
              <a:spcBef>
                <a:spcPts val="130"/>
              </a:spcBef>
            </a:pPr>
            <a:r>
              <a:rPr dirty="0"/>
              <a:t>Additional</a:t>
            </a:r>
            <a:r>
              <a:rPr dirty="0" spc="60"/>
              <a:t> </a:t>
            </a:r>
            <a:r>
              <a:rPr dirty="0" spc="-10"/>
              <a:t>Resources.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35165" y="1698973"/>
            <a:ext cx="5085080" cy="383857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70485" marR="60960" indent="-1270">
              <a:lnSpc>
                <a:spcPts val="2030"/>
              </a:lnSpc>
              <a:spcBef>
                <a:spcPts val="180"/>
              </a:spcBef>
            </a:pP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http://www.antiphishing.org/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7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http://www.fraudwatchinternational.com/phishing-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alerts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http://phishme.com/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endParaRPr sz="1700">
              <a:latin typeface="Calibri"/>
              <a:cs typeface="Calibri"/>
            </a:endParaRPr>
          </a:p>
          <a:p>
            <a:pPr algn="ctr" marL="15875" marR="8255">
              <a:lnSpc>
                <a:spcPct val="198500"/>
              </a:lnSpc>
            </a:pPr>
            <a:r>
              <a:rPr dirty="0" u="heavy" sz="17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http://www.consumer.ftc.gov/articles/0076-</a:t>
            </a:r>
            <a:r>
              <a:rPr dirty="0" u="heavy" sz="17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phone-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scams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7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http://www.fbi.gov/scams-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safety/fraud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700">
              <a:latin typeface="Calibri"/>
              <a:cs typeface="Calibri"/>
            </a:endParaRPr>
          </a:p>
          <a:p>
            <a:pPr marL="2159635">
              <a:lnSpc>
                <a:spcPct val="100000"/>
              </a:lnSpc>
            </a:pPr>
            <a:r>
              <a:rPr dirty="0" sz="1900" spc="-10">
                <a:solidFill>
                  <a:srgbClr val="0000FF"/>
                </a:solidFill>
                <a:latin typeface="Calibri"/>
                <a:cs typeface="Calibri"/>
              </a:rPr>
              <a:t>Sources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1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.</a:t>
            </a:r>
            <a:r>
              <a:rPr dirty="0" u="heavy" sz="1700" spc="1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http://phishme.com/phishing-</a:t>
            </a:r>
            <a:r>
              <a:rPr dirty="0" u="heavy" sz="17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social-media-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infographic/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http://en.wikipedia.org/wiki/Phishing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924" rIns="0" bIns="0" rtlCol="0" vert="horz">
            <a:spAutoFit/>
          </a:bodyPr>
          <a:lstStyle/>
          <a:p>
            <a:pPr marL="921385">
              <a:lnSpc>
                <a:spcPct val="100000"/>
              </a:lnSpc>
              <a:spcBef>
                <a:spcPts val="90"/>
              </a:spcBef>
            </a:pPr>
            <a:r>
              <a:rPr dirty="0" sz="4700"/>
              <a:t>Types</a:t>
            </a:r>
            <a:r>
              <a:rPr dirty="0" sz="4700" spc="-125"/>
              <a:t> </a:t>
            </a:r>
            <a:r>
              <a:rPr dirty="0" sz="4700"/>
              <a:t>of</a:t>
            </a:r>
            <a:r>
              <a:rPr dirty="0" sz="4700" spc="-120"/>
              <a:t> </a:t>
            </a:r>
            <a:r>
              <a:rPr dirty="0" sz="4700"/>
              <a:t>Phishing</a:t>
            </a:r>
            <a:r>
              <a:rPr dirty="0" sz="4700" spc="-120"/>
              <a:t> </a:t>
            </a:r>
            <a:r>
              <a:rPr dirty="0" sz="4700" spc="-10"/>
              <a:t>Attacks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640249" y="1917809"/>
            <a:ext cx="8406130" cy="461264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75260">
              <a:lnSpc>
                <a:spcPts val="2780"/>
              </a:lnSpc>
              <a:spcBef>
                <a:spcPts val="220"/>
              </a:spcBef>
            </a:pPr>
            <a:r>
              <a:rPr dirty="0" sz="2350" b="1">
                <a:latin typeface="Calibri"/>
                <a:cs typeface="Calibri"/>
              </a:rPr>
              <a:t>Social</a:t>
            </a:r>
            <a:r>
              <a:rPr dirty="0" sz="2350" spc="-60" b="1">
                <a:latin typeface="Calibri"/>
                <a:cs typeface="Calibri"/>
              </a:rPr>
              <a:t> </a:t>
            </a:r>
            <a:r>
              <a:rPr dirty="0" sz="2350" spc="-10" b="1">
                <a:latin typeface="Calibri"/>
                <a:cs typeface="Calibri"/>
              </a:rPr>
              <a:t>Engineering</a:t>
            </a:r>
            <a:r>
              <a:rPr dirty="0" sz="2350" spc="-60" b="1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-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your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Facebook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profile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LinkedIn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profile, </a:t>
            </a:r>
            <a:r>
              <a:rPr dirty="0" sz="2350">
                <a:latin typeface="Calibri"/>
                <a:cs typeface="Calibri"/>
              </a:rPr>
              <a:t>you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can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find: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Name,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Date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Birth,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Location,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Workplace,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Interests, </a:t>
            </a:r>
            <a:r>
              <a:rPr dirty="0" sz="2350">
                <a:latin typeface="Calibri"/>
                <a:cs typeface="Calibri"/>
              </a:rPr>
              <a:t>Hobbies,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Skills,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your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Relationship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Status,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Telephone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Number,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Email </a:t>
            </a:r>
            <a:r>
              <a:rPr dirty="0" sz="2350">
                <a:latin typeface="Calibri"/>
                <a:cs typeface="Calibri"/>
              </a:rPr>
              <a:t>Address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Favorite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Food.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This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is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everything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Cybercriminal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needs </a:t>
            </a:r>
            <a:r>
              <a:rPr dirty="0" sz="2350">
                <a:latin typeface="Calibri"/>
                <a:cs typeface="Calibri"/>
              </a:rPr>
              <a:t>in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order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fool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you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into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thinking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that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message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is </a:t>
            </a:r>
            <a:r>
              <a:rPr dirty="0" sz="2350" spc="-10">
                <a:latin typeface="Calibri"/>
                <a:cs typeface="Calibri"/>
              </a:rPr>
              <a:t>legitimate.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</a:pPr>
            <a:r>
              <a:rPr dirty="0" sz="2350" b="1">
                <a:latin typeface="Calibri"/>
                <a:cs typeface="Calibri"/>
              </a:rPr>
              <a:t>Link</a:t>
            </a:r>
            <a:r>
              <a:rPr dirty="0" sz="2350" spc="-60" b="1">
                <a:latin typeface="Calibri"/>
                <a:cs typeface="Calibri"/>
              </a:rPr>
              <a:t> </a:t>
            </a:r>
            <a:r>
              <a:rPr dirty="0" sz="2350" spc="-10" b="1">
                <a:latin typeface="Calibri"/>
                <a:cs typeface="Calibri"/>
              </a:rPr>
              <a:t>Manipulation</a:t>
            </a:r>
            <a:r>
              <a:rPr dirty="0" sz="2350" spc="-55" b="1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-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Most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methods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phishing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use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some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form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of</a:t>
            </a:r>
            <a:endParaRPr sz="2350">
              <a:latin typeface="Calibri"/>
              <a:cs typeface="Calibri"/>
            </a:endParaRPr>
          </a:p>
          <a:p>
            <a:pPr marL="12700" marR="5080">
              <a:lnSpc>
                <a:spcPts val="2770"/>
              </a:lnSpc>
              <a:spcBef>
                <a:spcPts val="110"/>
              </a:spcBef>
            </a:pPr>
            <a:r>
              <a:rPr dirty="0" sz="2350">
                <a:latin typeface="Calibri"/>
                <a:cs typeface="Calibri"/>
              </a:rPr>
              <a:t>deception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designed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make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link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appear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belong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to</a:t>
            </a:r>
            <a:r>
              <a:rPr dirty="0" sz="2350" spc="5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spoofed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organization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person.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Misspelled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URLs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use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of </a:t>
            </a:r>
            <a:r>
              <a:rPr dirty="0" sz="2350" spc="-10">
                <a:latin typeface="Calibri"/>
                <a:cs typeface="Calibri"/>
              </a:rPr>
              <a:t>subdomains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are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common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tricks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used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by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phishers.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Many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clients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web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browsers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will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show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previews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where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link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will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take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50">
                <a:latin typeface="Calibri"/>
                <a:cs typeface="Calibri"/>
              </a:rPr>
              <a:t> </a:t>
            </a:r>
            <a:r>
              <a:rPr dirty="0" sz="2350" spc="-20">
                <a:latin typeface="Calibri"/>
                <a:cs typeface="Calibri"/>
              </a:rPr>
              <a:t>user </a:t>
            </a:r>
            <a:r>
              <a:rPr dirty="0" sz="2350">
                <a:latin typeface="Calibri"/>
                <a:cs typeface="Calibri"/>
              </a:rPr>
              <a:t>in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bottom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left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screen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while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hovering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mouse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cursor </a:t>
            </a:r>
            <a:r>
              <a:rPr dirty="0" sz="2350">
                <a:latin typeface="Calibri"/>
                <a:cs typeface="Calibri"/>
              </a:rPr>
              <a:t>over</a:t>
            </a:r>
            <a:r>
              <a:rPr dirty="0" sz="2350" spc="-4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40">
                <a:latin typeface="Calibri"/>
                <a:cs typeface="Calibri"/>
              </a:rPr>
              <a:t> </a:t>
            </a:r>
            <a:r>
              <a:rPr dirty="0" sz="2350" spc="-20">
                <a:latin typeface="Calibri"/>
                <a:cs typeface="Calibri"/>
              </a:rPr>
              <a:t>link.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1347" rIns="0" bIns="0" rtlCol="0" vert="horz">
            <a:spAutoFit/>
          </a:bodyPr>
          <a:lstStyle/>
          <a:p>
            <a:pPr marL="1163320">
              <a:lnSpc>
                <a:spcPct val="100000"/>
              </a:lnSpc>
              <a:spcBef>
                <a:spcPts val="90"/>
              </a:spcBef>
            </a:pPr>
            <a:r>
              <a:rPr dirty="0" sz="4700"/>
              <a:t>Types</a:t>
            </a:r>
            <a:r>
              <a:rPr dirty="0" sz="4700" spc="-125"/>
              <a:t> </a:t>
            </a:r>
            <a:r>
              <a:rPr dirty="0" sz="4700"/>
              <a:t>of</a:t>
            </a:r>
            <a:r>
              <a:rPr dirty="0" sz="4700" spc="-120"/>
              <a:t> </a:t>
            </a:r>
            <a:r>
              <a:rPr dirty="0" sz="4700"/>
              <a:t>Phishing</a:t>
            </a:r>
            <a:r>
              <a:rPr dirty="0" sz="4700" spc="-120"/>
              <a:t> </a:t>
            </a:r>
            <a:r>
              <a:rPr dirty="0" sz="4700" spc="-10"/>
              <a:t>Attacks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884088" y="1999089"/>
            <a:ext cx="7985759" cy="496506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25400">
              <a:lnSpc>
                <a:spcPts val="2780"/>
              </a:lnSpc>
              <a:spcBef>
                <a:spcPts val="220"/>
              </a:spcBef>
            </a:pPr>
            <a:r>
              <a:rPr dirty="0" sz="2350" b="1">
                <a:latin typeface="Calibri"/>
                <a:cs typeface="Calibri"/>
              </a:rPr>
              <a:t>Spear</a:t>
            </a:r>
            <a:r>
              <a:rPr dirty="0" sz="2350" spc="-80" b="1">
                <a:latin typeface="Calibri"/>
                <a:cs typeface="Calibri"/>
              </a:rPr>
              <a:t> </a:t>
            </a:r>
            <a:r>
              <a:rPr dirty="0" sz="2350" b="1">
                <a:latin typeface="Calibri"/>
                <a:cs typeface="Calibri"/>
              </a:rPr>
              <a:t>phishing</a:t>
            </a:r>
            <a:r>
              <a:rPr dirty="0" sz="2350" spc="-80" b="1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-</a:t>
            </a:r>
            <a:r>
              <a:rPr dirty="0" sz="2350" spc="-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Phishing</a:t>
            </a:r>
            <a:r>
              <a:rPr dirty="0" sz="2350" spc="-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attempts</a:t>
            </a:r>
            <a:r>
              <a:rPr dirty="0" sz="2350" spc="-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directed</a:t>
            </a:r>
            <a:r>
              <a:rPr dirty="0" sz="2350" spc="-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at</a:t>
            </a:r>
            <a:r>
              <a:rPr dirty="0" sz="2350" spc="-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specific</a:t>
            </a:r>
            <a:r>
              <a:rPr dirty="0" sz="2350" spc="-8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individuals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9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companies</a:t>
            </a:r>
            <a:r>
              <a:rPr dirty="0" sz="2350" spc="-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have</a:t>
            </a:r>
            <a:r>
              <a:rPr dirty="0" sz="2350" spc="-9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been</a:t>
            </a:r>
            <a:r>
              <a:rPr dirty="0" sz="2350" spc="-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termed</a:t>
            </a:r>
            <a:r>
              <a:rPr dirty="0" sz="2350" spc="-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spear</a:t>
            </a:r>
            <a:r>
              <a:rPr dirty="0" sz="2350" spc="-9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phishing.</a:t>
            </a:r>
            <a:r>
              <a:rPr dirty="0" sz="2350" spc="-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Attackers</a:t>
            </a:r>
            <a:r>
              <a:rPr dirty="0" sz="2350" spc="-90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may </a:t>
            </a:r>
            <a:r>
              <a:rPr dirty="0" sz="2350">
                <a:latin typeface="Calibri"/>
                <a:cs typeface="Calibri"/>
              </a:rPr>
              <a:t>gather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personal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information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(social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engineering)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about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their </a:t>
            </a:r>
            <a:r>
              <a:rPr dirty="0" sz="2350">
                <a:latin typeface="Calibri"/>
                <a:cs typeface="Calibri"/>
              </a:rPr>
              <a:t>targets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increase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their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probability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success.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This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technique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is, </a:t>
            </a:r>
            <a:r>
              <a:rPr dirty="0" sz="2350">
                <a:latin typeface="Calibri"/>
                <a:cs typeface="Calibri"/>
              </a:rPr>
              <a:t>by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far,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most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successful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on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internet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today,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accounting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for </a:t>
            </a:r>
            <a:r>
              <a:rPr dirty="0" sz="2350">
                <a:latin typeface="Calibri"/>
                <a:cs typeface="Calibri"/>
              </a:rPr>
              <a:t>91%</a:t>
            </a:r>
            <a:r>
              <a:rPr dirty="0" sz="2350" spc="-2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2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attacks.</a:t>
            </a:r>
            <a:endParaRPr sz="2350">
              <a:latin typeface="Calibri"/>
              <a:cs typeface="Calibri"/>
            </a:endParaRPr>
          </a:p>
          <a:p>
            <a:pPr marL="12700" marR="5080">
              <a:lnSpc>
                <a:spcPts val="2780"/>
              </a:lnSpc>
              <a:spcBef>
                <a:spcPts val="2730"/>
              </a:spcBef>
            </a:pPr>
            <a:r>
              <a:rPr dirty="0" sz="2350" b="1">
                <a:latin typeface="Calibri"/>
                <a:cs typeface="Calibri"/>
              </a:rPr>
              <a:t>Clone</a:t>
            </a:r>
            <a:r>
              <a:rPr dirty="0" sz="2350" spc="-60" b="1">
                <a:latin typeface="Calibri"/>
                <a:cs typeface="Calibri"/>
              </a:rPr>
              <a:t> </a:t>
            </a:r>
            <a:r>
              <a:rPr dirty="0" sz="2350" b="1">
                <a:latin typeface="Calibri"/>
                <a:cs typeface="Calibri"/>
              </a:rPr>
              <a:t>phishing</a:t>
            </a:r>
            <a:r>
              <a:rPr dirty="0" sz="2350" spc="-60" b="1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-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type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phishing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attack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whereby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legitimate,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previously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delivered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containing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attachment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20">
                <a:latin typeface="Calibri"/>
                <a:cs typeface="Calibri"/>
              </a:rPr>
              <a:t>link </a:t>
            </a:r>
            <a:r>
              <a:rPr dirty="0" sz="2350">
                <a:latin typeface="Calibri"/>
                <a:cs typeface="Calibri"/>
              </a:rPr>
              <a:t>has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had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its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content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recipient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address(es)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taken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used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to </a:t>
            </a:r>
            <a:r>
              <a:rPr dirty="0" sz="2350">
                <a:latin typeface="Calibri"/>
                <a:cs typeface="Calibri"/>
              </a:rPr>
              <a:t>create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almost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identical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cloned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email.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attachment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or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20">
                <a:latin typeface="Calibri"/>
                <a:cs typeface="Calibri"/>
              </a:rPr>
              <a:t>link </a:t>
            </a:r>
            <a:r>
              <a:rPr dirty="0" sz="2350">
                <a:latin typeface="Calibri"/>
                <a:cs typeface="Calibri"/>
              </a:rPr>
              <a:t>within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is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replaced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with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malicious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version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-60">
                <a:latin typeface="Calibri"/>
                <a:cs typeface="Calibri"/>
              </a:rPr>
              <a:t> </a:t>
            </a:r>
            <a:r>
              <a:rPr dirty="0" sz="2350" spc="-20">
                <a:latin typeface="Calibri"/>
                <a:cs typeface="Calibri"/>
              </a:rPr>
              <a:t>then </a:t>
            </a:r>
            <a:r>
              <a:rPr dirty="0" sz="2350">
                <a:latin typeface="Calibri"/>
                <a:cs typeface="Calibri"/>
              </a:rPr>
              <a:t>sent</a:t>
            </a:r>
            <a:r>
              <a:rPr dirty="0" sz="2350" spc="-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from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email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address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spoofed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appear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come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from</a:t>
            </a:r>
            <a:r>
              <a:rPr dirty="0" sz="2350" spc="-65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the </a:t>
            </a:r>
            <a:r>
              <a:rPr dirty="0" sz="2350">
                <a:latin typeface="Calibri"/>
                <a:cs typeface="Calibri"/>
              </a:rPr>
              <a:t>original</a:t>
            </a:r>
            <a:r>
              <a:rPr dirty="0" sz="2350" spc="-8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sender.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6503" rIns="0" bIns="0" rtlCol="0" vert="horz">
            <a:spAutoFit/>
          </a:bodyPr>
          <a:lstStyle/>
          <a:p>
            <a:pPr marL="743585">
              <a:lnSpc>
                <a:spcPct val="100000"/>
              </a:lnSpc>
              <a:spcBef>
                <a:spcPts val="90"/>
              </a:spcBef>
            </a:pPr>
            <a:r>
              <a:rPr dirty="0" sz="4700"/>
              <a:t>Types</a:t>
            </a:r>
            <a:r>
              <a:rPr dirty="0" sz="4700" spc="-125"/>
              <a:t> </a:t>
            </a:r>
            <a:r>
              <a:rPr dirty="0" sz="4700"/>
              <a:t>of</a:t>
            </a:r>
            <a:r>
              <a:rPr dirty="0" sz="4700" spc="-120"/>
              <a:t> </a:t>
            </a:r>
            <a:r>
              <a:rPr dirty="0" sz="4700"/>
              <a:t>Phishing</a:t>
            </a:r>
            <a:r>
              <a:rPr dirty="0" sz="4700" spc="-120"/>
              <a:t> </a:t>
            </a:r>
            <a:r>
              <a:rPr dirty="0" sz="4700" spc="-10"/>
              <a:t>Attacks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721529" y="2304506"/>
            <a:ext cx="7803515" cy="3382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2750" b="1">
                <a:latin typeface="Calibri"/>
                <a:cs typeface="Calibri"/>
              </a:rPr>
              <a:t>Voice</a:t>
            </a:r>
            <a:r>
              <a:rPr dirty="0" sz="2750" spc="15" b="1">
                <a:latin typeface="Calibri"/>
                <a:cs typeface="Calibri"/>
              </a:rPr>
              <a:t> </a:t>
            </a:r>
            <a:r>
              <a:rPr dirty="0" sz="2750" b="1">
                <a:latin typeface="Calibri"/>
                <a:cs typeface="Calibri"/>
              </a:rPr>
              <a:t>Phishing</a:t>
            </a:r>
            <a:r>
              <a:rPr dirty="0" sz="2750" spc="15" b="1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-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Voice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phishing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criminal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practice </a:t>
            </a:r>
            <a:r>
              <a:rPr dirty="0" sz="2750">
                <a:latin typeface="Calibri"/>
                <a:cs typeface="Calibri"/>
              </a:rPr>
              <a:t>of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using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social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engineering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over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telephone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system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gain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access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personal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financial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information </a:t>
            </a:r>
            <a:r>
              <a:rPr dirty="0" sz="2750">
                <a:latin typeface="Calibri"/>
                <a:cs typeface="Calibri"/>
              </a:rPr>
              <a:t>from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public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for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purpose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of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financial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reward.</a:t>
            </a:r>
            <a:endParaRPr sz="2750">
              <a:latin typeface="Calibri"/>
              <a:cs typeface="Calibri"/>
            </a:endParaRPr>
          </a:p>
          <a:p>
            <a:pPr marL="12700" marR="370205">
              <a:lnSpc>
                <a:spcPct val="100000"/>
              </a:lnSpc>
            </a:pPr>
            <a:r>
              <a:rPr dirty="0" sz="2750">
                <a:latin typeface="Calibri"/>
                <a:cs typeface="Calibri"/>
              </a:rPr>
              <a:t>Sometimes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referred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'vishing’,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Voice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phishing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is </a:t>
            </a:r>
            <a:r>
              <a:rPr dirty="0" sz="2750">
                <a:latin typeface="Calibri"/>
                <a:cs typeface="Calibri"/>
              </a:rPr>
              <a:t>typically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used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steal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credit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card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numbers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or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other </a:t>
            </a:r>
            <a:r>
              <a:rPr dirty="0" sz="2750">
                <a:latin typeface="Calibri"/>
                <a:cs typeface="Calibri"/>
              </a:rPr>
              <a:t>information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used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identity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theft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schemes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from </a:t>
            </a:r>
            <a:r>
              <a:rPr dirty="0" sz="2750" spc="-10">
                <a:latin typeface="Calibri"/>
                <a:cs typeface="Calibri"/>
              </a:rPr>
              <a:t>individuals.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376" rIns="0" bIns="0" rtlCol="0" vert="horz">
            <a:spAutoFit/>
          </a:bodyPr>
          <a:lstStyle/>
          <a:p>
            <a:pPr marL="1459865">
              <a:lnSpc>
                <a:spcPts val="4000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459865">
              <a:lnSpc>
                <a:spcPts val="2985"/>
              </a:lnSpc>
            </a:pPr>
            <a:r>
              <a:rPr dirty="0" sz="2550"/>
              <a:t>Spear</a:t>
            </a:r>
            <a:r>
              <a:rPr dirty="0" sz="2550" spc="-95"/>
              <a:t> </a:t>
            </a:r>
            <a:r>
              <a:rPr dirty="0" sz="2550" spc="-10"/>
              <a:t>Phishing</a:t>
            </a:r>
            <a:endParaRPr sz="2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648" y="1706879"/>
            <a:ext cx="7372118" cy="4295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12319" y="3352664"/>
            <a:ext cx="9534525" cy="311467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98755" marR="5080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first question you have to ask is, “</a:t>
            </a:r>
            <a:r>
              <a:rPr dirty="0" sz="1700" b="1">
                <a:latin typeface="Calibri"/>
                <a:cs typeface="Calibri"/>
              </a:rPr>
              <a:t>Do I know this person</a:t>
            </a:r>
            <a:r>
              <a:rPr dirty="0" sz="1700">
                <a:latin typeface="Calibri"/>
                <a:cs typeface="Calibri"/>
              </a:rPr>
              <a:t>?” or “</a:t>
            </a:r>
            <a:r>
              <a:rPr dirty="0" sz="1700" b="1">
                <a:latin typeface="Calibri"/>
                <a:cs typeface="Calibri"/>
              </a:rPr>
              <a:t>Am I expecting an</a:t>
            </a:r>
            <a:r>
              <a:rPr dirty="0" sz="1700" spc="-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email from </a:t>
            </a:r>
            <a:r>
              <a:rPr dirty="0" sz="1700" spc="-25" b="1">
                <a:latin typeface="Calibri"/>
                <a:cs typeface="Calibri"/>
              </a:rPr>
              <a:t>the </a:t>
            </a:r>
            <a:r>
              <a:rPr dirty="0" sz="1700" b="1">
                <a:latin typeface="Calibri"/>
                <a:cs typeface="Calibri"/>
              </a:rPr>
              <a:t>person</a:t>
            </a:r>
            <a:r>
              <a:rPr dirty="0" sz="1700">
                <a:latin typeface="Calibri"/>
                <a:cs typeface="Calibri"/>
              </a:rPr>
              <a:t>?”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 you answered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 to either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question, you must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take a harder look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at other aspects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 the </a:t>
            </a:r>
            <a:r>
              <a:rPr dirty="0" sz="1700" spc="-10">
                <a:latin typeface="Calibri"/>
                <a:cs typeface="Calibri"/>
              </a:rPr>
              <a:t>email</a:t>
            </a:r>
            <a:endParaRPr sz="1700">
              <a:latin typeface="Calibri"/>
              <a:cs typeface="Calibri"/>
            </a:endParaRPr>
          </a:p>
          <a:p>
            <a:pPr algn="just" marL="198755" indent="-186055">
              <a:lnSpc>
                <a:spcPts val="1945"/>
              </a:lnSpc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large amount of phishing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emails will blank out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To: or Cc: fields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so that you cannot see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 this is </a:t>
            </a:r>
            <a:r>
              <a:rPr dirty="0" sz="1700" spc="-5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 algn="just" marL="198755">
              <a:lnSpc>
                <a:spcPts val="2025"/>
              </a:lnSpc>
            </a:pPr>
            <a:r>
              <a:rPr dirty="0" sz="1700">
                <a:latin typeface="Calibri"/>
                <a:cs typeface="Calibri"/>
              </a:rPr>
              <a:t>mass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large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group of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people.</a:t>
            </a:r>
            <a:endParaRPr sz="1700">
              <a:latin typeface="Calibri"/>
              <a:cs typeface="Calibri"/>
            </a:endParaRPr>
          </a:p>
          <a:p>
            <a:pPr algn="just" marL="198755" marR="5080" indent="-186690">
              <a:lnSpc>
                <a:spcPts val="2030"/>
              </a:lnSpc>
              <a:spcBef>
                <a:spcPts val="70"/>
              </a:spcBef>
              <a:buAutoNum type="arabicPeriod" startAt="3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Phishing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emails will often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come with subjects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 are in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all capitals or have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multiple exclamation marks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in </a:t>
            </a:r>
            <a:r>
              <a:rPr dirty="0" sz="1700">
                <a:latin typeface="Calibri"/>
                <a:cs typeface="Calibri"/>
              </a:rPr>
              <a:t>order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 you to think that this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 is important or that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should take the recommended action </a:t>
            </a:r>
            <a:r>
              <a:rPr dirty="0" sz="1700" spc="-10">
                <a:latin typeface="Calibri"/>
                <a:cs typeface="Calibri"/>
              </a:rPr>
              <a:t>within </a:t>
            </a:r>
            <a:r>
              <a:rPr dirty="0" sz="1700">
                <a:latin typeface="Calibri"/>
                <a:cs typeface="Calibri"/>
              </a:rPr>
              <a:t>the </a:t>
            </a:r>
            <a:r>
              <a:rPr dirty="0" sz="1700" spc="-10">
                <a:latin typeface="Calibri"/>
                <a:cs typeface="Calibri"/>
              </a:rPr>
              <a:t>email.</a:t>
            </a:r>
            <a:endParaRPr sz="1700">
              <a:latin typeface="Calibri"/>
              <a:cs typeface="Calibri"/>
            </a:endParaRPr>
          </a:p>
          <a:p>
            <a:pPr algn="just" marL="198755" indent="-186055">
              <a:lnSpc>
                <a:spcPts val="1939"/>
              </a:lnSpc>
              <a:buAutoNum type="arabicPeriod" startAt="3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 a targeted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 (Spear Phishing)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VSU, so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more than likely,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this was sent 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everyone at </a:t>
            </a:r>
            <a:r>
              <a:rPr dirty="0" sz="1700" spc="-25">
                <a:latin typeface="Calibri"/>
                <a:cs typeface="Calibri"/>
              </a:rPr>
              <a:t>VSU</a:t>
            </a:r>
            <a:endParaRPr sz="1700">
              <a:latin typeface="Calibri"/>
              <a:cs typeface="Calibri"/>
            </a:endParaRPr>
          </a:p>
          <a:p>
            <a:pPr algn="just" marL="198755">
              <a:lnSpc>
                <a:spcPts val="2025"/>
              </a:lnSpc>
            </a:pPr>
            <a:r>
              <a:rPr dirty="0" sz="1700">
                <a:latin typeface="Calibri"/>
                <a:cs typeface="Calibri"/>
              </a:rPr>
              <a:t>that the sender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had in their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address </a:t>
            </a:r>
            <a:r>
              <a:rPr dirty="0" sz="1700" spc="-10">
                <a:latin typeface="Calibri"/>
                <a:cs typeface="Calibri"/>
              </a:rPr>
              <a:t>book.</a:t>
            </a:r>
            <a:endParaRPr sz="1700">
              <a:latin typeface="Calibri"/>
              <a:cs typeface="Calibri"/>
            </a:endParaRPr>
          </a:p>
          <a:p>
            <a:pPr algn="just" marL="198755" marR="97790" indent="-186690">
              <a:lnSpc>
                <a:spcPts val="2030"/>
              </a:lnSpc>
              <a:spcBef>
                <a:spcPts val="70"/>
              </a:spcBef>
              <a:buFont typeface="Calibri"/>
              <a:buAutoNum type="arabicPeriod" startAt="5"/>
              <a:tabLst>
                <a:tab pos="198755" algn="l"/>
              </a:tabLst>
            </a:pPr>
            <a:r>
              <a:rPr dirty="0" sz="1700" b="1">
                <a:latin typeface="Calibri"/>
                <a:cs typeface="Calibri"/>
              </a:rPr>
              <a:t>Hovering</a:t>
            </a:r>
            <a:r>
              <a:rPr dirty="0" sz="1700" spc="-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your mouse over the link</a:t>
            </a:r>
            <a:r>
              <a:rPr dirty="0" sz="1700">
                <a:latin typeface="Calibri"/>
                <a:cs typeface="Calibri"/>
              </a:rPr>
              <a:t>,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 see that this is not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taking you to a valdosta.edu address, </a:t>
            </a:r>
            <a:r>
              <a:rPr dirty="0" sz="1700" spc="-25">
                <a:latin typeface="Calibri"/>
                <a:cs typeface="Calibri"/>
              </a:rPr>
              <a:t>but </a:t>
            </a:r>
            <a:r>
              <a:rPr dirty="0" sz="1700">
                <a:latin typeface="Calibri"/>
                <a:cs typeface="Calibri"/>
              </a:rPr>
              <a:t>rather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an external site. This site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would either prompt you for a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password, then steal that password, </a:t>
            </a:r>
            <a:r>
              <a:rPr dirty="0" sz="1700" spc="-25">
                <a:latin typeface="Calibri"/>
                <a:cs typeface="Calibri"/>
              </a:rPr>
              <a:t>or </a:t>
            </a:r>
            <a:r>
              <a:rPr dirty="0" sz="1700">
                <a:latin typeface="Calibri"/>
                <a:cs typeface="Calibri"/>
              </a:rPr>
              <a:t>would download a malicious file infecting your </a:t>
            </a:r>
            <a:r>
              <a:rPr dirty="0" sz="1700" spc="-10">
                <a:latin typeface="Calibri"/>
                <a:cs typeface="Calibri"/>
              </a:rPr>
              <a:t>computer.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376" rIns="0" bIns="0" rtlCol="0" vert="horz">
            <a:spAutoFit/>
          </a:bodyPr>
          <a:lstStyle/>
          <a:p>
            <a:pPr marL="1185545">
              <a:lnSpc>
                <a:spcPts val="4000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185545">
              <a:lnSpc>
                <a:spcPts val="2985"/>
              </a:lnSpc>
            </a:pPr>
            <a:r>
              <a:rPr dirty="0" sz="2550"/>
              <a:t>Spear</a:t>
            </a:r>
            <a:r>
              <a:rPr dirty="0" sz="2550" spc="-95"/>
              <a:t> </a:t>
            </a:r>
            <a:r>
              <a:rPr dirty="0" sz="2550" spc="-10"/>
              <a:t>Phishing</a:t>
            </a:r>
            <a:endParaRPr sz="25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1522" y="1788160"/>
            <a:ext cx="8949055" cy="4332605"/>
            <a:chOff x="401522" y="1788160"/>
            <a:chExt cx="8949055" cy="43326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290" y="1788160"/>
              <a:ext cx="8896248" cy="352424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01510" y="3652735"/>
              <a:ext cx="8949055" cy="2468245"/>
            </a:xfrm>
            <a:custGeom>
              <a:avLst/>
              <a:gdLst/>
              <a:ahLst/>
              <a:cxnLst/>
              <a:rect l="l" t="t" r="r" b="b"/>
              <a:pathLst>
                <a:path w="8949055" h="2468245">
                  <a:moveTo>
                    <a:pt x="8948687" y="0"/>
                  </a:moveTo>
                  <a:lnTo>
                    <a:pt x="927" y="0"/>
                  </a:lnTo>
                  <a:lnTo>
                    <a:pt x="927" y="254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4864" y="5080"/>
                  </a:lnTo>
                  <a:lnTo>
                    <a:pt x="4864" y="9715"/>
                  </a:lnTo>
                  <a:lnTo>
                    <a:pt x="4876" y="2467648"/>
                  </a:lnTo>
                  <a:lnTo>
                    <a:pt x="8943175" y="2467648"/>
                  </a:lnTo>
                  <a:lnTo>
                    <a:pt x="8943175" y="2462530"/>
                  </a:lnTo>
                  <a:lnTo>
                    <a:pt x="8948687" y="2462530"/>
                  </a:lnTo>
                  <a:lnTo>
                    <a:pt x="8948687" y="10160"/>
                  </a:lnTo>
                  <a:lnTo>
                    <a:pt x="8945689" y="10160"/>
                  </a:lnTo>
                  <a:lnTo>
                    <a:pt x="8945689" y="5080"/>
                  </a:lnTo>
                  <a:lnTo>
                    <a:pt x="8948687" y="5080"/>
                  </a:lnTo>
                  <a:lnTo>
                    <a:pt x="8948687" y="2540"/>
                  </a:lnTo>
                  <a:lnTo>
                    <a:pt x="8948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24570" y="3644409"/>
            <a:ext cx="8662035" cy="2343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8755" marR="5080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Looking at the Sender, you can see that this is not from a valdosta.edu email address, but </a:t>
            </a:r>
            <a:r>
              <a:rPr dirty="0" sz="1700" spc="-10">
                <a:latin typeface="Calibri"/>
                <a:cs typeface="Calibri"/>
              </a:rPr>
              <a:t>rather </a:t>
            </a:r>
            <a:r>
              <a:rPr dirty="0" sz="1700">
                <a:latin typeface="Calibri"/>
                <a:cs typeface="Calibri"/>
              </a:rPr>
              <a:t>a ucla.edu address. This should be the first warning that this is </a:t>
            </a:r>
            <a:r>
              <a:rPr dirty="0" sz="1700" b="1">
                <a:latin typeface="Calibri"/>
                <a:cs typeface="Calibri"/>
              </a:rPr>
              <a:t>not </a:t>
            </a:r>
            <a:r>
              <a:rPr dirty="0" sz="1700">
                <a:latin typeface="Calibri"/>
                <a:cs typeface="Calibri"/>
              </a:rPr>
              <a:t>a legitimate email since it </a:t>
            </a:r>
            <a:r>
              <a:rPr dirty="0" sz="1700" spc="-25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1945"/>
              </a:lnSpc>
            </a:pPr>
            <a:r>
              <a:rPr dirty="0" sz="1700">
                <a:latin typeface="Calibri"/>
                <a:cs typeface="Calibri"/>
              </a:rPr>
              <a:t>talking about a Valdosta email </a:t>
            </a:r>
            <a:r>
              <a:rPr dirty="0" sz="1700" spc="-10">
                <a:latin typeface="Calibri"/>
                <a:cs typeface="Calibri"/>
              </a:rPr>
              <a:t>upgrade.</a:t>
            </a:r>
            <a:endParaRPr sz="1700">
              <a:latin typeface="Calibri"/>
              <a:cs typeface="Calibri"/>
            </a:endParaRPr>
          </a:p>
          <a:p>
            <a:pPr marL="198755" marR="60325" indent="-186690">
              <a:lnSpc>
                <a:spcPts val="2030"/>
              </a:lnSpc>
              <a:spcBef>
                <a:spcPts val="70"/>
              </a:spcBef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Once again, the To: and Cc: fields are greyed out so that you can’t see this is a mass email. </a:t>
            </a:r>
            <a:r>
              <a:rPr dirty="0" sz="1700" spc="-10">
                <a:latin typeface="Calibri"/>
                <a:cs typeface="Calibri"/>
              </a:rPr>
              <a:t>Also, 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referenced by the Subject line,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“Valdosta Upgrade”, this is a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targeted attack to VSU </a:t>
            </a:r>
            <a:r>
              <a:rPr dirty="0" sz="1700" spc="-10">
                <a:latin typeface="Calibri"/>
                <a:cs typeface="Calibri"/>
              </a:rPr>
              <a:t>email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1945"/>
              </a:lnSpc>
            </a:pPr>
            <a:r>
              <a:rPr dirty="0" sz="1700" spc="-10">
                <a:latin typeface="Calibri"/>
                <a:cs typeface="Calibri"/>
              </a:rPr>
              <a:t>addresses.</a:t>
            </a:r>
            <a:endParaRPr sz="1700">
              <a:latin typeface="Calibri"/>
              <a:cs typeface="Calibri"/>
            </a:endParaRPr>
          </a:p>
          <a:p>
            <a:pPr marL="198755" indent="-186055">
              <a:lnSpc>
                <a:spcPts val="2025"/>
              </a:lnSpc>
              <a:buAutoNum type="arabicPeriod" startAt="3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 can see, this link is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 a part of the valdosta.edu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domain, but an external site </a:t>
            </a:r>
            <a:r>
              <a:rPr dirty="0" sz="1700" spc="-25">
                <a:latin typeface="Calibri"/>
                <a:cs typeface="Calibri"/>
              </a:rPr>
              <a:t>at</a:t>
            </a:r>
            <a:endParaRPr sz="1700">
              <a:latin typeface="Calibri"/>
              <a:cs typeface="Calibri"/>
            </a:endParaRPr>
          </a:p>
          <a:p>
            <a:pPr marL="198755" marR="291465">
              <a:lnSpc>
                <a:spcPts val="2030"/>
              </a:lnSpc>
              <a:spcBef>
                <a:spcPts val="70"/>
              </a:spcBef>
            </a:pPr>
            <a:r>
              <a:rPr dirty="0" sz="1700">
                <a:latin typeface="Calibri"/>
                <a:cs typeface="Calibri"/>
              </a:rPr>
              <a:t>jimdo.com.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This should be another warning that this is not a legitimate email, and more </a:t>
            </a:r>
            <a:r>
              <a:rPr dirty="0" sz="1700" spc="-20">
                <a:latin typeface="Calibri"/>
                <a:cs typeface="Calibri"/>
              </a:rPr>
              <a:t>than </a:t>
            </a:r>
            <a:r>
              <a:rPr dirty="0" sz="1700">
                <a:latin typeface="Calibri"/>
                <a:cs typeface="Calibri"/>
              </a:rPr>
              <a:t>likely phishing for your </a:t>
            </a:r>
            <a:r>
              <a:rPr dirty="0" sz="1700" spc="-10">
                <a:latin typeface="Calibri"/>
                <a:cs typeface="Calibri"/>
              </a:rPr>
              <a:t>credentials.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744980">
              <a:lnSpc>
                <a:spcPct val="100000"/>
              </a:lnSpc>
              <a:spcBef>
                <a:spcPts val="50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algn="ctr" marR="342265">
              <a:lnSpc>
                <a:spcPct val="100000"/>
              </a:lnSpc>
              <a:spcBef>
                <a:spcPts val="305"/>
              </a:spcBef>
            </a:pPr>
            <a:r>
              <a:rPr dirty="0" sz="2550"/>
              <a:t>Clone</a:t>
            </a:r>
            <a:r>
              <a:rPr dirty="0" sz="2550" spc="-114"/>
              <a:t> </a:t>
            </a:r>
            <a:r>
              <a:rPr dirty="0" sz="2550" spc="-10"/>
              <a:t>Phishing</a:t>
            </a:r>
            <a:endParaRPr sz="2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357" y="1300480"/>
            <a:ext cx="7372349" cy="396182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763" y="4620176"/>
            <a:ext cx="9067165" cy="2343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198755" marR="5080" indent="-186690">
              <a:lnSpc>
                <a:spcPts val="2030"/>
              </a:lnSpc>
              <a:spcBef>
                <a:spcPts val="180"/>
              </a:spcBef>
              <a:buClr>
                <a:srgbClr val="0000FF"/>
              </a:buClr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These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emails are harder to spot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because they look exactly like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legitimate emails you would </a:t>
            </a:r>
            <a:r>
              <a:rPr dirty="0" sz="1700" spc="-10">
                <a:latin typeface="Calibri"/>
                <a:cs typeface="Calibri"/>
              </a:rPr>
              <a:t>normally </a:t>
            </a:r>
            <a:r>
              <a:rPr dirty="0" sz="1700">
                <a:latin typeface="Calibri"/>
                <a:cs typeface="Calibri"/>
              </a:rPr>
              <a:t>receive. The first cue that something is not right with this email is the sender. It is a generic </a:t>
            </a:r>
            <a:r>
              <a:rPr dirty="0" sz="1700" spc="-10">
                <a:latin typeface="Calibri"/>
                <a:cs typeface="Calibri"/>
              </a:rPr>
              <a:t>address, </a:t>
            </a:r>
            <a:r>
              <a:rPr dirty="0" u="heavy" sz="17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member@ebay.com.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You would never see this from a legitimate email, you would see the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username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buyer/seller;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e.g.; </a:t>
            </a:r>
            <a:r>
              <a:rPr dirty="0" u="heavy" sz="1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valdostarocks@ebay.com</a:t>
            </a:r>
            <a:endParaRPr sz="1700">
              <a:latin typeface="Calibri"/>
              <a:cs typeface="Calibri"/>
            </a:endParaRPr>
          </a:p>
          <a:p>
            <a:pPr algn="just" marL="198755" indent="-186055">
              <a:lnSpc>
                <a:spcPts val="1935"/>
              </a:lnSpc>
              <a:buAutoNum type="arabicPeriod"/>
              <a:tabLst>
                <a:tab pos="198755" algn="l"/>
              </a:tabLst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The question you have to ask yourself is did I buy anything from ebay recently, and</a:t>
            </a:r>
            <a:r>
              <a:rPr dirty="0" sz="17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if I did, is </a:t>
            </a:r>
            <a:r>
              <a:rPr dirty="0" sz="1700" spc="-2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endParaRPr sz="1700">
              <a:latin typeface="Calibri"/>
              <a:cs typeface="Calibri"/>
            </a:endParaRPr>
          </a:p>
          <a:p>
            <a:pPr algn="just" marL="198755">
              <a:lnSpc>
                <a:spcPts val="2025"/>
              </a:lnSpc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what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I purchased? If no to these questions,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then you more than likely have a phishing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email.</a:t>
            </a:r>
            <a:endParaRPr sz="1700">
              <a:latin typeface="Calibri"/>
              <a:cs typeface="Calibri"/>
            </a:endParaRPr>
          </a:p>
          <a:p>
            <a:pPr marL="198755" marR="109855" indent="-186690">
              <a:lnSpc>
                <a:spcPts val="2030"/>
              </a:lnSpc>
              <a:spcBef>
                <a:spcPts val="70"/>
              </a:spcBef>
              <a:buAutoNum type="arabicPeriod" startAt="3"/>
              <a:tabLst>
                <a:tab pos="198755" algn="l"/>
              </a:tabLst>
            </a:pP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last piece is the most critical in seeing if the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email is in fact a phishing email. If you </a:t>
            </a:r>
            <a:r>
              <a:rPr dirty="0" sz="1700" b="1">
                <a:solidFill>
                  <a:srgbClr val="0000FF"/>
                </a:solidFill>
                <a:latin typeface="Calibri"/>
                <a:cs typeface="Calibri"/>
              </a:rPr>
              <a:t>hover </a:t>
            </a:r>
            <a:r>
              <a:rPr dirty="0" sz="1700" spc="-20" b="1">
                <a:solidFill>
                  <a:srgbClr val="0000FF"/>
                </a:solidFill>
                <a:latin typeface="Calibri"/>
                <a:cs typeface="Calibri"/>
              </a:rPr>
              <a:t>your </a:t>
            </a:r>
            <a:r>
              <a:rPr dirty="0" sz="1700" b="1">
                <a:solidFill>
                  <a:srgbClr val="0000FF"/>
                </a:solidFill>
                <a:latin typeface="Calibri"/>
                <a:cs typeface="Calibri"/>
              </a:rPr>
              <a:t>mouse</a:t>
            </a:r>
            <a:r>
              <a:rPr dirty="0" sz="17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over the button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it is wanting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you to press, you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see that this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is not taking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you to an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ebay.com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site,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but rather an external site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that will more than likely</a:t>
            </a:r>
            <a:r>
              <a:rPr dirty="0" sz="17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000FF"/>
                </a:solidFill>
                <a:latin typeface="Calibri"/>
                <a:cs typeface="Calibri"/>
              </a:rPr>
              <a:t>try to steal your ebay </a:t>
            </a:r>
            <a:r>
              <a:rPr dirty="0" sz="1700" spc="-10">
                <a:solidFill>
                  <a:srgbClr val="0000FF"/>
                </a:solidFill>
                <a:latin typeface="Calibri"/>
                <a:cs typeface="Calibri"/>
              </a:rPr>
              <a:t>credentials.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192530">
              <a:lnSpc>
                <a:spcPts val="4000"/>
              </a:lnSpc>
              <a:spcBef>
                <a:spcPts val="110"/>
              </a:spcBef>
            </a:pPr>
            <a:r>
              <a:rPr dirty="0" sz="3400"/>
              <a:t>Examples</a:t>
            </a:r>
            <a:r>
              <a:rPr dirty="0" sz="3400" spc="-20"/>
              <a:t> </a:t>
            </a:r>
            <a:r>
              <a:rPr dirty="0" sz="3400"/>
              <a:t>of</a:t>
            </a:r>
            <a:r>
              <a:rPr dirty="0" sz="3400" spc="-15"/>
              <a:t> </a:t>
            </a:r>
            <a:r>
              <a:rPr dirty="0" sz="3400"/>
              <a:t>Phishing</a:t>
            </a:r>
            <a:r>
              <a:rPr dirty="0" sz="3400" spc="-20"/>
              <a:t> </a:t>
            </a:r>
            <a:r>
              <a:rPr dirty="0" sz="3400" spc="-10"/>
              <a:t>Attacks</a:t>
            </a:r>
            <a:endParaRPr sz="3400"/>
          </a:p>
          <a:p>
            <a:pPr marL="1192530">
              <a:lnSpc>
                <a:spcPts val="2985"/>
              </a:lnSpc>
            </a:pPr>
            <a:r>
              <a:rPr dirty="0" sz="2550"/>
              <a:t>Clone</a:t>
            </a:r>
            <a:r>
              <a:rPr dirty="0" sz="2550" spc="-114"/>
              <a:t> </a:t>
            </a:r>
            <a:r>
              <a:rPr dirty="0" sz="2550" spc="-10"/>
              <a:t>Phishing</a:t>
            </a:r>
            <a:endParaRPr sz="2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1463040"/>
            <a:ext cx="7800635" cy="44957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2010" y="5107856"/>
            <a:ext cx="9100820" cy="208597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98755" marR="259715" indent="-18669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Just like in the previous example, this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 looks like a legit PayPal email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 you would </a:t>
            </a:r>
            <a:r>
              <a:rPr dirty="0" sz="1700" spc="-10">
                <a:latin typeface="Calibri"/>
                <a:cs typeface="Calibri"/>
              </a:rPr>
              <a:t>normally </a:t>
            </a:r>
            <a:r>
              <a:rPr dirty="0" sz="1700">
                <a:latin typeface="Calibri"/>
                <a:cs typeface="Calibri"/>
              </a:rPr>
              <a:t>see.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So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first thing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 do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 to see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 you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recognize the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email, or if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 have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done any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kind </a:t>
            </a:r>
            <a:r>
              <a:rPr dirty="0" sz="1700" spc="-25">
                <a:latin typeface="Calibri"/>
                <a:cs typeface="Calibri"/>
              </a:rPr>
              <a:t>of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1945"/>
              </a:lnSpc>
            </a:pPr>
            <a:r>
              <a:rPr dirty="0" sz="1700">
                <a:latin typeface="Calibri"/>
                <a:cs typeface="Calibri"/>
              </a:rPr>
              <a:t>transaction with this email address. Also look through the email for spelling and grammatical </a:t>
            </a:r>
            <a:r>
              <a:rPr dirty="0" sz="1700" spc="-10">
                <a:latin typeface="Calibri"/>
                <a:cs typeface="Calibri"/>
              </a:rPr>
              <a:t>errors,</a:t>
            </a:r>
            <a:endParaRPr sz="1700">
              <a:latin typeface="Calibri"/>
              <a:cs typeface="Calibri"/>
            </a:endParaRPr>
          </a:p>
          <a:p>
            <a:pPr marL="198755">
              <a:lnSpc>
                <a:spcPts val="2025"/>
              </a:lnSpc>
            </a:pP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Cybercriminals will often leave these errors in the body of the </a:t>
            </a:r>
            <a:r>
              <a:rPr dirty="0" sz="1700" spc="-10">
                <a:latin typeface="Calibri"/>
                <a:cs typeface="Calibri"/>
              </a:rPr>
              <a:t>email.</a:t>
            </a:r>
            <a:endParaRPr sz="1700">
              <a:latin typeface="Calibri"/>
              <a:cs typeface="Calibri"/>
            </a:endParaRPr>
          </a:p>
          <a:p>
            <a:pPr marL="198755" marR="365125" indent="-186690">
              <a:lnSpc>
                <a:spcPts val="2020"/>
              </a:lnSpc>
              <a:spcBef>
                <a:spcPts val="75"/>
              </a:spcBef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Second, see if the item in question is one that you actually bought or sold. If not, then delete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move </a:t>
            </a:r>
            <a:r>
              <a:rPr dirty="0" sz="1700" spc="-25">
                <a:latin typeface="Calibri"/>
                <a:cs typeface="Calibri"/>
              </a:rPr>
              <a:t>on.</a:t>
            </a:r>
            <a:endParaRPr sz="1700">
              <a:latin typeface="Calibri"/>
              <a:cs typeface="Calibri"/>
            </a:endParaRPr>
          </a:p>
          <a:p>
            <a:pPr marL="198755" marR="5080" indent="-186690">
              <a:lnSpc>
                <a:spcPts val="2020"/>
              </a:lnSpc>
              <a:spcBef>
                <a:spcPts val="10"/>
              </a:spcBef>
              <a:buAutoNum type="arabicPeriod" startAt="2"/>
              <a:tabLst>
                <a:tab pos="198755" algn="l"/>
              </a:tabLst>
            </a:pPr>
            <a:r>
              <a:rPr dirty="0" sz="1700">
                <a:latin typeface="Calibri"/>
                <a:cs typeface="Calibri"/>
              </a:rPr>
              <a:t>Look at the email circled, if this was an official email from paypal, it would end in “@paypal.com” </a:t>
            </a:r>
            <a:r>
              <a:rPr dirty="0" sz="1700" spc="-25">
                <a:latin typeface="Calibri"/>
                <a:cs typeface="Calibri"/>
              </a:rPr>
              <a:t>not </a:t>
            </a:r>
            <a:r>
              <a:rPr dirty="0" sz="1700" spc="-10">
                <a:latin typeface="Calibri"/>
                <a:cs typeface="Calibri"/>
              </a:rPr>
              <a:t>mail2world.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Devendra Patel</dc:creator>
  <cp:keywords>DAGcnC4fRO0,BAGcnAuogFg</cp:keywords>
  <dc:title>phishing-awareness-ppt.pptx</dc:title>
  <dcterms:created xsi:type="dcterms:W3CDTF">2025-01-19T05:04:02Z</dcterms:created>
  <dcterms:modified xsi:type="dcterms:W3CDTF">2025-01-19T05:04:02Z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2025-01-19T00:00:00Z</vt:filetime>
  </property>
  <property fmtid="{D5CDD505-2E9C-101B-9397-08002B2CF9AE}" pid="5" name="Producer">
    <vt:lpwstr>Canva</vt:lpwstr>
  </property>
</Properties>
</file>