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67AD9-099E-424C-A342-A5F4C5B9AAF8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GT"/>
        </a:p>
      </dgm:t>
    </dgm:pt>
    <dgm:pt modelId="{993B1999-7DFD-4016-A6D5-8B84B94B550D}">
      <dgm:prSet phldrT="[Texto]" custT="1"/>
      <dgm:spPr/>
      <dgm:t>
        <a:bodyPr/>
        <a:lstStyle/>
        <a:p>
          <a:r>
            <a:rPr lang="es-GT" sz="1150" b="1" dirty="0"/>
            <a:t>REGULACIÓN</a:t>
          </a:r>
        </a:p>
      </dgm:t>
    </dgm:pt>
    <dgm:pt modelId="{5EDDF7DF-69BB-4A0D-99FC-2CCF8E1E7363}" type="parTrans" cxnId="{A933544A-FB60-43D1-B480-A0C73433B4F4}">
      <dgm:prSet/>
      <dgm:spPr/>
      <dgm:t>
        <a:bodyPr/>
        <a:lstStyle/>
        <a:p>
          <a:endParaRPr lang="es-GT"/>
        </a:p>
      </dgm:t>
    </dgm:pt>
    <dgm:pt modelId="{13D24C4A-B90A-4FE1-9441-A92D1ECF4599}" type="sibTrans" cxnId="{A933544A-FB60-43D1-B480-A0C73433B4F4}">
      <dgm:prSet/>
      <dgm:spPr/>
      <dgm:t>
        <a:bodyPr/>
        <a:lstStyle/>
        <a:p>
          <a:r>
            <a:rPr lang="es-GT" dirty="0"/>
            <a:t>EXPERIENCIA</a:t>
          </a:r>
        </a:p>
      </dgm:t>
    </dgm:pt>
    <dgm:pt modelId="{FF5B8606-5A7E-4121-9BCD-6E8C66D289A0}">
      <dgm:prSet phldrT="[Texto]" custT="1"/>
      <dgm:spPr/>
      <dgm:t>
        <a:bodyPr/>
        <a:lstStyle/>
        <a:p>
          <a:r>
            <a:rPr lang="es-GT" sz="1100" b="1" dirty="0"/>
            <a:t>ESTRATEGIA</a:t>
          </a:r>
        </a:p>
      </dgm:t>
    </dgm:pt>
    <dgm:pt modelId="{986F2E8B-9F16-417A-9F25-E47905966D23}" type="parTrans" cxnId="{92C846D4-A4DD-47FB-877D-A76ECB92378E}">
      <dgm:prSet/>
      <dgm:spPr/>
      <dgm:t>
        <a:bodyPr/>
        <a:lstStyle/>
        <a:p>
          <a:endParaRPr lang="es-GT"/>
        </a:p>
      </dgm:t>
    </dgm:pt>
    <dgm:pt modelId="{0FB355A3-0BFA-43E4-8EFF-D65BF528835D}" type="sibTrans" cxnId="{92C846D4-A4DD-47FB-877D-A76ECB92378E}">
      <dgm:prSet/>
      <dgm:spPr/>
      <dgm:t>
        <a:bodyPr/>
        <a:lstStyle/>
        <a:p>
          <a:r>
            <a:rPr lang="es-GT" dirty="0"/>
            <a:t>VISIÓN</a:t>
          </a:r>
        </a:p>
      </dgm:t>
    </dgm:pt>
    <dgm:pt modelId="{CD6A5CBD-F9BD-431C-8CCB-AFCA783CAF1F}">
      <dgm:prSet phldrT="[Texto]" custT="1"/>
      <dgm:spPr/>
      <dgm:t>
        <a:bodyPr/>
        <a:lstStyle/>
        <a:p>
          <a:r>
            <a:rPr lang="es-GT" sz="1100" dirty="0"/>
            <a:t>ECONOMICO – FINANCIERO</a:t>
          </a:r>
        </a:p>
      </dgm:t>
    </dgm:pt>
    <dgm:pt modelId="{B40A254E-F7E8-4434-86F4-2BB0BF5CABC1}" type="parTrans" cxnId="{CC4DB367-49C9-4C61-A98E-C43956C50F04}">
      <dgm:prSet/>
      <dgm:spPr/>
      <dgm:t>
        <a:bodyPr/>
        <a:lstStyle/>
        <a:p>
          <a:endParaRPr lang="es-GT"/>
        </a:p>
      </dgm:t>
    </dgm:pt>
    <dgm:pt modelId="{7E3D80A8-2616-4738-83F9-1345FD7310EE}" type="sibTrans" cxnId="{CC4DB367-49C9-4C61-A98E-C43956C50F04}">
      <dgm:prSet custT="1"/>
      <dgm:spPr/>
      <dgm:t>
        <a:bodyPr/>
        <a:lstStyle/>
        <a:p>
          <a:r>
            <a:rPr lang="es-GT" sz="800" dirty="0"/>
            <a:t>RESPONSABILIDAD</a:t>
          </a:r>
        </a:p>
      </dgm:t>
    </dgm:pt>
    <dgm:pt modelId="{366CAABE-5E9D-4F79-82FD-5B1CD4ED1EB0}">
      <dgm:prSet phldrT="[Texto]" custT="1"/>
      <dgm:spPr/>
      <dgm:t>
        <a:bodyPr/>
        <a:lstStyle/>
        <a:p>
          <a:r>
            <a:rPr lang="es-GT" sz="1400" dirty="0"/>
            <a:t>COMPRA DE ENERGÍA</a:t>
          </a:r>
        </a:p>
      </dgm:t>
    </dgm:pt>
    <dgm:pt modelId="{2FAF789B-22A0-4922-A588-911BA497904E}" type="parTrans" cxnId="{2A98864C-778A-4F9F-AD3E-69C69E3A3566}">
      <dgm:prSet/>
      <dgm:spPr/>
      <dgm:t>
        <a:bodyPr/>
        <a:lstStyle/>
        <a:p>
          <a:endParaRPr lang="es-GT"/>
        </a:p>
      </dgm:t>
    </dgm:pt>
    <dgm:pt modelId="{3B4F7020-2C37-4764-9DBD-483F7E71944A}" type="sibTrans" cxnId="{2A98864C-778A-4F9F-AD3E-69C69E3A3566}">
      <dgm:prSet/>
      <dgm:spPr/>
      <dgm:t>
        <a:bodyPr/>
        <a:lstStyle/>
        <a:p>
          <a:r>
            <a:rPr lang="es-GT" dirty="0"/>
            <a:t>ATENCIÓN PERSONAL</a:t>
          </a:r>
        </a:p>
      </dgm:t>
    </dgm:pt>
    <dgm:pt modelId="{CEB70A48-531D-4393-BDD5-1C413EFF2E92}">
      <dgm:prSet phldrT="[Texto]" custT="1"/>
      <dgm:spPr/>
      <dgm:t>
        <a:bodyPr/>
        <a:lstStyle/>
        <a:p>
          <a:r>
            <a:rPr lang="es-GT" sz="1200" dirty="0"/>
            <a:t>PROYECTOS DE </a:t>
          </a:r>
          <a:r>
            <a:rPr lang="es-GT" sz="1050" dirty="0"/>
            <a:t>GENERACIÓN</a:t>
          </a:r>
        </a:p>
      </dgm:t>
    </dgm:pt>
    <dgm:pt modelId="{CAD12958-B5F0-496C-94F6-C00A7AC807D9}" type="parTrans" cxnId="{3EFCD60D-E129-4661-9EF0-CA182E69B595}">
      <dgm:prSet/>
      <dgm:spPr/>
      <dgm:t>
        <a:bodyPr/>
        <a:lstStyle/>
        <a:p>
          <a:endParaRPr lang="es-GT"/>
        </a:p>
      </dgm:t>
    </dgm:pt>
    <dgm:pt modelId="{18E22A63-8717-43F6-AB7F-3236F8916070}" type="sibTrans" cxnId="{3EFCD60D-E129-4661-9EF0-CA182E69B595}">
      <dgm:prSet/>
      <dgm:spPr/>
      <dgm:t>
        <a:bodyPr/>
        <a:lstStyle/>
        <a:p>
          <a:r>
            <a:rPr lang="es-GT" dirty="0"/>
            <a:t>TRABAJO EN EQUIPO</a:t>
          </a:r>
        </a:p>
      </dgm:t>
    </dgm:pt>
    <dgm:pt modelId="{022656F1-6B95-48BE-A3AA-2A58FAD7BE87}" type="pres">
      <dgm:prSet presAssocID="{F6567AD9-099E-424C-A342-A5F4C5B9AAF8}" presName="Name0" presStyleCnt="0">
        <dgm:presLayoutVars>
          <dgm:chMax/>
          <dgm:chPref/>
          <dgm:dir/>
          <dgm:animLvl val="lvl"/>
        </dgm:presLayoutVars>
      </dgm:prSet>
      <dgm:spPr/>
    </dgm:pt>
    <dgm:pt modelId="{25C0AC27-E427-4826-9D62-3F622F65771F}" type="pres">
      <dgm:prSet presAssocID="{993B1999-7DFD-4016-A6D5-8B84B94B550D}" presName="composite" presStyleCnt="0"/>
      <dgm:spPr/>
    </dgm:pt>
    <dgm:pt modelId="{0D955D23-3DDF-45E4-A459-842033A970D7}" type="pres">
      <dgm:prSet presAssocID="{993B1999-7DFD-4016-A6D5-8B84B94B550D}" presName="Parent1" presStyleLbl="node1" presStyleIdx="0" presStyleCnt="10" custScaleX="109827" custScaleY="105930">
        <dgm:presLayoutVars>
          <dgm:chMax val="1"/>
          <dgm:chPref val="1"/>
          <dgm:bulletEnabled val="1"/>
        </dgm:presLayoutVars>
      </dgm:prSet>
      <dgm:spPr/>
    </dgm:pt>
    <dgm:pt modelId="{FEB01AA1-AB8E-4C5F-A69C-33075920380C}" type="pres">
      <dgm:prSet presAssocID="{993B1999-7DFD-4016-A6D5-8B84B94B550D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BA2D2EA-39A0-4BE1-B1FB-B409EC1B1F81}" type="pres">
      <dgm:prSet presAssocID="{993B1999-7DFD-4016-A6D5-8B84B94B550D}" presName="BalanceSpacing" presStyleCnt="0"/>
      <dgm:spPr/>
    </dgm:pt>
    <dgm:pt modelId="{27EF508B-620E-40C1-96DB-6E7A521B9876}" type="pres">
      <dgm:prSet presAssocID="{993B1999-7DFD-4016-A6D5-8B84B94B550D}" presName="BalanceSpacing1" presStyleCnt="0"/>
      <dgm:spPr/>
    </dgm:pt>
    <dgm:pt modelId="{3021029B-DE7E-4201-97D6-3D622D3E2AA4}" type="pres">
      <dgm:prSet presAssocID="{13D24C4A-B90A-4FE1-9441-A92D1ECF4599}" presName="Accent1Text" presStyleLbl="node1" presStyleIdx="1" presStyleCnt="10" custScaleX="92315" custScaleY="82784" custLinFactX="-100000" custLinFactNeighborX="-127265" custLinFactNeighborY="-584"/>
      <dgm:spPr/>
    </dgm:pt>
    <dgm:pt modelId="{92A2F651-52C6-46AA-BEDE-412304368354}" type="pres">
      <dgm:prSet presAssocID="{13D24C4A-B90A-4FE1-9441-A92D1ECF4599}" presName="spaceBetweenRectangles" presStyleCnt="0"/>
      <dgm:spPr/>
    </dgm:pt>
    <dgm:pt modelId="{D465FF63-53F2-45FD-AF95-36C3062D6266}" type="pres">
      <dgm:prSet presAssocID="{FF5B8606-5A7E-4121-9BCD-6E8C66D289A0}" presName="composite" presStyleCnt="0"/>
      <dgm:spPr/>
    </dgm:pt>
    <dgm:pt modelId="{6F2CCEB6-099C-4D43-8289-CD1B7B3D32DE}" type="pres">
      <dgm:prSet presAssocID="{FF5B8606-5A7E-4121-9BCD-6E8C66D289A0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BC3809D3-7712-4723-8772-B6C8A05136A1}" type="pres">
      <dgm:prSet presAssocID="{FF5B8606-5A7E-4121-9BCD-6E8C66D289A0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35C8E98-3A4D-4492-83A2-F03539D9B659}" type="pres">
      <dgm:prSet presAssocID="{FF5B8606-5A7E-4121-9BCD-6E8C66D289A0}" presName="BalanceSpacing" presStyleCnt="0"/>
      <dgm:spPr/>
    </dgm:pt>
    <dgm:pt modelId="{48EB88B0-DD40-4675-9FB6-421C8378F881}" type="pres">
      <dgm:prSet presAssocID="{FF5B8606-5A7E-4121-9BCD-6E8C66D289A0}" presName="BalanceSpacing1" presStyleCnt="0"/>
      <dgm:spPr/>
    </dgm:pt>
    <dgm:pt modelId="{B9EB289E-5465-4B2D-A914-32042488D6A4}" type="pres">
      <dgm:prSet presAssocID="{0FB355A3-0BFA-43E4-8EFF-D65BF528835D}" presName="Accent1Text" presStyleLbl="node1" presStyleIdx="3" presStyleCnt="10" custScaleX="101740" custScaleY="92344" custLinFactX="100000" custLinFactNeighborX="148137" custLinFactNeighborY="-5144"/>
      <dgm:spPr/>
    </dgm:pt>
    <dgm:pt modelId="{83BD42F6-2244-4D16-A84F-CF38897E7165}" type="pres">
      <dgm:prSet presAssocID="{0FB355A3-0BFA-43E4-8EFF-D65BF528835D}" presName="spaceBetweenRectangles" presStyleCnt="0"/>
      <dgm:spPr/>
    </dgm:pt>
    <dgm:pt modelId="{1687B7BF-EF9F-4017-92B8-6CC4C0C7668B}" type="pres">
      <dgm:prSet presAssocID="{CD6A5CBD-F9BD-431C-8CCB-AFCA783CAF1F}" presName="composite" presStyleCnt="0"/>
      <dgm:spPr/>
    </dgm:pt>
    <dgm:pt modelId="{60888040-5F03-4603-88A7-D992613CDB1D}" type="pres">
      <dgm:prSet presAssocID="{CD6A5CBD-F9BD-431C-8CCB-AFCA783CAF1F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D4B1ED89-1E23-48DA-8F8E-D86416D73E11}" type="pres">
      <dgm:prSet presAssocID="{CD6A5CBD-F9BD-431C-8CCB-AFCA783CAF1F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CB9EAF2F-577E-4692-8300-1D32CFE26090}" type="pres">
      <dgm:prSet presAssocID="{CD6A5CBD-F9BD-431C-8CCB-AFCA783CAF1F}" presName="BalanceSpacing" presStyleCnt="0"/>
      <dgm:spPr/>
    </dgm:pt>
    <dgm:pt modelId="{C0807E72-119A-4A08-BD90-FDBA705D4B47}" type="pres">
      <dgm:prSet presAssocID="{CD6A5CBD-F9BD-431C-8CCB-AFCA783CAF1F}" presName="BalanceSpacing1" presStyleCnt="0"/>
      <dgm:spPr/>
    </dgm:pt>
    <dgm:pt modelId="{C14803C1-4E28-423C-BA21-DE36B02E87B0}" type="pres">
      <dgm:prSet presAssocID="{7E3D80A8-2616-4738-83F9-1345FD7310EE}" presName="Accent1Text" presStyleLbl="node1" presStyleIdx="5" presStyleCnt="10" custScaleX="102498" custScaleY="92903" custLinFactX="-100000" custLinFactNeighborX="-119079" custLinFactNeighborY="-1198"/>
      <dgm:spPr/>
    </dgm:pt>
    <dgm:pt modelId="{4FBB409B-CD4F-455A-9BCD-FBF647E8E350}" type="pres">
      <dgm:prSet presAssocID="{7E3D80A8-2616-4738-83F9-1345FD7310EE}" presName="spaceBetweenRectangles" presStyleCnt="0"/>
      <dgm:spPr/>
    </dgm:pt>
    <dgm:pt modelId="{B86E6E93-7159-4240-BCC3-7F21AA0E4047}" type="pres">
      <dgm:prSet presAssocID="{366CAABE-5E9D-4F79-82FD-5B1CD4ED1EB0}" presName="composite" presStyleCnt="0"/>
      <dgm:spPr/>
    </dgm:pt>
    <dgm:pt modelId="{8FFA5678-3841-40B0-A583-CB1237C821DE}" type="pres">
      <dgm:prSet presAssocID="{366CAABE-5E9D-4F79-82FD-5B1CD4ED1EB0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E73667B4-0819-4CEF-9F96-F672968A884E}" type="pres">
      <dgm:prSet presAssocID="{366CAABE-5E9D-4F79-82FD-5B1CD4ED1EB0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AC3CDBA-E472-4C41-8967-102B84CA2687}" type="pres">
      <dgm:prSet presAssocID="{366CAABE-5E9D-4F79-82FD-5B1CD4ED1EB0}" presName="BalanceSpacing" presStyleCnt="0"/>
      <dgm:spPr/>
    </dgm:pt>
    <dgm:pt modelId="{25BF3AD7-4053-4738-8FCD-3C6764351B6C}" type="pres">
      <dgm:prSet presAssocID="{366CAABE-5E9D-4F79-82FD-5B1CD4ED1EB0}" presName="BalanceSpacing1" presStyleCnt="0"/>
      <dgm:spPr/>
    </dgm:pt>
    <dgm:pt modelId="{8EF8E465-E1F3-49E9-8BDE-D08A80F1A434}" type="pres">
      <dgm:prSet presAssocID="{3B4F7020-2C37-4764-9DBD-483F7E71944A}" presName="Accent1Text" presStyleLbl="node1" presStyleIdx="7" presStyleCnt="10" custLinFactX="100000" custLinFactNeighborX="144527" custLinFactNeighborY="700"/>
      <dgm:spPr/>
    </dgm:pt>
    <dgm:pt modelId="{BACE6F32-88AC-4FE9-8CE1-342B8423F19F}" type="pres">
      <dgm:prSet presAssocID="{3B4F7020-2C37-4764-9DBD-483F7E71944A}" presName="spaceBetweenRectangles" presStyleCnt="0"/>
      <dgm:spPr/>
    </dgm:pt>
    <dgm:pt modelId="{4ED39C88-BDB3-447E-A58A-7798F00D9561}" type="pres">
      <dgm:prSet presAssocID="{CEB70A48-531D-4393-BDD5-1C413EFF2E92}" presName="composite" presStyleCnt="0"/>
      <dgm:spPr/>
    </dgm:pt>
    <dgm:pt modelId="{55FD8DA1-6993-4F80-AF32-30ADBA3149F3}" type="pres">
      <dgm:prSet presAssocID="{CEB70A48-531D-4393-BDD5-1C413EFF2E92}" presName="Parent1" presStyleLbl="node1" presStyleIdx="8" presStyleCnt="10" custLinFactNeighborX="-4913" custLinFactNeighborY="-1490">
        <dgm:presLayoutVars>
          <dgm:chMax val="1"/>
          <dgm:chPref val="1"/>
          <dgm:bulletEnabled val="1"/>
        </dgm:presLayoutVars>
      </dgm:prSet>
      <dgm:spPr/>
    </dgm:pt>
    <dgm:pt modelId="{32EE3002-4FD8-47E3-8231-E5C2FEE55685}" type="pres">
      <dgm:prSet presAssocID="{CEB70A48-531D-4393-BDD5-1C413EFF2E92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A80ECAD-D1E8-4F57-A84A-AEF1A9DBE073}" type="pres">
      <dgm:prSet presAssocID="{CEB70A48-531D-4393-BDD5-1C413EFF2E92}" presName="BalanceSpacing" presStyleCnt="0"/>
      <dgm:spPr/>
    </dgm:pt>
    <dgm:pt modelId="{0DAEFE48-198E-43F0-B702-46977809B9E2}" type="pres">
      <dgm:prSet presAssocID="{CEB70A48-531D-4393-BDD5-1C413EFF2E92}" presName="BalanceSpacing1" presStyleCnt="0"/>
      <dgm:spPr/>
    </dgm:pt>
    <dgm:pt modelId="{E91FF7AB-1EDD-40C5-8427-28A914C91D2D}" type="pres">
      <dgm:prSet presAssocID="{18E22A63-8717-43F6-AB7F-3236F8916070}" presName="Accent1Text" presStyleLbl="node1" presStyleIdx="9" presStyleCnt="10" custScaleX="103103" custScaleY="92954" custLinFactX="-100000" custLinFactNeighborX="-110530" custLinFactNeighborY="3721"/>
      <dgm:spPr/>
    </dgm:pt>
  </dgm:ptLst>
  <dgm:cxnLst>
    <dgm:cxn modelId="{5B7E7802-0FA4-4A59-BBBC-F0AA64F755C4}" type="presOf" srcId="{F6567AD9-099E-424C-A342-A5F4C5B9AAF8}" destId="{022656F1-6B95-48BE-A3AA-2A58FAD7BE87}" srcOrd="0" destOrd="0" presId="urn:microsoft.com/office/officeart/2008/layout/AlternatingHexagons"/>
    <dgm:cxn modelId="{513DB907-5D91-4489-BC5D-DE5C7DC79CCE}" type="presOf" srcId="{3B4F7020-2C37-4764-9DBD-483F7E71944A}" destId="{8EF8E465-E1F3-49E9-8BDE-D08A80F1A434}" srcOrd="0" destOrd="0" presId="urn:microsoft.com/office/officeart/2008/layout/AlternatingHexagons"/>
    <dgm:cxn modelId="{3EFCD60D-E129-4661-9EF0-CA182E69B595}" srcId="{F6567AD9-099E-424C-A342-A5F4C5B9AAF8}" destId="{CEB70A48-531D-4393-BDD5-1C413EFF2E92}" srcOrd="4" destOrd="0" parTransId="{CAD12958-B5F0-496C-94F6-C00A7AC807D9}" sibTransId="{18E22A63-8717-43F6-AB7F-3236F8916070}"/>
    <dgm:cxn modelId="{74896B11-B956-470B-8D69-03D95920A970}" type="presOf" srcId="{7E3D80A8-2616-4738-83F9-1345FD7310EE}" destId="{C14803C1-4E28-423C-BA21-DE36B02E87B0}" srcOrd="0" destOrd="0" presId="urn:microsoft.com/office/officeart/2008/layout/AlternatingHexagons"/>
    <dgm:cxn modelId="{41AFD61E-4705-4479-A472-E7BF56F47151}" type="presOf" srcId="{FF5B8606-5A7E-4121-9BCD-6E8C66D289A0}" destId="{6F2CCEB6-099C-4D43-8289-CD1B7B3D32DE}" srcOrd="0" destOrd="0" presId="urn:microsoft.com/office/officeart/2008/layout/AlternatingHexagons"/>
    <dgm:cxn modelId="{DAACBF30-7C8C-4823-9CA6-2C0E32D161F7}" type="presOf" srcId="{0FB355A3-0BFA-43E4-8EFF-D65BF528835D}" destId="{B9EB289E-5465-4B2D-A914-32042488D6A4}" srcOrd="0" destOrd="0" presId="urn:microsoft.com/office/officeart/2008/layout/AlternatingHexagons"/>
    <dgm:cxn modelId="{8E7D9461-AD35-44EB-8DC7-B1912D40B29F}" type="presOf" srcId="{993B1999-7DFD-4016-A6D5-8B84B94B550D}" destId="{0D955D23-3DDF-45E4-A459-842033A970D7}" srcOrd="0" destOrd="0" presId="urn:microsoft.com/office/officeart/2008/layout/AlternatingHexagons"/>
    <dgm:cxn modelId="{F6A48E44-5E14-4299-8A05-CA534FF12D45}" type="presOf" srcId="{18E22A63-8717-43F6-AB7F-3236F8916070}" destId="{E91FF7AB-1EDD-40C5-8427-28A914C91D2D}" srcOrd="0" destOrd="0" presId="urn:microsoft.com/office/officeart/2008/layout/AlternatingHexagons"/>
    <dgm:cxn modelId="{CC4DB367-49C9-4C61-A98E-C43956C50F04}" srcId="{F6567AD9-099E-424C-A342-A5F4C5B9AAF8}" destId="{CD6A5CBD-F9BD-431C-8CCB-AFCA783CAF1F}" srcOrd="2" destOrd="0" parTransId="{B40A254E-F7E8-4434-86F4-2BB0BF5CABC1}" sibTransId="{7E3D80A8-2616-4738-83F9-1345FD7310EE}"/>
    <dgm:cxn modelId="{A933544A-FB60-43D1-B480-A0C73433B4F4}" srcId="{F6567AD9-099E-424C-A342-A5F4C5B9AAF8}" destId="{993B1999-7DFD-4016-A6D5-8B84B94B550D}" srcOrd="0" destOrd="0" parTransId="{5EDDF7DF-69BB-4A0D-99FC-2CCF8E1E7363}" sibTransId="{13D24C4A-B90A-4FE1-9441-A92D1ECF4599}"/>
    <dgm:cxn modelId="{68CD0E4B-6F27-4EFB-A2BB-56B5575EEB56}" type="presOf" srcId="{CEB70A48-531D-4393-BDD5-1C413EFF2E92}" destId="{55FD8DA1-6993-4F80-AF32-30ADBA3149F3}" srcOrd="0" destOrd="0" presId="urn:microsoft.com/office/officeart/2008/layout/AlternatingHexagons"/>
    <dgm:cxn modelId="{2A98864C-778A-4F9F-AD3E-69C69E3A3566}" srcId="{F6567AD9-099E-424C-A342-A5F4C5B9AAF8}" destId="{366CAABE-5E9D-4F79-82FD-5B1CD4ED1EB0}" srcOrd="3" destOrd="0" parTransId="{2FAF789B-22A0-4922-A588-911BA497904E}" sibTransId="{3B4F7020-2C37-4764-9DBD-483F7E71944A}"/>
    <dgm:cxn modelId="{E768C153-4369-4480-AB54-8883D5F350FB}" type="presOf" srcId="{13D24C4A-B90A-4FE1-9441-A92D1ECF4599}" destId="{3021029B-DE7E-4201-97D6-3D622D3E2AA4}" srcOrd="0" destOrd="0" presId="urn:microsoft.com/office/officeart/2008/layout/AlternatingHexagons"/>
    <dgm:cxn modelId="{6D83047D-0271-453A-8BB1-8F0AE1F6A1DF}" type="presOf" srcId="{CD6A5CBD-F9BD-431C-8CCB-AFCA783CAF1F}" destId="{60888040-5F03-4603-88A7-D992613CDB1D}" srcOrd="0" destOrd="0" presId="urn:microsoft.com/office/officeart/2008/layout/AlternatingHexagons"/>
    <dgm:cxn modelId="{92C846D4-A4DD-47FB-877D-A76ECB92378E}" srcId="{F6567AD9-099E-424C-A342-A5F4C5B9AAF8}" destId="{FF5B8606-5A7E-4121-9BCD-6E8C66D289A0}" srcOrd="1" destOrd="0" parTransId="{986F2E8B-9F16-417A-9F25-E47905966D23}" sibTransId="{0FB355A3-0BFA-43E4-8EFF-D65BF528835D}"/>
    <dgm:cxn modelId="{E6DC87F7-779A-49B2-AA6B-92A9F36206A3}" type="presOf" srcId="{366CAABE-5E9D-4F79-82FD-5B1CD4ED1EB0}" destId="{8FFA5678-3841-40B0-A583-CB1237C821DE}" srcOrd="0" destOrd="0" presId="urn:microsoft.com/office/officeart/2008/layout/AlternatingHexagons"/>
    <dgm:cxn modelId="{DBDCB44D-656C-47D7-A113-07962F50BEBD}" type="presParOf" srcId="{022656F1-6B95-48BE-A3AA-2A58FAD7BE87}" destId="{25C0AC27-E427-4826-9D62-3F622F65771F}" srcOrd="0" destOrd="0" presId="urn:microsoft.com/office/officeart/2008/layout/AlternatingHexagons"/>
    <dgm:cxn modelId="{2B6D16DC-2E11-4DC8-BADD-2626F758369B}" type="presParOf" srcId="{25C0AC27-E427-4826-9D62-3F622F65771F}" destId="{0D955D23-3DDF-45E4-A459-842033A970D7}" srcOrd="0" destOrd="0" presId="urn:microsoft.com/office/officeart/2008/layout/AlternatingHexagons"/>
    <dgm:cxn modelId="{8BE0D356-F88C-46A4-85FF-1F2CF911112C}" type="presParOf" srcId="{25C0AC27-E427-4826-9D62-3F622F65771F}" destId="{FEB01AA1-AB8E-4C5F-A69C-33075920380C}" srcOrd="1" destOrd="0" presId="urn:microsoft.com/office/officeart/2008/layout/AlternatingHexagons"/>
    <dgm:cxn modelId="{4BDEC26C-3E97-4227-866F-B0932EB11E0D}" type="presParOf" srcId="{25C0AC27-E427-4826-9D62-3F622F65771F}" destId="{5BA2D2EA-39A0-4BE1-B1FB-B409EC1B1F81}" srcOrd="2" destOrd="0" presId="urn:microsoft.com/office/officeart/2008/layout/AlternatingHexagons"/>
    <dgm:cxn modelId="{CC0E780B-C60C-4A7E-A357-F24845795370}" type="presParOf" srcId="{25C0AC27-E427-4826-9D62-3F622F65771F}" destId="{27EF508B-620E-40C1-96DB-6E7A521B9876}" srcOrd="3" destOrd="0" presId="urn:microsoft.com/office/officeart/2008/layout/AlternatingHexagons"/>
    <dgm:cxn modelId="{180AF5F7-FF20-41BA-B40C-441B27489A6E}" type="presParOf" srcId="{25C0AC27-E427-4826-9D62-3F622F65771F}" destId="{3021029B-DE7E-4201-97D6-3D622D3E2AA4}" srcOrd="4" destOrd="0" presId="urn:microsoft.com/office/officeart/2008/layout/AlternatingHexagons"/>
    <dgm:cxn modelId="{6664A348-C24D-4DF3-A8E8-A1BE1D5906CB}" type="presParOf" srcId="{022656F1-6B95-48BE-A3AA-2A58FAD7BE87}" destId="{92A2F651-52C6-46AA-BEDE-412304368354}" srcOrd="1" destOrd="0" presId="urn:microsoft.com/office/officeart/2008/layout/AlternatingHexagons"/>
    <dgm:cxn modelId="{1DC986CD-7BF6-42A1-A2AB-AEAF517A3131}" type="presParOf" srcId="{022656F1-6B95-48BE-A3AA-2A58FAD7BE87}" destId="{D465FF63-53F2-45FD-AF95-36C3062D6266}" srcOrd="2" destOrd="0" presId="urn:microsoft.com/office/officeart/2008/layout/AlternatingHexagons"/>
    <dgm:cxn modelId="{2F6CCEE9-C253-47E5-859B-A581739554CC}" type="presParOf" srcId="{D465FF63-53F2-45FD-AF95-36C3062D6266}" destId="{6F2CCEB6-099C-4D43-8289-CD1B7B3D32DE}" srcOrd="0" destOrd="0" presId="urn:microsoft.com/office/officeart/2008/layout/AlternatingHexagons"/>
    <dgm:cxn modelId="{0690FF00-EBF9-4A67-8CEB-4B8BF1916FC6}" type="presParOf" srcId="{D465FF63-53F2-45FD-AF95-36C3062D6266}" destId="{BC3809D3-7712-4723-8772-B6C8A05136A1}" srcOrd="1" destOrd="0" presId="urn:microsoft.com/office/officeart/2008/layout/AlternatingHexagons"/>
    <dgm:cxn modelId="{A35508B9-3E7C-449A-A89D-766780F2656E}" type="presParOf" srcId="{D465FF63-53F2-45FD-AF95-36C3062D6266}" destId="{835C8E98-3A4D-4492-83A2-F03539D9B659}" srcOrd="2" destOrd="0" presId="urn:microsoft.com/office/officeart/2008/layout/AlternatingHexagons"/>
    <dgm:cxn modelId="{C0F3B5A3-90C2-4C4C-989F-29A287EA6F87}" type="presParOf" srcId="{D465FF63-53F2-45FD-AF95-36C3062D6266}" destId="{48EB88B0-DD40-4675-9FB6-421C8378F881}" srcOrd="3" destOrd="0" presId="urn:microsoft.com/office/officeart/2008/layout/AlternatingHexagons"/>
    <dgm:cxn modelId="{0DEA0DE3-9D15-47F0-ADBA-87005FDFBAFA}" type="presParOf" srcId="{D465FF63-53F2-45FD-AF95-36C3062D6266}" destId="{B9EB289E-5465-4B2D-A914-32042488D6A4}" srcOrd="4" destOrd="0" presId="urn:microsoft.com/office/officeart/2008/layout/AlternatingHexagons"/>
    <dgm:cxn modelId="{A3474BD1-69F4-4D74-B996-C7EB27698685}" type="presParOf" srcId="{022656F1-6B95-48BE-A3AA-2A58FAD7BE87}" destId="{83BD42F6-2244-4D16-A84F-CF38897E7165}" srcOrd="3" destOrd="0" presId="urn:microsoft.com/office/officeart/2008/layout/AlternatingHexagons"/>
    <dgm:cxn modelId="{0C6A9A41-B7A8-4B43-9A37-648450E6C6FE}" type="presParOf" srcId="{022656F1-6B95-48BE-A3AA-2A58FAD7BE87}" destId="{1687B7BF-EF9F-4017-92B8-6CC4C0C7668B}" srcOrd="4" destOrd="0" presId="urn:microsoft.com/office/officeart/2008/layout/AlternatingHexagons"/>
    <dgm:cxn modelId="{53429857-9F9A-4722-AA76-A038F9396BA9}" type="presParOf" srcId="{1687B7BF-EF9F-4017-92B8-6CC4C0C7668B}" destId="{60888040-5F03-4603-88A7-D992613CDB1D}" srcOrd="0" destOrd="0" presId="urn:microsoft.com/office/officeart/2008/layout/AlternatingHexagons"/>
    <dgm:cxn modelId="{A541622E-439E-4062-8F21-B4B730CB08EA}" type="presParOf" srcId="{1687B7BF-EF9F-4017-92B8-6CC4C0C7668B}" destId="{D4B1ED89-1E23-48DA-8F8E-D86416D73E11}" srcOrd="1" destOrd="0" presId="urn:microsoft.com/office/officeart/2008/layout/AlternatingHexagons"/>
    <dgm:cxn modelId="{D0896F70-5546-49CF-A79F-5E0EF51B6A6D}" type="presParOf" srcId="{1687B7BF-EF9F-4017-92B8-6CC4C0C7668B}" destId="{CB9EAF2F-577E-4692-8300-1D32CFE26090}" srcOrd="2" destOrd="0" presId="urn:microsoft.com/office/officeart/2008/layout/AlternatingHexagons"/>
    <dgm:cxn modelId="{DD1508BC-BB8B-47AC-B492-C366180567E0}" type="presParOf" srcId="{1687B7BF-EF9F-4017-92B8-6CC4C0C7668B}" destId="{C0807E72-119A-4A08-BD90-FDBA705D4B47}" srcOrd="3" destOrd="0" presId="urn:microsoft.com/office/officeart/2008/layout/AlternatingHexagons"/>
    <dgm:cxn modelId="{5C437F73-DB1A-42A8-BADF-4B2D1E4B8030}" type="presParOf" srcId="{1687B7BF-EF9F-4017-92B8-6CC4C0C7668B}" destId="{C14803C1-4E28-423C-BA21-DE36B02E87B0}" srcOrd="4" destOrd="0" presId="urn:microsoft.com/office/officeart/2008/layout/AlternatingHexagons"/>
    <dgm:cxn modelId="{225C193A-ED8E-4568-95AC-B9797FE59EED}" type="presParOf" srcId="{022656F1-6B95-48BE-A3AA-2A58FAD7BE87}" destId="{4FBB409B-CD4F-455A-9BCD-FBF647E8E350}" srcOrd="5" destOrd="0" presId="urn:microsoft.com/office/officeart/2008/layout/AlternatingHexagons"/>
    <dgm:cxn modelId="{6D02DF78-DA83-4043-812A-300F5A9BE758}" type="presParOf" srcId="{022656F1-6B95-48BE-A3AA-2A58FAD7BE87}" destId="{B86E6E93-7159-4240-BCC3-7F21AA0E4047}" srcOrd="6" destOrd="0" presId="urn:microsoft.com/office/officeart/2008/layout/AlternatingHexagons"/>
    <dgm:cxn modelId="{DC0691D5-799E-47C6-99E6-DDA262C813C3}" type="presParOf" srcId="{B86E6E93-7159-4240-BCC3-7F21AA0E4047}" destId="{8FFA5678-3841-40B0-A583-CB1237C821DE}" srcOrd="0" destOrd="0" presId="urn:microsoft.com/office/officeart/2008/layout/AlternatingHexagons"/>
    <dgm:cxn modelId="{2842D1E9-2F9B-47CE-8D9D-EB09F5D9C7A5}" type="presParOf" srcId="{B86E6E93-7159-4240-BCC3-7F21AA0E4047}" destId="{E73667B4-0819-4CEF-9F96-F672968A884E}" srcOrd="1" destOrd="0" presId="urn:microsoft.com/office/officeart/2008/layout/AlternatingHexagons"/>
    <dgm:cxn modelId="{5088BCD1-C6BC-44E3-A4FC-C840D6F8EA66}" type="presParOf" srcId="{B86E6E93-7159-4240-BCC3-7F21AA0E4047}" destId="{7AC3CDBA-E472-4C41-8967-102B84CA2687}" srcOrd="2" destOrd="0" presId="urn:microsoft.com/office/officeart/2008/layout/AlternatingHexagons"/>
    <dgm:cxn modelId="{E60C004B-6B7D-4D88-A645-EAF9A130060C}" type="presParOf" srcId="{B86E6E93-7159-4240-BCC3-7F21AA0E4047}" destId="{25BF3AD7-4053-4738-8FCD-3C6764351B6C}" srcOrd="3" destOrd="0" presId="urn:microsoft.com/office/officeart/2008/layout/AlternatingHexagons"/>
    <dgm:cxn modelId="{DF0CA98B-3A37-450F-B2DA-17421AB87768}" type="presParOf" srcId="{B86E6E93-7159-4240-BCC3-7F21AA0E4047}" destId="{8EF8E465-E1F3-49E9-8BDE-D08A80F1A434}" srcOrd="4" destOrd="0" presId="urn:microsoft.com/office/officeart/2008/layout/AlternatingHexagons"/>
    <dgm:cxn modelId="{9B709D70-0366-45A3-BC93-F54B6908886A}" type="presParOf" srcId="{022656F1-6B95-48BE-A3AA-2A58FAD7BE87}" destId="{BACE6F32-88AC-4FE9-8CE1-342B8423F19F}" srcOrd="7" destOrd="0" presId="urn:microsoft.com/office/officeart/2008/layout/AlternatingHexagons"/>
    <dgm:cxn modelId="{0423D1E6-CA54-479B-8846-D0F00F681C65}" type="presParOf" srcId="{022656F1-6B95-48BE-A3AA-2A58FAD7BE87}" destId="{4ED39C88-BDB3-447E-A58A-7798F00D9561}" srcOrd="8" destOrd="0" presId="urn:microsoft.com/office/officeart/2008/layout/AlternatingHexagons"/>
    <dgm:cxn modelId="{7E80C7FF-2622-4A12-97C8-6B89A72EDD7C}" type="presParOf" srcId="{4ED39C88-BDB3-447E-A58A-7798F00D9561}" destId="{55FD8DA1-6993-4F80-AF32-30ADBA3149F3}" srcOrd="0" destOrd="0" presId="urn:microsoft.com/office/officeart/2008/layout/AlternatingHexagons"/>
    <dgm:cxn modelId="{7B93CA13-0838-4561-AFBE-9C3E00B63A69}" type="presParOf" srcId="{4ED39C88-BDB3-447E-A58A-7798F00D9561}" destId="{32EE3002-4FD8-47E3-8231-E5C2FEE55685}" srcOrd="1" destOrd="0" presId="urn:microsoft.com/office/officeart/2008/layout/AlternatingHexagons"/>
    <dgm:cxn modelId="{5B8AA6C8-669A-4372-B8CF-09A1C3DEEC0B}" type="presParOf" srcId="{4ED39C88-BDB3-447E-A58A-7798F00D9561}" destId="{1A80ECAD-D1E8-4F57-A84A-AEF1A9DBE073}" srcOrd="2" destOrd="0" presId="urn:microsoft.com/office/officeart/2008/layout/AlternatingHexagons"/>
    <dgm:cxn modelId="{8E22AEDF-446A-401F-A46F-D8AED7311FD2}" type="presParOf" srcId="{4ED39C88-BDB3-447E-A58A-7798F00D9561}" destId="{0DAEFE48-198E-43F0-B702-46977809B9E2}" srcOrd="3" destOrd="0" presId="urn:microsoft.com/office/officeart/2008/layout/AlternatingHexagons"/>
    <dgm:cxn modelId="{BE405C56-3B59-47B6-834C-84D125D17553}" type="presParOf" srcId="{4ED39C88-BDB3-447E-A58A-7798F00D9561}" destId="{E91FF7AB-1EDD-40C5-8427-28A914C91D2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55D23-3DDF-45E4-A459-842033A970D7}">
      <dsp:nvSpPr>
        <dsp:cNvPr id="0" name=""/>
        <dsp:cNvSpPr/>
      </dsp:nvSpPr>
      <dsp:spPr>
        <a:xfrm rot="5400000">
          <a:off x="5061317" y="72285"/>
          <a:ext cx="1461026" cy="13178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150" b="1" kern="1200" dirty="0"/>
            <a:t>REGULACIÓN</a:t>
          </a:r>
        </a:p>
      </dsp:txBody>
      <dsp:txXfrm rot="-5400000">
        <a:off x="5341784" y="232272"/>
        <a:ext cx="900092" cy="997880"/>
      </dsp:txXfrm>
    </dsp:sp>
    <dsp:sp modelId="{FEB01AA1-AB8E-4C5F-A69C-33075920380C}">
      <dsp:nvSpPr>
        <dsp:cNvPr id="0" name=""/>
        <dsp:cNvSpPr/>
      </dsp:nvSpPr>
      <dsp:spPr>
        <a:xfrm>
          <a:off x="6428210" y="317441"/>
          <a:ext cx="1539229" cy="82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1029B-DE7E-4201-97D6-3D622D3E2AA4}">
      <dsp:nvSpPr>
        <dsp:cNvPr id="0" name=""/>
        <dsp:cNvSpPr/>
      </dsp:nvSpPr>
      <dsp:spPr>
        <a:xfrm rot="5400000">
          <a:off x="1197969" y="169296"/>
          <a:ext cx="1141787" cy="11077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7038"/>
                <a:satOff val="-1136"/>
                <a:lumOff val="-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100" kern="1200" dirty="0"/>
            <a:t>EXPERIENCIA</a:t>
          </a:r>
        </a:p>
      </dsp:txBody>
      <dsp:txXfrm rot="-5400000">
        <a:off x="1396868" y="339722"/>
        <a:ext cx="743989" cy="766869"/>
      </dsp:txXfrm>
    </dsp:sp>
    <dsp:sp modelId="{6F2CCEB6-099C-4D43-8289-CD1B7B3D32DE}">
      <dsp:nvSpPr>
        <dsp:cNvPr id="0" name=""/>
        <dsp:cNvSpPr/>
      </dsp:nvSpPr>
      <dsp:spPr>
        <a:xfrm rot="5400000">
          <a:off x="4451763" y="1342835"/>
          <a:ext cx="1379237" cy="11999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34077"/>
                <a:satOff val="-2273"/>
                <a:lumOff val="-8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100" b="1" kern="1200" dirty="0"/>
            <a:t>ESTRATEGIA</a:t>
          </a:r>
        </a:p>
      </dsp:txBody>
      <dsp:txXfrm rot="-5400000">
        <a:off x="4728403" y="1468116"/>
        <a:ext cx="825956" cy="949375"/>
      </dsp:txXfrm>
    </dsp:sp>
    <dsp:sp modelId="{BC3809D3-7712-4723-8772-B6C8A05136A1}">
      <dsp:nvSpPr>
        <dsp:cNvPr id="0" name=""/>
        <dsp:cNvSpPr/>
      </dsp:nvSpPr>
      <dsp:spPr>
        <a:xfrm>
          <a:off x="3002184" y="1529032"/>
          <a:ext cx="1489576" cy="82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B289E-5465-4B2D-A914-32042488D6A4}">
      <dsp:nvSpPr>
        <dsp:cNvPr id="0" name=""/>
        <dsp:cNvSpPr/>
      </dsp:nvSpPr>
      <dsp:spPr>
        <a:xfrm rot="5400000">
          <a:off x="8777979" y="1261447"/>
          <a:ext cx="1273643" cy="12208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kern="1200" dirty="0"/>
            <a:t>VISIÓN</a:t>
          </a:r>
        </a:p>
      </dsp:txBody>
      <dsp:txXfrm rot="-5400000">
        <a:off x="9003642" y="1442906"/>
        <a:ext cx="822317" cy="857900"/>
      </dsp:txXfrm>
    </dsp:sp>
    <dsp:sp modelId="{60888040-5F03-4603-88A7-D992613CDB1D}">
      <dsp:nvSpPr>
        <dsp:cNvPr id="0" name=""/>
        <dsp:cNvSpPr/>
      </dsp:nvSpPr>
      <dsp:spPr>
        <a:xfrm rot="5400000">
          <a:off x="5102212" y="2513532"/>
          <a:ext cx="1379237" cy="11999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268153"/>
                <a:satOff val="-4546"/>
                <a:lumOff val="-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100" kern="1200" dirty="0"/>
            <a:t>ECONOMICO – FINANCIERO</a:t>
          </a:r>
        </a:p>
      </dsp:txBody>
      <dsp:txXfrm rot="-5400000">
        <a:off x="5378852" y="2638813"/>
        <a:ext cx="825956" cy="949375"/>
      </dsp:txXfrm>
    </dsp:sp>
    <dsp:sp modelId="{D4B1ED89-1E23-48DA-8F8E-D86416D73E11}">
      <dsp:nvSpPr>
        <dsp:cNvPr id="0" name=""/>
        <dsp:cNvSpPr/>
      </dsp:nvSpPr>
      <dsp:spPr>
        <a:xfrm>
          <a:off x="6428210" y="2699729"/>
          <a:ext cx="1539229" cy="82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803C1-4E28-423C-BA21-DE36B02E87B0}">
      <dsp:nvSpPr>
        <dsp:cNvPr id="0" name=""/>
        <dsp:cNvSpPr/>
      </dsp:nvSpPr>
      <dsp:spPr>
        <a:xfrm rot="5400000">
          <a:off x="1226413" y="2482021"/>
          <a:ext cx="1281353" cy="122991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85191"/>
                <a:satOff val="-5682"/>
                <a:lumOff val="-21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800" kern="1200" dirty="0"/>
            <a:t>RESPONSABILIDAD</a:t>
          </a:r>
        </a:p>
      </dsp:txBody>
      <dsp:txXfrm rot="-5400000">
        <a:off x="1453004" y="2665572"/>
        <a:ext cx="828171" cy="862809"/>
      </dsp:txXfrm>
    </dsp:sp>
    <dsp:sp modelId="{8FFA5678-3841-40B0-A583-CB1237C821DE}">
      <dsp:nvSpPr>
        <dsp:cNvPr id="0" name=""/>
        <dsp:cNvSpPr/>
      </dsp:nvSpPr>
      <dsp:spPr>
        <a:xfrm rot="5400000">
          <a:off x="4451763" y="3684228"/>
          <a:ext cx="1379237" cy="11999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 dirty="0"/>
            <a:t>COMPRA DE ENERGÍA</a:t>
          </a:r>
        </a:p>
      </dsp:txBody>
      <dsp:txXfrm rot="-5400000">
        <a:off x="4728403" y="3809509"/>
        <a:ext cx="825956" cy="949375"/>
      </dsp:txXfrm>
    </dsp:sp>
    <dsp:sp modelId="{E73667B4-0819-4CEF-9F96-F672968A884E}">
      <dsp:nvSpPr>
        <dsp:cNvPr id="0" name=""/>
        <dsp:cNvSpPr/>
      </dsp:nvSpPr>
      <dsp:spPr>
        <a:xfrm>
          <a:off x="3002184" y="3870425"/>
          <a:ext cx="1489576" cy="82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8E465-E1F3-49E9-8BDE-D08A80F1A434}">
      <dsp:nvSpPr>
        <dsp:cNvPr id="0" name=""/>
        <dsp:cNvSpPr/>
      </dsp:nvSpPr>
      <dsp:spPr>
        <a:xfrm rot="5400000">
          <a:off x="8681864" y="3693883"/>
          <a:ext cx="1379237" cy="11999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19268"/>
                <a:satOff val="-7955"/>
                <a:lumOff val="-3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500" kern="1200" dirty="0"/>
            <a:t>ATENCIÓN PERSONAL</a:t>
          </a:r>
        </a:p>
      </dsp:txBody>
      <dsp:txXfrm rot="-5400000">
        <a:off x="8958504" y="3819164"/>
        <a:ext cx="825956" cy="949375"/>
      </dsp:txXfrm>
    </dsp:sp>
    <dsp:sp modelId="{55FD8DA1-6993-4F80-AF32-30ADBA3149F3}">
      <dsp:nvSpPr>
        <dsp:cNvPr id="0" name=""/>
        <dsp:cNvSpPr/>
      </dsp:nvSpPr>
      <dsp:spPr>
        <a:xfrm rot="5400000">
          <a:off x="5043259" y="4834375"/>
          <a:ext cx="1379237" cy="11999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536306"/>
                <a:satOff val="-9092"/>
                <a:lumOff val="-34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200" kern="1200" dirty="0"/>
            <a:t>PROYECTOS DE </a:t>
          </a:r>
          <a:r>
            <a:rPr lang="es-GT" sz="1050" kern="1200" dirty="0"/>
            <a:t>GENERACIÓN</a:t>
          </a:r>
        </a:p>
      </dsp:txBody>
      <dsp:txXfrm rot="-5400000">
        <a:off x="5319899" y="4959656"/>
        <a:ext cx="825956" cy="949375"/>
      </dsp:txXfrm>
    </dsp:sp>
    <dsp:sp modelId="{32EE3002-4FD8-47E3-8231-E5C2FEE55685}">
      <dsp:nvSpPr>
        <dsp:cNvPr id="0" name=""/>
        <dsp:cNvSpPr/>
      </dsp:nvSpPr>
      <dsp:spPr>
        <a:xfrm>
          <a:off x="6428210" y="5041122"/>
          <a:ext cx="1539229" cy="82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FF7AB-1EDD-40C5-8427-28A914C91D2D}">
      <dsp:nvSpPr>
        <dsp:cNvPr id="0" name=""/>
        <dsp:cNvSpPr/>
      </dsp:nvSpPr>
      <dsp:spPr>
        <a:xfrm rot="5400000">
          <a:off x="1328644" y="4885598"/>
          <a:ext cx="1282056" cy="123717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kern="1200" dirty="0"/>
            <a:t>TRABAJO EN EQUIPO</a:t>
          </a:r>
        </a:p>
      </dsp:txBody>
      <dsp:txXfrm rot="-5400000">
        <a:off x="1553672" y="5073092"/>
        <a:ext cx="832000" cy="862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8322" y="184163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8322" y="42292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F74-9FC1-463D-8E8C-F87AA26C4C80}" type="datetimeFigureOut">
              <a:rPr lang="es-GT" smtClean="0"/>
              <a:t>16/05/2018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B62B-7691-4211-A203-87E645DECEF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032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F74-9FC1-463D-8E8C-F87AA26C4C80}" type="datetimeFigureOut">
              <a:rPr lang="es-GT" smtClean="0"/>
              <a:t>16/05/2018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B62B-7691-4211-A203-87E645DECEF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98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F74-9FC1-463D-8E8C-F87AA26C4C80}" type="datetimeFigureOut">
              <a:rPr lang="es-GT" smtClean="0"/>
              <a:t>16/05/2018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B62B-7691-4211-A203-87E645DECEF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82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325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325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F74-9FC1-463D-8E8C-F87AA26C4C80}" type="datetimeFigureOut">
              <a:rPr lang="es-GT" smtClean="0"/>
              <a:t>16/05/2018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B62B-7691-4211-A203-87E645DECEF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968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9486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42113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F74-9FC1-463D-8E8C-F87AA26C4C80}" type="datetimeFigureOut">
              <a:rPr lang="es-GT" smtClean="0"/>
              <a:t>16/05/2018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B62B-7691-4211-A203-87E645DECEF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016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6382" y="365125"/>
            <a:ext cx="749900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F74-9FC1-463D-8E8C-F87AA26C4C80}" type="datetimeFigureOut">
              <a:rPr lang="es-GT" smtClean="0"/>
              <a:t>16/05/2018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B62B-7691-4211-A203-87E645DECEF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7267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F74-9FC1-463D-8E8C-F87AA26C4C80}" type="datetimeFigureOut">
              <a:rPr lang="es-GT" smtClean="0"/>
              <a:t>16/05/2018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B62B-7691-4211-A203-87E645DECEF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000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F74-9FC1-463D-8E8C-F87AA26C4C80}" type="datetimeFigureOut">
              <a:rPr lang="es-GT" smtClean="0"/>
              <a:t>16/05/2018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B62B-7691-4211-A203-87E645DECEF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0065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F74-9FC1-463D-8E8C-F87AA26C4C80}" type="datetimeFigureOut">
              <a:rPr lang="es-GT" smtClean="0"/>
              <a:t>16/05/2018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B62B-7691-4211-A203-87E645DECEF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661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F74-9FC1-463D-8E8C-F87AA26C4C80}" type="datetimeFigureOut">
              <a:rPr lang="es-GT" smtClean="0"/>
              <a:t>16/05/2018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B62B-7691-4211-A203-87E645DECEF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3879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882888" y="365125"/>
            <a:ext cx="6374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GT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4861" y="1844675"/>
            <a:ext cx="9962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GT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2948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defRPr>
            </a:lvl1pPr>
          </a:lstStyle>
          <a:p>
            <a:fld id="{3B60FF74-9FC1-463D-8E8C-F87AA26C4C80}" type="datetimeFigureOut">
              <a:rPr lang="es-GT" smtClean="0"/>
              <a:pPr/>
              <a:t>16/05/2018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32922" y="63338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742583" y="63291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defRPr>
            </a:lvl1pPr>
          </a:lstStyle>
          <a:p>
            <a:fld id="{0FA4B62B-7691-4211-A203-87E645DECEFD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109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otum" panose="020B0600000101010101" pitchFamily="34" charset="-127"/>
          <a:ea typeface="Dotum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Dotum" panose="020B0600000101010101" pitchFamily="34" charset="-127"/>
          <a:ea typeface="Dotum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Dotum" panose="020B0600000101010101" pitchFamily="34" charset="-127"/>
          <a:ea typeface="Dotum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Dotum" panose="020B0600000101010101" pitchFamily="34" charset="-127"/>
          <a:ea typeface="Dotum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Dotum" panose="020B0600000101010101" pitchFamily="34" charset="-127"/>
          <a:ea typeface="Dotum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Dotum" panose="020B0600000101010101" pitchFamily="34" charset="-127"/>
          <a:ea typeface="Dotum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5.tmp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9.tm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jpeg"/><Relationship Id="rId33" Type="http://schemas.openxmlformats.org/officeDocument/2006/relationships/image" Target="../media/image34.pn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mp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7.tmp"/><Relationship Id="rId15" Type="http://schemas.openxmlformats.org/officeDocument/2006/relationships/image" Target="../media/image16.jpe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6.tmp"/><Relationship Id="rId9" Type="http://schemas.openxmlformats.org/officeDocument/2006/relationships/image" Target="../media/image3.png"/><Relationship Id="rId14" Type="http://schemas.openxmlformats.org/officeDocument/2006/relationships/image" Target="../media/image15.jpe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mailto:mquijivix@xagon.info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 Xg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88135"/>
            <a:ext cx="7772071" cy="424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8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1530" y="468157"/>
            <a:ext cx="1912605" cy="1128824"/>
          </a:xfrm>
        </p:spPr>
        <p:txBody>
          <a:bodyPr/>
          <a:lstStyle/>
          <a:p>
            <a:r>
              <a:rPr lang="es-GT" b="1" dirty="0"/>
              <a:t>MISIÓN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4717" y="2134907"/>
            <a:ext cx="859455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sz="2800" dirty="0"/>
              <a:t>Ser la empresa líder en consultorías en el mercado energético de la Región, aportando la experiencia y conocimiento del sector, brindando las herramientas de análisis para el desarrollo de proyectos.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7" y="174811"/>
            <a:ext cx="2162951" cy="11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8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8195" y="442400"/>
            <a:ext cx="1886847" cy="1206098"/>
          </a:xfrm>
        </p:spPr>
        <p:txBody>
          <a:bodyPr/>
          <a:lstStyle/>
          <a:p>
            <a:r>
              <a:rPr lang="es-GT" b="1" dirty="0"/>
              <a:t>VISIÓN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s-GT" sz="2800" dirty="0"/>
              <a:t>Desarrollar el mercado energético de la región y convertirnos en una referencia técnica energética fundamentada en la responsabilidad, compromiso y servicio; construyendo relaciones sostenibles a largo plazo para el desarrollo continuo de proyectos energéticos. </a:t>
            </a:r>
          </a:p>
          <a:p>
            <a:pPr marL="0" indent="0" algn="ctr">
              <a:buNone/>
            </a:pPr>
            <a:endParaRPr lang="es-GT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7" y="174811"/>
            <a:ext cx="2162951" cy="11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6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26831" y="339368"/>
            <a:ext cx="2736854" cy="1231856"/>
          </a:xfrm>
        </p:spPr>
        <p:txBody>
          <a:bodyPr/>
          <a:lstStyle/>
          <a:p>
            <a:r>
              <a:rPr lang="es-GT" dirty="0"/>
              <a:t>VALORES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81155"/>
              </p:ext>
            </p:extLst>
          </p:nvPr>
        </p:nvGraphicFramePr>
        <p:xfrm>
          <a:off x="367553" y="1815353"/>
          <a:ext cx="10040471" cy="3605406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334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104">
                <a:tc>
                  <a:txBody>
                    <a:bodyPr/>
                    <a:lstStyle/>
                    <a:p>
                      <a:r>
                        <a:rPr lang="es-GT" dirty="0">
                          <a:solidFill>
                            <a:schemeClr val="bg1"/>
                          </a:solidFill>
                        </a:rPr>
                        <a:t>RESPONSABILIDAD</a:t>
                      </a:r>
                      <a:endParaRPr lang="es-GT" b="1" dirty="0">
                        <a:solidFill>
                          <a:schemeClr val="bg1"/>
                        </a:solidFill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GT" sz="1800" kern="1200" dirty="0">
                          <a:solidFill>
                            <a:schemeClr val="bg1"/>
                          </a:solidFill>
                          <a:effectLst/>
                        </a:rPr>
                        <a:t>Brindamos soluciones y asesorías responsables, comprometidas y en total apego a la legislación local del mercado</a:t>
                      </a:r>
                      <a:endParaRPr lang="es-GT" b="1" dirty="0">
                        <a:solidFill>
                          <a:schemeClr val="bg1"/>
                        </a:solidFill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104">
                <a:tc>
                  <a:txBody>
                    <a:bodyPr/>
                    <a:lstStyle/>
                    <a:p>
                      <a:r>
                        <a:rPr lang="es-GT" dirty="0"/>
                        <a:t>EXPERIENCIA</a:t>
                      </a:r>
                      <a:r>
                        <a:rPr lang="es-GT" baseline="0" dirty="0"/>
                        <a:t> TÉCNICA Y POLÍTICA</a:t>
                      </a:r>
                      <a:endParaRPr lang="es-GT" b="1" dirty="0"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GT" sz="1800" kern="1200" dirty="0">
                          <a:effectLst/>
                        </a:rPr>
                        <a:t>Contamos con la experiencia técnica, política, administrativa para brindar las asesorías integrales a sus necesidades.</a:t>
                      </a:r>
                      <a:endParaRPr lang="es-GT" b="1" dirty="0"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1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TRABAJO EN EQUIPO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GT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Nuestro equipo multidisciplinario, esta capacitado para responder en todo momento a las necesidades de su organización.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094">
                <a:tc>
                  <a:txBody>
                    <a:bodyPr/>
                    <a:lstStyle/>
                    <a:p>
                      <a:r>
                        <a:rPr lang="es-GT" dirty="0"/>
                        <a:t>VISIÓN</a:t>
                      </a:r>
                      <a:r>
                        <a:rPr lang="es-GT" baseline="0" dirty="0"/>
                        <a:t> INTEGRAL DE LA REGIÓN</a:t>
                      </a:r>
                      <a:endParaRPr lang="es-GT" b="1" dirty="0"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GT" sz="1800" kern="1200" dirty="0">
                          <a:effectLst/>
                        </a:rPr>
                        <a:t>Estamos comprometidos con el fomento y la diversificación del sector energético y apoyamos constantemente la elaboración políticas públicas de beneficio e impacto social sin desestimar la rentabilidad y sostenibilidad de los involucrados (sociedad, gobierno, iniciativa privada)</a:t>
                      </a:r>
                      <a:endParaRPr lang="es-GT" b="1" dirty="0"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7" y="174811"/>
            <a:ext cx="2162951" cy="11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6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7" y="1227087"/>
            <a:ext cx="114300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 descr="Sobre Avina | Fundación AVINA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9735" r="61727" b="68438"/>
          <a:stretch/>
        </p:blipFill>
        <p:spPr>
          <a:xfrm>
            <a:off x="300826" y="4381877"/>
            <a:ext cx="2960989" cy="810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 descr="Ministerio de Energía y Minas - Google Chrom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9" t="13737" r="23346" b="72332"/>
          <a:stretch/>
        </p:blipFill>
        <p:spPr>
          <a:xfrm>
            <a:off x="327953" y="6009408"/>
            <a:ext cx="5309166" cy="730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::: TROPILIGHT ::: - Google Chrom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37" t="83804" r="16176" b="8615"/>
          <a:stretch/>
        </p:blipFill>
        <p:spPr>
          <a:xfrm>
            <a:off x="3145394" y="1074220"/>
            <a:ext cx="2235951" cy="661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 descr="Sector Eléctrico Regional | Asociacion Nacional de Generadores - Google Chrom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t="18450" r="66801" b="67414"/>
          <a:stretch/>
        </p:blipFill>
        <p:spPr>
          <a:xfrm>
            <a:off x="6827100" y="1638571"/>
            <a:ext cx="1764154" cy="780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Local Positions | OLADE - Google Chrome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4" t="17220" r="36802" b="65776"/>
          <a:stretch/>
        </p:blipFill>
        <p:spPr>
          <a:xfrm>
            <a:off x="328162" y="5216252"/>
            <a:ext cx="3690362" cy="724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 descr="Empresa Eléctrica Municipal de Quetzaltenango (EEMQ) - Google Chrome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4" t="14966" r="69118" b="75200"/>
          <a:stretch/>
        </p:blipFill>
        <p:spPr>
          <a:xfrm>
            <a:off x="1616686" y="2583170"/>
            <a:ext cx="1841517" cy="73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657" y="174811"/>
            <a:ext cx="2162951" cy="1183342"/>
          </a:xfrm>
          <a:prstGeom prst="rect">
            <a:avLst/>
          </a:prstGeom>
        </p:spPr>
      </p:pic>
      <p:pic>
        <p:nvPicPr>
          <p:cNvPr id="1026" name="Picture 2" descr="http://www.ficohsa.hn/wp-content/uploads/logo-ficohsa-blanc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19" y="5628267"/>
            <a:ext cx="2466865" cy="122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gexporthoy.export.com.gt/wp-content/themes/agexport/images/top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83" y="5067539"/>
            <a:ext cx="2219651" cy="82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193" y="2793385"/>
            <a:ext cx="1282034" cy="157788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75033" y="87141"/>
            <a:ext cx="1371522" cy="1351352"/>
          </a:xfrm>
          <a:prstGeom prst="rect">
            <a:avLst/>
          </a:prstGeom>
        </p:spPr>
      </p:pic>
      <p:pic>
        <p:nvPicPr>
          <p:cNvPr id="6" name="Picture 2" descr="http://www.cottontex.com.gt/imgs/topn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81"/>
          <a:stretch/>
        </p:blipFill>
        <p:spPr bwMode="auto">
          <a:xfrm>
            <a:off x="6607245" y="4786938"/>
            <a:ext cx="2071511" cy="88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N_oneline_logo"/>
          <p:cNvPicPr/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696874" y="87141"/>
            <a:ext cx="2274767" cy="67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52633" y="39601"/>
            <a:ext cx="2729755" cy="84492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19167" y="2415681"/>
            <a:ext cx="1799181" cy="1669959"/>
          </a:xfrm>
          <a:prstGeom prst="rect">
            <a:avLst/>
          </a:prstGeom>
        </p:spPr>
      </p:pic>
      <p:pic>
        <p:nvPicPr>
          <p:cNvPr id="19" name="Picture 2" descr="Enertiva Internacional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83" y="829640"/>
            <a:ext cx="1881550" cy="81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04308" y="1135907"/>
            <a:ext cx="1191060" cy="119106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709177" y="110133"/>
            <a:ext cx="815614" cy="133464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24742" y="4271326"/>
            <a:ext cx="2625710" cy="421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 descr="http://www.sandiego.com.gt/img/Logo/Logo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67" y="3432972"/>
            <a:ext cx="2146116" cy="838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nicio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99" y="163840"/>
            <a:ext cx="1996628" cy="81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SJAE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173" y="2658096"/>
            <a:ext cx="3355683" cy="47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-4XZTiQ2Klu0/VNyUkx0d3-I/AAAAAAAAADQ/S4921O07Boo/s362-k-no/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59" y="4302224"/>
            <a:ext cx="2520505" cy="69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65037" y="1842859"/>
            <a:ext cx="2411524" cy="66604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893483" y="4728509"/>
            <a:ext cx="3318146" cy="98647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46211" y="4291521"/>
            <a:ext cx="3025969" cy="40104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6855" y="3282052"/>
            <a:ext cx="2468979" cy="889835"/>
          </a:xfrm>
          <a:prstGeom prst="rect">
            <a:avLst/>
          </a:prstGeom>
        </p:spPr>
      </p:pic>
      <p:pic>
        <p:nvPicPr>
          <p:cNvPr id="1024" name="Imagen 1023"/>
          <p:cNvPicPr>
            <a:picLocks noChangeAspect="1"/>
          </p:cNvPicPr>
          <p:nvPr/>
        </p:nvPicPr>
        <p:blipFill rotWithShape="1">
          <a:blip r:embed="rId30"/>
          <a:srcRect l="8150" t="11822" r="71075" b="35389"/>
          <a:stretch/>
        </p:blipFill>
        <p:spPr>
          <a:xfrm>
            <a:off x="7357728" y="2605761"/>
            <a:ext cx="2671730" cy="644900"/>
          </a:xfrm>
          <a:prstGeom prst="rect">
            <a:avLst/>
          </a:prstGeom>
        </p:spPr>
      </p:pic>
      <p:pic>
        <p:nvPicPr>
          <p:cNvPr id="1025" name="Imagen 102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665395" y="1214257"/>
            <a:ext cx="1019175" cy="1152525"/>
          </a:xfrm>
          <a:prstGeom prst="rect">
            <a:avLst/>
          </a:prstGeom>
        </p:spPr>
      </p:pic>
      <p:pic>
        <p:nvPicPr>
          <p:cNvPr id="1029" name="Imagen 102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372180" y="3315989"/>
            <a:ext cx="627123" cy="955337"/>
          </a:xfrm>
          <a:prstGeom prst="rect">
            <a:avLst/>
          </a:prstGeom>
        </p:spPr>
      </p:pic>
      <p:pic>
        <p:nvPicPr>
          <p:cNvPr id="1033" name="Picture 2" descr="logo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633" y="3471377"/>
            <a:ext cx="2270748" cy="5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Imagen 103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725301" y="1601589"/>
            <a:ext cx="3325151" cy="662212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994007" y="5809353"/>
            <a:ext cx="3480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ln w="0"/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ea typeface="Dotum" panose="020B0600000101010101"/>
              </a:rPr>
              <a:t>HIDROELÉCTRICA EL COROZO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8132847" y="6125642"/>
            <a:ext cx="40591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n w="0"/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ea typeface="Dotum" panose="020B0600000101010101"/>
              </a:rPr>
              <a:t>HIDROELÉCTRICA CARMEN AMALIA</a:t>
            </a:r>
          </a:p>
          <a:p>
            <a:r>
              <a:rPr lang="es-ES" sz="2000" b="1" dirty="0">
                <a:ln w="0"/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ea typeface="Dotum" panose="020B0600000101010101"/>
              </a:rPr>
              <a:t>HIDROELÉCTRICA LA CEIBA</a:t>
            </a:r>
          </a:p>
        </p:txBody>
      </p:sp>
    </p:spTree>
    <p:extLst>
      <p:ext uri="{BB962C8B-B14F-4D97-AF65-F5344CB8AC3E}">
        <p14:creationId xmlns:p14="http://schemas.microsoft.com/office/powerpoint/2010/main" val="375934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80701822"/>
              </p:ext>
            </p:extLst>
          </p:nvPr>
        </p:nvGraphicFramePr>
        <p:xfrm>
          <a:off x="0" y="268288"/>
          <a:ext cx="10969625" cy="6145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o 8"/>
          <p:cNvGrpSpPr/>
          <p:nvPr/>
        </p:nvGrpSpPr>
        <p:grpSpPr>
          <a:xfrm>
            <a:off x="6507410" y="457846"/>
            <a:ext cx="3927507" cy="1055026"/>
            <a:chOff x="3838101" y="4169720"/>
            <a:chExt cx="7412603" cy="1061184"/>
          </a:xfrm>
        </p:grpSpPr>
        <p:sp>
          <p:nvSpPr>
            <p:cNvPr id="10" name="Redondear rectángulo de esquina del mismo lado 9"/>
            <p:cNvSpPr/>
            <p:nvPr/>
          </p:nvSpPr>
          <p:spPr>
            <a:xfrm rot="5400000">
              <a:off x="7013811" y="994010"/>
              <a:ext cx="1061184" cy="7412603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11" name="Redondear rectángulo de esquina del mismo lado 4"/>
            <p:cNvSpPr/>
            <p:nvPr/>
          </p:nvSpPr>
          <p:spPr>
            <a:xfrm>
              <a:off x="3838102" y="4221523"/>
              <a:ext cx="7360800" cy="9575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GT" sz="1600" kern="1200" dirty="0"/>
                <a:t>Análisis del marco regulatorio y modificaciones normativas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GT" sz="1600" kern="1200" dirty="0"/>
                <a:t>Medición de impacto de regulatorio en las decisiones de inversión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1270" y="1673933"/>
            <a:ext cx="4456354" cy="1015481"/>
            <a:chOff x="3338510" y="3225992"/>
            <a:chExt cx="7200451" cy="793830"/>
          </a:xfrm>
        </p:grpSpPr>
        <p:sp>
          <p:nvSpPr>
            <p:cNvPr id="13" name="Redondear rectángulo de esquina del mismo lado 12"/>
            <p:cNvSpPr/>
            <p:nvPr/>
          </p:nvSpPr>
          <p:spPr>
            <a:xfrm rot="5400000">
              <a:off x="6541821" y="22681"/>
              <a:ext cx="793830" cy="7200451"/>
            </a:xfrm>
            <a:prstGeom prst="round2Same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Redondear rectángulo de esquina del mismo lado 4"/>
            <p:cNvSpPr/>
            <p:nvPr/>
          </p:nvSpPr>
          <p:spPr>
            <a:xfrm>
              <a:off x="3338512" y="3264743"/>
              <a:ext cx="7043248" cy="7339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GT" sz="1600" kern="1200" dirty="0"/>
                <a:t>Diseño de estrategias y recomendaciones para la participación de proyectos de generación en las licitaciones organizadas a nivel regional.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6413281" y="2784532"/>
            <a:ext cx="4021637" cy="1081574"/>
            <a:chOff x="2546078" y="2184090"/>
            <a:chExt cx="7200451" cy="793830"/>
          </a:xfrm>
        </p:grpSpPr>
        <p:sp>
          <p:nvSpPr>
            <p:cNvPr id="16" name="Redondear rectángulo de esquina del mismo lado 15"/>
            <p:cNvSpPr/>
            <p:nvPr/>
          </p:nvSpPr>
          <p:spPr>
            <a:xfrm rot="5400000">
              <a:off x="5749389" y="-1019221"/>
              <a:ext cx="793830" cy="7200451"/>
            </a:xfrm>
            <a:prstGeom prst="round2Same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17" name="Redondear rectángulo de esquina del mismo lado 4"/>
            <p:cNvSpPr/>
            <p:nvPr/>
          </p:nvSpPr>
          <p:spPr>
            <a:xfrm>
              <a:off x="2546082" y="2245782"/>
              <a:ext cx="7112822" cy="693385"/>
            </a:xfrm>
            <a:prstGeom prst="rect">
              <a:avLst/>
            </a:prstGeom>
            <a:noFill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GT" sz="1600" kern="1200" dirty="0"/>
                <a:t>Evaluación económica de proyectos de generación, transmisión.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GT" sz="1600" kern="1200" dirty="0"/>
                <a:t>Elaboración de proyecciones financieras para el desarrollo de proyectos de infraestructura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71271" y="4005862"/>
            <a:ext cx="4456354" cy="1086201"/>
            <a:chOff x="3324172" y="1142187"/>
            <a:chExt cx="7200451" cy="793830"/>
          </a:xfrm>
        </p:grpSpPr>
        <p:sp>
          <p:nvSpPr>
            <p:cNvPr id="19" name="Redondear rectángulo de esquina del mismo lado 18"/>
            <p:cNvSpPr/>
            <p:nvPr/>
          </p:nvSpPr>
          <p:spPr>
            <a:xfrm rot="5400000">
              <a:off x="6527483" y="-2061124"/>
              <a:ext cx="793830" cy="7200451"/>
            </a:xfrm>
            <a:prstGeom prst="round2Same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20" name="Redondear rectángulo de esquina del mismo lado 4"/>
            <p:cNvSpPr/>
            <p:nvPr/>
          </p:nvSpPr>
          <p:spPr>
            <a:xfrm>
              <a:off x="3362921" y="1143275"/>
              <a:ext cx="7161702" cy="792742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9070" tIns="89535" rIns="179070" bIns="89535" numCol="1" spcCol="1270" anchor="ctr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GT" sz="1500" kern="1200" dirty="0"/>
                <a:t>Evaluación de perfil de consumo de Grandes Usuarios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GT" sz="1500" kern="1200" dirty="0"/>
                <a:t>Análisis de las oportunidades de reducción en el pago de energía eléctrica 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GT" sz="1500" kern="1200" dirty="0"/>
                <a:t>Asesoría y negociación  en la compra de energía</a:t>
              </a: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6413281" y="5299055"/>
            <a:ext cx="3994190" cy="1351656"/>
            <a:chOff x="3123360" y="100284"/>
            <a:chExt cx="7200451" cy="793830"/>
          </a:xfrm>
        </p:grpSpPr>
        <p:sp>
          <p:nvSpPr>
            <p:cNvPr id="22" name="Redondear rectángulo de esquina del mismo lado 21"/>
            <p:cNvSpPr/>
            <p:nvPr/>
          </p:nvSpPr>
          <p:spPr>
            <a:xfrm rot="5400000">
              <a:off x="6326671" y="-3103027"/>
              <a:ext cx="793830" cy="7200451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3" name="Redondear rectángulo de esquina del mismo lado 4"/>
            <p:cNvSpPr/>
            <p:nvPr/>
          </p:nvSpPr>
          <p:spPr>
            <a:xfrm>
              <a:off x="3123361" y="139035"/>
              <a:ext cx="7161699" cy="7163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79070" tIns="89535" rIns="179070" bIns="89535" numCol="1" spcCol="1270" anchor="ctr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GT" sz="1400" kern="1200" dirty="0" err="1"/>
                <a:t>Due</a:t>
              </a:r>
              <a:r>
                <a:rPr lang="es-GT" sz="1400" kern="1200" dirty="0"/>
                <a:t> dilligence para la capitalización de la inversión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GT" sz="1400" kern="1200" dirty="0"/>
                <a:t>Elaboración de la estrategia de participación en el Mercado Mayorista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GT" sz="1400" kern="1200" dirty="0"/>
                <a:t>Seguimiento al proceso de desarrollo, construcción, conexión a red</a:t>
              </a:r>
              <a:endParaRPr lang="es-GT" sz="1200" kern="1200" dirty="0"/>
            </a:p>
          </p:txBody>
        </p:sp>
      </p:grpSp>
      <p:cxnSp>
        <p:nvCxnSpPr>
          <p:cNvPr id="25" name="Conector recto de flecha 24"/>
          <p:cNvCxnSpPr/>
          <p:nvPr/>
        </p:nvCxnSpPr>
        <p:spPr>
          <a:xfrm>
            <a:off x="2299447" y="958224"/>
            <a:ext cx="2837329" cy="1344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2891118" y="3321425"/>
            <a:ext cx="2662517" cy="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>
            <a:off x="5809130" y="2164977"/>
            <a:ext cx="2958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 flipV="1">
            <a:off x="5701553" y="4535516"/>
            <a:ext cx="3065929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2581835" y="5698072"/>
            <a:ext cx="2554941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7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0094" y="365125"/>
            <a:ext cx="7487090" cy="1325563"/>
          </a:xfrm>
        </p:spPr>
        <p:txBody>
          <a:bodyPr/>
          <a:lstStyle/>
          <a:p>
            <a:r>
              <a:rPr lang="es-GT" b="1" dirty="0"/>
              <a:t>PROYECTOS REALIZADOS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57" y="174811"/>
            <a:ext cx="2162951" cy="1183342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67601" y="1358153"/>
            <a:ext cx="5204986" cy="5257800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GT" sz="1700" dirty="0">
                <a:solidFill>
                  <a:srgbClr val="000000"/>
                </a:solidFill>
              </a:rPr>
              <a:t>Análisis de Gobernanza Energética, para el desarrollo de la Política Energética</a:t>
            </a:r>
          </a:p>
          <a:p>
            <a:pPr marL="400050" indent="-400050">
              <a:buFont typeface="+mj-lt"/>
              <a:buAutoNum type="romanUcPeriod"/>
            </a:pPr>
            <a:r>
              <a:rPr lang="es-GT" sz="1700" dirty="0">
                <a:solidFill>
                  <a:srgbClr val="000000"/>
                </a:solidFill>
              </a:rPr>
              <a:t>Compra de Energía Eficiente para Grandes Usuarios</a:t>
            </a:r>
          </a:p>
          <a:p>
            <a:pPr marL="400050" indent="-400050">
              <a:buFont typeface="+mj-lt"/>
              <a:buAutoNum type="romanUcPeriod"/>
            </a:pPr>
            <a:r>
              <a:rPr lang="es-GT" sz="1700" dirty="0">
                <a:solidFill>
                  <a:srgbClr val="000000"/>
                </a:solidFill>
              </a:rPr>
              <a:t>Propuesta de actualización regulatoria para los usuarios autoproductores</a:t>
            </a:r>
          </a:p>
          <a:p>
            <a:pPr marL="400050" indent="-400050">
              <a:buFont typeface="+mj-lt"/>
              <a:buAutoNum type="romanUcPeriod"/>
            </a:pPr>
            <a:r>
              <a:rPr lang="es-GT" sz="1700" dirty="0">
                <a:solidFill>
                  <a:srgbClr val="000000"/>
                </a:solidFill>
              </a:rPr>
              <a:t>Planificación Estratégica del Viceministerio de Energía y Minas, encargada del área energética</a:t>
            </a:r>
          </a:p>
          <a:p>
            <a:pPr marL="400050" indent="-400050">
              <a:buFont typeface="+mj-lt"/>
              <a:buAutoNum type="romanUcPeriod"/>
            </a:pPr>
            <a:r>
              <a:rPr lang="es-GT" sz="1700" dirty="0">
                <a:solidFill>
                  <a:srgbClr val="000000"/>
                </a:solidFill>
              </a:rPr>
              <a:t>Valuación Económica de infraestructura de transmisión.</a:t>
            </a:r>
          </a:p>
          <a:p>
            <a:pPr marL="400050" indent="-400050">
              <a:buFont typeface="+mj-lt"/>
              <a:buAutoNum type="romanUcPeriod"/>
            </a:pPr>
            <a:r>
              <a:rPr lang="es-GT" sz="1700" dirty="0">
                <a:solidFill>
                  <a:srgbClr val="000000"/>
                </a:solidFill>
              </a:rPr>
              <a:t>Metodología para la determinación de los costos unitarios del sistema de transmisión.</a:t>
            </a:r>
          </a:p>
          <a:p>
            <a:pPr marL="400050" indent="-400050">
              <a:buFont typeface="+mj-lt"/>
              <a:buAutoNum type="romanUcPeriod"/>
            </a:pPr>
            <a:r>
              <a:rPr lang="es-GT" sz="1700" dirty="0">
                <a:solidFill>
                  <a:srgbClr val="000000"/>
                </a:solidFill>
              </a:rPr>
              <a:t>Estudio comparativo sobre las tarifas de distribución en Centroamérica</a:t>
            </a:r>
          </a:p>
          <a:p>
            <a:pPr marL="400050" indent="-400050">
              <a:buFont typeface="+mj-lt"/>
              <a:buAutoNum type="romanUcPeriod"/>
            </a:pPr>
            <a:r>
              <a:rPr lang="es-GT" sz="1700" dirty="0">
                <a:solidFill>
                  <a:srgbClr val="000000"/>
                </a:solidFill>
              </a:rPr>
              <a:t>Análisis del proceso de licitación de obras de transmisión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5372587" y="1358153"/>
            <a:ext cx="520498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 algn="just">
              <a:buFont typeface="+mj-lt"/>
              <a:buAutoNum type="romanUcPeriod" startAt="9"/>
            </a:pPr>
            <a:r>
              <a:rPr lang="es-GT" sz="1700" dirty="0">
                <a:solidFill>
                  <a:srgbClr val="000000"/>
                </a:solidFill>
              </a:rPr>
              <a:t>Análisis de mercado y oportunidades en el Mercado de Generación Guatemalteco, para la licitación PEG-3-2013</a:t>
            </a:r>
          </a:p>
          <a:p>
            <a:pPr marL="400050" indent="-400050" algn="just">
              <a:buFont typeface="+mj-lt"/>
              <a:buAutoNum type="romanUcPeriod" startAt="9"/>
            </a:pPr>
            <a:r>
              <a:rPr lang="es-GT" sz="1700" dirty="0">
                <a:solidFill>
                  <a:srgbClr val="000000"/>
                </a:solidFill>
              </a:rPr>
              <a:t>Supervisión del proyecto hidroeléctrico San Luis -2 MW.-</a:t>
            </a:r>
          </a:p>
          <a:p>
            <a:pPr marL="400050" indent="-400050" algn="just">
              <a:buFont typeface="+mj-lt"/>
              <a:buAutoNum type="romanUcPeriod" startAt="9"/>
            </a:pPr>
            <a:r>
              <a:rPr lang="es-GT" sz="1700" dirty="0">
                <a:solidFill>
                  <a:srgbClr val="000000"/>
                </a:solidFill>
              </a:rPr>
              <a:t>Miembro del Consultor Regulatorio para la elaboración de la Ley de la Industria Eléctrica en Honduras</a:t>
            </a:r>
          </a:p>
          <a:p>
            <a:pPr marL="400050" indent="-400050" algn="just">
              <a:buFont typeface="+mj-lt"/>
              <a:buAutoNum type="romanUcPeriod" startAt="9"/>
            </a:pPr>
            <a:r>
              <a:rPr lang="es-GT" sz="1700" dirty="0">
                <a:solidFill>
                  <a:srgbClr val="000000"/>
                </a:solidFill>
              </a:rPr>
              <a:t>Elaboración y diseño del Observatorio Energético </a:t>
            </a:r>
          </a:p>
          <a:p>
            <a:pPr marL="400050" indent="-400050" algn="just">
              <a:buFont typeface="+mj-lt"/>
              <a:buAutoNum type="romanUcPeriod" startAt="9"/>
            </a:pPr>
            <a:r>
              <a:rPr lang="es-GT" sz="1700" dirty="0">
                <a:solidFill>
                  <a:srgbClr val="000000"/>
                </a:solidFill>
              </a:rPr>
              <a:t>Desarrollo del Sistema Uniforme de Cuentas, para la actividad de distribución en Guatemala.</a:t>
            </a:r>
          </a:p>
          <a:p>
            <a:pPr marL="400050" indent="-400050" algn="just">
              <a:buFont typeface="+mj-lt"/>
              <a:buAutoNum type="romanUcPeriod" startAt="9"/>
            </a:pPr>
            <a:r>
              <a:rPr lang="es-GT" sz="1700" dirty="0">
                <a:solidFill>
                  <a:srgbClr val="000000"/>
                </a:solidFill>
              </a:rPr>
              <a:t>Desarrollo de proyectos de inversión</a:t>
            </a:r>
          </a:p>
          <a:p>
            <a:pPr marL="400050" indent="-400050" algn="just">
              <a:buFont typeface="+mj-lt"/>
              <a:buAutoNum type="romanUcPeriod" startAt="9"/>
            </a:pPr>
            <a:r>
              <a:rPr lang="es-GT" sz="1700" dirty="0">
                <a:solidFill>
                  <a:srgbClr val="000000"/>
                </a:solidFill>
              </a:rPr>
              <a:t>Gestiones de comercialización de compra y venta de energía.</a:t>
            </a:r>
          </a:p>
          <a:p>
            <a:pPr marL="400050" indent="-400050" algn="just">
              <a:buFont typeface="+mj-lt"/>
              <a:buAutoNum type="romanUcPeriod" startAt="9"/>
            </a:pPr>
            <a:r>
              <a:rPr lang="es-GT" sz="1700" dirty="0">
                <a:solidFill>
                  <a:srgbClr val="000000"/>
                </a:solidFill>
              </a:rPr>
              <a:t>Apoyo y vinculación de contratos por más de 5 MW.</a:t>
            </a:r>
          </a:p>
          <a:p>
            <a:pPr marL="0" indent="0">
              <a:buNone/>
            </a:pPr>
            <a:endParaRPr lang="es-GT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42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381BB-384D-4968-8796-A386AEAF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672" y="1700149"/>
            <a:ext cx="7375336" cy="1325563"/>
          </a:xfrm>
        </p:spPr>
        <p:txBody>
          <a:bodyPr/>
          <a:lstStyle/>
          <a:p>
            <a:pPr algn="ctr"/>
            <a:r>
              <a:rPr lang="es-GT" sz="4000" b="1" dirty="0"/>
              <a:t>MELVIN E. QUIJIVIX VEGA</a:t>
            </a:r>
            <a:br>
              <a:rPr lang="es-GT" sz="4000" b="1" dirty="0"/>
            </a:br>
            <a:r>
              <a:rPr lang="es-GT" sz="2800" b="1" dirty="0"/>
              <a:t>GERENTE DE PROYECTOS</a:t>
            </a:r>
            <a:endParaRPr lang="es-GT" sz="4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686CB8-D387-4FF5-8890-9B5ADF63E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57" y="174811"/>
            <a:ext cx="2162951" cy="118334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5472B47-C29B-4384-8EDB-ACEC328363E2}"/>
              </a:ext>
            </a:extLst>
          </p:cNvPr>
          <p:cNvSpPr txBox="1">
            <a:spLocks/>
          </p:cNvSpPr>
          <p:nvPr/>
        </p:nvSpPr>
        <p:spPr>
          <a:xfrm>
            <a:off x="390556" y="2684653"/>
            <a:ext cx="10259568" cy="2728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  <a:cs typeface="+mj-cs"/>
              </a:defRPr>
            </a:lvl1pPr>
          </a:lstStyle>
          <a:p>
            <a:pPr algn="ctr"/>
            <a:r>
              <a:rPr lang="es-GT" sz="2400" b="1" dirty="0"/>
              <a:t>5 avenida 5-55 zona 14. EUROPLAZA Torre I, of.1803</a:t>
            </a:r>
          </a:p>
          <a:p>
            <a:pPr algn="ctr"/>
            <a:endParaRPr lang="es-GT" sz="2800" b="1" dirty="0"/>
          </a:p>
          <a:p>
            <a:pPr algn="ctr"/>
            <a:r>
              <a:rPr lang="es-GT" sz="2400" b="1" dirty="0">
                <a:hlinkClick r:id="rId5"/>
              </a:rPr>
              <a:t>mquijivix@xagon.info</a:t>
            </a:r>
            <a:r>
              <a:rPr lang="es-GT" sz="2400" b="1" dirty="0"/>
              <a:t> </a:t>
            </a:r>
          </a:p>
          <a:p>
            <a:pPr algn="ctr"/>
            <a:r>
              <a:rPr lang="es-GT" sz="2400" b="1" dirty="0"/>
              <a:t>Teléfono:  	+(502) 2224-8677</a:t>
            </a:r>
          </a:p>
          <a:p>
            <a:pPr algn="ctr"/>
            <a:r>
              <a:rPr lang="es-GT" sz="2400" b="1" dirty="0"/>
              <a:t>Celular: 	+(502) 5521-1177</a:t>
            </a:r>
          </a:p>
        </p:txBody>
      </p:sp>
    </p:spTree>
    <p:extLst>
      <p:ext uri="{BB962C8B-B14F-4D97-AF65-F5344CB8AC3E}">
        <p14:creationId xmlns:p14="http://schemas.microsoft.com/office/powerpoint/2010/main" val="220211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Xag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515</Words>
  <Application>Microsoft Office PowerPoint</Application>
  <PresentationFormat>Panorámica</PresentationFormat>
  <Paragraphs>60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Dotum</vt:lpstr>
      <vt:lpstr>Arial</vt:lpstr>
      <vt:lpstr>Calibri</vt:lpstr>
      <vt:lpstr>1_Xagon</vt:lpstr>
      <vt:lpstr>Presentación de PowerPoint</vt:lpstr>
      <vt:lpstr>MISIÓN</vt:lpstr>
      <vt:lpstr>VISIÓN</vt:lpstr>
      <vt:lpstr>VALORES</vt:lpstr>
      <vt:lpstr>Presentación de PowerPoint</vt:lpstr>
      <vt:lpstr>Presentación de PowerPoint</vt:lpstr>
      <vt:lpstr>PROYECTOS REALIZADOS</vt:lpstr>
      <vt:lpstr>MELVIN E. QUIJIVIX VEGA GERENTE DE PROYECTOS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X’Agon</dc:title>
  <dc:creator>Melvin Quijivix Vega</dc:creator>
  <cp:lastModifiedBy>Melvin Quijivix Vega</cp:lastModifiedBy>
  <cp:revision>77</cp:revision>
  <dcterms:created xsi:type="dcterms:W3CDTF">2014-03-25T14:15:31Z</dcterms:created>
  <dcterms:modified xsi:type="dcterms:W3CDTF">2018-05-16T16:17:22Z</dcterms:modified>
</cp:coreProperties>
</file>