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AC3139-8AC2-A9D6-E34F-59CA399158F7}"/>
              </a:ext>
            </a:extLst>
          </p:cNvPr>
          <p:cNvSpPr>
            <a:spLocks noGrp="1"/>
          </p:cNvSpPr>
          <p:nvPr>
            <p:ph type="subTitle" idx="1"/>
          </p:nvPr>
        </p:nvSpPr>
        <p:spPr>
          <a:xfrm>
            <a:off x="2692398" y="3657597"/>
            <a:ext cx="6815669" cy="564081"/>
          </a:xfrm>
        </p:spPr>
        <p:txBody>
          <a:bodyPr>
            <a:normAutofit fontScale="92500"/>
          </a:bodyPr>
          <a:lstStyle/>
          <a:p>
            <a:r>
              <a:rPr lang="en-IN" sz="3200" dirty="0">
                <a:latin typeface="Times New Roman" panose="02020603050405020304" pitchFamily="18" charset="0"/>
                <a:cs typeface="Times New Roman" panose="02020603050405020304" pitchFamily="18" charset="0"/>
              </a:rPr>
              <a:t>PID049 - NATIONAL CAREER PORTAL</a:t>
            </a:r>
          </a:p>
        </p:txBody>
      </p:sp>
      <p:pic>
        <p:nvPicPr>
          <p:cNvPr id="6" name="Picture 5">
            <a:extLst>
              <a:ext uri="{FF2B5EF4-FFF2-40B4-BE49-F238E27FC236}">
                <a16:creationId xmlns:a16="http://schemas.microsoft.com/office/drawing/2014/main" id="{28203034-55F1-6154-CCD2-F36F529094CE}"/>
              </a:ext>
            </a:extLst>
          </p:cNvPr>
          <p:cNvPicPr>
            <a:picLocks noChangeAspect="1"/>
          </p:cNvPicPr>
          <p:nvPr/>
        </p:nvPicPr>
        <p:blipFill>
          <a:blip r:embed="rId2"/>
          <a:stretch>
            <a:fillRect/>
          </a:stretch>
        </p:blipFill>
        <p:spPr>
          <a:xfrm>
            <a:off x="2692397" y="1871130"/>
            <a:ext cx="6815669" cy="1524627"/>
          </a:xfrm>
          <a:prstGeom prst="rect">
            <a:avLst/>
          </a:prstGeom>
          <a:ln w="19050">
            <a:solidFill>
              <a:schemeClr val="tx1"/>
            </a:solidFill>
          </a:ln>
        </p:spPr>
      </p:pic>
      <p:sp>
        <p:nvSpPr>
          <p:cNvPr id="7" name="Subtitle 2">
            <a:extLst>
              <a:ext uri="{FF2B5EF4-FFF2-40B4-BE49-F238E27FC236}">
                <a16:creationId xmlns:a16="http://schemas.microsoft.com/office/drawing/2014/main" id="{AC09857A-2EF9-F3F9-8213-153E999A03C5}"/>
              </a:ext>
            </a:extLst>
          </p:cNvPr>
          <p:cNvSpPr txBox="1">
            <a:spLocks/>
          </p:cNvSpPr>
          <p:nvPr/>
        </p:nvSpPr>
        <p:spPr>
          <a:xfrm>
            <a:off x="2294572" y="4123709"/>
            <a:ext cx="7722264" cy="1184557"/>
          </a:xfrm>
          <a:prstGeom prst="rect">
            <a:avLst/>
          </a:prstGeom>
        </p:spPr>
        <p:txBody>
          <a:bodyPr vert="horz" wrap="square" lIns="0" tIns="45720" rIns="91440" bIns="45720" rtlCol="0" anchor="t">
            <a:no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marL="540385" marR="448945">
              <a:lnSpc>
                <a:spcPct val="120000"/>
              </a:lnSpc>
              <a:spcBef>
                <a:spcPts val="0"/>
              </a:spcBef>
              <a:spcAft>
                <a:spcPts val="0"/>
              </a:spcAft>
            </a:pPr>
            <a:r>
              <a:rPr lang="en-US" sz="1970" dirty="0">
                <a:effectLst/>
                <a:latin typeface="Times New Roman" panose="02020603050405020304" pitchFamily="18" charset="0"/>
                <a:ea typeface="Calibri" panose="020F0502020204030204" pitchFamily="34" charset="0"/>
                <a:cs typeface="Times New Roman" panose="02020603050405020304" pitchFamily="18" charset="0"/>
              </a:rPr>
              <a:t>ESFP-I | 2CSE104 | SEM - I | Batch - 11 | </a:t>
            </a:r>
            <a:r>
              <a:rPr lang="en-US" sz="1970" dirty="0">
                <a:latin typeface="Times New Roman" panose="02020603050405020304" pitchFamily="18" charset="0"/>
                <a:ea typeface="Calibri" panose="020F0502020204030204" pitchFamily="34" charset="0"/>
                <a:cs typeface="Times New Roman" panose="02020603050405020304" pitchFamily="18" charset="0"/>
              </a:rPr>
              <a:t>22162101010</a:t>
            </a:r>
            <a:endParaRPr lang="en-US" sz="1970" dirty="0">
              <a:effectLst/>
              <a:latin typeface="Times New Roman" panose="02020603050405020304" pitchFamily="18" charset="0"/>
              <a:ea typeface="Calibri" panose="020F0502020204030204" pitchFamily="34" charset="0"/>
              <a:cs typeface="Times New Roman" panose="02020603050405020304" pitchFamily="18" charset="0"/>
            </a:endParaRPr>
          </a:p>
          <a:p>
            <a:pPr marL="540385" marR="448945">
              <a:lnSpc>
                <a:spcPct val="150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Prepared By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540385" marR="448945">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 Dev Patel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540385" marR="448945">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(CBA08) (221621101010)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8727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80000">
        <p159:morph option="byObject"/>
      </p:transition>
    </mc:Choice>
    <mc:Fallback xmlns="">
      <p:transition spd="slow" advClick="0" advTm="18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A0B-2461-CF26-3068-3446190A74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ID - PID049</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3A5E84-C4D7-F495-DD92-D6FF35367E5B}"/>
              </a:ext>
            </a:extLst>
          </p:cNvPr>
          <p:cNvSpPr>
            <a:spLocks noGrp="1"/>
          </p:cNvSpPr>
          <p:nvPr>
            <p:ph idx="1"/>
          </p:nvPr>
        </p:nvSpPr>
        <p:spPr/>
        <p:txBody>
          <a:bodyPr>
            <a:normAutofit/>
          </a:bodyPr>
          <a:lstStyle/>
          <a:p>
            <a:pPr marL="0" indent="0" algn="l">
              <a:buNone/>
            </a:pPr>
            <a:r>
              <a:rPr lang="en-US" sz="2800" i="0" u="none" strike="noStrike" baseline="0" dirty="0">
                <a:latin typeface="Times New Roman" panose="02020603050405020304" pitchFamily="18" charset="0"/>
              </a:rPr>
              <a:t>Challenge Title -</a:t>
            </a:r>
          </a:p>
          <a:p>
            <a:pPr marL="0" indent="0" algn="l">
              <a:buNone/>
            </a:pPr>
            <a:r>
              <a:rPr lang="en-US" sz="2800" b="0" i="0" u="none" strike="noStrike" baseline="0" dirty="0">
                <a:latin typeface="Times New Roman" panose="02020603050405020304" pitchFamily="18" charset="0"/>
              </a:rPr>
              <a:t>Interlinking of School education, Higher Education and Technical Education at all levels </a:t>
            </a:r>
            <a:r>
              <a:rPr lang="en-US" sz="2800" b="0" i="0" u="none" strike="noStrike" baseline="0" dirty="0" err="1">
                <a:latin typeface="Times New Roman" panose="02020603050405020304" pitchFamily="18" charset="0"/>
              </a:rPr>
              <a:t>thr</a:t>
            </a:r>
            <a:r>
              <a:rPr lang="en-US" sz="2800" b="0" i="0" u="none" strike="noStrike" baseline="0" dirty="0">
                <a:latin typeface="Times New Roman" panose="02020603050405020304" pitchFamily="18" charset="0"/>
              </a:rPr>
              <a:t>	</a:t>
            </a:r>
            <a:r>
              <a:rPr lang="en-US" sz="2800" b="0" i="0" u="none" strike="noStrike" baseline="0" dirty="0" err="1">
                <a:latin typeface="Times New Roman" panose="02020603050405020304" pitchFamily="18" charset="0"/>
              </a:rPr>
              <a:t>oughout</a:t>
            </a:r>
            <a:r>
              <a:rPr lang="en-US" sz="2800" b="0" i="0" u="none" strike="noStrike" baseline="0" dirty="0">
                <a:latin typeface="Times New Roman" panose="02020603050405020304" pitchFamily="18" charset="0"/>
              </a:rPr>
              <a:t> the country.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8673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80000">
        <p159:morph option="byObject"/>
      </p:transition>
    </mc:Choice>
    <mc:Fallback xmlns="">
      <p:transition spd="slow" advTm="18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4A38-4EAC-B8CA-90B2-1938161445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685E3E-6909-EB60-862F-EF83F283CCFF}"/>
              </a:ext>
            </a:extLst>
          </p:cNvPr>
          <p:cNvSpPr>
            <a:spLocks noGrp="1"/>
          </p:cNvSpPr>
          <p:nvPr>
            <p:ph idx="1"/>
          </p:nvPr>
        </p:nvSpPr>
        <p:spPr/>
        <p:txBody>
          <a:bodyPr>
            <a:noAutofit/>
          </a:bodyPr>
          <a:lstStyle/>
          <a:p>
            <a:pPr marL="0" indent="0" algn="just">
              <a:buNone/>
            </a:pPr>
            <a:r>
              <a:rPr lang="en-US" sz="2000" b="0" i="0" u="none" strike="noStrike" baseline="0" dirty="0">
                <a:latin typeface="Times New Roman" panose="02020603050405020304" pitchFamily="18" charset="0"/>
              </a:rPr>
              <a:t>As on today we are not having any master database regarding students at various levels, without which framing policies with regard to education and upliftment of student community is difficult.</a:t>
            </a:r>
          </a:p>
          <a:p>
            <a:pPr marL="0" indent="0" algn="just">
              <a:buNone/>
            </a:pPr>
            <a:r>
              <a:rPr lang="en-US" sz="2000" b="0" i="0" u="none" strike="noStrike" baseline="0" dirty="0">
                <a:latin typeface="Times New Roman" panose="02020603050405020304" pitchFamily="18" charset="0"/>
              </a:rPr>
              <a:t>Provision of common platform in which the entire database of school education, higher education &amp; technical education are interlinked, which will help government to identify the grey areas where actual focus is required.</a:t>
            </a:r>
          </a:p>
          <a:p>
            <a:pPr marL="0" indent="0" algn="just">
              <a:buNone/>
            </a:pPr>
            <a:r>
              <a:rPr lang="en-US" sz="2000" b="0" i="0" u="none" strike="noStrike" baseline="0" dirty="0">
                <a:latin typeface="Times New Roman" panose="02020603050405020304" pitchFamily="18" charset="0"/>
              </a:rPr>
              <a:t>Further, the percentage of students entering various fields of education and percentage o</a:t>
            </a:r>
            <a:r>
              <a:rPr lang="en-US" sz="2000" b="0" i="0" u="none" strike="noStrike" baseline="0" dirty="0">
                <a:latin typeface="TimesNewRomanPSMT"/>
              </a:rPr>
              <a:t>f students’ dropo</a:t>
            </a:r>
            <a:r>
              <a:rPr lang="en-US" sz="2000" b="0" i="0" u="none" strike="noStrike" baseline="0" dirty="0">
                <a:latin typeface="Times New Roman" panose="02020603050405020304" pitchFamily="18" charset="0"/>
              </a:rPr>
              <a:t>uts also can be identified and also State/District wise dropouts can be identified and thereby these places can be targeted for improvement.</a:t>
            </a:r>
            <a:endParaRPr lang="en-IN" sz="1400" dirty="0"/>
          </a:p>
        </p:txBody>
      </p:sp>
    </p:spTree>
    <p:extLst>
      <p:ext uri="{BB962C8B-B14F-4D97-AF65-F5344CB8AC3E}">
        <p14:creationId xmlns:p14="http://schemas.microsoft.com/office/powerpoint/2010/main" val="1014619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80000">
        <p159:morph option="byObject"/>
      </p:transition>
    </mc:Choice>
    <mc:Fallback xmlns="">
      <p:transition spd="slow" advTm="18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4A38-4EAC-B8CA-90B2-1938161445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Expected Outcomes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685E3E-6909-EB60-862F-EF83F283CCFF}"/>
              </a:ext>
            </a:extLst>
          </p:cNvPr>
          <p:cNvSpPr>
            <a:spLocks noGrp="1"/>
          </p:cNvSpPr>
          <p:nvPr>
            <p:ph idx="1"/>
          </p:nvPr>
        </p:nvSpPr>
        <p:spPr/>
        <p:txBody>
          <a:bodyPr>
            <a:noAutofit/>
          </a:bodyPr>
          <a:lstStyle/>
          <a:p>
            <a:pPr marL="0" indent="0" algn="just">
              <a:buNone/>
            </a:pPr>
            <a:r>
              <a:rPr lang="en-US" sz="2000" b="0" i="0" u="none" strike="noStrike" baseline="0" dirty="0">
                <a:latin typeface="Times New Roman" panose="02020603050405020304" pitchFamily="18" charset="0"/>
                <a:cs typeface="Times New Roman" panose="02020603050405020304" pitchFamily="18" charset="0"/>
              </a:rPr>
              <a:t>According to the problem govt. needs a master database where all the data of the students from different education level will be available which can be later on analyzed later for improving the weak sectors in education. So in order to meet this need my program will be able to </a:t>
            </a:r>
            <a:r>
              <a:rPr lang="en-US" sz="2000" dirty="0">
                <a:latin typeface="Times New Roman" panose="02020603050405020304" pitchFamily="18" charset="0"/>
                <a:cs typeface="Times New Roman" panose="02020603050405020304" pitchFamily="18" charset="0"/>
              </a:rPr>
              <a:t>meet the following requirements </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 database with all the data given by the students which can be accessed any time and analysed in many ways like state-wise, district-wise, by filtering marks with different range etc.</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Also it will have many modules with related information regarding the govt. policies, scholarships and programs for education sector and employment.</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User-friendly interface for better user experience.</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Also the users i.e. students will be able to change the information at any point of time according to their needs in future.</a:t>
            </a:r>
          </a:p>
        </p:txBody>
      </p:sp>
    </p:spTree>
    <p:extLst>
      <p:ext uri="{BB962C8B-B14F-4D97-AF65-F5344CB8AC3E}">
        <p14:creationId xmlns:p14="http://schemas.microsoft.com/office/powerpoint/2010/main" val="1456570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80000">
        <p159:morph option="byObject"/>
      </p:transition>
    </mc:Choice>
    <mc:Fallback>
      <p:transition spd="slow" advTm="18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074B-06FE-8FC5-8CB2-D15F86F02476}"/>
              </a:ext>
            </a:extLst>
          </p:cNvPr>
          <p:cNvSpPr txBox="1">
            <a:spLocks/>
          </p:cNvSpPr>
          <p:nvPr/>
        </p:nvSpPr>
        <p:spPr>
          <a:xfrm>
            <a:off x="1295402" y="2777066"/>
            <a:ext cx="9601196" cy="1303867"/>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800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793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80000">
        <p159:morph option="byObject"/>
      </p:transition>
    </mc:Choice>
    <mc:Fallback xmlns="">
      <p:transition spd="slow" advTm="18000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197</TotalTime>
  <Words>322</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Garamond</vt:lpstr>
      <vt:lpstr>Times New Roman</vt:lpstr>
      <vt:lpstr>TimesNewRomanPSMT</vt:lpstr>
      <vt:lpstr>Organic</vt:lpstr>
      <vt:lpstr>PowerPoint Presentation</vt:lpstr>
      <vt:lpstr>Problem ID - PID049</vt:lpstr>
      <vt:lpstr>Challenge Description</vt:lpstr>
      <vt:lpstr>Expected Outcomes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pateldd8080@outlook.com</dc:creator>
  <cp:lastModifiedBy>pateldd8080@outlook.com</cp:lastModifiedBy>
  <cp:revision>57</cp:revision>
  <dcterms:created xsi:type="dcterms:W3CDTF">2022-12-30T17:22:52Z</dcterms:created>
  <dcterms:modified xsi:type="dcterms:W3CDTF">2023-01-20T03:08:40Z</dcterms:modified>
</cp:coreProperties>
</file>