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57" r:id="rId3"/>
    <p:sldId id="260" r:id="rId4"/>
    <p:sldId id="258" r:id="rId5"/>
    <p:sldId id="261" r:id="rId6"/>
    <p:sldId id="259" r:id="rId7"/>
    <p:sldId id="263" r:id="rId8"/>
    <p:sldId id="262" r:id="rId9"/>
    <p:sldId id="266" r:id="rId10"/>
    <p:sldId id="305"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64" r:id="rId24"/>
    <p:sldId id="286" r:id="rId25"/>
    <p:sldId id="282" r:id="rId26"/>
    <p:sldId id="284" r:id="rId27"/>
    <p:sldId id="285" r:id="rId28"/>
    <p:sldId id="287" r:id="rId29"/>
    <p:sldId id="293" r:id="rId30"/>
    <p:sldId id="288" r:id="rId31"/>
    <p:sldId id="289" r:id="rId32"/>
    <p:sldId id="292" r:id="rId33"/>
    <p:sldId id="291" r:id="rId34"/>
    <p:sldId id="294" r:id="rId35"/>
    <p:sldId id="295" r:id="rId36"/>
    <p:sldId id="299" r:id="rId37"/>
    <p:sldId id="300" r:id="rId38"/>
    <p:sldId id="296" r:id="rId39"/>
    <p:sldId id="297" r:id="rId40"/>
    <p:sldId id="298" r:id="rId41"/>
    <p:sldId id="302"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276" autoAdjust="0"/>
  </p:normalViewPr>
  <p:slideViewPr>
    <p:cSldViewPr>
      <p:cViewPr>
        <p:scale>
          <a:sx n="64" d="100"/>
          <a:sy n="64" d="100"/>
        </p:scale>
        <p:origin x="-155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E364D-7FF4-4C3C-B3BF-15C3C09FA00A}" type="datetimeFigureOut">
              <a:rPr lang="en-US" smtClean="0"/>
              <a:pPr/>
              <a:t>5/15/2019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48FEF-5203-4825-9656-B39F27A6243E}" type="slidenum">
              <a:rPr lang="en-US" smtClean="0"/>
              <a:pPr/>
              <a:t>‹#›</a:t>
            </a:fld>
            <a:endParaRPr lang="en-US"/>
          </a:p>
        </p:txBody>
      </p:sp>
    </p:spTree>
    <p:extLst>
      <p:ext uri="{BB962C8B-B14F-4D97-AF65-F5344CB8AC3E}">
        <p14:creationId xmlns:p14="http://schemas.microsoft.com/office/powerpoint/2010/main" xmlns="" val="193005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Very_high_frequency" TargetMode="External"/><Relationship Id="rId3" Type="http://schemas.openxmlformats.org/officeDocument/2006/relationships/hyperlink" Target="https://en.wikipedia.org/wiki/Electron" TargetMode="External"/><Relationship Id="rId7" Type="http://schemas.openxmlformats.org/officeDocument/2006/relationships/hyperlink" Target="https://en.wikipedia.org/wiki/Shot_noise"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Electric_current" TargetMode="External"/><Relationship Id="rId5" Type="http://schemas.openxmlformats.org/officeDocument/2006/relationships/hyperlink" Target="https://en.wikipedia.org/wiki/Voltage" TargetMode="External"/><Relationship Id="rId4" Type="http://schemas.openxmlformats.org/officeDocument/2006/relationships/hyperlink" Target="https://en.wikipedia.org/wiki/Electrical_conducto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lprocus.com/analog-digital-converter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 amp </a:t>
            </a:r>
            <a:r>
              <a:rPr lang="en-US" sz="1200" b="1" i="0"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have </a:t>
            </a:r>
            <a:r>
              <a:rPr lang="en-US" sz="1200" b="1" i="0" kern="1200" dirty="0" smtClean="0">
                <a:solidFill>
                  <a:schemeClr val="tx1"/>
                </a:solidFill>
                <a:effectLst/>
                <a:latin typeface="+mn-lt"/>
                <a:ea typeface="+mn-ea"/>
                <a:cs typeface="+mn-cs"/>
              </a:rPr>
              <a:t>high CMRR</a:t>
            </a:r>
            <a:r>
              <a:rPr lang="en-US" sz="1200" b="0" i="0" kern="1200" dirty="0" smtClean="0">
                <a:solidFill>
                  <a:schemeClr val="tx1"/>
                </a:solidFill>
                <a:effectLst/>
                <a:latin typeface="+mn-lt"/>
                <a:ea typeface="+mn-ea"/>
                <a:cs typeface="+mn-cs"/>
              </a:rPr>
              <a:t> so that it eliminates distortion in the output due to the “common mode” input. t is a measure of the rejection of the common mode signal, the signal that is the same on both the positive and negative input.</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7</a:t>
            </a:fld>
            <a:endParaRPr lang="en-US"/>
          </a:p>
        </p:txBody>
      </p:sp>
    </p:spTree>
    <p:extLst>
      <p:ext uri="{BB962C8B-B14F-4D97-AF65-F5344CB8AC3E}">
        <p14:creationId xmlns:p14="http://schemas.microsoft.com/office/powerpoint/2010/main" xmlns="" val="3502070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input signal to the differentiator is applied to the capacitor. The capacitor blocks any DC content so there is no current flow to the amplifier summing point, </a:t>
            </a:r>
            <a:r>
              <a:rPr lang="en-US" sz="1200" b="0" i="0" u="none" strike="noStrike"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resulting in zero output voltage. The capacitor only allows AC type input voltage changes to pass through and whose frequency is </a:t>
            </a:r>
            <a:r>
              <a:rPr lang="en-US" sz="1200" b="0" i="0" kern="1200" dirty="0" err="1" smtClean="0">
                <a:solidFill>
                  <a:schemeClr val="tx1"/>
                </a:solidFill>
                <a:effectLst/>
                <a:latin typeface="+mn-lt"/>
                <a:ea typeface="+mn-ea"/>
                <a:cs typeface="+mn-cs"/>
              </a:rPr>
              <a:t>dependant</a:t>
            </a:r>
            <a:r>
              <a:rPr lang="en-US" sz="1200" b="0" i="0" kern="1200" dirty="0" smtClean="0">
                <a:solidFill>
                  <a:schemeClr val="tx1"/>
                </a:solidFill>
                <a:effectLst/>
                <a:latin typeface="+mn-lt"/>
                <a:ea typeface="+mn-ea"/>
                <a:cs typeface="+mn-cs"/>
              </a:rPr>
              <a:t> on the rate of change of the input signal.</a:t>
            </a:r>
          </a:p>
          <a:p>
            <a:r>
              <a:rPr lang="en-US" sz="1200" b="0" i="0" kern="1200" dirty="0" smtClean="0">
                <a:solidFill>
                  <a:schemeClr val="tx1"/>
                </a:solidFill>
                <a:effectLst/>
                <a:latin typeface="+mn-lt"/>
                <a:ea typeface="+mn-ea"/>
                <a:cs typeface="+mn-cs"/>
              </a:rPr>
              <a:t>At low frequencies the reactance of the capacitor is “High” resulting in a low gain ( </a:t>
            </a:r>
            <a:r>
              <a:rPr lang="en-US" sz="1200" b="0" i="0" u="none" strike="noStrike" kern="1200" dirty="0" err="1" smtClean="0">
                <a:solidFill>
                  <a:schemeClr val="tx1"/>
                </a:solidFill>
                <a:effectLst/>
                <a:latin typeface="+mn-lt"/>
                <a:ea typeface="+mn-ea"/>
                <a:cs typeface="+mn-cs"/>
              </a:rPr>
              <a:t>Rƒ</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Xc</a:t>
            </a:r>
            <a:r>
              <a:rPr lang="en-US" sz="1200" b="0" i="0" kern="1200" dirty="0" smtClean="0">
                <a:solidFill>
                  <a:schemeClr val="tx1"/>
                </a:solidFill>
                <a:effectLst/>
                <a:latin typeface="+mn-lt"/>
                <a:ea typeface="+mn-ea"/>
                <a:cs typeface="+mn-cs"/>
              </a:rPr>
              <a:t> ) and low output voltage from the op-amp. At higher frequencies the reactance of the capacitor is much lower resulting in a higher gain and higher output voltage from the differentiator amplifier.</a:t>
            </a:r>
          </a:p>
          <a:p>
            <a:r>
              <a:rPr lang="en-US" sz="1200" b="0" i="0" kern="1200" dirty="0" smtClean="0">
                <a:solidFill>
                  <a:schemeClr val="tx1"/>
                </a:solidFill>
                <a:effectLst/>
                <a:latin typeface="+mn-lt"/>
                <a:ea typeface="+mn-ea"/>
                <a:cs typeface="+mn-cs"/>
              </a:rPr>
              <a:t>However, at high frequencies an op-amp differentiator circuit becomes unstable and will start to oscillate. This is due mainly to the first-order effect, which determines the frequency response of the op-amp circuit causing a second-order response which, at high frequencies gives an output voltage far higher than what would be expected. To avoid this the high frequency gain of the circuit needs to be reduced by adding an additional small value capacitor across the feedback resistor </a:t>
            </a:r>
            <a:r>
              <a:rPr lang="en-US" sz="1200" b="0" i="0" u="none" strike="noStrike" kern="1200" dirty="0" err="1" smtClean="0">
                <a:solidFill>
                  <a:schemeClr val="tx1"/>
                </a:solidFill>
                <a:effectLst/>
                <a:latin typeface="+mn-lt"/>
                <a:ea typeface="+mn-ea"/>
                <a:cs typeface="+mn-cs"/>
              </a:rPr>
              <a:t>Rƒ</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21</a:t>
            </a:fld>
            <a:endParaRPr lang="en-US"/>
          </a:p>
        </p:txBody>
      </p:sp>
    </p:spTree>
    <p:extLst>
      <p:ext uri="{BB962C8B-B14F-4D97-AF65-F5344CB8AC3E}">
        <p14:creationId xmlns:p14="http://schemas.microsoft.com/office/powerpoint/2010/main" xmlns="" val="63410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is very common for sensors to require some degree of amplification. This is the commonest</a:t>
            </a:r>
          </a:p>
          <a:p>
            <a:r>
              <a:rPr lang="en-US" sz="1200" b="0" i="0" u="none" strike="noStrike" kern="1200" baseline="0" dirty="0" smtClean="0">
                <a:solidFill>
                  <a:schemeClr val="tx1"/>
                </a:solidFill>
                <a:latin typeface="+mn-lt"/>
                <a:ea typeface="+mn-ea"/>
                <a:cs typeface="+mn-cs"/>
              </a:rPr>
              <a:t>form of signal conditioning, to convert a low-level voltage or current into a higher level in a</a:t>
            </a:r>
          </a:p>
          <a:p>
            <a:r>
              <a:rPr lang="en-US" sz="1200" b="0" i="0" u="none" strike="noStrike" kern="1200" baseline="0" dirty="0" smtClean="0">
                <a:solidFill>
                  <a:schemeClr val="tx1"/>
                </a:solidFill>
                <a:latin typeface="+mn-lt"/>
                <a:ea typeface="+mn-ea"/>
                <a:cs typeface="+mn-cs"/>
              </a:rPr>
              <a:t>standardized range such as 0 to 5 volts. For experimental purposes and for short term needs this</a:t>
            </a:r>
          </a:p>
          <a:p>
            <a:r>
              <a:rPr lang="en-US" sz="1200" b="0" i="0" u="none" strike="noStrike" kern="1200" baseline="0" dirty="0" smtClean="0">
                <a:solidFill>
                  <a:schemeClr val="tx1"/>
                </a:solidFill>
                <a:latin typeface="+mn-lt"/>
                <a:ea typeface="+mn-ea"/>
                <a:cs typeface="+mn-cs"/>
              </a:rPr>
              <a:t>can usually be done through an op-amp (instrumentation amp). Industrial sensors will often have</a:t>
            </a:r>
          </a:p>
          <a:p>
            <a:r>
              <a:rPr lang="en-US" sz="1200" b="0" i="0" u="none" strike="noStrike" kern="1200" baseline="0" dirty="0" smtClean="0">
                <a:solidFill>
                  <a:schemeClr val="tx1"/>
                </a:solidFill>
                <a:latin typeface="+mn-lt"/>
                <a:ea typeface="+mn-ea"/>
                <a:cs typeface="+mn-cs"/>
              </a:rPr>
              <a:t>the instrumentation amplifiers built into the sensor module. They can also be purchased as</a:t>
            </a:r>
          </a:p>
          <a:p>
            <a:r>
              <a:rPr lang="en-US" sz="1200" b="0" i="0" u="none" strike="noStrike" kern="1200" baseline="0" dirty="0" smtClean="0">
                <a:solidFill>
                  <a:schemeClr val="tx1"/>
                </a:solidFill>
                <a:latin typeface="+mn-lt"/>
                <a:ea typeface="+mn-ea"/>
                <a:cs typeface="+mn-cs"/>
              </a:rPr>
              <a:t>separate modules and added to an existing system.</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Instrumentation Amplifier working principles</a:t>
            </a:r>
          </a:p>
          <a:p>
            <a:r>
              <a:rPr lang="en-US" sz="1200" b="0" i="0" u="none" strike="noStrike" kern="1200" baseline="0" dirty="0" smtClean="0">
                <a:solidFill>
                  <a:schemeClr val="tx1"/>
                </a:solidFill>
                <a:latin typeface="+mn-lt"/>
                <a:ea typeface="+mn-ea"/>
                <a:cs typeface="+mn-cs"/>
              </a:rPr>
              <a:t>A differential amplifier has two types of inputs: common mode input CM and Differential mode</a:t>
            </a:r>
          </a:p>
          <a:p>
            <a:r>
              <a:rPr lang="en-US" sz="1200" b="0" i="0" u="none" strike="noStrike" kern="1200" baseline="0" dirty="0" smtClean="0">
                <a:solidFill>
                  <a:schemeClr val="tx1"/>
                </a:solidFill>
                <a:latin typeface="+mn-lt"/>
                <a:ea typeface="+mn-ea"/>
                <a:cs typeface="+mn-cs"/>
              </a:rPr>
              <a:t>input DM. What one needs is to amplify </a:t>
            </a:r>
            <a:r>
              <a:rPr lang="en-US" sz="1200" b="0" i="0" u="none" strike="noStrike" kern="1200" baseline="0" dirty="0" err="1" smtClean="0">
                <a:solidFill>
                  <a:schemeClr val="tx1"/>
                </a:solidFill>
                <a:latin typeface="+mn-lt"/>
                <a:ea typeface="+mn-ea"/>
                <a:cs typeface="+mn-cs"/>
              </a:rPr>
              <a:t>Dm</a:t>
            </a:r>
            <a:r>
              <a:rPr lang="en-US" sz="1200" b="0" i="0" u="none" strike="noStrike" kern="1200" baseline="0" dirty="0" smtClean="0">
                <a:solidFill>
                  <a:schemeClr val="tx1"/>
                </a:solidFill>
                <a:latin typeface="+mn-lt"/>
                <a:ea typeface="+mn-ea"/>
                <a:cs typeface="+mn-cs"/>
              </a:rPr>
              <a:t> and reject CM. Thus CM gain has to be low and</a:t>
            </a:r>
          </a:p>
          <a:p>
            <a:r>
              <a:rPr lang="en-US" sz="1200" b="0" i="0" u="none" strike="noStrike" kern="1200" baseline="0" dirty="0" smtClean="0">
                <a:solidFill>
                  <a:schemeClr val="tx1"/>
                </a:solidFill>
                <a:latin typeface="+mn-lt"/>
                <a:ea typeface="+mn-ea"/>
                <a:cs typeface="+mn-cs"/>
              </a:rPr>
              <a:t>DM gain has to be high. In instrumentation amplifier, two buffers are used to buffer the signal.</a:t>
            </a:r>
          </a:p>
          <a:p>
            <a:r>
              <a:rPr lang="en-US" sz="1200" b="0" i="0" u="none" strike="noStrike" kern="1200" baseline="0" dirty="0" smtClean="0">
                <a:solidFill>
                  <a:schemeClr val="tx1"/>
                </a:solidFill>
                <a:latin typeface="+mn-lt"/>
                <a:ea typeface="+mn-ea"/>
                <a:cs typeface="+mn-cs"/>
              </a:rPr>
              <a:t>Here the CM gain is 1. However, DM gain can be quite high, typically 10 or even 100. In next</a:t>
            </a:r>
          </a:p>
          <a:p>
            <a:r>
              <a:rPr lang="en-US" sz="1200" b="0" i="0" u="none" strike="noStrike" kern="1200" baseline="0" dirty="0" smtClean="0">
                <a:solidFill>
                  <a:schemeClr val="tx1"/>
                </a:solidFill>
                <a:latin typeface="+mn-lt"/>
                <a:ea typeface="+mn-ea"/>
                <a:cs typeface="+mn-cs"/>
              </a:rPr>
              <a:t>stage, the two signals get fed to a differential amplifier, whose CM gain is pretty low and can be</a:t>
            </a:r>
          </a:p>
          <a:p>
            <a:r>
              <a:rPr lang="en-US" sz="1200" b="0" i="0" u="none" strike="noStrike" kern="1200" baseline="0" dirty="0" smtClean="0">
                <a:solidFill>
                  <a:schemeClr val="tx1"/>
                </a:solidFill>
                <a:latin typeface="+mn-lt"/>
                <a:ea typeface="+mn-ea"/>
                <a:cs typeface="+mn-cs"/>
              </a:rPr>
              <a:t>made zero by an external pot in some cases. The DM gain of this stage can also be 1 or 5 or 10.</a:t>
            </a:r>
          </a:p>
          <a:p>
            <a:r>
              <a:rPr lang="en-US" sz="1200" b="0" i="0" u="none" strike="noStrike" kern="1200" baseline="0" dirty="0" smtClean="0">
                <a:solidFill>
                  <a:schemeClr val="tx1"/>
                </a:solidFill>
                <a:latin typeface="+mn-lt"/>
                <a:ea typeface="+mn-ea"/>
                <a:cs typeface="+mn-cs"/>
              </a:rPr>
              <a:t>Thus even if the CM signal has a nonzero source resistance, the CM output of first stage is true</a:t>
            </a:r>
          </a:p>
          <a:p>
            <a:r>
              <a:rPr lang="en-US" sz="1200" b="0" i="0" u="none" strike="noStrike" kern="1200" baseline="0" dirty="0" smtClean="0">
                <a:solidFill>
                  <a:schemeClr val="tx1"/>
                </a:solidFill>
                <a:latin typeface="+mn-lt"/>
                <a:ea typeface="+mn-ea"/>
                <a:cs typeface="+mn-cs"/>
              </a:rPr>
              <a:t>CM signal, and hence they get rejected very much in second stage.</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23</a:t>
            </a:fld>
            <a:endParaRPr lang="en-US"/>
          </a:p>
        </p:txBody>
      </p:sp>
    </p:spTree>
    <p:extLst>
      <p:ext uri="{BB962C8B-B14F-4D97-AF65-F5344CB8AC3E}">
        <p14:creationId xmlns:p14="http://schemas.microsoft.com/office/powerpoint/2010/main" xmlns="" val="109537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Low dc offset and drift error </a:t>
            </a:r>
            <a:r>
              <a:rPr lang="en-US" dirty="0" err="1" smtClean="0"/>
              <a:t>reffered</a:t>
            </a:r>
            <a:r>
              <a:rPr lang="en-US" dirty="0" smtClean="0"/>
              <a:t> to input</a:t>
            </a: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Modification of time varying electrical signals (V,I) using combination of electronics devices</a:t>
            </a:r>
          </a:p>
          <a:p>
            <a:r>
              <a:rPr lang="en-US" dirty="0" smtClean="0"/>
              <a:t> Such as transistor</a:t>
            </a:r>
            <a:r>
              <a:rPr lang="en-US" baseline="0" dirty="0" smtClean="0"/>
              <a:t>, analog n digital </a:t>
            </a:r>
            <a:r>
              <a:rPr lang="en-US" baseline="0" dirty="0" err="1" smtClean="0"/>
              <a:t>ic</a:t>
            </a:r>
            <a:r>
              <a:rPr lang="en-US" baseline="0" dirty="0" smtClean="0"/>
              <a:t>, R, L, C etc.</a:t>
            </a:r>
          </a:p>
          <a:p>
            <a:r>
              <a:rPr lang="en-US" baseline="0" dirty="0" smtClean="0"/>
              <a:t>Linear </a:t>
            </a:r>
            <a:r>
              <a:rPr lang="en-US" baseline="0" dirty="0" err="1" smtClean="0"/>
              <a:t>waveshaping</a:t>
            </a:r>
            <a:r>
              <a:rPr lang="en-US" baseline="0" dirty="0" smtClean="0"/>
              <a:t> involves  passage of signal through linear combination of devices like R. </a:t>
            </a:r>
            <a:r>
              <a:rPr lang="en-US" baseline="0" dirty="0" err="1" smtClean="0"/>
              <a:t>i.e</a:t>
            </a:r>
            <a:r>
              <a:rPr lang="en-US" baseline="0" dirty="0" smtClean="0"/>
              <a:t> don’t change the waveform of i/p signal</a:t>
            </a:r>
          </a:p>
          <a:p>
            <a:r>
              <a:rPr lang="en-US" baseline="0" dirty="0" smtClean="0"/>
              <a:t>Nonlinear </a:t>
            </a:r>
            <a:r>
              <a:rPr lang="en-US" baseline="0" dirty="0" err="1" smtClean="0"/>
              <a:t>ws</a:t>
            </a:r>
            <a:r>
              <a:rPr lang="en-US" baseline="0" dirty="0" smtClean="0"/>
              <a:t> involves passage of signal through non linear devices like diode, transistors etc. here waveform of i/p is changed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28</a:t>
            </a:fld>
            <a:endParaRPr lang="en-US"/>
          </a:p>
        </p:txBody>
      </p:sp>
    </p:spTree>
    <p:extLst>
      <p:ext uri="{BB962C8B-B14F-4D97-AF65-F5344CB8AC3E}">
        <p14:creationId xmlns:p14="http://schemas.microsoft.com/office/powerpoint/2010/main" xmlns="" val="1656467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signal travels through a medium its energy is lost, resulting in decrease in the amplitude of the wave i.e. with the distance of propagation the strength of the signals becomes weak and this phenomenon is known as attenuation.</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29</a:t>
            </a:fld>
            <a:endParaRPr lang="en-US"/>
          </a:p>
        </p:txBody>
      </p:sp>
    </p:spTree>
    <p:extLst>
      <p:ext uri="{BB962C8B-B14F-4D97-AF65-F5344CB8AC3E}">
        <p14:creationId xmlns:p14="http://schemas.microsoft.com/office/powerpoint/2010/main" xmlns="" val="2954222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thermal, Johnson or </a:t>
            </a:r>
            <a:r>
              <a:rPr lang="en-US" sz="1200" b="0" i="0" kern="1200" dirty="0" err="1" smtClean="0">
                <a:solidFill>
                  <a:schemeClr val="tx1"/>
                </a:solidFill>
                <a:effectLst/>
                <a:latin typeface="+mn-lt"/>
                <a:ea typeface="+mn-ea"/>
                <a:cs typeface="+mn-cs"/>
              </a:rPr>
              <a:t>Nyquist</a:t>
            </a:r>
            <a:r>
              <a:rPr lang="en-US" sz="1200" b="0" i="0" kern="1200" dirty="0" smtClean="0">
                <a:solidFill>
                  <a:schemeClr val="tx1"/>
                </a:solidFill>
                <a:effectLst/>
                <a:latin typeface="+mn-lt"/>
                <a:ea typeface="+mn-ea"/>
                <a:cs typeface="+mn-cs"/>
              </a:rPr>
              <a:t> noise) is unavoidable, and generated by the random thermal motion of charge carriers (usually </a:t>
            </a:r>
            <a:r>
              <a:rPr lang="en-US" sz="1200" b="0" i="0" u="none" strike="noStrike" kern="1200" dirty="0" smtClean="0">
                <a:solidFill>
                  <a:schemeClr val="tx1"/>
                </a:solidFill>
                <a:effectLst/>
                <a:latin typeface="+mn-lt"/>
                <a:ea typeface="+mn-ea"/>
                <a:cs typeface="+mn-cs"/>
                <a:hlinkClick r:id="rId3" tooltip="Electron"/>
              </a:rPr>
              <a:t>electrons</a:t>
            </a:r>
            <a:r>
              <a:rPr lang="en-US" sz="1200" b="0" i="0" kern="1200" dirty="0" smtClean="0">
                <a:solidFill>
                  <a:schemeClr val="tx1"/>
                </a:solidFill>
                <a:effectLst/>
                <a:latin typeface="+mn-lt"/>
                <a:ea typeface="+mn-ea"/>
                <a:cs typeface="+mn-cs"/>
              </a:rPr>
              <a:t>), inside an </a:t>
            </a:r>
            <a:r>
              <a:rPr lang="en-US" sz="1200" b="0" i="0" u="none" strike="noStrike" kern="1200" dirty="0" smtClean="0">
                <a:solidFill>
                  <a:schemeClr val="tx1"/>
                </a:solidFill>
                <a:effectLst/>
                <a:latin typeface="+mn-lt"/>
                <a:ea typeface="+mn-ea"/>
                <a:cs typeface="+mn-cs"/>
                <a:hlinkClick r:id="rId4" tooltip="Electrical conductor"/>
              </a:rPr>
              <a:t>electrical conductor</a:t>
            </a:r>
            <a:r>
              <a:rPr lang="en-US" sz="1200" b="0" i="0" kern="1200" dirty="0" smtClean="0">
                <a:solidFill>
                  <a:schemeClr val="tx1"/>
                </a:solidFill>
                <a:effectLst/>
                <a:latin typeface="+mn-lt"/>
                <a:ea typeface="+mn-ea"/>
                <a:cs typeface="+mn-cs"/>
              </a:rPr>
              <a:t>, which happens regardless of any applied </a:t>
            </a:r>
            <a:r>
              <a:rPr lang="en-US" sz="1200" b="0" i="0" u="none" strike="noStrike" kern="1200" dirty="0" smtClean="0">
                <a:solidFill>
                  <a:schemeClr val="tx1"/>
                </a:solidFill>
                <a:effectLst/>
                <a:latin typeface="+mn-lt"/>
                <a:ea typeface="+mn-ea"/>
                <a:cs typeface="+mn-cs"/>
                <a:hlinkClick r:id="rId5" tooltip="Voltage"/>
              </a:rPr>
              <a:t>voltage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Shot noise in electronic devices results from unavoidable random statistical fluctuations of the </a:t>
            </a:r>
            <a:r>
              <a:rPr lang="en-US" sz="1200" b="0" i="0" u="none" strike="noStrike" kern="1200" dirty="0" smtClean="0">
                <a:solidFill>
                  <a:schemeClr val="tx1"/>
                </a:solidFill>
                <a:effectLst/>
                <a:latin typeface="+mn-lt"/>
                <a:ea typeface="+mn-ea"/>
                <a:cs typeface="+mn-cs"/>
                <a:hlinkClick r:id="rId6" tooltip="Electric current"/>
              </a:rPr>
              <a:t>electric current</a:t>
            </a:r>
            <a:r>
              <a:rPr lang="en-US" sz="1200" b="0" i="0" kern="1200" dirty="0" smtClean="0">
                <a:solidFill>
                  <a:schemeClr val="tx1"/>
                </a:solidFill>
                <a:effectLst/>
                <a:latin typeface="+mn-lt"/>
                <a:ea typeface="+mn-ea"/>
                <a:cs typeface="+mn-cs"/>
              </a:rPr>
              <a:t> when the charge carriers (such as </a:t>
            </a:r>
            <a:r>
              <a:rPr lang="en-US" sz="1200" b="0" i="0" u="none" strike="noStrike" kern="1200" dirty="0" smtClean="0">
                <a:solidFill>
                  <a:schemeClr val="tx1"/>
                </a:solidFill>
                <a:effectLst/>
                <a:latin typeface="+mn-lt"/>
                <a:ea typeface="+mn-ea"/>
                <a:cs typeface="+mn-cs"/>
                <a:hlinkClick r:id="rId3" tooltip="Electron"/>
              </a:rPr>
              <a:t>electrons</a:t>
            </a:r>
            <a:r>
              <a:rPr lang="en-US" sz="1200" b="0" i="0" kern="1200" dirty="0" smtClean="0">
                <a:solidFill>
                  <a:schemeClr val="tx1"/>
                </a:solidFill>
                <a:effectLst/>
                <a:latin typeface="+mn-lt"/>
                <a:ea typeface="+mn-ea"/>
                <a:cs typeface="+mn-cs"/>
              </a:rPr>
              <a:t>) traverse a gap. If electrons flow across a barrier, then they have discrete arrival times. Those discrete arrivals exhibit </a:t>
            </a:r>
            <a:r>
              <a:rPr lang="en-US" sz="1200" b="0" i="0" u="sng" kern="1200" dirty="0" smtClean="0">
                <a:solidFill>
                  <a:schemeClr val="tx1"/>
                </a:solidFill>
                <a:effectLst/>
                <a:latin typeface="+mn-lt"/>
                <a:ea typeface="+mn-ea"/>
                <a:cs typeface="+mn-cs"/>
                <a:hlinkClick r:id="rId7"/>
              </a:rPr>
              <a:t>shot noise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Flicker noise, also known as 1/</a:t>
            </a:r>
            <a:r>
              <a:rPr lang="en-US" sz="1200" b="0" i="1" kern="1200" dirty="0" smtClean="0">
                <a:solidFill>
                  <a:schemeClr val="tx1"/>
                </a:solidFill>
                <a:effectLst/>
                <a:latin typeface="+mn-lt"/>
                <a:ea typeface="+mn-ea"/>
                <a:cs typeface="+mn-cs"/>
              </a:rPr>
              <a:t>f</a:t>
            </a:r>
            <a:r>
              <a:rPr lang="en-US" sz="1200" b="0" i="0" kern="1200" dirty="0" smtClean="0">
                <a:solidFill>
                  <a:schemeClr val="tx1"/>
                </a:solidFill>
                <a:effectLst/>
                <a:latin typeface="+mn-lt"/>
                <a:ea typeface="+mn-ea"/>
                <a:cs typeface="+mn-cs"/>
              </a:rPr>
              <a:t> noise, is a signal </a:t>
            </a:r>
          </a:p>
          <a:p>
            <a:r>
              <a:rPr lang="en-US" sz="1200" b="0" i="0" kern="1200" dirty="0" smtClean="0">
                <a:solidFill>
                  <a:schemeClr val="tx1"/>
                </a:solidFill>
                <a:effectLst/>
                <a:latin typeface="+mn-lt"/>
                <a:ea typeface="+mn-ea"/>
                <a:cs typeface="+mn-cs"/>
              </a:rPr>
              <a:t>If the time taken by the electrons to travel from emitter to collector in a transistor becomes comparable to the period of the signal being amplified, that is, at frequencies above </a:t>
            </a:r>
            <a:r>
              <a:rPr lang="en-US" sz="1200" b="0" i="0" u="none" strike="noStrike" kern="1200" dirty="0" err="1" smtClean="0">
                <a:solidFill>
                  <a:schemeClr val="tx1"/>
                </a:solidFill>
                <a:effectLst/>
                <a:latin typeface="+mn-lt"/>
                <a:ea typeface="+mn-ea"/>
                <a:cs typeface="+mn-cs"/>
                <a:hlinkClick r:id="rId8" tooltip="Very high frequency"/>
              </a:rPr>
              <a:t>VHF</a:t>
            </a:r>
            <a:r>
              <a:rPr lang="en-US" sz="1200" b="0" i="0" kern="1200" dirty="0" err="1"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beyond, the transit-time effect takes place and noise input impedance of the transistor decreases. From the frequency at which this effect becomes significant, it increases with frequency and quickly dominates other sources of noise.</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30</a:t>
            </a:fld>
            <a:endParaRPr lang="en-US"/>
          </a:p>
        </p:txBody>
      </p:sp>
    </p:spTree>
    <p:extLst>
      <p:ext uri="{BB962C8B-B14F-4D97-AF65-F5344CB8AC3E}">
        <p14:creationId xmlns:p14="http://schemas.microsoft.com/office/powerpoint/2010/main" xmlns="" val="53762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32</a:t>
            </a:fld>
            <a:endParaRPr lang="en-US"/>
          </a:p>
        </p:txBody>
      </p:sp>
    </p:spTree>
    <p:extLst>
      <p:ext uri="{BB962C8B-B14F-4D97-AF65-F5344CB8AC3E}">
        <p14:creationId xmlns:p14="http://schemas.microsoft.com/office/powerpoint/2010/main" xmlns="" val="4060529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Optical source which</a:t>
            </a:r>
            <a:r>
              <a:rPr lang="en-US" baseline="0" dirty="0" smtClean="0"/>
              <a:t> provide electrical optical conversion may be either semiconductor laser or LED</a:t>
            </a:r>
          </a:p>
          <a:p>
            <a:r>
              <a:rPr lang="en-US" baseline="0" dirty="0" smtClean="0"/>
              <a:t>Modulation and demodulation</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34</a:t>
            </a:fld>
            <a:endParaRPr lang="en-US"/>
          </a:p>
        </p:txBody>
      </p:sp>
    </p:spTree>
    <p:extLst>
      <p:ext uri="{BB962C8B-B14F-4D97-AF65-F5344CB8AC3E}">
        <p14:creationId xmlns:p14="http://schemas.microsoft.com/office/powerpoint/2010/main" xmlns="" val="48824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a:t>
            </a:r>
            <a:r>
              <a:rPr lang="en-US" baseline="0" dirty="0" smtClean="0"/>
              <a:t> 10 to 100</a:t>
            </a:r>
            <a:r>
              <a:rPr lang="en-US" dirty="0" smtClean="0"/>
              <a:t>micrometer of glass or silica or plastic</a:t>
            </a:r>
            <a:r>
              <a:rPr lang="en-US" baseline="0" dirty="0" smtClean="0"/>
              <a:t> of high refractive index</a:t>
            </a:r>
          </a:p>
          <a:p>
            <a:r>
              <a:rPr lang="en-US" baseline="0" dirty="0" smtClean="0"/>
              <a:t>RI of cladding is less than that of core.(RI difference is about 10^-3).</a:t>
            </a:r>
          </a:p>
          <a:p>
            <a:r>
              <a:rPr lang="en-US" baseline="0" dirty="0" smtClean="0"/>
              <a:t>May be step index fiber (RI of core and cladding changes abundantly)</a:t>
            </a:r>
          </a:p>
          <a:p>
            <a:r>
              <a:rPr lang="en-US" baseline="0" dirty="0" smtClean="0"/>
              <a:t>Or Graded index </a:t>
            </a:r>
            <a:r>
              <a:rPr lang="en-US" baseline="0" dirty="0" err="1" smtClean="0"/>
              <a:t>fibre</a:t>
            </a:r>
            <a:r>
              <a:rPr lang="en-US" baseline="0" dirty="0" smtClean="0"/>
              <a:t>( RI of core to cladding change gradually)</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35</a:t>
            </a:fld>
            <a:endParaRPr lang="en-US"/>
          </a:p>
        </p:txBody>
      </p:sp>
    </p:spTree>
    <p:extLst>
      <p:ext uri="{BB962C8B-B14F-4D97-AF65-F5344CB8AC3E}">
        <p14:creationId xmlns:p14="http://schemas.microsoft.com/office/powerpoint/2010/main" xmlns="" val="106582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 can increase the gain of the op-amp by changing the ratio of resistors</a:t>
            </a:r>
            <a:r>
              <a:rPr lang="en-US" sz="1200" b="0" i="0" kern="1200" dirty="0" smtClean="0">
                <a:solidFill>
                  <a:schemeClr val="tx1"/>
                </a:solidFill>
                <a:effectLst/>
                <a:latin typeface="+mn-lt"/>
                <a:ea typeface="+mn-ea"/>
                <a:cs typeface="+mn-cs"/>
              </a:rPr>
              <a:t>, however, it’s not advisable to use lower resistance as </a:t>
            </a:r>
            <a:r>
              <a:rPr lang="en-US" sz="1200" b="0" i="0" kern="1200" dirty="0" err="1" smtClean="0">
                <a:solidFill>
                  <a:schemeClr val="tx1"/>
                </a:solidFill>
                <a:effectLst/>
                <a:latin typeface="+mn-lt"/>
                <a:ea typeface="+mn-ea"/>
                <a:cs typeface="+mn-cs"/>
              </a:rPr>
              <a:t>Rin</a:t>
            </a:r>
            <a:r>
              <a:rPr lang="en-US" sz="1200" b="0" i="0" kern="1200" dirty="0" smtClean="0">
                <a:solidFill>
                  <a:schemeClr val="tx1"/>
                </a:solidFill>
                <a:effectLst/>
                <a:latin typeface="+mn-lt"/>
                <a:ea typeface="+mn-ea"/>
                <a:cs typeface="+mn-cs"/>
              </a:rPr>
              <a:t> or R2. As the lower value of the resistance lowers the input impedance and create a load to the input signal. In </a:t>
            </a:r>
            <a:r>
              <a:rPr lang="en-US" sz="1200" b="1" i="0" kern="1200" dirty="0" smtClean="0">
                <a:solidFill>
                  <a:schemeClr val="tx1"/>
                </a:solidFill>
                <a:effectLst/>
                <a:latin typeface="+mn-lt"/>
                <a:ea typeface="+mn-ea"/>
                <a:cs typeface="+mn-cs"/>
              </a:rPr>
              <a:t>typical cases value from 4.7k to 10k is used for the input resistor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high gain requires and we should ensure high impedance in the input, we must increase the value of feedback resistors. But it is also not advisable to use very high-value resistor across Rf. Higher feedback resistor provides unstable gain margin and cannot be an viable choice for limited bandwidth related operations. </a:t>
            </a:r>
            <a:r>
              <a:rPr lang="en-US" sz="1200" b="1" i="0" kern="1200" dirty="0" smtClean="0">
                <a:solidFill>
                  <a:schemeClr val="tx1"/>
                </a:solidFill>
                <a:effectLst/>
                <a:latin typeface="+mn-lt"/>
                <a:ea typeface="+mn-ea"/>
                <a:cs typeface="+mn-cs"/>
              </a:rPr>
              <a:t>Typical value 100k or little more than that is used in the feedback resistor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also need to check the bandwidth of the op-amp circuit for the reliable operation at high gain.</a:t>
            </a:r>
          </a:p>
          <a:p>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Inverting amplifier is use full for voltage adder or summing amplifier</a:t>
            </a:r>
          </a:p>
          <a:p>
            <a:pPr fontAlgn="base"/>
            <a:r>
              <a:rPr lang="en-US" sz="1200" b="0" i="0" kern="1200" dirty="0" smtClean="0">
                <a:solidFill>
                  <a:schemeClr val="tx1"/>
                </a:solidFill>
                <a:effectLst/>
                <a:latin typeface="+mn-lt"/>
                <a:ea typeface="+mn-ea"/>
                <a:cs typeface="+mn-cs"/>
              </a:rPr>
              <a:t>Inverting amplifier is applicable for the scaling summer amplifier.</a:t>
            </a:r>
          </a:p>
          <a:p>
            <a:pPr fontAlgn="base"/>
            <a:r>
              <a:rPr lang="en-US" sz="1200" b="0" i="0" kern="1200" dirty="0" smtClean="0">
                <a:solidFill>
                  <a:schemeClr val="tx1"/>
                </a:solidFill>
                <a:effectLst/>
                <a:latin typeface="+mn-lt"/>
                <a:ea typeface="+mn-ea"/>
                <a:cs typeface="+mn-cs"/>
              </a:rPr>
              <a:t>It is applicable for balanced amplifier.</a:t>
            </a: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11</a:t>
            </a:fld>
            <a:endParaRPr lang="en-US"/>
          </a:p>
        </p:txBody>
      </p:sp>
    </p:spTree>
    <p:extLst>
      <p:ext uri="{BB962C8B-B14F-4D97-AF65-F5344CB8AC3E}">
        <p14:creationId xmlns:p14="http://schemas.microsoft.com/office/powerpoint/2010/main" xmlns="" val="148438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non inverting amplifier uses a voltage divider bias negative feedback connection.</a:t>
            </a:r>
          </a:p>
          <a:p>
            <a:pPr fontAlgn="base"/>
            <a:r>
              <a:rPr lang="en-US" sz="1200" b="0" i="0" kern="1200" dirty="0" smtClean="0">
                <a:solidFill>
                  <a:schemeClr val="tx1"/>
                </a:solidFill>
                <a:effectLst/>
                <a:latin typeface="+mn-lt"/>
                <a:ea typeface="+mn-ea"/>
                <a:cs typeface="+mn-cs"/>
              </a:rPr>
              <a:t>Here the voltage gain is always greater than 1.</a:t>
            </a: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12</a:t>
            </a:fld>
            <a:endParaRPr lang="en-US"/>
          </a:p>
        </p:txBody>
      </p:sp>
    </p:spTree>
    <p:extLst>
      <p:ext uri="{BB962C8B-B14F-4D97-AF65-F5344CB8AC3E}">
        <p14:creationId xmlns:p14="http://schemas.microsoft.com/office/powerpoint/2010/main" xmlns="" val="73279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High input impedance and a very low output impedance</a:t>
            </a:r>
          </a:p>
          <a:p>
            <a:pPr fontAlgn="base"/>
            <a:r>
              <a:rPr lang="en-US" sz="1200" b="0" i="0" kern="1200" dirty="0" smtClean="0">
                <a:solidFill>
                  <a:schemeClr val="tx1"/>
                </a:solidFill>
                <a:effectLst/>
                <a:latin typeface="+mn-lt"/>
                <a:ea typeface="+mn-ea"/>
                <a:cs typeface="+mn-cs"/>
              </a:rPr>
              <a:t>Voltage followers are generally used to isolate stages from each other.</a:t>
            </a:r>
          </a:p>
          <a:p>
            <a:pPr fontAlgn="base"/>
            <a:r>
              <a:rPr lang="en-US" sz="1200" b="0" i="0" kern="1200" dirty="0" smtClean="0">
                <a:solidFill>
                  <a:schemeClr val="tx1"/>
                </a:solidFill>
                <a:effectLst/>
                <a:latin typeface="+mn-lt"/>
                <a:ea typeface="+mn-ea"/>
                <a:cs typeface="+mn-cs"/>
              </a:rPr>
              <a:t>Voltage follower is also called as a voltage buffer.</a:t>
            </a:r>
          </a:p>
          <a:p>
            <a:r>
              <a:rPr lang="en-US" b="1" dirty="0" smtClean="0"/>
              <a:t>Thus,</a:t>
            </a:r>
          </a:p>
          <a:p>
            <a:r>
              <a:rPr lang="en-US" b="1" dirty="0" smtClean="0"/>
              <a:t>The output directly tracks the input voltage in sign and magnitude.</a:t>
            </a:r>
          </a:p>
          <a:p>
            <a:r>
              <a:rPr lang="en-US" b="1" dirty="0" smtClean="0"/>
              <a:t>Voltage followers are generally used to isolate stages from each other.</a:t>
            </a:r>
          </a:p>
          <a:p>
            <a:r>
              <a:rPr lang="en-US" b="1" dirty="0" smtClean="0"/>
              <a:t>This is an impedance transformer because it converts voltage at high impedance to voltage at low </a:t>
            </a:r>
            <a:r>
              <a:rPr lang="en-US" b="1" dirty="0" err="1" smtClean="0"/>
              <a:t>impedance.From</a:t>
            </a:r>
            <a:r>
              <a:rPr lang="en-US" b="1" dirty="0" smtClean="0"/>
              <a:t> i/p it draws a minimum current as it have high impedance and</a:t>
            </a:r>
            <a:r>
              <a:rPr lang="en-US" b="1" baseline="0" dirty="0" smtClean="0"/>
              <a:t> drive the load as a perfect voltage source as it has low output impedance.</a:t>
            </a:r>
            <a:endParaRPr lang="en-US" b="1" dirty="0" smtClean="0"/>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13</a:t>
            </a:fld>
            <a:endParaRPr lang="en-US"/>
          </a:p>
        </p:txBody>
      </p:sp>
    </p:spTree>
    <p:extLst>
      <p:ext uri="{BB962C8B-B14F-4D97-AF65-F5344CB8AC3E}">
        <p14:creationId xmlns:p14="http://schemas.microsoft.com/office/powerpoint/2010/main" xmlns="" val="34237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Summing amplifier is also called as a bipolar amplifier or a </a:t>
            </a:r>
            <a:r>
              <a:rPr lang="en-US" sz="1200" b="0" i="0" kern="1200" dirty="0" err="1" smtClean="0">
                <a:solidFill>
                  <a:schemeClr val="tx1"/>
                </a:solidFill>
                <a:effectLst/>
                <a:latin typeface="+mn-lt"/>
                <a:ea typeface="+mn-ea"/>
                <a:cs typeface="+mn-cs"/>
              </a:rPr>
              <a:t>uni</a:t>
            </a:r>
            <a:r>
              <a:rPr lang="en-US" sz="1200" b="0" i="0" kern="1200" dirty="0" smtClean="0">
                <a:solidFill>
                  <a:schemeClr val="tx1"/>
                </a:solidFill>
                <a:effectLst/>
                <a:latin typeface="+mn-lt"/>
                <a:ea typeface="+mn-ea"/>
                <a:cs typeface="+mn-cs"/>
              </a:rPr>
              <a:t>-polar converter.</a:t>
            </a:r>
          </a:p>
          <a:p>
            <a:pPr fontAlgn="base"/>
            <a:r>
              <a:rPr lang="en-US" sz="1200" b="0" i="0" kern="1200" dirty="0" smtClean="0">
                <a:solidFill>
                  <a:schemeClr val="tx1"/>
                </a:solidFill>
                <a:effectLst/>
                <a:latin typeface="+mn-lt"/>
                <a:ea typeface="+mn-ea"/>
                <a:cs typeface="+mn-cs"/>
              </a:rPr>
              <a:t>Summing amplifier converts </a:t>
            </a:r>
            <a:r>
              <a:rPr lang="en-US" sz="1200" b="0" i="0" u="none" strike="noStrike" kern="1200" dirty="0" smtClean="0">
                <a:solidFill>
                  <a:schemeClr val="tx1"/>
                </a:solidFill>
                <a:effectLst/>
                <a:latin typeface="+mn-lt"/>
                <a:ea typeface="+mn-ea"/>
                <a:cs typeface="+mn-cs"/>
                <a:hlinkClick r:id="rId3"/>
              </a:rPr>
              <a:t>digital to analog converter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D48FEF-5203-4825-9656-B39F27A6243E}" type="slidenum">
              <a:rPr lang="en-US" smtClean="0"/>
              <a:pPr/>
              <a:t>14</a:t>
            </a:fld>
            <a:endParaRPr lang="en-US"/>
          </a:p>
        </p:txBody>
      </p:sp>
    </p:spTree>
    <p:extLst>
      <p:ext uri="{BB962C8B-B14F-4D97-AF65-F5344CB8AC3E}">
        <p14:creationId xmlns:p14="http://schemas.microsoft.com/office/powerpoint/2010/main" xmlns="" val="49391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It is used as a series negative feedback circuit by using op amplifier</a:t>
            </a:r>
          </a:p>
          <a:p>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used to perform calculus operations in analogue computers.</a:t>
            </a:r>
          </a:p>
          <a:p>
            <a:r>
              <a:rPr lang="en-US" sz="1200" b="0" i="0" kern="1200" dirty="0" smtClean="0">
                <a:solidFill>
                  <a:schemeClr val="tx1"/>
                </a:solidFill>
                <a:effectLst/>
                <a:latin typeface="+mn-lt"/>
                <a:ea typeface="+mn-ea"/>
                <a:cs typeface="+mn-cs"/>
              </a:rPr>
              <a:t>used in analogue-to-digital converters, ramp generators and also in wave shaping applications.</a:t>
            </a:r>
          </a:p>
          <a:p>
            <a:r>
              <a:rPr lang="en-US" sz="1200" b="0" i="0" kern="1200" dirty="0" smtClean="0">
                <a:solidFill>
                  <a:schemeClr val="tx1"/>
                </a:solidFill>
                <a:effectLst/>
                <a:latin typeface="+mn-lt"/>
                <a:ea typeface="+mn-ea"/>
                <a:cs typeface="+mn-cs"/>
              </a:rPr>
              <a:t>This application of an integrator is sometimes called a totalizer in the industrial instrumentation trade.</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19</a:t>
            </a:fld>
            <a:endParaRPr lang="en-US"/>
          </a:p>
        </p:txBody>
      </p:sp>
    </p:spTree>
    <p:extLst>
      <p:ext uri="{BB962C8B-B14F-4D97-AF65-F5344CB8AC3E}">
        <p14:creationId xmlns:p14="http://schemas.microsoft.com/office/powerpoint/2010/main" xmlns="" val="48983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Choose voltage</a:t>
            </a:r>
            <a:r>
              <a:rPr lang="en-US" baseline="0" dirty="0" smtClean="0"/>
              <a:t> around 0-12v and R in k Ohm and C in Micro Farad.</a:t>
            </a:r>
            <a:endParaRPr lang="en-US" dirty="0"/>
          </a:p>
        </p:txBody>
      </p:sp>
      <p:sp>
        <p:nvSpPr>
          <p:cNvPr id="4" name="Slide Number Placeholder 3"/>
          <p:cNvSpPr>
            <a:spLocks noGrp="1"/>
          </p:cNvSpPr>
          <p:nvPr>
            <p:ph type="sldNum" sz="quarter" idx="10"/>
          </p:nvPr>
        </p:nvSpPr>
        <p:spPr/>
        <p:txBody>
          <a:bodyPr/>
          <a:lstStyle/>
          <a:p>
            <a:fld id="{E9D48FEF-5203-4825-9656-B39F27A6243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5/15/2019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5/15/2019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5/15/2019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5/15/2019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5/15/2019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5/15/2019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5/15/2019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2.wdp"/><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5.wdp"/><Relationship Id="rId5" Type="http://schemas.openxmlformats.org/officeDocument/2006/relationships/image" Target="../media/image14.png"/><Relationship Id="rId4" Type="http://schemas.microsoft.com/office/2007/relationships/hdphoto" Target="../media/hdphoto4.wdp"/><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6.wdp"/><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7.png"/><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8.wdp"/><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microsoft.com/office/2007/relationships/hdphoto" Target="../media/hdphoto9.wdp"/></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microsoft.com/office/2007/relationships/hdphoto" Target="../media/hdphoto10.wdp"/><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oleObject" Target="../embeddings/oleObject6.bin"/><Relationship Id="rId4" Type="http://schemas.openxmlformats.org/officeDocument/2006/relationships/hyperlink" Target="https://en.wikipedia.org/wiki/Integral" TargetMode="External"/><Relationship Id="rId9"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0.wdp"/><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0.xml"/><Relationship Id="rId7" Type="http://schemas.microsoft.com/office/2007/relationships/hdphoto" Target="../media/hdphoto12.wdp"/><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png"/><Relationship Id="rId11" Type="http://schemas.openxmlformats.org/officeDocument/2006/relationships/oleObject" Target="../embeddings/oleObject8.bin"/><Relationship Id="rId5" Type="http://schemas.microsoft.com/office/2007/relationships/hdphoto" Target="../media/hdphoto11.wdp"/><Relationship Id="rId10" Type="http://schemas.openxmlformats.org/officeDocument/2006/relationships/oleObject" Target="../embeddings/oleObject7.bin"/><Relationship Id="rId4" Type="http://schemas.openxmlformats.org/officeDocument/2006/relationships/image" Target="../media/image37.png"/><Relationship Id="rId9" Type="http://schemas.microsoft.com/office/2007/relationships/hdphoto" Target="../media/hdphoto13.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43.jpe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5.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6.wdp"/></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2.png"/><Relationship Id="rId4" Type="http://schemas.microsoft.com/office/2007/relationships/hdphoto" Target="../media/hdphoto17.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Chapter-4   </a:t>
            </a:r>
            <a:br>
              <a:rPr lang="en-US" dirty="0" smtClean="0"/>
            </a:br>
            <a:r>
              <a:rPr lang="en-US" dirty="0" smtClean="0"/>
              <a:t>Electrical Signal Processing and Transmissio</a:t>
            </a:r>
            <a:r>
              <a:rPr lang="en-US" dirty="0"/>
              <a:t>n</a:t>
            </a:r>
          </a:p>
        </p:txBody>
      </p:sp>
      <p:sp>
        <p:nvSpPr>
          <p:cNvPr id="3" name="Subtitle 2"/>
          <p:cNvSpPr>
            <a:spLocks noGrp="1"/>
          </p:cNvSpPr>
          <p:nvPr>
            <p:ph type="subTitle" idx="1"/>
          </p:nvPr>
        </p:nvSpPr>
        <p:spPr/>
        <p:txBody>
          <a:bodyPr>
            <a:normAutofit lnSpcReduction="10000"/>
          </a:bodyPr>
          <a:lstStyle/>
          <a:p>
            <a:pPr algn="r"/>
            <a:r>
              <a:rPr lang="en-US" dirty="0" err="1" smtClean="0"/>
              <a:t>Er</a:t>
            </a:r>
            <a:r>
              <a:rPr lang="en-US" dirty="0" smtClean="0"/>
              <a:t>. </a:t>
            </a:r>
            <a:r>
              <a:rPr lang="en-US" dirty="0" err="1" smtClean="0"/>
              <a:t>Bishal</a:t>
            </a:r>
            <a:r>
              <a:rPr lang="en-US" dirty="0" smtClean="0"/>
              <a:t> </a:t>
            </a:r>
            <a:r>
              <a:rPr lang="en-US" dirty="0" err="1" smtClean="0"/>
              <a:t>Rimal</a:t>
            </a:r>
            <a:endParaRPr lang="en-US" dirty="0" smtClean="0"/>
          </a:p>
          <a:p>
            <a:pPr algn="r"/>
            <a:r>
              <a:rPr lang="en-US" dirty="0" smtClean="0"/>
              <a:t>Lecturer</a:t>
            </a:r>
          </a:p>
          <a:p>
            <a:pPr algn="r"/>
            <a:r>
              <a:rPr lang="en-US" dirty="0" err="1" smtClean="0"/>
              <a:t>Kantipur</a:t>
            </a:r>
            <a:r>
              <a:rPr lang="en-US" dirty="0" smtClean="0"/>
              <a:t> Engineering College</a:t>
            </a:r>
          </a:p>
          <a:p>
            <a:pPr algn="r"/>
            <a:r>
              <a:rPr lang="en-US" dirty="0" err="1" smtClean="0"/>
              <a:t>Lalitpur</a:t>
            </a:r>
            <a:r>
              <a:rPr lang="en-US" dirty="0" smtClean="0"/>
              <a:t>, Nepal</a:t>
            </a:r>
            <a:endParaRPr lang="en-US" dirty="0"/>
          </a:p>
        </p:txBody>
      </p:sp>
    </p:spTree>
    <p:extLst>
      <p:ext uri="{BB962C8B-B14F-4D97-AF65-F5344CB8AC3E}">
        <p14:creationId xmlns:p14="http://schemas.microsoft.com/office/powerpoint/2010/main" xmlns="" val="2784061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Amplification</a:t>
            </a:r>
            <a:endParaRPr lang="en-US" dirty="0"/>
          </a:p>
        </p:txBody>
      </p:sp>
      <p:sp>
        <p:nvSpPr>
          <p:cNvPr id="3" name="Content Placeholder 2"/>
          <p:cNvSpPr>
            <a:spLocks noGrp="1"/>
          </p:cNvSpPr>
          <p:nvPr>
            <p:ph sz="quarter" idx="1"/>
          </p:nvPr>
        </p:nvSpPr>
        <p:spPr/>
        <p:txBody>
          <a:bodyPr/>
          <a:lstStyle/>
          <a:p>
            <a:r>
              <a:rPr lang="en-US" dirty="0" smtClean="0"/>
              <a:t>Buffer Amplifier</a:t>
            </a:r>
          </a:p>
          <a:p>
            <a:r>
              <a:rPr lang="en-US" dirty="0" smtClean="0"/>
              <a:t>Inverting Amplifier</a:t>
            </a:r>
          </a:p>
          <a:p>
            <a:r>
              <a:rPr lang="en-US" dirty="0" smtClean="0"/>
              <a:t>Non-Inverting</a:t>
            </a:r>
          </a:p>
          <a:p>
            <a:r>
              <a:rPr lang="en-US" dirty="0" smtClean="0"/>
              <a:t>Summing</a:t>
            </a:r>
          </a:p>
          <a:p>
            <a:r>
              <a:rPr lang="en-US" dirty="0" smtClean="0"/>
              <a:t>Difference</a:t>
            </a:r>
          </a:p>
          <a:p>
            <a:r>
              <a:rPr lang="en-US" dirty="0" smtClean="0"/>
              <a:t>Differentiator</a:t>
            </a:r>
          </a:p>
          <a:p>
            <a:r>
              <a:rPr lang="en-US" dirty="0" smtClean="0"/>
              <a:t>Integrator</a:t>
            </a:r>
          </a:p>
          <a:p>
            <a:r>
              <a:rPr lang="en-US" dirty="0" smtClean="0"/>
              <a:t>Logarithmic</a:t>
            </a:r>
          </a:p>
          <a:p>
            <a:r>
              <a:rPr lang="en-US" dirty="0" smtClean="0"/>
              <a:t>Antilog</a:t>
            </a:r>
          </a:p>
          <a:p>
            <a:r>
              <a:rPr lang="en-US" dirty="0" smtClean="0"/>
              <a:t>Instrumentation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Inverting Amplifier</a:t>
            </a:r>
            <a:r>
              <a:rPr lang="en-US" dirty="0" smtClean="0"/>
              <a:t/>
            </a:r>
            <a:br>
              <a:rPr lang="en-US" dirty="0" smtClean="0"/>
            </a:br>
            <a:endParaRPr lang="en-US" dirty="0"/>
          </a:p>
        </p:txBody>
      </p:sp>
      <p:sp>
        <p:nvSpPr>
          <p:cNvPr id="3" name="Content Placeholder 2"/>
          <p:cNvSpPr>
            <a:spLocks noGrp="1"/>
          </p:cNvSpPr>
          <p:nvPr>
            <p:ph sz="quarter" idx="1"/>
          </p:nvPr>
        </p:nvSpPr>
        <p:spPr>
          <a:xfrm>
            <a:off x="76200" y="1600200"/>
            <a:ext cx="4038600" cy="4572000"/>
          </a:xfrm>
        </p:spPr>
        <p:txBody>
          <a:bodyPr/>
          <a:lstStyle/>
          <a:p>
            <a:r>
              <a:rPr lang="en-US" dirty="0"/>
              <a:t>Inverting amplifier is one in which the output is exactly 180 degree out of phase with respect to input(i.e. if you apply a positive voltage, output will be negative</a:t>
            </a:r>
            <a:r>
              <a:rPr lang="en-US" dirty="0" smtClean="0"/>
              <a:t>).</a:t>
            </a:r>
          </a:p>
          <a:p>
            <a:r>
              <a:rPr lang="en-US" dirty="0"/>
              <a:t>Output is an inverted(in terms of phase) amplified version of input.</a:t>
            </a:r>
          </a:p>
          <a:p>
            <a:endParaRPr lang="en-US" dirty="0" smtClean="0"/>
          </a:p>
          <a:p>
            <a:endParaRPr lang="en-US"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4495800" y="381000"/>
            <a:ext cx="4241012" cy="177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BEBA8EAE-BF5A-486C-A8C5-ECC9F3942E4B}">
                <a14:imgProps xmlns:a14="http://schemas.microsoft.com/office/drawing/2010/main" xmlns="">
                  <a14:imgLayer r:embed="rId6">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4038600" y="2401864"/>
            <a:ext cx="2729299" cy="88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191000" y="3350524"/>
            <a:ext cx="1425298" cy="68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083129" y="4419098"/>
            <a:ext cx="2006602" cy="838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272968" y="4572000"/>
            <a:ext cx="1810161" cy="3941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2862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2" y="121087"/>
            <a:ext cx="7467600" cy="1143000"/>
          </a:xfrm>
        </p:spPr>
        <p:txBody>
          <a:bodyPr/>
          <a:lstStyle/>
          <a:p>
            <a:r>
              <a:rPr lang="en-US" dirty="0" smtClean="0"/>
              <a:t>Non Inverting Amplifier</a:t>
            </a:r>
            <a:endParaRPr lang="en-US" dirty="0"/>
          </a:p>
        </p:txBody>
      </p:sp>
      <p:sp>
        <p:nvSpPr>
          <p:cNvPr id="3" name="Content Placeholder 2"/>
          <p:cNvSpPr>
            <a:spLocks noGrp="1"/>
          </p:cNvSpPr>
          <p:nvPr>
            <p:ph sz="quarter" idx="1"/>
          </p:nvPr>
        </p:nvSpPr>
        <p:spPr>
          <a:xfrm>
            <a:off x="152400" y="1600200"/>
            <a:ext cx="3962400" cy="4572000"/>
          </a:xfrm>
        </p:spPr>
        <p:txBody>
          <a:bodyPr/>
          <a:lstStyle/>
          <a:p>
            <a:r>
              <a:rPr lang="en-US" dirty="0"/>
              <a:t> Non Inverting amplifier is one in which the output is in phase with respect to input(i.e. if you apply a positive voltage, output will be positive </a:t>
            </a:r>
            <a:r>
              <a:rPr lang="en-US" dirty="0" smtClean="0"/>
              <a:t>).</a:t>
            </a:r>
          </a:p>
          <a:p>
            <a:r>
              <a:rPr lang="en-US" dirty="0" smtClean="0"/>
              <a:t> </a:t>
            </a:r>
            <a:r>
              <a:rPr lang="en-US" dirty="0"/>
              <a:t>Output is an Non inverted(in terms of phase) amplified version of input.</a:t>
            </a: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5343391" y="102890"/>
            <a:ext cx="3800609" cy="2564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BEBA8EAE-BF5A-486C-A8C5-ECC9F3942E4B}">
                <a14:imgProps xmlns:a14="http://schemas.microsoft.com/office/drawing/2010/main" xmlns="">
                  <a14:imgLayer r:embed="rId6">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4072718" y="3124200"/>
            <a:ext cx="4075545"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BEBA8EAE-BF5A-486C-A8C5-ECC9F3942E4B}">
                <a14:imgProps xmlns:a14="http://schemas.microsoft.com/office/drawing/2010/main" xmlns="">
                  <a14:imgLayer r:embed="rId8">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4038599" y="5791200"/>
            <a:ext cx="376645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072718" y="2737008"/>
            <a:ext cx="4109664" cy="3467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882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93" y="-228600"/>
            <a:ext cx="7467600" cy="1143000"/>
          </a:xfrm>
        </p:spPr>
        <p:txBody>
          <a:bodyPr/>
          <a:lstStyle/>
          <a:p>
            <a:r>
              <a:rPr lang="en-US" dirty="0" smtClean="0"/>
              <a:t>Voltage Follower/ Buffer</a:t>
            </a:r>
            <a:endParaRPr lang="en-US" dirty="0"/>
          </a:p>
        </p:txBody>
      </p:sp>
      <p:pic>
        <p:nvPicPr>
          <p:cNvPr id="6"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78978" y="955876"/>
            <a:ext cx="3800609" cy="2564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505734" y="3392074"/>
            <a:ext cx="2343911" cy="646331"/>
          </a:xfrm>
          <a:prstGeom prst="rect">
            <a:avLst/>
          </a:prstGeom>
          <a:noFill/>
        </p:spPr>
        <p:txBody>
          <a:bodyPr wrap="none" rtlCol="0">
            <a:spAutoFit/>
          </a:bodyPr>
          <a:lstStyle/>
          <a:p>
            <a:r>
              <a:rPr lang="en-US" b="1" dirty="0" smtClean="0"/>
              <a:t>Here if R</a:t>
            </a:r>
            <a:r>
              <a:rPr lang="en-US" b="1" baseline="-25000" dirty="0" smtClean="0"/>
              <a:t>2</a:t>
            </a:r>
            <a:r>
              <a:rPr lang="en-US" b="1" dirty="0" smtClean="0"/>
              <a:t>=0, Av=1</a:t>
            </a:r>
          </a:p>
          <a:p>
            <a:r>
              <a:rPr lang="en-US" b="1" dirty="0" err="1" smtClean="0"/>
              <a:t>i.e</a:t>
            </a:r>
            <a:r>
              <a:rPr lang="en-US" b="1" dirty="0" smtClean="0"/>
              <a:t> V</a:t>
            </a:r>
            <a:r>
              <a:rPr lang="en-US" b="1" baseline="-25000" dirty="0" smtClean="0"/>
              <a:t>0</a:t>
            </a:r>
            <a:r>
              <a:rPr lang="en-US" b="1" dirty="0" smtClean="0"/>
              <a:t>=V</a:t>
            </a:r>
            <a:r>
              <a:rPr lang="en-US" b="1" baseline="-25000" dirty="0"/>
              <a:t>i</a:t>
            </a:r>
            <a:r>
              <a:rPr lang="en-US" b="1" dirty="0" smtClean="0"/>
              <a:t> </a:t>
            </a:r>
            <a:endParaRPr lang="en-US" b="1" dirty="0"/>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05400" y="1219200"/>
            <a:ext cx="3372174" cy="2092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ight Arrow 6"/>
          <p:cNvSpPr/>
          <p:nvPr/>
        </p:nvSpPr>
        <p:spPr>
          <a:xfrm>
            <a:off x="4267200" y="1828800"/>
            <a:ext cx="838200" cy="10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3343" y="4222777"/>
            <a:ext cx="8950657" cy="2339102"/>
          </a:xfrm>
          <a:prstGeom prst="rect">
            <a:avLst/>
          </a:prstGeom>
          <a:noFill/>
        </p:spPr>
        <p:txBody>
          <a:bodyPr wrap="square" rtlCol="0">
            <a:spAutoFit/>
          </a:bodyPr>
          <a:lstStyle/>
          <a:p>
            <a:pPr marL="285750" indent="-285750">
              <a:buFont typeface="Arial" pitchFamily="34" charset="0"/>
              <a:buChar char="•"/>
            </a:pPr>
            <a:r>
              <a:rPr lang="en-US" b="1" dirty="0" smtClean="0"/>
              <a:t>Used </a:t>
            </a:r>
            <a:r>
              <a:rPr lang="en-US" b="1" dirty="0"/>
              <a:t>to isolate stages from each other</a:t>
            </a:r>
            <a:r>
              <a:rPr lang="en-US" b="1" dirty="0" smtClean="0"/>
              <a:t>.</a:t>
            </a:r>
          </a:p>
          <a:p>
            <a:pPr marL="285750" indent="-285750">
              <a:buFont typeface="Arial" pitchFamily="34" charset="0"/>
              <a:buChar char="•"/>
            </a:pPr>
            <a:r>
              <a:rPr lang="en-US" b="1" dirty="0" smtClean="0"/>
              <a:t>Used as an impedance transformer. </a:t>
            </a:r>
          </a:p>
          <a:p>
            <a:pPr marL="285750" indent="-285750">
              <a:buFont typeface="Arial" pitchFamily="34" charset="0"/>
              <a:buChar char="•"/>
            </a:pPr>
            <a:r>
              <a:rPr lang="en-US" b="1" dirty="0" smtClean="0"/>
              <a:t>Reduce power consumption of the source</a:t>
            </a:r>
          </a:p>
          <a:p>
            <a:pPr marL="285750" indent="-285750">
              <a:buFont typeface="Arial" pitchFamily="34" charset="0"/>
              <a:buChar char="•"/>
            </a:pPr>
            <a:r>
              <a:rPr lang="en-US" b="1" dirty="0" smtClean="0"/>
              <a:t>Reduce distortion from overloading, distortion and other electromagnetic interference.</a:t>
            </a:r>
          </a:p>
          <a:p>
            <a:pPr marL="285750" indent="-285750">
              <a:buFont typeface="Arial" pitchFamily="34" charset="0"/>
              <a:buChar char="•"/>
            </a:pPr>
            <a:endParaRPr lang="en-US" b="1" dirty="0" smtClean="0"/>
          </a:p>
          <a:p>
            <a:pPr marL="285750" indent="-285750">
              <a:buFont typeface="Arial" pitchFamily="34" charset="0"/>
              <a:buChar char="•"/>
            </a:pPr>
            <a:r>
              <a:rPr lang="en-US" b="1" dirty="0" smtClean="0"/>
              <a:t>Check R2=0 </a:t>
            </a:r>
            <a:r>
              <a:rPr lang="en-US" b="1" dirty="0" smtClean="0"/>
              <a:t>condition.</a:t>
            </a:r>
            <a:endParaRPr lang="en-US" b="1" dirty="0"/>
          </a:p>
          <a:p>
            <a:endParaRPr lang="en-US" sz="2000" b="1" dirty="0"/>
          </a:p>
        </p:txBody>
      </p:sp>
      <p:pic>
        <p:nvPicPr>
          <p:cNvPr id="9" name="Picture 5"/>
          <p:cNvPicPr>
            <a:picLocks noChangeAspect="1" noChangeArrowheads="1"/>
          </p:cNvPicPr>
          <p:nvPr/>
        </p:nvPicPr>
        <p:blipFill>
          <a:blip r:embed="rId6">
            <a:extLst>
              <a:ext uri="{BEBA8EAE-BF5A-486C-A8C5-ECC9F3942E4B}">
                <a14:imgProps xmlns:a14="http://schemas.microsoft.com/office/drawing/2010/main" xmlns="">
                  <a14:imgLayer r:embed="rId7">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65840" y="3392074"/>
            <a:ext cx="376645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697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 Adder</a:t>
            </a:r>
            <a:endParaRPr lang="en-US" dirty="0"/>
          </a:p>
        </p:txBody>
      </p:sp>
      <p:pic>
        <p:nvPicPr>
          <p:cNvPr id="4098" name="Picture 2"/>
          <p:cNvPicPr>
            <a:picLocks noGrp="1" noChangeAspect="1" noChangeArrowheads="1"/>
          </p:cNvPicPr>
          <p:nvPr>
            <p:ph sz="quarter" idx="1"/>
          </p:nvPr>
        </p:nvPicPr>
        <p:blipFill>
          <a:blip r:embed="rId3">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685800" y="1447800"/>
            <a:ext cx="7531648" cy="289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4876800" y="4495800"/>
            <a:ext cx="2962671" cy="646331"/>
          </a:xfrm>
          <a:prstGeom prst="rect">
            <a:avLst/>
          </a:prstGeom>
          <a:noFill/>
        </p:spPr>
        <p:txBody>
          <a:bodyPr wrap="none" rtlCol="0">
            <a:spAutoFit/>
          </a:bodyPr>
          <a:lstStyle/>
          <a:p>
            <a:r>
              <a:rPr lang="en-US" b="1" dirty="0" smtClean="0"/>
              <a:t>If </a:t>
            </a:r>
            <a:r>
              <a:rPr lang="en-US" b="1" dirty="0" err="1" smtClean="0"/>
              <a:t>R</a:t>
            </a:r>
            <a:r>
              <a:rPr lang="en-US" b="1" baseline="-25000" dirty="0" err="1" smtClean="0"/>
              <a:t>f</a:t>
            </a:r>
            <a:r>
              <a:rPr lang="en-US" b="1" dirty="0" smtClean="0"/>
              <a:t>=R1=R2=R3</a:t>
            </a:r>
          </a:p>
          <a:p>
            <a:r>
              <a:rPr lang="en-US" b="1" dirty="0" smtClean="0"/>
              <a:t>Then, V</a:t>
            </a:r>
            <a:r>
              <a:rPr lang="en-US" b="1" baseline="-25000" dirty="0" smtClean="0"/>
              <a:t>0</a:t>
            </a:r>
            <a:r>
              <a:rPr lang="en-US" b="1" dirty="0" smtClean="0"/>
              <a:t>= -(V</a:t>
            </a:r>
            <a:r>
              <a:rPr lang="en-US" b="1" baseline="-25000" dirty="0" smtClean="0"/>
              <a:t>i1</a:t>
            </a:r>
            <a:r>
              <a:rPr lang="en-US" b="1" dirty="0" smtClean="0"/>
              <a:t>+V</a:t>
            </a:r>
            <a:r>
              <a:rPr lang="en-US" b="1" baseline="-25000" dirty="0" smtClean="0"/>
              <a:t>i2</a:t>
            </a:r>
            <a:r>
              <a:rPr lang="en-US" b="1" dirty="0" smtClean="0"/>
              <a:t>+V</a:t>
            </a:r>
            <a:r>
              <a:rPr lang="en-US" b="1" baseline="-25000" dirty="0" smtClean="0"/>
              <a:t>i3</a:t>
            </a:r>
            <a:r>
              <a:rPr lang="en-US" b="1" dirty="0" smtClean="0"/>
              <a:t> )</a:t>
            </a:r>
            <a:endParaRPr lang="en-US" b="1" dirty="0"/>
          </a:p>
        </p:txBody>
      </p:sp>
      <p:sp>
        <p:nvSpPr>
          <p:cNvPr id="5" name="TextBox 4"/>
          <p:cNvSpPr txBox="1"/>
          <p:nvPr/>
        </p:nvSpPr>
        <p:spPr>
          <a:xfrm>
            <a:off x="838200" y="5562600"/>
            <a:ext cx="4953600" cy="646331"/>
          </a:xfrm>
          <a:prstGeom prst="rect">
            <a:avLst/>
          </a:prstGeom>
          <a:noFill/>
        </p:spPr>
        <p:txBody>
          <a:bodyPr wrap="none" rtlCol="0">
            <a:spAutoFit/>
          </a:bodyPr>
          <a:lstStyle/>
          <a:p>
            <a:r>
              <a:rPr lang="en-US" dirty="0" smtClean="0"/>
              <a:t>Thus,</a:t>
            </a:r>
          </a:p>
          <a:p>
            <a:r>
              <a:rPr lang="en-US" dirty="0" smtClean="0"/>
              <a:t>Output signal is the sum of all input signals.</a:t>
            </a:r>
            <a:endParaRPr lang="en-US" dirty="0"/>
          </a:p>
        </p:txBody>
      </p:sp>
    </p:spTree>
    <p:extLst>
      <p:ext uri="{BB962C8B-B14F-4D97-AF65-F5344CB8AC3E}">
        <p14:creationId xmlns:p14="http://schemas.microsoft.com/office/powerpoint/2010/main" xmlns="" val="1573365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US" dirty="0"/>
          </a:p>
        </p:txBody>
      </p:sp>
      <p:pic>
        <p:nvPicPr>
          <p:cNvPr id="5122" name="Picture 2"/>
          <p:cNvPicPr>
            <a:picLocks noGrp="1" noChangeAspect="1" noChangeArrowheads="1"/>
          </p:cNvPicPr>
          <p:nvPr>
            <p:ph sz="quarter" idx="1"/>
          </p:nvPr>
        </p:nvPicPr>
        <p:blipFill>
          <a:blip r:embed="rId4">
            <a:extLst>
              <a:ext uri="{BEBA8EAE-BF5A-486C-A8C5-ECC9F3942E4B}">
                <a14:imgProps xmlns:a14="http://schemas.microsoft.com/office/drawing/2010/main" xmlns="">
                  <a14:imgLayer r:embed="rId5">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28600" y="1524000"/>
            <a:ext cx="80010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nvGraphicFramePr>
        <p:xfrm>
          <a:off x="3886200" y="228600"/>
          <a:ext cx="3882189" cy="1219200"/>
        </p:xfrm>
        <a:graphic>
          <a:graphicData uri="http://schemas.openxmlformats.org/presentationml/2006/ole">
            <p:oleObj spid="_x0000_s1026" name="Equation" r:id="rId6" imgW="1536480" imgH="482400" progId="Equation.DSMT4">
              <p:embed/>
            </p:oleObj>
          </a:graphicData>
        </a:graphic>
      </p:graphicFrame>
    </p:spTree>
    <p:extLst>
      <p:ext uri="{BB962C8B-B14F-4D97-AF65-F5344CB8AC3E}">
        <p14:creationId xmlns:p14="http://schemas.microsoft.com/office/powerpoint/2010/main" xmlns="" val="2902955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a:t>
            </a:r>
            <a:br>
              <a:rPr lang="en-US" dirty="0" smtClean="0"/>
            </a:br>
            <a:r>
              <a:rPr lang="en-US" dirty="0" smtClean="0"/>
              <a:t> (Subtractor)</a:t>
            </a:r>
            <a:endParaRPr lang="en-US" dirty="0"/>
          </a:p>
        </p:txBody>
      </p:sp>
      <p:pic>
        <p:nvPicPr>
          <p:cNvPr id="6146" name="Picture 2" descr="C:\Users\Bishal Rimal\Desktop\instrumentation\New Doc 2019-04-30 22.17.10_1.jpg"/>
          <p:cNvPicPr>
            <a:picLocks noGrp="1" noChangeAspect="1" noChangeArrowheads="1"/>
          </p:cNvPicPr>
          <p:nvPr>
            <p:ph sz="quarter" idx="1"/>
          </p:nvPr>
        </p:nvPicPr>
        <p:blipFill>
          <a:blip r:embed="rId3" cstate="print">
            <a:extLst>
              <a:ext uri="{BEBA8EAE-BF5A-486C-A8C5-ECC9F3942E4B}">
                <a14:imgProps xmlns:a14="http://schemas.microsoft.com/office/drawing/2010/main" xmlns="">
                  <a14:imgLayer r:embed="rId4">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3200401" y="-23884"/>
            <a:ext cx="5940974" cy="2538484"/>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04800" y="2133600"/>
            <a:ext cx="5695950" cy="415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143000" y="6211669"/>
            <a:ext cx="6450805" cy="707886"/>
          </a:xfrm>
          <a:prstGeom prst="rect">
            <a:avLst/>
          </a:prstGeom>
          <a:noFill/>
        </p:spPr>
        <p:txBody>
          <a:bodyPr wrap="none" rtlCol="0">
            <a:spAutoFit/>
          </a:bodyPr>
          <a:lstStyle/>
          <a:p>
            <a:r>
              <a:rPr lang="en-US" sz="2000" b="1" dirty="0" smtClean="0"/>
              <a:t>Thus,</a:t>
            </a:r>
          </a:p>
          <a:p>
            <a:r>
              <a:rPr lang="en-US" sz="2000" b="1" dirty="0" smtClean="0"/>
              <a:t>Output signal is difference of two input signals</a:t>
            </a:r>
            <a:endParaRPr lang="en-US" sz="2000" b="1" dirty="0"/>
          </a:p>
        </p:txBody>
      </p:sp>
      <p:graphicFrame>
        <p:nvGraphicFramePr>
          <p:cNvPr id="6" name="Object 5"/>
          <p:cNvGraphicFramePr>
            <a:graphicFrameLocks noChangeAspect="1"/>
          </p:cNvGraphicFramePr>
          <p:nvPr/>
        </p:nvGraphicFramePr>
        <p:xfrm>
          <a:off x="3810000" y="3733800"/>
          <a:ext cx="3657600" cy="457200"/>
        </p:xfrm>
        <a:graphic>
          <a:graphicData uri="http://schemas.openxmlformats.org/presentationml/2006/ole">
            <p:oleObj spid="_x0000_s2050" name="Equation" r:id="rId6" imgW="1625400" imgH="203040" progId="Equation.DSMT4">
              <p:embed/>
            </p:oleObj>
          </a:graphicData>
        </a:graphic>
      </p:graphicFrame>
    </p:spTree>
    <p:extLst>
      <p:ext uri="{BB962C8B-B14F-4D97-AF65-F5344CB8AC3E}">
        <p14:creationId xmlns:p14="http://schemas.microsoft.com/office/powerpoint/2010/main" xmlns="" val="1510529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a:t>
            </a:r>
            <a:r>
              <a:rPr lang="en-US" dirty="0"/>
              <a:t>/</a:t>
            </a:r>
            <a:r>
              <a:rPr lang="en-US" dirty="0" err="1" smtClean="0"/>
              <a:t>Subtracter</a:t>
            </a:r>
            <a:endParaRPr lang="en-US" dirty="0"/>
          </a:p>
        </p:txBody>
      </p:sp>
      <p:pic>
        <p:nvPicPr>
          <p:cNvPr id="7170" name="Picture 2"/>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bwMode="auto">
          <a:xfrm>
            <a:off x="5758071" y="0"/>
            <a:ext cx="3385929" cy="2817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0487" y="2362200"/>
            <a:ext cx="6341660" cy="3827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04800" y="1752600"/>
            <a:ext cx="4291559" cy="400110"/>
          </a:xfrm>
          <a:prstGeom prst="rect">
            <a:avLst/>
          </a:prstGeom>
          <a:noFill/>
        </p:spPr>
        <p:txBody>
          <a:bodyPr wrap="none" rtlCol="0">
            <a:spAutoFit/>
          </a:bodyPr>
          <a:lstStyle/>
          <a:p>
            <a:r>
              <a:rPr lang="en-US" sz="2000" b="1" dirty="0" smtClean="0"/>
              <a:t>Using superposition theorem,</a:t>
            </a:r>
            <a:endParaRPr lang="en-US" sz="2000" b="1" dirty="0"/>
          </a:p>
        </p:txBody>
      </p:sp>
      <p:sp>
        <p:nvSpPr>
          <p:cNvPr id="5" name="TextBox 4"/>
          <p:cNvSpPr txBox="1"/>
          <p:nvPr/>
        </p:nvSpPr>
        <p:spPr>
          <a:xfrm>
            <a:off x="304800" y="228600"/>
            <a:ext cx="2265364" cy="369332"/>
          </a:xfrm>
          <a:prstGeom prst="rect">
            <a:avLst/>
          </a:prstGeom>
          <a:noFill/>
        </p:spPr>
        <p:txBody>
          <a:bodyPr wrap="none" rtlCol="0">
            <a:spAutoFit/>
          </a:bodyPr>
          <a:lstStyle/>
          <a:p>
            <a:r>
              <a:rPr lang="en-US" dirty="0" smtClean="0"/>
              <a:t>Alternative method</a:t>
            </a:r>
            <a:endParaRPr lang="en-US" dirty="0"/>
          </a:p>
        </p:txBody>
      </p:sp>
      <p:sp>
        <p:nvSpPr>
          <p:cNvPr id="6" name="TextBox 5"/>
          <p:cNvSpPr txBox="1"/>
          <p:nvPr/>
        </p:nvSpPr>
        <p:spPr>
          <a:xfrm>
            <a:off x="1088899" y="5682734"/>
            <a:ext cx="324128" cy="369332"/>
          </a:xfrm>
          <a:prstGeom prst="rect">
            <a:avLst/>
          </a:prstGeom>
          <a:noFill/>
        </p:spPr>
        <p:txBody>
          <a:bodyPr wrap="none" rtlCol="0">
            <a:spAutoFit/>
          </a:bodyPr>
          <a:lstStyle/>
          <a:p>
            <a:r>
              <a:rPr lang="en-US" dirty="0"/>
              <a:t>+</a:t>
            </a:r>
          </a:p>
        </p:txBody>
      </p:sp>
      <p:sp>
        <p:nvSpPr>
          <p:cNvPr id="3" name="TextBox 2"/>
          <p:cNvSpPr txBox="1"/>
          <p:nvPr/>
        </p:nvSpPr>
        <p:spPr>
          <a:xfrm>
            <a:off x="2910019" y="5935405"/>
            <a:ext cx="6233981" cy="923330"/>
          </a:xfrm>
          <a:prstGeom prst="rect">
            <a:avLst/>
          </a:prstGeom>
          <a:noFill/>
        </p:spPr>
        <p:txBody>
          <a:bodyPr wrap="square" rtlCol="0">
            <a:spAutoFit/>
          </a:bodyPr>
          <a:lstStyle/>
          <a:p>
            <a:r>
              <a:rPr lang="en-US" dirty="0" smtClean="0"/>
              <a:t>Hints:</a:t>
            </a:r>
          </a:p>
          <a:p>
            <a:r>
              <a:rPr lang="en-US" dirty="0" err="1" smtClean="0"/>
              <a:t>Eq</a:t>
            </a:r>
            <a:r>
              <a:rPr lang="en-US" dirty="0" smtClean="0"/>
              <a:t> 3 is obtained using voltage divider rule.</a:t>
            </a:r>
          </a:p>
          <a:p>
            <a:r>
              <a:rPr lang="en-US" dirty="0" err="1" smtClean="0"/>
              <a:t>i.e</a:t>
            </a:r>
            <a:r>
              <a:rPr lang="en-US" dirty="0" smtClean="0"/>
              <a:t> voltage across V+ is voltage on </a:t>
            </a:r>
            <a:r>
              <a:rPr lang="en-US" dirty="0" err="1" smtClean="0"/>
              <a:t>Rfp</a:t>
            </a:r>
            <a:r>
              <a:rPr lang="en-US" dirty="0" smtClean="0"/>
              <a:t> due to V2 source</a:t>
            </a:r>
            <a:endParaRPr lang="en-US" dirty="0"/>
          </a:p>
        </p:txBody>
      </p:sp>
      <p:sp>
        <p:nvSpPr>
          <p:cNvPr id="7" name="TextBox 6"/>
          <p:cNvSpPr txBox="1"/>
          <p:nvPr/>
        </p:nvSpPr>
        <p:spPr>
          <a:xfrm>
            <a:off x="2412894" y="4770962"/>
            <a:ext cx="324128" cy="369332"/>
          </a:xfrm>
          <a:prstGeom prst="rect">
            <a:avLst/>
          </a:prstGeom>
          <a:noFill/>
        </p:spPr>
        <p:txBody>
          <a:bodyPr wrap="none" rtlCol="0">
            <a:spAutoFit/>
          </a:bodyPr>
          <a:lstStyle/>
          <a:p>
            <a:r>
              <a:rPr lang="en-US" dirty="0"/>
              <a:t>+</a:t>
            </a:r>
          </a:p>
        </p:txBody>
      </p:sp>
      <p:graphicFrame>
        <p:nvGraphicFramePr>
          <p:cNvPr id="10" name="Object 9"/>
          <p:cNvGraphicFramePr>
            <a:graphicFrameLocks noChangeAspect="1"/>
          </p:cNvGraphicFramePr>
          <p:nvPr/>
        </p:nvGraphicFramePr>
        <p:xfrm>
          <a:off x="2808333" y="4953000"/>
          <a:ext cx="5707015" cy="1004887"/>
        </p:xfrm>
        <a:graphic>
          <a:graphicData uri="http://schemas.openxmlformats.org/presentationml/2006/ole">
            <p:oleObj spid="_x0000_s3074" name="Equation" r:id="rId5" imgW="2844720" imgH="711000" progId="Equation.DSMT4">
              <p:embed/>
            </p:oleObj>
          </a:graphicData>
        </a:graphic>
      </p:graphicFrame>
    </p:spTree>
    <p:extLst>
      <p:ext uri="{BB962C8B-B14F-4D97-AF65-F5344CB8AC3E}">
        <p14:creationId xmlns:p14="http://schemas.microsoft.com/office/powerpoint/2010/main" xmlns="" val="296469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2"/>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bwMode="auto">
          <a:xfrm>
            <a:off x="457200" y="152400"/>
            <a:ext cx="8153400" cy="4224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1845" y="4800600"/>
            <a:ext cx="8871045" cy="2031325"/>
          </a:xfrm>
          <a:prstGeom prst="rect">
            <a:avLst/>
          </a:prstGeom>
          <a:noFill/>
        </p:spPr>
        <p:txBody>
          <a:bodyPr wrap="square" rtlCol="0">
            <a:spAutoFit/>
          </a:bodyPr>
          <a:lstStyle/>
          <a:p>
            <a:pPr marL="285750" indent="-285750" fontAlgn="base">
              <a:buFont typeface="Arial" pitchFamily="34" charset="0"/>
              <a:buChar char="•"/>
            </a:pPr>
            <a:r>
              <a:rPr lang="en-US" b="1" dirty="0" smtClean="0"/>
              <a:t>Generally</a:t>
            </a:r>
            <a:r>
              <a:rPr lang="en-US" b="1" dirty="0"/>
              <a:t>, we use differential amplifier that acts as a volume control circuit.</a:t>
            </a:r>
          </a:p>
          <a:p>
            <a:pPr marL="285750" indent="-285750" fontAlgn="base">
              <a:buFont typeface="Arial" pitchFamily="34" charset="0"/>
              <a:buChar char="•"/>
            </a:pPr>
            <a:r>
              <a:rPr lang="en-US" b="1" dirty="0"/>
              <a:t>The differential operational amplifier can be used as an automatic gain control circuit.</a:t>
            </a:r>
          </a:p>
          <a:p>
            <a:pPr marL="285750" indent="-285750" fontAlgn="base">
              <a:buFont typeface="Arial" pitchFamily="34" charset="0"/>
              <a:buChar char="•"/>
            </a:pPr>
            <a:r>
              <a:rPr lang="en-US" b="1" dirty="0"/>
              <a:t>Some of the differential operational amplifier can be used for Amplitude modulation.</a:t>
            </a:r>
          </a:p>
          <a:p>
            <a:pPr marL="285750" indent="-285750">
              <a:buFont typeface="Arial" pitchFamily="34" charset="0"/>
              <a:buChar char="•"/>
            </a:pPr>
            <a:endParaRPr lang="en-US" dirty="0"/>
          </a:p>
        </p:txBody>
      </p:sp>
    </p:spTree>
    <p:extLst>
      <p:ext uri="{BB962C8B-B14F-4D97-AF65-F5344CB8AC3E}">
        <p14:creationId xmlns:p14="http://schemas.microsoft.com/office/powerpoint/2010/main" xmlns="" val="43620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Integrator</a:t>
            </a:r>
            <a:endParaRPr lang="en-US" dirty="0"/>
          </a:p>
        </p:txBody>
      </p:sp>
      <p:sp>
        <p:nvSpPr>
          <p:cNvPr id="4" name="Content Placeholder 3"/>
          <p:cNvSpPr>
            <a:spLocks noGrp="1"/>
          </p:cNvSpPr>
          <p:nvPr>
            <p:ph sz="quarter" idx="1"/>
          </p:nvPr>
        </p:nvSpPr>
        <p:spPr>
          <a:xfrm>
            <a:off x="228600" y="1984248"/>
            <a:ext cx="7467600" cy="4873752"/>
          </a:xfrm>
        </p:spPr>
        <p:txBody>
          <a:bodyPr>
            <a:normAutofit fontScale="92500" lnSpcReduction="10000"/>
          </a:bodyPr>
          <a:lstStyle/>
          <a:p>
            <a:r>
              <a:rPr lang="en-US" dirty="0"/>
              <a:t>An </a:t>
            </a:r>
            <a:r>
              <a:rPr lang="en-US" b="1" dirty="0"/>
              <a:t>integrator</a:t>
            </a:r>
            <a:r>
              <a:rPr lang="en-US" dirty="0"/>
              <a:t> in measurement and control applications is an element whose output signal is the time </a:t>
            </a:r>
            <a:r>
              <a:rPr lang="en-US" dirty="0">
                <a:hlinkClick r:id="rId4" tooltip="Integral"/>
              </a:rPr>
              <a:t>integral</a:t>
            </a:r>
            <a:r>
              <a:rPr lang="en-US" dirty="0"/>
              <a:t> of its input signal</a:t>
            </a:r>
            <a:r>
              <a:rPr lang="en-US" dirty="0" smtClean="0"/>
              <a:t>.</a:t>
            </a:r>
          </a:p>
          <a:p>
            <a:r>
              <a:rPr lang="en-US" dirty="0" smtClean="0"/>
              <a:t> </a:t>
            </a:r>
            <a:r>
              <a:rPr lang="en-US" dirty="0"/>
              <a:t>It accumulates the input quantity over a defined time to produce a representative output</a:t>
            </a:r>
            <a:r>
              <a:rPr lang="en-US" dirty="0" smtClean="0"/>
              <a:t>.</a:t>
            </a:r>
          </a:p>
          <a:p>
            <a:endParaRPr lang="en-US" dirty="0"/>
          </a:p>
          <a:p>
            <a:endParaRPr lang="en-US" dirty="0" smtClean="0"/>
          </a:p>
          <a:p>
            <a:r>
              <a:rPr lang="en-US" dirty="0"/>
              <a:t>used to perform calculus operations in analogue computers.</a:t>
            </a:r>
          </a:p>
          <a:p>
            <a:r>
              <a:rPr lang="en-US" dirty="0"/>
              <a:t>used in analogue-to-digital converters, ramp generators and also in wave shaping applications.</a:t>
            </a:r>
          </a:p>
          <a:p>
            <a:r>
              <a:rPr lang="en-US" dirty="0"/>
              <a:t>This application of an integrator is sometimes called a totalizer in the industrial instrumentation trade.</a:t>
            </a:r>
          </a:p>
          <a:p>
            <a:endParaRPr lang="en-US" dirty="0"/>
          </a:p>
        </p:txBody>
      </p:sp>
      <p:pic>
        <p:nvPicPr>
          <p:cNvPr id="9220" name="Picture 4" descr="Image result for integrator amplifie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00600" y="381000"/>
            <a:ext cx="4153468" cy="2076734"/>
          </a:xfrm>
          <a:prstGeom prst="rect">
            <a:avLst/>
          </a:prstGeom>
          <a:noFill/>
          <a:extLst>
            <a:ext uri="{909E8E84-426E-40DD-AFC4-6F175D3DCCD1}">
              <a14:hiddenFill xmlns:a14="http://schemas.microsoft.com/office/drawing/2010/main" xmlns="">
                <a:solidFill>
                  <a:srgbClr val="FFFFFF"/>
                </a:solidFill>
              </a14:hiddenFill>
            </a:ext>
          </a:extLst>
        </p:spPr>
      </p:pic>
      <p:pic>
        <p:nvPicPr>
          <p:cNvPr id="9221" name="Picture 5"/>
          <p:cNvPicPr>
            <a:picLocks noChangeAspect="1" noChangeArrowheads="1"/>
          </p:cNvPicPr>
          <p:nvPr/>
        </p:nvPicPr>
        <p:blipFill>
          <a:blip r:embed="rId6">
            <a:extLst>
              <a:ext uri="{BEBA8EAE-BF5A-486C-A8C5-ECC9F3942E4B}">
                <a14:imgProps xmlns:a14="http://schemas.microsoft.com/office/drawing/2010/main" xmlns="">
                  <a14:imgLayer r:embed="rId7">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5410200" y="3277630"/>
            <a:ext cx="2743200" cy="1065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nvGraphicFramePr>
        <p:xfrm>
          <a:off x="3124200" y="838200"/>
          <a:ext cx="914400" cy="198438"/>
        </p:xfrm>
        <a:graphic>
          <a:graphicData uri="http://schemas.openxmlformats.org/presentationml/2006/ole">
            <p:oleObj spid="_x0000_s4098" name="Equation" r:id="rId8" imgW="914400" imgH="198720" progId="Equation.DSMT4">
              <p:embed/>
            </p:oleObj>
          </a:graphicData>
        </a:graphic>
      </p:graphicFrame>
      <p:graphicFrame>
        <p:nvGraphicFramePr>
          <p:cNvPr id="7" name="Object 6"/>
          <p:cNvGraphicFramePr>
            <a:graphicFrameLocks noChangeAspect="1"/>
          </p:cNvGraphicFramePr>
          <p:nvPr/>
        </p:nvGraphicFramePr>
        <p:xfrm>
          <a:off x="4724400" y="457200"/>
          <a:ext cx="960120" cy="685800"/>
        </p:xfrm>
        <a:graphic>
          <a:graphicData uri="http://schemas.openxmlformats.org/presentationml/2006/ole">
            <p:oleObj spid="_x0000_s4099" name="Equation" r:id="rId9" imgW="431640" imgH="393480" progId="Equation.DSMT4">
              <p:embed/>
            </p:oleObj>
          </a:graphicData>
        </a:graphic>
      </p:graphicFrame>
      <p:graphicFrame>
        <p:nvGraphicFramePr>
          <p:cNvPr id="8" name="Object 7"/>
          <p:cNvGraphicFramePr>
            <a:graphicFrameLocks noChangeAspect="1"/>
          </p:cNvGraphicFramePr>
          <p:nvPr/>
        </p:nvGraphicFramePr>
        <p:xfrm>
          <a:off x="6650182" y="0"/>
          <a:ext cx="969818" cy="533400"/>
        </p:xfrm>
        <a:graphic>
          <a:graphicData uri="http://schemas.openxmlformats.org/presentationml/2006/ole">
            <p:oleObj spid="_x0000_s4100" name="Equation" r:id="rId10" imgW="761760" imgH="419040" progId="Equation.DSMT4">
              <p:embed/>
            </p:oleObj>
          </a:graphicData>
        </a:graphic>
      </p:graphicFrame>
    </p:spTree>
    <p:extLst>
      <p:ext uri="{BB962C8B-B14F-4D97-AF65-F5344CB8AC3E}">
        <p14:creationId xmlns:p14="http://schemas.microsoft.com/office/powerpoint/2010/main" xmlns="" val="2677824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Amplifier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pc="-110" dirty="0"/>
              <a:t>An </a:t>
            </a:r>
            <a:r>
              <a:rPr lang="en-US" b="1" i="1" spc="-95" dirty="0">
                <a:latin typeface="Arial"/>
                <a:cs typeface="Arial"/>
              </a:rPr>
              <a:t>operational </a:t>
            </a:r>
            <a:r>
              <a:rPr lang="en-US" b="1" i="1" spc="-85" dirty="0">
                <a:latin typeface="Arial"/>
                <a:cs typeface="Arial"/>
              </a:rPr>
              <a:t>amplifier </a:t>
            </a:r>
            <a:r>
              <a:rPr lang="en-US" spc="-90" dirty="0"/>
              <a:t>(Op-Amp) </a:t>
            </a:r>
            <a:r>
              <a:rPr lang="en-US" spc="-95" dirty="0"/>
              <a:t>is </a:t>
            </a:r>
            <a:r>
              <a:rPr lang="en-US" spc="-140" dirty="0"/>
              <a:t>a </a:t>
            </a:r>
            <a:r>
              <a:rPr lang="en-US" spc="-25" dirty="0"/>
              <a:t>differential </a:t>
            </a:r>
            <a:r>
              <a:rPr lang="en-US" spc="-35" dirty="0"/>
              <a:t>amplifier  </a:t>
            </a:r>
            <a:r>
              <a:rPr lang="en-US" spc="-5" dirty="0"/>
              <a:t>that </a:t>
            </a:r>
            <a:r>
              <a:rPr lang="en-US" spc="-60" dirty="0"/>
              <a:t>amplifies </a:t>
            </a:r>
            <a:r>
              <a:rPr lang="en-US" spc="-20" dirty="0"/>
              <a:t>the </a:t>
            </a:r>
            <a:r>
              <a:rPr lang="en-US" spc="-55" dirty="0"/>
              <a:t>difference </a:t>
            </a:r>
            <a:r>
              <a:rPr lang="en-US" spc="-5" dirty="0"/>
              <a:t>of </a:t>
            </a:r>
            <a:r>
              <a:rPr lang="en-US" spc="-90" dirty="0"/>
              <a:t>voltages </a:t>
            </a:r>
            <a:r>
              <a:rPr lang="en-US" spc="-60" dirty="0"/>
              <a:t>applied </a:t>
            </a:r>
            <a:r>
              <a:rPr lang="en-US" spc="15" dirty="0"/>
              <a:t>to </a:t>
            </a:r>
            <a:r>
              <a:rPr lang="en-US" spc="-30" dirty="0"/>
              <a:t>its </a:t>
            </a:r>
            <a:r>
              <a:rPr lang="en-US" spc="5" dirty="0"/>
              <a:t>two  </a:t>
            </a:r>
            <a:r>
              <a:rPr lang="en-US" spc="-15" dirty="0"/>
              <a:t>input </a:t>
            </a:r>
            <a:r>
              <a:rPr lang="en-US" spc="-50" dirty="0"/>
              <a:t>terminals </a:t>
            </a:r>
            <a:r>
              <a:rPr lang="en-US" spc="-30" dirty="0"/>
              <a:t>(differential input), </a:t>
            </a:r>
            <a:r>
              <a:rPr lang="en-US" spc="-85" dirty="0"/>
              <a:t>and </a:t>
            </a:r>
            <a:r>
              <a:rPr lang="en-US" spc="-70" dirty="0"/>
              <a:t>provides </a:t>
            </a:r>
            <a:r>
              <a:rPr lang="en-US" spc="-140" dirty="0"/>
              <a:t>a </a:t>
            </a:r>
            <a:r>
              <a:rPr lang="en-US" spc="-80" dirty="0"/>
              <a:t>single-  ended</a:t>
            </a:r>
            <a:r>
              <a:rPr lang="en-US" spc="-100" dirty="0"/>
              <a:t> </a:t>
            </a:r>
            <a:r>
              <a:rPr lang="en-US" spc="-10" dirty="0"/>
              <a:t>output</a:t>
            </a:r>
            <a:r>
              <a:rPr lang="en-US" spc="-10" dirty="0" smtClean="0"/>
              <a:t>.</a:t>
            </a:r>
          </a:p>
          <a:p>
            <a:r>
              <a:rPr lang="en-US" spc="-10" dirty="0"/>
              <a:t>Amplifiers are devices which take a relatively weak  signal as an input and produce a much stronger signal as an output.</a:t>
            </a:r>
          </a:p>
          <a:p>
            <a:endParaRPr lang="en-US" spc="-10" dirty="0" smtClean="0"/>
          </a:p>
          <a:p>
            <a:r>
              <a:rPr lang="en-US" dirty="0"/>
              <a:t>V+: non-inverting input</a:t>
            </a:r>
          </a:p>
          <a:p>
            <a:r>
              <a:rPr lang="en-US" dirty="0"/>
              <a:t>V−: inverting input</a:t>
            </a:r>
          </a:p>
          <a:p>
            <a:r>
              <a:rPr lang="en-US" dirty="0" err="1"/>
              <a:t>Vout</a:t>
            </a:r>
            <a:r>
              <a:rPr lang="en-US" dirty="0"/>
              <a:t>: output</a:t>
            </a:r>
          </a:p>
          <a:p>
            <a:r>
              <a:rPr lang="en-US" dirty="0"/>
              <a:t>VS+: positive power supply</a:t>
            </a:r>
          </a:p>
          <a:p>
            <a:r>
              <a:rPr lang="en-US" dirty="0"/>
              <a:t>VS−: negative power supply</a:t>
            </a:r>
          </a:p>
          <a:p>
            <a:endParaRPr lang="en-US" spc="-10"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76800" y="3962400"/>
            <a:ext cx="3219450" cy="2389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5750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952" y="0"/>
            <a:ext cx="7467600" cy="1143000"/>
          </a:xfrm>
        </p:spPr>
        <p:txBody>
          <a:bodyPr/>
          <a:lstStyle/>
          <a:p>
            <a:r>
              <a:rPr lang="en-US" dirty="0" smtClean="0"/>
              <a:t>Design of integrator to produce ramp voltage of -5v/</a:t>
            </a:r>
            <a:r>
              <a:rPr lang="en-US" dirty="0" err="1" smtClean="0"/>
              <a:t>ms.</a:t>
            </a:r>
            <a:endParaRPr lang="en-US" dirty="0"/>
          </a:p>
        </p:txBody>
      </p:sp>
      <p:sp>
        <p:nvSpPr>
          <p:cNvPr id="3" name="Content Placeholder 2"/>
          <p:cNvSpPr>
            <a:spLocks noGrp="1"/>
          </p:cNvSpPr>
          <p:nvPr>
            <p:ph sz="quarter" idx="1"/>
          </p:nvPr>
        </p:nvSpPr>
        <p:spPr>
          <a:xfrm>
            <a:off x="378952" y="1143000"/>
            <a:ext cx="7467600" cy="4873752"/>
          </a:xfrm>
        </p:spPr>
        <p:txBody>
          <a:bodyPr/>
          <a:lstStyle/>
          <a:p>
            <a:r>
              <a:rPr lang="en-US" dirty="0" smtClean="0"/>
              <a:t>Let V</a:t>
            </a:r>
            <a:r>
              <a:rPr lang="en-US" baseline="-25000" dirty="0" smtClean="0"/>
              <a:t>in</a:t>
            </a:r>
            <a:r>
              <a:rPr lang="en-US" dirty="0" smtClean="0"/>
              <a:t>=5v</a:t>
            </a:r>
          </a:p>
          <a:p>
            <a:r>
              <a:rPr lang="en-US" dirty="0" smtClean="0"/>
              <a:t>We know</a:t>
            </a:r>
          </a:p>
          <a:p>
            <a:r>
              <a:rPr lang="en-US" dirty="0" smtClean="0"/>
              <a:t>Then, V</a:t>
            </a:r>
            <a:r>
              <a:rPr lang="en-US" baseline="-25000" dirty="0" smtClean="0"/>
              <a:t>o</a:t>
            </a:r>
            <a:r>
              <a:rPr lang="en-US" dirty="0" smtClean="0"/>
              <a:t>=-5t/RC</a:t>
            </a:r>
          </a:p>
          <a:p>
            <a:r>
              <a:rPr lang="en-US" dirty="0" smtClean="0"/>
              <a:t>Now, V</a:t>
            </a:r>
            <a:r>
              <a:rPr lang="en-US" baseline="-25000" dirty="0" smtClean="0"/>
              <a:t>o</a:t>
            </a:r>
            <a:r>
              <a:rPr lang="en-US" dirty="0" smtClean="0"/>
              <a:t>/t=-5/RC v/s</a:t>
            </a:r>
            <a:r>
              <a:rPr lang="en-US" i="1" dirty="0" smtClean="0"/>
              <a:t>…………………………(1)</a:t>
            </a:r>
          </a:p>
          <a:p>
            <a:r>
              <a:rPr lang="en-US" dirty="0" smtClean="0"/>
              <a:t>From question, V</a:t>
            </a:r>
            <a:r>
              <a:rPr lang="en-US" baseline="-25000" dirty="0" smtClean="0"/>
              <a:t>o</a:t>
            </a:r>
            <a:r>
              <a:rPr lang="en-US" dirty="0" smtClean="0"/>
              <a:t>/t=-5v/ms= -5000v/s</a:t>
            </a:r>
            <a:r>
              <a:rPr lang="en-US" i="1" dirty="0" smtClean="0"/>
              <a:t>….(2)</a:t>
            </a:r>
          </a:p>
          <a:p>
            <a:r>
              <a:rPr lang="en-US" i="1" dirty="0" smtClean="0"/>
              <a:t>Equating 1 and 2 we get;</a:t>
            </a:r>
          </a:p>
          <a:p>
            <a:pPr marL="0" indent="0">
              <a:buNone/>
            </a:pPr>
            <a:r>
              <a:rPr lang="en-US" dirty="0" smtClean="0"/>
              <a:t>				RC=10</a:t>
            </a:r>
            <a:r>
              <a:rPr lang="en-US" baseline="30000" dirty="0" smtClean="0"/>
              <a:t>-3</a:t>
            </a:r>
            <a:endParaRPr lang="en-US" baseline="-25000" dirty="0"/>
          </a:p>
          <a:p>
            <a:pPr marL="0" indent="0">
              <a:buNone/>
            </a:pPr>
            <a:r>
              <a:rPr lang="en-US" baseline="-25000" dirty="0" smtClean="0"/>
              <a:t>Now</a:t>
            </a:r>
            <a:r>
              <a:rPr lang="en-US" dirty="0" smtClean="0"/>
              <a:t> we have to chose value R and C such that its multiple is 10</a:t>
            </a:r>
            <a:r>
              <a:rPr lang="en-US" baseline="30000" dirty="0" smtClean="0"/>
              <a:t>-3</a:t>
            </a:r>
            <a:r>
              <a:rPr lang="en-US" dirty="0"/>
              <a:t> </a:t>
            </a:r>
            <a:r>
              <a:rPr lang="en-US" dirty="0" smtClean="0"/>
              <a:t>,so let R=1000 ohm then C=10</a:t>
            </a:r>
            <a:r>
              <a:rPr lang="en-US" baseline="30000" dirty="0" smtClean="0"/>
              <a:t>-6 </a:t>
            </a:r>
            <a:r>
              <a:rPr lang="en-US" dirty="0" smtClean="0"/>
              <a:t> F</a:t>
            </a:r>
          </a:p>
          <a:p>
            <a:pPr marL="0" indent="0">
              <a:buNone/>
            </a:pPr>
            <a:r>
              <a:rPr lang="en-US" dirty="0" smtClean="0"/>
              <a:t>The designed </a:t>
            </a:r>
            <a:r>
              <a:rPr lang="en-US" dirty="0" err="1" smtClean="0"/>
              <a:t>ckt</a:t>
            </a:r>
            <a:r>
              <a:rPr lang="en-US" dirty="0" smtClean="0"/>
              <a:t> is shown alongside.</a:t>
            </a:r>
          </a:p>
        </p:txBody>
      </p:sp>
      <p:pic>
        <p:nvPicPr>
          <p:cNvPr id="4" name="Picture 4" descr="Image result for integrator amplifi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26707" y="234287"/>
            <a:ext cx="3048000" cy="15240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5"/>
          <p:cNvPicPr>
            <a:picLocks noChangeAspect="1" noChangeArrowheads="1"/>
          </p:cNvPicPr>
          <p:nvPr/>
        </p:nvPicPr>
        <p:blipFill>
          <a:blip r:embed="rId4">
            <a:extLst>
              <a:ext uri="{BEBA8EAE-BF5A-486C-A8C5-ECC9F3942E4B}">
                <a14:imgProps xmlns:a14="http://schemas.microsoft.com/office/drawing/2010/main" xmlns="">
                  <a14:imgLayer r:embed="rId6">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590800" y="1143000"/>
            <a:ext cx="1750552" cy="68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867072" y="5105400"/>
            <a:ext cx="3248025"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988719" y="2819400"/>
            <a:ext cx="2185988"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5027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Differentiator</a:t>
            </a:r>
            <a:endParaRPr lang="en-US" dirty="0"/>
          </a:p>
        </p:txBody>
      </p:sp>
      <p:sp>
        <p:nvSpPr>
          <p:cNvPr id="3" name="Content Placeholder 2"/>
          <p:cNvSpPr>
            <a:spLocks noGrp="1"/>
          </p:cNvSpPr>
          <p:nvPr>
            <p:ph sz="quarter" idx="1"/>
          </p:nvPr>
        </p:nvSpPr>
        <p:spPr>
          <a:xfrm>
            <a:off x="339821" y="1619535"/>
            <a:ext cx="5908579" cy="5257799"/>
          </a:xfrm>
        </p:spPr>
        <p:txBody>
          <a:bodyPr/>
          <a:lstStyle/>
          <a:p>
            <a:endParaRPr lang="en-US" dirty="0" smtClean="0"/>
          </a:p>
          <a:p>
            <a:endParaRPr lang="en-US" dirty="0" smtClean="0"/>
          </a:p>
          <a:p>
            <a:r>
              <a:rPr lang="en-US" dirty="0" smtClean="0"/>
              <a:t> It is the circuit that perform mathematical differentiation of input signal.</a:t>
            </a:r>
          </a:p>
          <a:p>
            <a:r>
              <a:rPr lang="en-US" dirty="0" err="1" smtClean="0"/>
              <a:t>Eg</a:t>
            </a:r>
            <a:r>
              <a:rPr lang="en-US" dirty="0" smtClean="0"/>
              <a:t>. If input is triangular wave, output is  square wave.</a:t>
            </a:r>
          </a:p>
          <a:p>
            <a:r>
              <a:rPr lang="en-US" dirty="0" smtClean="0"/>
              <a:t>Used </a:t>
            </a:r>
            <a:r>
              <a:rPr lang="en-US" dirty="0"/>
              <a:t>most widely in process </a:t>
            </a:r>
            <a:r>
              <a:rPr lang="en-US" dirty="0" smtClean="0"/>
              <a:t>instrumentation </a:t>
            </a:r>
            <a:r>
              <a:rPr lang="en-US" dirty="0" err="1" smtClean="0"/>
              <a:t>i.e</a:t>
            </a:r>
            <a:r>
              <a:rPr lang="en-US" dirty="0" smtClean="0"/>
              <a:t> </a:t>
            </a:r>
            <a:r>
              <a:rPr lang="en-US" dirty="0"/>
              <a:t>used to monitor the rate of change of various points. </a:t>
            </a:r>
          </a:p>
        </p:txBody>
      </p:sp>
      <p:pic>
        <p:nvPicPr>
          <p:cNvPr id="11267" name="Picture 3"/>
          <p:cNvPicPr>
            <a:picLocks noChangeAspect="1" noChangeArrowheads="1"/>
          </p:cNvPicPr>
          <p:nvPr/>
        </p:nvPicPr>
        <p:blipFill>
          <a:blip r:embed="rId4">
            <a:extLst>
              <a:ext uri="{BEBA8EAE-BF5A-486C-A8C5-ECC9F3942E4B}">
                <a14:imgProps xmlns:a14="http://schemas.microsoft.com/office/drawing/2010/main" xmlns="">
                  <a14:imgLayer r:embed="rId5">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1905000" y="1600200"/>
            <a:ext cx="1944003" cy="714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6">
            <a:extLst>
              <a:ext uri="{BEBA8EAE-BF5A-486C-A8C5-ECC9F3942E4B}">
                <a14:imgProps xmlns:a14="http://schemas.microsoft.com/office/drawing/2010/main" xmlns="">
                  <a14:imgLayer r:embed="rId7">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5099242" y="-46631"/>
            <a:ext cx="4044758" cy="2665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8">
            <a:extLst>
              <a:ext uri="{BEBA8EAE-BF5A-486C-A8C5-ECC9F3942E4B}">
                <a14:imgProps xmlns:a14="http://schemas.microsoft.com/office/drawing/2010/main" xmlns="">
                  <a14:imgLayer r:embed="rId9">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6248400" y="3086904"/>
            <a:ext cx="3061837" cy="3771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nvGraphicFramePr>
        <p:xfrm>
          <a:off x="4267200" y="533400"/>
          <a:ext cx="1514764" cy="609600"/>
        </p:xfrm>
        <a:graphic>
          <a:graphicData uri="http://schemas.openxmlformats.org/presentationml/2006/ole">
            <p:oleObj spid="_x0000_s6146" name="Equation" r:id="rId10" imgW="1041120" imgH="419040" progId="Equation.DSMT4">
              <p:embed/>
            </p:oleObj>
          </a:graphicData>
        </a:graphic>
      </p:graphicFrame>
      <p:graphicFrame>
        <p:nvGraphicFramePr>
          <p:cNvPr id="8" name="Object 7"/>
          <p:cNvGraphicFramePr>
            <a:graphicFrameLocks noChangeAspect="1"/>
          </p:cNvGraphicFramePr>
          <p:nvPr/>
        </p:nvGraphicFramePr>
        <p:xfrm>
          <a:off x="7924800" y="0"/>
          <a:ext cx="1016000" cy="690563"/>
        </p:xfrm>
        <a:graphic>
          <a:graphicData uri="http://schemas.openxmlformats.org/presentationml/2006/ole">
            <p:oleObj spid="_x0000_s6147" name="Equation" r:id="rId11" imgW="711000" imgH="393480" progId="Equation.DSMT4">
              <p:embed/>
            </p:oleObj>
          </a:graphicData>
        </a:graphic>
      </p:graphicFrame>
    </p:spTree>
    <p:extLst>
      <p:ext uri="{BB962C8B-B14F-4D97-AF65-F5344CB8AC3E}">
        <p14:creationId xmlns:p14="http://schemas.microsoft.com/office/powerpoint/2010/main" xmlns="" val="2142452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Assignment </a:t>
            </a:r>
            <a:r>
              <a:rPr lang="en-US" dirty="0" smtClean="0"/>
              <a:t>2</a:t>
            </a:r>
            <a:endParaRPr lang="en-US" dirty="0"/>
          </a:p>
        </p:txBody>
      </p:sp>
      <p:sp>
        <p:nvSpPr>
          <p:cNvPr id="3" name="Content Placeholder 2"/>
          <p:cNvSpPr>
            <a:spLocks noGrp="1"/>
          </p:cNvSpPr>
          <p:nvPr>
            <p:ph sz="quarter" idx="1"/>
          </p:nvPr>
        </p:nvSpPr>
        <p:spPr>
          <a:xfrm>
            <a:off x="457200" y="1600200"/>
            <a:ext cx="8686800" cy="4873752"/>
          </a:xfrm>
        </p:spPr>
        <p:txBody>
          <a:bodyPr/>
          <a:lstStyle/>
          <a:p>
            <a:pPr marL="0" indent="0">
              <a:buNone/>
            </a:pPr>
            <a:r>
              <a:rPr lang="en-US" dirty="0" smtClean="0"/>
              <a:t>1.List out the ideal characteristics of Op-Amp.</a:t>
            </a:r>
          </a:p>
          <a:p>
            <a:pPr marL="0" lvl="1" indent="0">
              <a:spcBef>
                <a:spcPts val="600"/>
              </a:spcBef>
              <a:buSzPct val="70000"/>
              <a:buNone/>
            </a:pPr>
            <a:r>
              <a:rPr lang="en-US" sz="2400" dirty="0" smtClean="0"/>
              <a:t>2.Design </a:t>
            </a:r>
            <a:r>
              <a:rPr lang="en-US" sz="2400" dirty="0"/>
              <a:t>an integrator circuit with output ramp </a:t>
            </a:r>
            <a:r>
              <a:rPr lang="en-US" sz="2400" dirty="0" smtClean="0"/>
              <a:t>voltage </a:t>
            </a:r>
          </a:p>
          <a:p>
            <a:pPr marL="0" lvl="1" indent="0">
              <a:spcBef>
                <a:spcPts val="600"/>
              </a:spcBef>
              <a:buSzPct val="70000"/>
              <a:buNone/>
            </a:pPr>
            <a:r>
              <a:rPr lang="en-US" sz="2400" dirty="0" smtClean="0"/>
              <a:t>of  </a:t>
            </a:r>
            <a:r>
              <a:rPr lang="en-US" sz="2400" dirty="0"/>
              <a:t>-</a:t>
            </a:r>
            <a:r>
              <a:rPr lang="en-US" sz="2400" dirty="0" smtClean="0"/>
              <a:t>20V/</a:t>
            </a:r>
            <a:r>
              <a:rPr lang="en-US" sz="2400" dirty="0" err="1" smtClean="0"/>
              <a:t>ms.</a:t>
            </a:r>
            <a:endParaRPr lang="en-US" sz="2400" dirty="0" smtClean="0"/>
          </a:p>
          <a:p>
            <a:pPr marL="0" indent="0">
              <a:buNone/>
            </a:pPr>
            <a:r>
              <a:rPr lang="en-US" dirty="0" smtClean="0"/>
              <a:t>3.Derive the expression for gain and list out 	application of         op-amp under following configuration</a:t>
            </a:r>
          </a:p>
          <a:p>
            <a:pPr lvl="1"/>
            <a:r>
              <a:rPr lang="en-US" dirty="0" smtClean="0"/>
              <a:t>Inverting </a:t>
            </a:r>
          </a:p>
          <a:p>
            <a:pPr lvl="1"/>
            <a:r>
              <a:rPr lang="en-US" dirty="0" smtClean="0"/>
              <a:t>Non-inverting</a:t>
            </a:r>
          </a:p>
          <a:p>
            <a:pPr lvl="1"/>
            <a:r>
              <a:rPr lang="en-US" dirty="0" smtClean="0"/>
              <a:t>Summer</a:t>
            </a:r>
          </a:p>
          <a:p>
            <a:pPr lvl="1"/>
            <a:r>
              <a:rPr lang="en-US" dirty="0" smtClean="0"/>
              <a:t>Subtractor</a:t>
            </a:r>
          </a:p>
          <a:p>
            <a:pPr lvl="1"/>
            <a:r>
              <a:rPr lang="en-US" dirty="0" smtClean="0"/>
              <a:t>Integrator</a:t>
            </a:r>
          </a:p>
          <a:p>
            <a:pPr lvl="1"/>
            <a:r>
              <a:rPr lang="en-US" dirty="0" smtClean="0"/>
              <a:t>Differentiator</a:t>
            </a:r>
          </a:p>
          <a:p>
            <a:pPr marL="365760" lvl="1" indent="0">
              <a:buNone/>
            </a:pPr>
            <a:endParaRPr lang="en-US" dirty="0" smtClean="0"/>
          </a:p>
          <a:p>
            <a:pPr marL="365760" lvl="1" indent="0">
              <a:buNone/>
            </a:pPr>
            <a:endParaRPr lang="en-US" dirty="0" smtClean="0"/>
          </a:p>
        </p:txBody>
      </p:sp>
    </p:spTree>
    <p:extLst>
      <p:ext uri="{BB962C8B-B14F-4D97-AF65-F5344CB8AC3E}">
        <p14:creationId xmlns:p14="http://schemas.microsoft.com/office/powerpoint/2010/main" xmlns="" val="2067154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 Amplifier</a:t>
            </a:r>
            <a:endParaRPr lang="en-US" dirty="0"/>
          </a:p>
        </p:txBody>
      </p:sp>
      <p:sp>
        <p:nvSpPr>
          <p:cNvPr id="3" name="Content Placeholder 2"/>
          <p:cNvSpPr>
            <a:spLocks noGrp="1"/>
          </p:cNvSpPr>
          <p:nvPr>
            <p:ph sz="quarter" idx="1"/>
          </p:nvPr>
        </p:nvSpPr>
        <p:spPr>
          <a:xfrm>
            <a:off x="228600" y="1679448"/>
            <a:ext cx="8458200" cy="4873752"/>
          </a:xfrm>
        </p:spPr>
        <p:txBody>
          <a:bodyPr/>
          <a:lstStyle/>
          <a:p>
            <a:r>
              <a:rPr lang="en-US" dirty="0" smtClean="0"/>
              <a:t>The output signal produced  by transducers is very weak so need to be amplified before further processing which is done by instrumentation amplifier.</a:t>
            </a:r>
          </a:p>
          <a:p>
            <a:r>
              <a:rPr lang="en-US" dirty="0"/>
              <a:t>An instrumentation amplifier is a differential op-amp circuit providing high input impedances with ease of gain adjustment through the variation of a single </a:t>
            </a:r>
            <a:r>
              <a:rPr lang="en-US" dirty="0" smtClean="0"/>
              <a:t>resistor(</a:t>
            </a:r>
            <a:r>
              <a:rPr lang="en-US" dirty="0" err="1" smtClean="0"/>
              <a:t>Rgain</a:t>
            </a:r>
            <a:r>
              <a:rPr lang="en-US" dirty="0" smtClean="0"/>
              <a:t>) in figure </a:t>
            </a:r>
            <a:r>
              <a:rPr lang="en-US" dirty="0" smtClean="0"/>
              <a:t>alongside</a:t>
            </a:r>
            <a:r>
              <a:rPr lang="en-US" dirty="0" smtClean="0"/>
              <a:t>.</a:t>
            </a:r>
          </a:p>
          <a:p>
            <a:r>
              <a:rPr lang="en-US" dirty="0"/>
              <a:t>.</a:t>
            </a:r>
            <a:endParaRPr lang="en-US" dirty="0" smtClean="0"/>
          </a:p>
          <a:p>
            <a:endParaRPr lang="en-US" dirty="0"/>
          </a:p>
          <a:p>
            <a:endParaRPr lang="en-US" dirty="0"/>
          </a:p>
        </p:txBody>
      </p:sp>
      <p:pic>
        <p:nvPicPr>
          <p:cNvPr id="4099" name="Picture 3" descr="C:\Users\Bishal Rimal\Desktop\193px-Op-Amp_Instrumentation_Amplifier.svg.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6800" y="4191000"/>
            <a:ext cx="3819525" cy="286959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457200" y="4373714"/>
            <a:ext cx="4800600" cy="1569660"/>
          </a:xfrm>
          <a:prstGeom prst="rect">
            <a:avLst/>
          </a:prstGeom>
          <a:noFill/>
        </p:spPr>
        <p:txBody>
          <a:bodyPr wrap="square" rtlCol="0">
            <a:spAutoFit/>
          </a:bodyPr>
          <a:lstStyle/>
          <a:p>
            <a:r>
              <a:rPr lang="en-US" sz="2400" dirty="0"/>
              <a:t>Instrumentation amplifiers are used where great accuracy and stability of the circuit both short and long-term are required.</a:t>
            </a:r>
          </a:p>
        </p:txBody>
      </p:sp>
    </p:spTree>
    <p:extLst>
      <p:ext uri="{BB962C8B-B14F-4D97-AF65-F5344CB8AC3E}">
        <p14:creationId xmlns:p14="http://schemas.microsoft.com/office/powerpoint/2010/main" xmlns="" val="2277931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 of Instrumentation amplifier</a:t>
            </a:r>
            <a:endParaRPr lang="en-US" dirty="0"/>
          </a:p>
        </p:txBody>
      </p:sp>
      <p:sp>
        <p:nvSpPr>
          <p:cNvPr id="3" name="Content Placeholder 2"/>
          <p:cNvSpPr>
            <a:spLocks noGrp="1"/>
          </p:cNvSpPr>
          <p:nvPr>
            <p:ph sz="quarter" idx="1"/>
          </p:nvPr>
        </p:nvSpPr>
        <p:spPr/>
        <p:txBody>
          <a:bodyPr/>
          <a:lstStyle/>
          <a:p>
            <a:r>
              <a:rPr lang="en-US" dirty="0" smtClean="0"/>
              <a:t>Single resistor gain </a:t>
            </a:r>
            <a:r>
              <a:rPr lang="en-US" dirty="0" smtClean="0"/>
              <a:t>adjustment </a:t>
            </a:r>
            <a:r>
              <a:rPr lang="en-US" dirty="0" smtClean="0"/>
              <a:t>with high accuracy.</a:t>
            </a:r>
          </a:p>
          <a:p>
            <a:r>
              <a:rPr lang="en-US" dirty="0" smtClean="0"/>
              <a:t>High CMRR so that it eliminates the distortion</a:t>
            </a:r>
          </a:p>
          <a:p>
            <a:r>
              <a:rPr lang="en-US" dirty="0" smtClean="0"/>
              <a:t>High stability of gain due with low temperature coefficient.</a:t>
            </a:r>
          </a:p>
          <a:p>
            <a:r>
              <a:rPr lang="en-US" dirty="0" smtClean="0"/>
              <a:t>Low </a:t>
            </a:r>
            <a:r>
              <a:rPr lang="en-US" dirty="0" smtClean="0"/>
              <a:t>output impedance</a:t>
            </a:r>
          </a:p>
          <a:p>
            <a:endParaRPr lang="en-US" dirty="0"/>
          </a:p>
        </p:txBody>
      </p:sp>
    </p:spTree>
    <p:extLst>
      <p:ext uri="{BB962C8B-B14F-4D97-AF65-F5344CB8AC3E}">
        <p14:creationId xmlns:p14="http://schemas.microsoft.com/office/powerpoint/2010/main" xmlns="" val="2889205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descr="C:\Users\Bishal Rimal\Desktop\instrumentation\New Doc 2019-05-03_1.jpg"/>
          <p:cNvPicPr>
            <a:picLocks noGrp="1" noChangeAspect="1" noChangeArrowheads="1"/>
          </p:cNvPicPr>
          <p:nvPr>
            <p:ph sz="quarter" idx="1"/>
          </p:nvPr>
        </p:nvPicPr>
        <p:blipFill>
          <a:blip r:embed="rId2" cstate="print">
            <a:extLst>
              <a:ext uri="{BEBA8EAE-BF5A-486C-A8C5-ECC9F3942E4B}">
                <a14:imgProps xmlns:a14="http://schemas.microsoft.com/office/drawing/2010/main" xmlns="">
                  <a14:imgLayer r:embed="rId3">
                    <a14:imgEffect>
                      <a14:brightnessContrast bright="40000" contrast="40000"/>
                    </a14:imgEffect>
                  </a14:imgLayer>
                </a14:imgProps>
              </a:ext>
              <a:ext uri="{28A0092B-C50C-407E-A947-70E740481C1C}">
                <a14:useLocalDpi xmlns:a14="http://schemas.microsoft.com/office/drawing/2010/main" xmlns="" val="0"/>
              </a:ext>
            </a:extLst>
          </a:blip>
          <a:srcRect/>
          <a:stretch>
            <a:fillRect/>
          </a:stretch>
        </p:blipFill>
        <p:spPr bwMode="auto">
          <a:xfrm>
            <a:off x="1066800" y="0"/>
            <a:ext cx="7210670" cy="5486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2667000" y="5345668"/>
            <a:ext cx="3414717" cy="369332"/>
          </a:xfrm>
          <a:prstGeom prst="rect">
            <a:avLst/>
          </a:prstGeom>
          <a:noFill/>
        </p:spPr>
        <p:txBody>
          <a:bodyPr wrap="none" rtlCol="0">
            <a:spAutoFit/>
          </a:bodyPr>
          <a:lstStyle/>
          <a:p>
            <a:r>
              <a:rPr lang="en-US" dirty="0" smtClean="0"/>
              <a:t>Fig Instrumentation amplifier</a:t>
            </a:r>
            <a:endParaRPr lang="en-US" dirty="0"/>
          </a:p>
        </p:txBody>
      </p:sp>
      <p:sp>
        <p:nvSpPr>
          <p:cNvPr id="6" name="TextBox 5"/>
          <p:cNvSpPr txBox="1"/>
          <p:nvPr/>
        </p:nvSpPr>
        <p:spPr>
          <a:xfrm>
            <a:off x="304800" y="5772834"/>
            <a:ext cx="8686800" cy="969496"/>
          </a:xfrm>
          <a:prstGeom prst="rect">
            <a:avLst/>
          </a:prstGeom>
          <a:noFill/>
        </p:spPr>
        <p:txBody>
          <a:bodyPr wrap="square" rtlCol="0">
            <a:spAutoFit/>
          </a:bodyPr>
          <a:lstStyle/>
          <a:p>
            <a:r>
              <a:rPr lang="en-US" sz="1900" b="1" dirty="0" smtClean="0"/>
              <a:t>First stage is carefully matched op-amps</a:t>
            </a:r>
          </a:p>
          <a:p>
            <a:r>
              <a:rPr lang="en-US" sz="1900" b="1" dirty="0" smtClean="0"/>
              <a:t>Second stage is generally unity gain differential amplifier.</a:t>
            </a:r>
          </a:p>
          <a:p>
            <a:r>
              <a:rPr lang="en-US" sz="1900" b="1" dirty="0" smtClean="0"/>
              <a:t>Changing the value of </a:t>
            </a:r>
            <a:r>
              <a:rPr lang="en-US" sz="1900" b="1" dirty="0" err="1" smtClean="0"/>
              <a:t>Rg</a:t>
            </a:r>
            <a:r>
              <a:rPr lang="en-US" sz="1900" b="1" dirty="0" smtClean="0"/>
              <a:t> will change its gain.</a:t>
            </a:r>
            <a:endParaRPr lang="en-US" sz="1900" b="1"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67400" y="4769018"/>
            <a:ext cx="3276600" cy="715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2485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Bishal Rimal\Desktop\instrumentation\New Doc 2019-05-03_2.jp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harpenSoften amount="50000"/>
                    </a14:imgEffect>
                    <a14:imgEffect>
                      <a14:brightnessContrast bright="40000" contrast="20000"/>
                    </a14:imgEffect>
                  </a14:imgLayer>
                </a14:imgProps>
              </a:ext>
              <a:ext uri="{28A0092B-C50C-407E-A947-70E740481C1C}">
                <a14:useLocalDpi xmlns:a14="http://schemas.microsoft.com/office/drawing/2010/main" xmlns="" val="0"/>
              </a:ext>
            </a:extLst>
          </a:blip>
          <a:srcRect/>
          <a:stretch>
            <a:fillRect/>
          </a:stretch>
        </p:blipFill>
        <p:spPr bwMode="auto">
          <a:xfrm>
            <a:off x="34158" y="-13138"/>
            <a:ext cx="4556803" cy="46482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1000" y="4635062"/>
            <a:ext cx="4899443" cy="22429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358871" y="1220349"/>
            <a:ext cx="3270779" cy="2513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Connector 3"/>
          <p:cNvCxnSpPr/>
          <p:nvPr/>
        </p:nvCxnSpPr>
        <p:spPr>
          <a:xfrm>
            <a:off x="5120443" y="685800"/>
            <a:ext cx="0" cy="60198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139795" y="65689"/>
            <a:ext cx="3708929" cy="923330"/>
          </a:xfrm>
          <a:prstGeom prst="rect">
            <a:avLst/>
          </a:prstGeom>
          <a:noFill/>
        </p:spPr>
        <p:txBody>
          <a:bodyPr wrap="square" rtlCol="0">
            <a:spAutoFit/>
          </a:bodyPr>
          <a:lstStyle/>
          <a:p>
            <a:r>
              <a:rPr lang="en-US" dirty="0" smtClean="0"/>
              <a:t>As the second stage is unity gain differential amplifier, output is given by:</a:t>
            </a:r>
            <a:endParaRPr lang="en-US" dirty="0"/>
          </a:p>
        </p:txBody>
      </p:sp>
      <p:sp>
        <p:nvSpPr>
          <p:cNvPr id="6" name="TextBox 5"/>
          <p:cNvSpPr txBox="1"/>
          <p:nvPr/>
        </p:nvSpPr>
        <p:spPr>
          <a:xfrm>
            <a:off x="5139795" y="4267200"/>
            <a:ext cx="3708929" cy="969496"/>
          </a:xfrm>
          <a:prstGeom prst="rect">
            <a:avLst/>
          </a:prstGeom>
          <a:noFill/>
        </p:spPr>
        <p:txBody>
          <a:bodyPr wrap="square" rtlCol="0">
            <a:spAutoFit/>
          </a:bodyPr>
          <a:lstStyle/>
          <a:p>
            <a:r>
              <a:rPr lang="en-US" sz="1900" b="1" dirty="0" smtClean="0"/>
              <a:t>Thus by changing the value of </a:t>
            </a:r>
            <a:r>
              <a:rPr lang="en-US" sz="1900" b="1" dirty="0" err="1" smtClean="0"/>
              <a:t>Rg</a:t>
            </a:r>
            <a:r>
              <a:rPr lang="en-US" sz="1900" b="1" dirty="0" smtClean="0"/>
              <a:t>, gain of the amplifier can be changed.</a:t>
            </a:r>
          </a:p>
        </p:txBody>
      </p:sp>
    </p:spTree>
    <p:extLst>
      <p:ext uri="{BB962C8B-B14F-4D97-AF65-F5344CB8AC3E}">
        <p14:creationId xmlns:p14="http://schemas.microsoft.com/office/powerpoint/2010/main" xmlns="" val="2147311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Isolation</a:t>
            </a:r>
            <a:br>
              <a:rPr lang="en-US" dirty="0" smtClean="0"/>
            </a:br>
            <a:endParaRPr lang="en-US" dirty="0"/>
          </a:p>
        </p:txBody>
      </p:sp>
      <p:sp>
        <p:nvSpPr>
          <p:cNvPr id="3" name="Content Placeholder 2"/>
          <p:cNvSpPr>
            <a:spLocks noGrp="1"/>
          </p:cNvSpPr>
          <p:nvPr>
            <p:ph sz="quarter" idx="1"/>
          </p:nvPr>
        </p:nvSpPr>
        <p:spPr/>
        <p:txBody>
          <a:bodyPr/>
          <a:lstStyle/>
          <a:p>
            <a:endParaRPr lang="en-US" dirty="0"/>
          </a:p>
        </p:txBody>
      </p:sp>
      <p:pic>
        <p:nvPicPr>
          <p:cNvPr id="5" name="Picture 2"/>
          <p:cNvPicPr>
            <a:picLocks noChangeAspect="1" noChangeArrowheads="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78978" y="955876"/>
            <a:ext cx="3800609" cy="2564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5505734" y="3392074"/>
            <a:ext cx="2343911" cy="646331"/>
          </a:xfrm>
          <a:prstGeom prst="rect">
            <a:avLst/>
          </a:prstGeom>
          <a:noFill/>
        </p:spPr>
        <p:txBody>
          <a:bodyPr wrap="none" rtlCol="0">
            <a:spAutoFit/>
          </a:bodyPr>
          <a:lstStyle/>
          <a:p>
            <a:r>
              <a:rPr lang="en-US" b="1" dirty="0" smtClean="0"/>
              <a:t>Here if R</a:t>
            </a:r>
            <a:r>
              <a:rPr lang="en-US" b="1" baseline="-25000" dirty="0" smtClean="0"/>
              <a:t>2</a:t>
            </a:r>
            <a:r>
              <a:rPr lang="en-US" b="1" dirty="0" smtClean="0"/>
              <a:t>=0, Av=1</a:t>
            </a:r>
          </a:p>
          <a:p>
            <a:r>
              <a:rPr lang="en-US" b="1" dirty="0" err="1" smtClean="0"/>
              <a:t>i.e</a:t>
            </a:r>
            <a:r>
              <a:rPr lang="en-US" b="1" dirty="0" smtClean="0"/>
              <a:t> V</a:t>
            </a:r>
            <a:r>
              <a:rPr lang="en-US" b="1" baseline="-25000" dirty="0" smtClean="0"/>
              <a:t>0</a:t>
            </a:r>
            <a:r>
              <a:rPr lang="en-US" b="1" dirty="0" smtClean="0"/>
              <a:t>=V</a:t>
            </a:r>
            <a:r>
              <a:rPr lang="en-US" b="1" baseline="-25000" dirty="0"/>
              <a:t>i</a:t>
            </a:r>
            <a:r>
              <a:rPr lang="en-US" b="1" dirty="0" smtClean="0"/>
              <a:t> </a:t>
            </a:r>
            <a:endParaRPr lang="en-US" b="1" dirty="0"/>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62600" y="955876"/>
            <a:ext cx="2333625"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ight Arrow 7"/>
          <p:cNvSpPr/>
          <p:nvPr/>
        </p:nvSpPr>
        <p:spPr>
          <a:xfrm>
            <a:off x="4267200" y="1828800"/>
            <a:ext cx="838200" cy="10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3343" y="4222777"/>
            <a:ext cx="8950657" cy="2062103"/>
          </a:xfrm>
          <a:prstGeom prst="rect">
            <a:avLst/>
          </a:prstGeom>
          <a:noFill/>
        </p:spPr>
        <p:txBody>
          <a:bodyPr wrap="square" rtlCol="0">
            <a:spAutoFit/>
          </a:bodyPr>
          <a:lstStyle/>
          <a:p>
            <a:pPr marL="285750" indent="-285750">
              <a:buFont typeface="Arial" pitchFamily="34" charset="0"/>
              <a:buChar char="•"/>
            </a:pPr>
            <a:r>
              <a:rPr lang="en-US" b="1" dirty="0" smtClean="0"/>
              <a:t>Used </a:t>
            </a:r>
            <a:r>
              <a:rPr lang="en-US" b="1" dirty="0"/>
              <a:t>to isolate stages from each </a:t>
            </a:r>
            <a:r>
              <a:rPr lang="en-US" b="1" dirty="0" smtClean="0"/>
              <a:t>other electrically.</a:t>
            </a:r>
          </a:p>
          <a:p>
            <a:pPr marL="285750" indent="-285750">
              <a:buFont typeface="Arial" pitchFamily="34" charset="0"/>
              <a:buChar char="•"/>
            </a:pPr>
            <a:r>
              <a:rPr lang="en-US" b="1" dirty="0" smtClean="0"/>
              <a:t>Used as an impedance transformer. </a:t>
            </a:r>
          </a:p>
          <a:p>
            <a:pPr marL="285750" indent="-285750">
              <a:buFont typeface="Arial" pitchFamily="34" charset="0"/>
              <a:buChar char="•"/>
            </a:pPr>
            <a:r>
              <a:rPr lang="en-US" b="1" dirty="0" smtClean="0"/>
              <a:t>Reduce power consumption of the source</a:t>
            </a:r>
          </a:p>
          <a:p>
            <a:pPr marL="285750" indent="-285750">
              <a:buFont typeface="Arial" pitchFamily="34" charset="0"/>
              <a:buChar char="•"/>
            </a:pPr>
            <a:r>
              <a:rPr lang="en-US" b="1" dirty="0" smtClean="0"/>
              <a:t>Reduce distortion from overloading, distortion and other electromagnetic interference.</a:t>
            </a:r>
          </a:p>
          <a:p>
            <a:pPr marL="285750" indent="-285750">
              <a:buFont typeface="Arial" pitchFamily="34" charset="0"/>
              <a:buChar char="•"/>
            </a:pPr>
            <a:endParaRPr lang="en-US" b="1" dirty="0"/>
          </a:p>
          <a:p>
            <a:endParaRPr lang="en-US" sz="2000" b="1" dirty="0"/>
          </a:p>
        </p:txBody>
      </p:sp>
      <p:pic>
        <p:nvPicPr>
          <p:cNvPr id="10" name="Picture 5"/>
          <p:cNvPicPr>
            <a:picLocks noChangeAspect="1" noChangeArrowheads="1"/>
          </p:cNvPicPr>
          <p:nvPr/>
        </p:nvPicPr>
        <p:blipFill>
          <a:blip r:embed="rId5">
            <a:extLst>
              <a:ext uri="{BEBA8EAE-BF5A-486C-A8C5-ECC9F3942E4B}">
                <a14:imgProps xmlns:a14="http://schemas.microsoft.com/office/drawing/2010/main" xmlns="">
                  <a14:imgLayer r:embed="rId6">
                    <a14:imgEffect>
                      <a14:sharpenSoften amount="50000"/>
                    </a14:imgEffect>
                  </a14:imgLayer>
                </a14:imgProps>
              </a:ext>
              <a:ext uri="{28A0092B-C50C-407E-A947-70E740481C1C}">
                <a14:useLocalDpi xmlns:a14="http://schemas.microsoft.com/office/drawing/2010/main" xmlns="" val="0"/>
              </a:ext>
            </a:extLst>
          </a:blip>
          <a:srcRect/>
          <a:stretch>
            <a:fillRect/>
          </a:stretch>
        </p:blipFill>
        <p:spPr bwMode="auto">
          <a:xfrm>
            <a:off x="265840" y="3392074"/>
            <a:ext cx="376645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6014873" y="6412468"/>
            <a:ext cx="2762295" cy="369332"/>
          </a:xfrm>
          <a:prstGeom prst="rect">
            <a:avLst/>
          </a:prstGeom>
          <a:noFill/>
        </p:spPr>
        <p:txBody>
          <a:bodyPr wrap="none" rtlCol="0">
            <a:spAutoFit/>
          </a:bodyPr>
          <a:lstStyle/>
          <a:p>
            <a:r>
              <a:rPr lang="en-US" dirty="0" smtClean="0"/>
              <a:t>Same as isolation buffer</a:t>
            </a:r>
            <a:endParaRPr lang="en-US" dirty="0"/>
          </a:p>
        </p:txBody>
      </p:sp>
    </p:spTree>
    <p:extLst>
      <p:ext uri="{BB962C8B-B14F-4D97-AF65-F5344CB8AC3E}">
        <p14:creationId xmlns:p14="http://schemas.microsoft.com/office/powerpoint/2010/main" xmlns="" val="354363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Wave Shaper</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Modification of time varying electrical signals (V,I) using combination of electronics devices</a:t>
            </a:r>
          </a:p>
          <a:p>
            <a:r>
              <a:rPr lang="en-US" dirty="0" smtClean="0"/>
              <a:t>May be linear or non-linear</a:t>
            </a:r>
          </a:p>
          <a:p>
            <a:r>
              <a:rPr lang="en-US" dirty="0" err="1" smtClean="0"/>
              <a:t>E.g</a:t>
            </a:r>
            <a:r>
              <a:rPr lang="en-US" dirty="0" smtClean="0"/>
              <a:t> Clipper circuit clips out the certain portion of waveform. They are non linear wave shaping as they involve transistors or diodes.</a:t>
            </a:r>
          </a:p>
          <a:p>
            <a:endParaRPr lang="en-US" dirty="0" smtClean="0"/>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xmlns="" val="0"/>
              </a:ext>
            </a:extLst>
          </a:blip>
          <a:srcRect/>
          <a:stretch>
            <a:fillRect/>
          </a:stretch>
        </p:blipFill>
        <p:spPr bwMode="auto">
          <a:xfrm>
            <a:off x="1219200" y="4267200"/>
            <a:ext cx="6705600"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467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Signal Attenuation</a:t>
            </a:r>
            <a:br>
              <a:rPr lang="en-US" dirty="0" smtClean="0"/>
            </a:br>
            <a:endParaRPr lang="en-US" dirty="0"/>
          </a:p>
        </p:txBody>
      </p:sp>
      <p:sp>
        <p:nvSpPr>
          <p:cNvPr id="3" name="Content Placeholder 2"/>
          <p:cNvSpPr>
            <a:spLocks noGrp="1"/>
          </p:cNvSpPr>
          <p:nvPr>
            <p:ph sz="quarter" idx="1"/>
          </p:nvPr>
        </p:nvSpPr>
        <p:spPr>
          <a:xfrm>
            <a:off x="228600" y="914400"/>
            <a:ext cx="8229600" cy="4873752"/>
          </a:xfrm>
        </p:spPr>
        <p:txBody>
          <a:bodyPr/>
          <a:lstStyle/>
          <a:p>
            <a:r>
              <a:rPr lang="en-US" b="1" dirty="0" smtClean="0"/>
              <a:t>Attenuation</a:t>
            </a:r>
            <a:r>
              <a:rPr lang="en-US" dirty="0"/>
              <a:t> is a reduction of </a:t>
            </a:r>
            <a:r>
              <a:rPr lang="en-US" b="1" dirty="0"/>
              <a:t>signal</a:t>
            </a:r>
            <a:r>
              <a:rPr lang="en-US" dirty="0"/>
              <a:t> strength during </a:t>
            </a:r>
            <a:r>
              <a:rPr lang="en-US" dirty="0" smtClean="0"/>
              <a:t>transmission.</a:t>
            </a:r>
          </a:p>
          <a:p>
            <a:r>
              <a:rPr lang="en-US" b="1" dirty="0"/>
              <a:t>Attenuation</a:t>
            </a:r>
            <a:r>
              <a:rPr lang="en-US" dirty="0"/>
              <a:t> occurs with any type of </a:t>
            </a:r>
            <a:r>
              <a:rPr lang="en-US" b="1" dirty="0"/>
              <a:t>signal</a:t>
            </a:r>
            <a:r>
              <a:rPr lang="en-US" dirty="0"/>
              <a:t>, whether digital or </a:t>
            </a:r>
            <a:r>
              <a:rPr lang="en-US"/>
              <a:t>analog</a:t>
            </a:r>
            <a:r>
              <a:rPr lang="en-US" smtClean="0"/>
              <a:t>.</a:t>
            </a:r>
            <a:endParaRPr lang="en-US" dirty="0" smtClean="0"/>
          </a:p>
          <a:p>
            <a:r>
              <a:rPr lang="en-US" dirty="0" smtClean="0"/>
              <a:t>Sometimes called loss,</a:t>
            </a:r>
            <a:r>
              <a:rPr lang="en-US" dirty="0"/>
              <a:t> </a:t>
            </a:r>
            <a:r>
              <a:rPr lang="en-US" b="1" dirty="0"/>
              <a:t>attenuation</a:t>
            </a:r>
            <a:r>
              <a:rPr lang="en-US" dirty="0"/>
              <a:t> is a natural </a:t>
            </a:r>
            <a:r>
              <a:rPr lang="en-US" dirty="0" smtClean="0"/>
              <a:t>consequence of</a:t>
            </a:r>
            <a:r>
              <a:rPr lang="en-US" dirty="0"/>
              <a:t> </a:t>
            </a:r>
            <a:r>
              <a:rPr lang="en-US" b="1" dirty="0" smtClean="0"/>
              <a:t>signal </a:t>
            </a:r>
            <a:r>
              <a:rPr lang="en-US" dirty="0" smtClean="0"/>
              <a:t>transmission </a:t>
            </a:r>
            <a:r>
              <a:rPr lang="en-US" dirty="0"/>
              <a:t>over long distances</a:t>
            </a:r>
            <a:r>
              <a:rPr lang="en-US" dirty="0" smtClean="0"/>
              <a:t>.</a:t>
            </a:r>
          </a:p>
          <a:p>
            <a:r>
              <a:rPr lang="en-US" dirty="0"/>
              <a:t>Attenuation is a natural phenomenon that cannot be prevented while transmitting signals but we can use repeater to amplify the signal again</a:t>
            </a:r>
            <a:r>
              <a:rPr lang="en-US" dirty="0" smtClean="0"/>
              <a:t>.</a:t>
            </a:r>
          </a:p>
          <a:p>
            <a:r>
              <a:rPr lang="en-US" dirty="0"/>
              <a:t>Op-amp with </a:t>
            </a:r>
            <a:r>
              <a:rPr lang="en-US" dirty="0" smtClean="0"/>
              <a:t>closed loop gain, A </a:t>
            </a:r>
            <a:r>
              <a:rPr lang="en-US" dirty="0"/>
              <a:t>&lt;1 are attenuator</a:t>
            </a:r>
          </a:p>
          <a:p>
            <a:endParaRPr lang="en-US" dirty="0" smtClean="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77559" y="5379888"/>
            <a:ext cx="4513383" cy="1564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021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609600" y="2216727"/>
            <a:ext cx="6925710" cy="4638675"/>
          </a:xfrm>
        </p:spPr>
      </p:pic>
      <p:sp>
        <p:nvSpPr>
          <p:cNvPr id="4" name="object 6"/>
          <p:cNvSpPr/>
          <p:nvPr/>
        </p:nvSpPr>
        <p:spPr>
          <a:xfrm>
            <a:off x="4572000" y="-228600"/>
            <a:ext cx="4262501" cy="2500376"/>
          </a:xfrm>
          <a:prstGeom prst="rect">
            <a:avLst/>
          </a:prstGeom>
          <a:blipFill>
            <a:blip r:embed="rId3" cstate="print"/>
            <a:stretch>
              <a:fillRect/>
            </a:stretch>
          </a:blipFill>
        </p:spPr>
        <p:txBody>
          <a:bodyPr wrap="square" lIns="0" tIns="0" rIns="0" bIns="0" rtlCol="0"/>
          <a:lstStyle/>
          <a:p>
            <a:endParaRPr/>
          </a:p>
        </p:txBody>
      </p:sp>
      <p:pic>
        <p:nvPicPr>
          <p:cNvPr id="2050" name="Picture 2"/>
          <p:cNvPicPr>
            <a:picLocks noChangeAspect="1" noChangeArrowheads="1"/>
          </p:cNvPicPr>
          <p:nvPr/>
        </p:nvPicPr>
        <p:blipFill>
          <a:blip r:embed="rId4">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rcRect/>
          <a:stretch>
            <a:fillRect/>
          </a:stretch>
        </p:blipFill>
        <p:spPr bwMode="auto">
          <a:xfrm>
            <a:off x="304800" y="-319024"/>
            <a:ext cx="25908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124200" y="61693"/>
            <a:ext cx="1866217" cy="707886"/>
          </a:xfrm>
          <a:prstGeom prst="rect">
            <a:avLst/>
          </a:prstGeom>
        </p:spPr>
        <p:txBody>
          <a:bodyPr wrap="none">
            <a:spAutoFit/>
          </a:bodyPr>
          <a:lstStyle/>
          <a:p>
            <a:r>
              <a:rPr lang="en-US" sz="4000" dirty="0" smtClean="0"/>
              <a:t>LM741</a:t>
            </a:r>
            <a:endParaRPr lang="en-US" sz="4000" dirty="0"/>
          </a:p>
        </p:txBody>
      </p:sp>
    </p:spTree>
    <p:extLst>
      <p:ext uri="{BB962C8B-B14F-4D97-AF65-F5344CB8AC3E}">
        <p14:creationId xmlns:p14="http://schemas.microsoft.com/office/powerpoint/2010/main" xmlns="" val="519694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Noise</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Unwanted signal introduced upon desired signal is noise.</a:t>
            </a:r>
          </a:p>
          <a:p>
            <a:pPr algn="just"/>
            <a:r>
              <a:rPr lang="en-US" dirty="0" smtClean="0"/>
              <a:t>Degrades the quality of desired signal.</a:t>
            </a:r>
          </a:p>
          <a:p>
            <a:pPr algn="just"/>
            <a:r>
              <a:rPr lang="en-US" dirty="0" smtClean="0"/>
              <a:t>Electronic component produces some noise when assembled to build a combine system. These noise might get superimposed with the desired signal. These noise may get interfaced with the information contained in the circuit.</a:t>
            </a:r>
          </a:p>
          <a:p>
            <a:pPr algn="just"/>
            <a:r>
              <a:rPr lang="en-US" dirty="0" err="1" smtClean="0"/>
              <a:t>E.g</a:t>
            </a:r>
            <a:r>
              <a:rPr lang="en-US" dirty="0" smtClean="0"/>
              <a:t> Thermal </a:t>
            </a:r>
            <a:r>
              <a:rPr lang="en-US" dirty="0" smtClean="0"/>
              <a:t>noise(thermal agitations), </a:t>
            </a:r>
            <a:r>
              <a:rPr lang="en-US" dirty="0" smtClean="0"/>
              <a:t>Shot </a:t>
            </a:r>
            <a:r>
              <a:rPr lang="en-US" dirty="0" smtClean="0"/>
              <a:t>noise(random fluctuations in motion of  charge carrier), </a:t>
            </a:r>
            <a:r>
              <a:rPr lang="en-US" dirty="0" smtClean="0"/>
              <a:t>Flicker </a:t>
            </a:r>
            <a:r>
              <a:rPr lang="en-US" dirty="0" smtClean="0"/>
              <a:t>noise(1/f noise), </a:t>
            </a:r>
            <a:r>
              <a:rPr lang="en-US" dirty="0" smtClean="0"/>
              <a:t>Burst </a:t>
            </a:r>
            <a:r>
              <a:rPr lang="en-US" dirty="0" smtClean="0"/>
              <a:t>noise(Popcorn/imperfections), Avalanche noise etc..</a:t>
            </a:r>
            <a:endParaRPr lang="en-US" dirty="0"/>
          </a:p>
        </p:txBody>
      </p:sp>
    </p:spTree>
    <p:extLst>
      <p:ext uri="{BB962C8B-B14F-4D97-AF65-F5344CB8AC3E}">
        <p14:creationId xmlns:p14="http://schemas.microsoft.com/office/powerpoint/2010/main" xmlns="" val="3684620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Reduction of Noise in electronic circuit</a:t>
            </a:r>
            <a:br>
              <a:rPr lang="en-US" dirty="0" smtClean="0"/>
            </a:br>
            <a:endParaRPr lang="en-US" dirty="0"/>
          </a:p>
        </p:txBody>
      </p:sp>
      <p:sp>
        <p:nvSpPr>
          <p:cNvPr id="3" name="Content Placeholder 2"/>
          <p:cNvSpPr>
            <a:spLocks noGrp="1"/>
          </p:cNvSpPr>
          <p:nvPr>
            <p:ph sz="quarter" idx="1"/>
          </p:nvPr>
        </p:nvSpPr>
        <p:spPr/>
        <p:txBody>
          <a:bodyPr/>
          <a:lstStyle/>
          <a:p>
            <a:r>
              <a:rPr lang="en-US" dirty="0"/>
              <a:t>Keep the signal wires short.</a:t>
            </a:r>
          </a:p>
          <a:p>
            <a:r>
              <a:rPr lang="en-US" dirty="0"/>
              <a:t>Keep the wires away from electrical machinery.</a:t>
            </a:r>
          </a:p>
          <a:p>
            <a:r>
              <a:rPr lang="en-US" dirty="0"/>
              <a:t>Use twisted together wires.</a:t>
            </a:r>
          </a:p>
          <a:p>
            <a:r>
              <a:rPr lang="en-US" dirty="0"/>
              <a:t>Use differential inputs to remove noise common the both wires</a:t>
            </a:r>
            <a:r>
              <a:rPr lang="en-US" dirty="0" smtClean="0"/>
              <a:t>.</a:t>
            </a:r>
            <a:endParaRPr lang="en-US" dirty="0"/>
          </a:p>
          <a:p>
            <a:r>
              <a:rPr lang="en-US" dirty="0"/>
              <a:t>Filter the signal.</a:t>
            </a:r>
          </a:p>
          <a:p>
            <a:endParaRPr lang="en-US" dirty="0"/>
          </a:p>
        </p:txBody>
      </p:sp>
    </p:spTree>
    <p:extLst>
      <p:ext uri="{BB962C8B-B14F-4D97-AF65-F5344CB8AC3E}">
        <p14:creationId xmlns:p14="http://schemas.microsoft.com/office/powerpoint/2010/main" xmlns="" val="4042256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486"/>
            <a:ext cx="7467600" cy="1143000"/>
          </a:xfrm>
        </p:spPr>
        <p:txBody>
          <a:bodyPr>
            <a:normAutofit fontScale="90000"/>
          </a:bodyPr>
          <a:lstStyle/>
          <a:p>
            <a:pPr algn="ctr"/>
            <a:r>
              <a:rPr lang="en-US" dirty="0" smtClean="0"/>
              <a:t>Analogue and Digital filtering</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Analog </a:t>
            </a:r>
            <a:r>
              <a:rPr lang="en-US" dirty="0" smtClean="0"/>
              <a:t>filter</a:t>
            </a:r>
          </a:p>
          <a:p>
            <a:pPr lvl="1"/>
            <a:r>
              <a:rPr lang="en-US" dirty="0" smtClean="0"/>
              <a:t>Process continuous time signal</a:t>
            </a:r>
          </a:p>
          <a:p>
            <a:pPr lvl="1"/>
            <a:r>
              <a:rPr lang="en-US" dirty="0" smtClean="0"/>
              <a:t>Low accuracy</a:t>
            </a:r>
          </a:p>
          <a:p>
            <a:pPr lvl="1"/>
            <a:r>
              <a:rPr lang="en-US" dirty="0" smtClean="0"/>
              <a:t>Difficult to simulate and design</a:t>
            </a:r>
          </a:p>
          <a:p>
            <a:pPr marL="365760" lvl="1" indent="0">
              <a:buNone/>
            </a:pPr>
            <a:r>
              <a:rPr lang="en-US" dirty="0" smtClean="0"/>
              <a:t>Types</a:t>
            </a:r>
          </a:p>
          <a:p>
            <a:pPr lvl="1"/>
            <a:r>
              <a:rPr lang="en-US" dirty="0"/>
              <a:t>Active </a:t>
            </a:r>
            <a:r>
              <a:rPr lang="en-US" dirty="0" smtClean="0"/>
              <a:t>filter</a:t>
            </a:r>
          </a:p>
          <a:p>
            <a:pPr marL="365760" lvl="1" indent="0">
              <a:buNone/>
            </a:pPr>
            <a:r>
              <a:rPr lang="en-US" dirty="0" smtClean="0"/>
              <a:t> </a:t>
            </a:r>
            <a:r>
              <a:rPr lang="en-US" dirty="0"/>
              <a:t>More common at lower frequencies </a:t>
            </a:r>
            <a:endParaRPr lang="en-US" dirty="0" smtClean="0"/>
          </a:p>
          <a:p>
            <a:pPr lvl="1"/>
            <a:r>
              <a:rPr lang="en-US" dirty="0" smtClean="0"/>
              <a:t>Passive filter</a:t>
            </a:r>
          </a:p>
          <a:p>
            <a:pPr marL="365760" lvl="1" indent="0">
              <a:buNone/>
            </a:pPr>
            <a:r>
              <a:rPr lang="en-US" dirty="0" smtClean="0"/>
              <a:t> </a:t>
            </a:r>
            <a:r>
              <a:rPr lang="en-US" dirty="0"/>
              <a:t>More common at higher frequencies</a:t>
            </a:r>
          </a:p>
        </p:txBody>
      </p:sp>
      <p:sp>
        <p:nvSpPr>
          <p:cNvPr id="4" name="Content Placeholder 3"/>
          <p:cNvSpPr>
            <a:spLocks noGrp="1"/>
          </p:cNvSpPr>
          <p:nvPr>
            <p:ph sz="quarter" idx="2"/>
          </p:nvPr>
        </p:nvSpPr>
        <p:spPr/>
        <p:txBody>
          <a:bodyPr>
            <a:normAutofit lnSpcReduction="10000"/>
          </a:bodyPr>
          <a:lstStyle/>
          <a:p>
            <a:r>
              <a:rPr lang="en-US" dirty="0" smtClean="0"/>
              <a:t>Digital Filter</a:t>
            </a:r>
          </a:p>
          <a:p>
            <a:pPr lvl="1"/>
            <a:r>
              <a:rPr lang="en-US" dirty="0" smtClean="0"/>
              <a:t>Process discrete time signal</a:t>
            </a:r>
          </a:p>
          <a:p>
            <a:pPr lvl="1"/>
            <a:r>
              <a:rPr lang="en-US" dirty="0" smtClean="0"/>
              <a:t>High accuracy</a:t>
            </a:r>
          </a:p>
          <a:p>
            <a:pPr lvl="1"/>
            <a:r>
              <a:rPr lang="en-US" dirty="0" smtClean="0"/>
              <a:t>Easy design and simulation</a:t>
            </a:r>
          </a:p>
          <a:p>
            <a:pPr marL="365760" lvl="1" indent="0">
              <a:buNone/>
            </a:pPr>
            <a:r>
              <a:rPr lang="en-US" dirty="0" smtClean="0"/>
              <a:t>Types</a:t>
            </a:r>
          </a:p>
          <a:p>
            <a:pPr lvl="1"/>
            <a:r>
              <a:rPr lang="en-US" dirty="0" smtClean="0"/>
              <a:t>IIR( Infinite Impulse Response)</a:t>
            </a:r>
          </a:p>
          <a:p>
            <a:pPr lvl="1"/>
            <a:r>
              <a:rPr lang="en-US" dirty="0" smtClean="0"/>
              <a:t>FIR (Finite Impulse Response)</a:t>
            </a:r>
          </a:p>
          <a:p>
            <a:pPr lvl="1"/>
            <a:endParaRPr lang="en-US" dirty="0"/>
          </a:p>
        </p:txBody>
      </p:sp>
      <p:sp>
        <p:nvSpPr>
          <p:cNvPr id="5" name="TextBox 4"/>
          <p:cNvSpPr txBox="1"/>
          <p:nvPr/>
        </p:nvSpPr>
        <p:spPr>
          <a:xfrm>
            <a:off x="1676400" y="945931"/>
            <a:ext cx="8077200" cy="400110"/>
          </a:xfrm>
          <a:prstGeom prst="rect">
            <a:avLst/>
          </a:prstGeom>
          <a:noFill/>
        </p:spPr>
        <p:txBody>
          <a:bodyPr wrap="square" rtlCol="0">
            <a:spAutoFit/>
          </a:bodyPr>
          <a:lstStyle/>
          <a:p>
            <a:r>
              <a:rPr lang="en-US" sz="2000" b="1" dirty="0" smtClean="0"/>
              <a:t>Filters are frequency selective circuits</a:t>
            </a:r>
            <a:endParaRPr lang="en-US" sz="2000" b="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60555" y="228600"/>
            <a:ext cx="4760555" cy="3247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80845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Communication System</a:t>
            </a:r>
            <a:br>
              <a:rPr lang="en-US" dirty="0" smtClean="0"/>
            </a:br>
            <a:endParaRPr lang="en-US" dirty="0"/>
          </a:p>
        </p:txBody>
      </p:sp>
      <p:sp>
        <p:nvSpPr>
          <p:cNvPr id="3" name="Content Placeholder 2"/>
          <p:cNvSpPr>
            <a:spLocks noGrp="1"/>
          </p:cNvSpPr>
          <p:nvPr>
            <p:ph sz="quarter" idx="1"/>
          </p:nvPr>
        </p:nvSpPr>
        <p:spPr>
          <a:xfrm>
            <a:off x="513693" y="1173793"/>
            <a:ext cx="7467600" cy="4873752"/>
          </a:xfrm>
        </p:spPr>
        <p:txBody>
          <a:bodyPr/>
          <a:lstStyle/>
          <a:p>
            <a:r>
              <a:rPr lang="en-US" dirty="0" smtClean="0"/>
              <a:t>Communication system is a system designed to send information from a source to destination. Information may be voice, data, video etc.</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66193" y="2971800"/>
            <a:ext cx="5562600" cy="2796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466193" y="5802604"/>
            <a:ext cx="5896166" cy="369332"/>
          </a:xfrm>
          <a:prstGeom prst="rect">
            <a:avLst/>
          </a:prstGeom>
          <a:noFill/>
        </p:spPr>
        <p:txBody>
          <a:bodyPr wrap="none" rtlCol="0">
            <a:spAutoFit/>
          </a:bodyPr>
          <a:lstStyle/>
          <a:p>
            <a:r>
              <a:rPr lang="en-US" dirty="0" smtClean="0"/>
              <a:t>Fig: Block diagram of General communication system</a:t>
            </a:r>
            <a:endParaRPr lang="en-US" dirty="0"/>
          </a:p>
        </p:txBody>
      </p:sp>
    </p:spTree>
    <p:extLst>
      <p:ext uri="{BB962C8B-B14F-4D97-AF65-F5344CB8AC3E}">
        <p14:creationId xmlns:p14="http://schemas.microsoft.com/office/powerpoint/2010/main" xmlns="" val="841416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Optical Communication System</a:t>
            </a:r>
            <a:br>
              <a:rPr lang="en-US" dirty="0" smtClean="0"/>
            </a:br>
            <a:endParaRPr lang="en-US" dirty="0"/>
          </a:p>
        </p:txBody>
      </p:sp>
      <p:sp>
        <p:nvSpPr>
          <p:cNvPr id="3" name="Content Placeholder 2"/>
          <p:cNvSpPr>
            <a:spLocks noGrp="1"/>
          </p:cNvSpPr>
          <p:nvPr>
            <p:ph sz="quarter" idx="1"/>
          </p:nvPr>
        </p:nvSpPr>
        <p:spPr>
          <a:xfrm>
            <a:off x="457200" y="1066800"/>
            <a:ext cx="7467600" cy="4873752"/>
          </a:xfrm>
        </p:spPr>
        <p:txBody>
          <a:bodyPr/>
          <a:lstStyle/>
          <a:p>
            <a:r>
              <a:rPr lang="en-US" dirty="0" smtClean="0"/>
              <a:t>Communication through light</a:t>
            </a:r>
          </a:p>
          <a:p>
            <a:r>
              <a:rPr lang="en-US" dirty="0" smtClean="0"/>
              <a:t>Transmission medium is Optical </a:t>
            </a:r>
            <a:r>
              <a:rPr lang="en-US" dirty="0" err="1" smtClean="0"/>
              <a:t>fibre</a:t>
            </a:r>
            <a:r>
              <a:rPr lang="en-US" dirty="0" smtClean="0"/>
              <a:t>.</a:t>
            </a:r>
          </a:p>
          <a:p>
            <a:pPr marL="0" indent="0">
              <a:buNone/>
            </a:pPr>
            <a:endParaRPr lang="en-US" dirty="0" smtClean="0"/>
          </a:p>
          <a:p>
            <a:endParaRPr lang="en-US" dirty="0" smtClean="0"/>
          </a:p>
          <a:p>
            <a:endParaRPr lang="en-US" dirty="0"/>
          </a:p>
        </p:txBody>
      </p:sp>
      <p:sp>
        <p:nvSpPr>
          <p:cNvPr id="4" name="object 9"/>
          <p:cNvSpPr/>
          <p:nvPr/>
        </p:nvSpPr>
        <p:spPr>
          <a:xfrm>
            <a:off x="575441" y="2393731"/>
            <a:ext cx="8001000" cy="37338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TextBox 4"/>
          <p:cNvSpPr txBox="1"/>
          <p:nvPr/>
        </p:nvSpPr>
        <p:spPr>
          <a:xfrm>
            <a:off x="1166648" y="5942865"/>
            <a:ext cx="6502101" cy="369332"/>
          </a:xfrm>
          <a:prstGeom prst="rect">
            <a:avLst/>
          </a:prstGeom>
          <a:noFill/>
        </p:spPr>
        <p:txBody>
          <a:bodyPr wrap="none" rtlCol="0">
            <a:spAutoFit/>
          </a:bodyPr>
          <a:lstStyle/>
          <a:p>
            <a:r>
              <a:rPr lang="en-US" dirty="0" smtClean="0"/>
              <a:t>Fig: Block Diagram of Optical Fiber communication system</a:t>
            </a:r>
            <a:endParaRPr lang="en-US" dirty="0"/>
          </a:p>
        </p:txBody>
      </p:sp>
    </p:spTree>
    <p:extLst>
      <p:ext uri="{BB962C8B-B14F-4D97-AF65-F5344CB8AC3E}">
        <p14:creationId xmlns:p14="http://schemas.microsoft.com/office/powerpoint/2010/main" xmlns="" val="3042391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Optical Fiber</a:t>
            </a:r>
            <a:br>
              <a:rPr lang="en-US" dirty="0" smtClean="0"/>
            </a:br>
            <a:endParaRPr lang="en-US" dirty="0"/>
          </a:p>
        </p:txBody>
      </p:sp>
      <p:pic>
        <p:nvPicPr>
          <p:cNvPr id="5123" name="Picture 3"/>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Effect>
                      <a14:brightnessContrast bright="20000" contrast="20000"/>
                    </a14:imgEffect>
                  </a14:imgLayer>
                </a14:imgProps>
              </a:ext>
              <a:ext uri="{28A0092B-C50C-407E-A947-70E740481C1C}">
                <a14:useLocalDpi xmlns:a14="http://schemas.microsoft.com/office/drawing/2010/main" xmlns="" val="0"/>
              </a:ext>
            </a:extLst>
          </a:blip>
          <a:srcRect/>
          <a:stretch>
            <a:fillRect/>
          </a:stretch>
        </p:blipFill>
        <p:spPr bwMode="auto">
          <a:xfrm>
            <a:off x="609600" y="2313918"/>
            <a:ext cx="8165315" cy="456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Content Placeholder 3"/>
          <p:cNvSpPr>
            <a:spLocks noGrp="1"/>
          </p:cNvSpPr>
          <p:nvPr>
            <p:ph sz="quarter" idx="1"/>
          </p:nvPr>
        </p:nvSpPr>
        <p:spPr/>
        <p:txBody>
          <a:bodyPr/>
          <a:lstStyle/>
          <a:p>
            <a:endParaRPr lang="en-US" dirty="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4517" y="849039"/>
            <a:ext cx="2971800"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7380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Optical </a:t>
            </a:r>
            <a:r>
              <a:rPr lang="en-US" dirty="0" err="1" smtClean="0"/>
              <a:t>fibre</a:t>
            </a:r>
            <a:endParaRPr lang="en-US" dirty="0"/>
          </a:p>
        </p:txBody>
      </p:sp>
      <p:sp>
        <p:nvSpPr>
          <p:cNvPr id="3" name="Content Placeholder 2"/>
          <p:cNvSpPr>
            <a:spLocks noGrp="1"/>
          </p:cNvSpPr>
          <p:nvPr>
            <p:ph sz="quarter" idx="1"/>
          </p:nvPr>
        </p:nvSpPr>
        <p:spPr>
          <a:xfrm>
            <a:off x="457200" y="1600200"/>
            <a:ext cx="8458200" cy="4873752"/>
          </a:xfrm>
        </p:spPr>
        <p:txBody>
          <a:bodyPr>
            <a:normAutofit/>
          </a:bodyPr>
          <a:lstStyle/>
          <a:p>
            <a:r>
              <a:rPr lang="en-US" dirty="0" smtClean="0"/>
              <a:t>Works on the principle of total internal reflection (i.e. Incident angle is greater than critical angle in denser medium) at core cladding interference.</a:t>
            </a:r>
          </a:p>
          <a:p>
            <a:r>
              <a:rPr lang="en-US" dirty="0" smtClean="0"/>
              <a:t>When light enters core at small angle, it suffers refraction and strike core cladding interface.</a:t>
            </a:r>
          </a:p>
          <a:p>
            <a:r>
              <a:rPr lang="en-US" dirty="0" smtClean="0"/>
              <a:t>Then light suffers total internal reflection.</a:t>
            </a:r>
          </a:p>
          <a:p>
            <a:r>
              <a:rPr lang="en-US" dirty="0" smtClean="0"/>
              <a:t>After suffering such repeated total internal reflection, ray of light will reach at other end.</a:t>
            </a:r>
          </a:p>
          <a:p>
            <a:r>
              <a:rPr lang="en-US" dirty="0" smtClean="0"/>
              <a:t>At the end it suffers refraction and emerge out from optical fiber.</a:t>
            </a:r>
          </a:p>
          <a:p>
            <a:r>
              <a:rPr lang="en-US" dirty="0" smtClean="0"/>
              <a:t>Thus light inside the fiber travels in a guided manner so also known as optical waveguide.</a:t>
            </a:r>
          </a:p>
          <a:p>
            <a:endParaRPr lang="en-US" dirty="0"/>
          </a:p>
        </p:txBody>
      </p:sp>
    </p:spTree>
    <p:extLst>
      <p:ext uri="{BB962C8B-B14F-4D97-AF65-F5344CB8AC3E}">
        <p14:creationId xmlns:p14="http://schemas.microsoft.com/office/powerpoint/2010/main" xmlns="" val="2807194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93" y="2133600"/>
            <a:ext cx="8951393" cy="4055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103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 of Optical Communication System</a:t>
            </a:r>
            <a:endParaRPr lang="en-US" dirty="0"/>
          </a:p>
        </p:txBody>
      </p:sp>
      <p:sp>
        <p:nvSpPr>
          <p:cNvPr id="3" name="Content Placeholder 2"/>
          <p:cNvSpPr>
            <a:spLocks noGrp="1"/>
          </p:cNvSpPr>
          <p:nvPr>
            <p:ph sz="quarter" idx="1"/>
          </p:nvPr>
        </p:nvSpPr>
        <p:spPr/>
        <p:txBody>
          <a:bodyPr/>
          <a:lstStyle/>
          <a:p>
            <a:r>
              <a:rPr lang="en-US" dirty="0"/>
              <a:t>Increased Bandwidth and Channel Capacity</a:t>
            </a:r>
          </a:p>
          <a:p>
            <a:r>
              <a:rPr lang="en-US" dirty="0"/>
              <a:t>Low Signal Attenuation</a:t>
            </a:r>
          </a:p>
          <a:p>
            <a:r>
              <a:rPr lang="en-US" dirty="0"/>
              <a:t>Immune to Noise</a:t>
            </a:r>
          </a:p>
          <a:p>
            <a:r>
              <a:rPr lang="en-US" dirty="0"/>
              <a:t>No Crosstalk</a:t>
            </a:r>
          </a:p>
          <a:p>
            <a:r>
              <a:rPr lang="en-US" dirty="0"/>
              <a:t>Lower Bit Error Rates</a:t>
            </a:r>
          </a:p>
          <a:p>
            <a:r>
              <a:rPr lang="en-US" dirty="0"/>
              <a:t>Signal Security</a:t>
            </a:r>
          </a:p>
          <a:p>
            <a:r>
              <a:rPr lang="en-US" dirty="0"/>
              <a:t>Electrical Isolation</a:t>
            </a:r>
          </a:p>
          <a:p>
            <a:r>
              <a:rPr lang="en-US" dirty="0"/>
              <a:t>Reduced Size and Weight of Cables</a:t>
            </a:r>
          </a:p>
          <a:p>
            <a:r>
              <a:rPr lang="en-US" dirty="0"/>
              <a:t>Radiation Resistant and Environment Friendly</a:t>
            </a:r>
          </a:p>
          <a:p>
            <a:r>
              <a:rPr lang="en-US" dirty="0"/>
              <a:t>Resistant to Temperature Variations etc.</a:t>
            </a:r>
          </a:p>
          <a:p>
            <a:endParaRPr lang="en-US" dirty="0"/>
          </a:p>
        </p:txBody>
      </p:sp>
    </p:spTree>
    <p:extLst>
      <p:ext uri="{BB962C8B-B14F-4D97-AF65-F5344CB8AC3E}">
        <p14:creationId xmlns:p14="http://schemas.microsoft.com/office/powerpoint/2010/main" xmlns="" val="3207460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1143000"/>
          </a:xfrm>
        </p:spPr>
        <p:txBody>
          <a:bodyPr/>
          <a:lstStyle/>
          <a:p>
            <a:pPr algn="ctr"/>
            <a:r>
              <a:rPr lang="en-US" dirty="0" smtClean="0"/>
              <a:t>Disadvantage </a:t>
            </a:r>
            <a:r>
              <a:rPr lang="en-US" dirty="0"/>
              <a:t>of Optical Communication System</a:t>
            </a:r>
          </a:p>
        </p:txBody>
      </p:sp>
      <p:sp>
        <p:nvSpPr>
          <p:cNvPr id="3" name="Content Placeholder 2"/>
          <p:cNvSpPr>
            <a:spLocks noGrp="1"/>
          </p:cNvSpPr>
          <p:nvPr>
            <p:ph sz="quarter" idx="1"/>
          </p:nvPr>
        </p:nvSpPr>
        <p:spPr>
          <a:xfrm>
            <a:off x="304800" y="1524000"/>
            <a:ext cx="7696200" cy="4876800"/>
          </a:xfrm>
        </p:spPr>
        <p:txBody>
          <a:bodyPr/>
          <a:lstStyle/>
          <a:p>
            <a:r>
              <a:rPr lang="en-US" dirty="0"/>
              <a:t>Specialist skills needed</a:t>
            </a:r>
          </a:p>
          <a:p>
            <a:r>
              <a:rPr lang="en-US" dirty="0"/>
              <a:t>Cost of installation</a:t>
            </a:r>
          </a:p>
          <a:p>
            <a:r>
              <a:rPr lang="en-US" dirty="0"/>
              <a:t>Cost of transmission equipment from electrical to  optical signals</a:t>
            </a:r>
          </a:p>
          <a:p>
            <a:r>
              <a:rPr lang="en-US" dirty="0"/>
              <a:t>Optical fibers can not carry electrical </a:t>
            </a:r>
            <a:r>
              <a:rPr lang="en-US" dirty="0" smtClean="0"/>
              <a:t>power</a:t>
            </a:r>
          </a:p>
          <a:p>
            <a:r>
              <a:rPr lang="en-US" dirty="0" smtClean="0"/>
              <a:t>Mechanically weak </a:t>
            </a:r>
            <a:endParaRPr lang="en-US" dirty="0"/>
          </a:p>
          <a:p>
            <a:endParaRPr lang="en-US" dirty="0"/>
          </a:p>
        </p:txBody>
      </p:sp>
    </p:spTree>
    <p:extLst>
      <p:ext uri="{BB962C8B-B14F-4D97-AF65-F5344CB8AC3E}">
        <p14:creationId xmlns:p14="http://schemas.microsoft.com/office/powerpoint/2010/main" xmlns="" val="65306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sp>
        <p:nvSpPr>
          <p:cNvPr id="4" name="object 3"/>
          <p:cNvSpPr>
            <a:spLocks noGrp="1"/>
          </p:cNvSpPr>
          <p:nvPr>
            <p:ph sz="quarter" idx="1"/>
          </p:nvPr>
        </p:nvSpPr>
        <p:spPr>
          <a:xfrm>
            <a:off x="0" y="2057400"/>
            <a:ext cx="8709546" cy="3505200"/>
          </a:xfrm>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xmlns="" val="2901846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pPr algn="ctr"/>
            <a:r>
              <a:rPr lang="en-US" dirty="0" smtClean="0"/>
              <a:t>Application</a:t>
            </a:r>
            <a:endParaRPr lang="en-US" dirty="0"/>
          </a:p>
        </p:txBody>
      </p:sp>
      <p:sp>
        <p:nvSpPr>
          <p:cNvPr id="3" name="Content Placeholder 2"/>
          <p:cNvSpPr>
            <a:spLocks noGrp="1"/>
          </p:cNvSpPr>
          <p:nvPr>
            <p:ph sz="quarter" idx="1"/>
          </p:nvPr>
        </p:nvSpPr>
        <p:spPr>
          <a:xfrm>
            <a:off x="170793" y="838200"/>
            <a:ext cx="8991600" cy="6172200"/>
          </a:xfrm>
        </p:spPr>
        <p:txBody>
          <a:bodyPr>
            <a:normAutofit fontScale="77500" lnSpcReduction="20000"/>
          </a:bodyPr>
          <a:lstStyle/>
          <a:p>
            <a:r>
              <a:rPr lang="en-US" dirty="0"/>
              <a:t>As fibers are very flexible, they are used in flexible digital cameras.</a:t>
            </a:r>
          </a:p>
          <a:p>
            <a:endParaRPr lang="en-US" dirty="0"/>
          </a:p>
          <a:p>
            <a:r>
              <a:rPr lang="en-US" dirty="0"/>
              <a:t>Fibers are used in mechanical imaging i.e. for inspection of mechanical welds </a:t>
            </a:r>
            <a:r>
              <a:rPr lang="en-US" dirty="0" smtClean="0"/>
              <a:t>in pipes </a:t>
            </a:r>
            <a:r>
              <a:rPr lang="en-US" dirty="0"/>
              <a:t>and engines of rockets, space shuttles, airplanes.</a:t>
            </a:r>
          </a:p>
          <a:p>
            <a:endParaRPr lang="en-US" dirty="0"/>
          </a:p>
          <a:p>
            <a:r>
              <a:rPr lang="en-US" dirty="0"/>
              <a:t>Fibers are used in medical imaging such as endoscopes and laparoscopes.</a:t>
            </a:r>
          </a:p>
          <a:p>
            <a:endParaRPr lang="en-US" dirty="0"/>
          </a:p>
          <a:p>
            <a:r>
              <a:rPr lang="en-US" dirty="0"/>
              <a:t>Fibers can be used under sea communication.</a:t>
            </a:r>
          </a:p>
          <a:p>
            <a:endParaRPr lang="en-US" dirty="0"/>
          </a:p>
          <a:p>
            <a:r>
              <a:rPr lang="en-US" dirty="0"/>
              <a:t>Fibers are used in military applications such as aircrafts, ships, tanks etc.</a:t>
            </a:r>
          </a:p>
          <a:p>
            <a:endParaRPr lang="en-US" dirty="0"/>
          </a:p>
          <a:p>
            <a:r>
              <a:rPr lang="en-US" dirty="0"/>
              <a:t>Nuclear testing applications use optical fiber phase sensors and transducers</a:t>
            </a:r>
          </a:p>
          <a:p>
            <a:endParaRPr lang="en-US" dirty="0"/>
          </a:p>
          <a:p>
            <a:r>
              <a:rPr lang="en-US" dirty="0"/>
              <a:t>Fibers are used in public utility organizations like railways, TV transmission etc.</a:t>
            </a:r>
          </a:p>
          <a:p>
            <a:endParaRPr lang="en-US" dirty="0" smtClean="0"/>
          </a:p>
          <a:p>
            <a:r>
              <a:rPr lang="en-US" dirty="0" smtClean="0"/>
              <a:t>Fibers </a:t>
            </a:r>
            <a:r>
              <a:rPr lang="en-US" dirty="0"/>
              <a:t>are used in LAN systems of offices, industrial plants and colleges etc</a:t>
            </a:r>
            <a:r>
              <a:rPr lang="en-US" dirty="0" smtClean="0"/>
              <a:t>.</a:t>
            </a:r>
          </a:p>
          <a:p>
            <a:pPr marL="0" indent="0">
              <a:buNone/>
            </a:pPr>
            <a:endParaRPr lang="en-US" dirty="0"/>
          </a:p>
          <a:p>
            <a:r>
              <a:rPr lang="en-US" dirty="0"/>
              <a:t>Fibers are used in telecommunication such as voice telephones, video phones,  telegraph services, message services and data networks</a:t>
            </a:r>
          </a:p>
        </p:txBody>
      </p:sp>
    </p:spTree>
    <p:extLst>
      <p:ext uri="{BB962C8B-B14F-4D97-AF65-F5344CB8AC3E}">
        <p14:creationId xmlns:p14="http://schemas.microsoft.com/office/powerpoint/2010/main" xmlns="" val="4200092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conversion devices</a:t>
            </a:r>
            <a:endParaRPr lang="en-US" dirty="0"/>
          </a:p>
        </p:txBody>
      </p:sp>
      <p:sp>
        <p:nvSpPr>
          <p:cNvPr id="3" name="Content Placeholder 2"/>
          <p:cNvSpPr>
            <a:spLocks noGrp="1"/>
          </p:cNvSpPr>
          <p:nvPr>
            <p:ph sz="quarter" idx="2"/>
          </p:nvPr>
        </p:nvSpPr>
        <p:spPr/>
        <p:txBody>
          <a:bodyPr/>
          <a:lstStyle/>
          <a:p>
            <a:r>
              <a:rPr lang="en-US" dirty="0" smtClean="0"/>
              <a:t>Converts electrical into photo ionic energy.</a:t>
            </a:r>
          </a:p>
          <a:p>
            <a:r>
              <a:rPr lang="en-US" dirty="0" err="1" smtClean="0"/>
              <a:t>Eg</a:t>
            </a:r>
            <a:r>
              <a:rPr lang="en-US" dirty="0" smtClean="0"/>
              <a:t>. LED, Laser diode, </a:t>
            </a:r>
            <a:r>
              <a:rPr lang="en-US" dirty="0" err="1" smtClean="0"/>
              <a:t>photoemissive</a:t>
            </a:r>
            <a:r>
              <a:rPr lang="en-US" dirty="0" smtClean="0"/>
              <a:t> cell etc.</a:t>
            </a:r>
            <a:endParaRPr lang="en-US" dirty="0"/>
          </a:p>
        </p:txBody>
      </p:sp>
      <p:sp>
        <p:nvSpPr>
          <p:cNvPr id="4" name="Content Placeholder 3"/>
          <p:cNvSpPr>
            <a:spLocks noGrp="1"/>
          </p:cNvSpPr>
          <p:nvPr>
            <p:ph sz="quarter" idx="4"/>
          </p:nvPr>
        </p:nvSpPr>
        <p:spPr/>
        <p:txBody>
          <a:bodyPr/>
          <a:lstStyle/>
          <a:p>
            <a:r>
              <a:rPr lang="en-US" dirty="0" smtClean="0"/>
              <a:t>Converts photo </a:t>
            </a:r>
            <a:r>
              <a:rPr lang="en-US" dirty="0"/>
              <a:t>ionic </a:t>
            </a:r>
            <a:r>
              <a:rPr lang="en-US" dirty="0" smtClean="0"/>
              <a:t>energy into  </a:t>
            </a:r>
            <a:r>
              <a:rPr lang="en-US" dirty="0"/>
              <a:t>electrical  </a:t>
            </a:r>
            <a:r>
              <a:rPr lang="en-US" dirty="0" smtClean="0"/>
              <a:t>energy</a:t>
            </a:r>
          </a:p>
          <a:p>
            <a:r>
              <a:rPr lang="en-US" dirty="0" err="1" smtClean="0"/>
              <a:t>Eg</a:t>
            </a:r>
            <a:r>
              <a:rPr lang="en-US" dirty="0" smtClean="0"/>
              <a:t>. LDR, Solar cell, photo </a:t>
            </a:r>
            <a:r>
              <a:rPr lang="en-US" dirty="0" err="1" smtClean="0"/>
              <a:t>diodeetc</a:t>
            </a:r>
            <a:r>
              <a:rPr lang="en-US" dirty="0" smtClean="0"/>
              <a:t>.</a:t>
            </a:r>
            <a:endParaRPr lang="en-US" dirty="0"/>
          </a:p>
        </p:txBody>
      </p:sp>
      <p:sp>
        <p:nvSpPr>
          <p:cNvPr id="5" name="Text Placeholder 4"/>
          <p:cNvSpPr>
            <a:spLocks noGrp="1"/>
          </p:cNvSpPr>
          <p:nvPr>
            <p:ph type="body" sz="quarter" idx="1"/>
          </p:nvPr>
        </p:nvSpPr>
        <p:spPr/>
        <p:txBody>
          <a:bodyPr/>
          <a:lstStyle/>
          <a:p>
            <a:r>
              <a:rPr lang="en-US" dirty="0" smtClean="0"/>
              <a:t>Electro optic</a:t>
            </a:r>
            <a:endParaRPr lang="en-US" dirty="0"/>
          </a:p>
        </p:txBody>
      </p:sp>
      <p:sp>
        <p:nvSpPr>
          <p:cNvPr id="6" name="Text Placeholder 5"/>
          <p:cNvSpPr>
            <a:spLocks noGrp="1"/>
          </p:cNvSpPr>
          <p:nvPr>
            <p:ph type="body" sz="quarter" idx="3"/>
          </p:nvPr>
        </p:nvSpPr>
        <p:spPr/>
        <p:txBody>
          <a:bodyPr/>
          <a:lstStyle/>
          <a:p>
            <a:r>
              <a:rPr lang="en-US" dirty="0" err="1" smtClean="0"/>
              <a:t>Opto</a:t>
            </a:r>
            <a:r>
              <a:rPr lang="en-US" dirty="0" smtClean="0"/>
              <a:t> electric</a:t>
            </a:r>
            <a:endParaRPr lang="en-US" dirty="0"/>
          </a:p>
        </p:txBody>
      </p:sp>
    </p:spTree>
    <p:extLst>
      <p:ext uri="{BB962C8B-B14F-4D97-AF65-F5344CB8AC3E}">
        <p14:creationId xmlns:p14="http://schemas.microsoft.com/office/powerpoint/2010/main" xmlns="" val="2753026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smtClean="0"/>
              <a:t>3</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8686800" cy="4873752"/>
          </a:xfrm>
        </p:spPr>
        <p:txBody>
          <a:bodyPr/>
          <a:lstStyle/>
          <a:p>
            <a:r>
              <a:rPr lang="en-US" dirty="0" smtClean="0"/>
              <a:t>Explain about 3 op-amp instrumentation Amplifier with their features.</a:t>
            </a:r>
          </a:p>
          <a:p>
            <a:r>
              <a:rPr lang="en-US" dirty="0" smtClean="0"/>
              <a:t>What is communication of data in instrumentation system?</a:t>
            </a:r>
          </a:p>
          <a:p>
            <a:r>
              <a:rPr lang="en-US" dirty="0" smtClean="0"/>
              <a:t>How data are transferred in Optical fiber communication system?</a:t>
            </a:r>
          </a:p>
          <a:p>
            <a:r>
              <a:rPr lang="en-US" dirty="0" smtClean="0"/>
              <a:t>Discuss about advantage and disadvantage of optical fiber over conventional data transmission system.</a:t>
            </a:r>
          </a:p>
          <a:p>
            <a:endParaRPr lang="en-US" dirty="0"/>
          </a:p>
        </p:txBody>
      </p:sp>
    </p:spTree>
    <p:extLst>
      <p:ext uri="{BB962C8B-B14F-4D97-AF65-F5344CB8AC3E}">
        <p14:creationId xmlns:p14="http://schemas.microsoft.com/office/powerpoint/2010/main" xmlns="" val="31293406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0"/>
            <a:ext cx="7467600" cy="1143000"/>
          </a:xfrm>
        </p:spPr>
        <p:txBody>
          <a:bodyPr>
            <a:noAutofit/>
          </a:bodyPr>
          <a:lstStyle/>
          <a:p>
            <a:r>
              <a:rPr lang="en-US" sz="7200" b="1" dirty="0" smtClean="0"/>
              <a:t>Thank You!!</a:t>
            </a:r>
            <a:endParaRPr lang="en-US" sz="7200" b="1"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xmlns="" val="2375854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467600" cy="4873752"/>
          </a:xfrm>
        </p:spPr>
        <p:txBody>
          <a:bodyPr>
            <a:normAutofit fontScale="85000" lnSpcReduction="20000"/>
          </a:bodyPr>
          <a:lstStyle/>
          <a:p>
            <a:pPr marL="355600" marR="6985" indent="-342900" algn="just">
              <a:lnSpc>
                <a:spcPct val="145100"/>
              </a:lnSpc>
              <a:spcBef>
                <a:spcPts val="350"/>
              </a:spcBef>
              <a:buFont typeface="Arial"/>
              <a:buChar char="•"/>
              <a:tabLst>
                <a:tab pos="356235" algn="l"/>
              </a:tabLst>
            </a:pPr>
            <a:r>
              <a:rPr lang="en-US" sz="2800" b="1" spc="-5" dirty="0">
                <a:latin typeface="Times New Roman"/>
                <a:cs typeface="Times New Roman"/>
              </a:rPr>
              <a:t>Input stage </a:t>
            </a:r>
            <a:r>
              <a:rPr lang="en-US" spc="-5" dirty="0">
                <a:latin typeface="Times New Roman"/>
                <a:cs typeface="Times New Roman"/>
              </a:rPr>
              <a:t>provides most of the voltage gain of OP-AMP and decides  </a:t>
            </a:r>
            <a:r>
              <a:rPr lang="en-US" dirty="0">
                <a:latin typeface="Times New Roman"/>
                <a:cs typeface="Times New Roman"/>
              </a:rPr>
              <a:t>input</a:t>
            </a:r>
            <a:r>
              <a:rPr lang="en-US" spc="-35" dirty="0">
                <a:latin typeface="Times New Roman"/>
                <a:cs typeface="Times New Roman"/>
              </a:rPr>
              <a:t> </a:t>
            </a:r>
            <a:r>
              <a:rPr lang="en-US" dirty="0">
                <a:latin typeface="Times New Roman"/>
                <a:cs typeface="Times New Roman"/>
              </a:rPr>
              <a:t>resistance.</a:t>
            </a:r>
          </a:p>
          <a:p>
            <a:pPr marL="355600" marR="5080" indent="-342900" algn="just">
              <a:lnSpc>
                <a:spcPct val="145100"/>
              </a:lnSpc>
              <a:spcBef>
                <a:spcPts val="620"/>
              </a:spcBef>
              <a:buFont typeface="Arial"/>
              <a:buChar char="•"/>
              <a:tabLst>
                <a:tab pos="356235" algn="l"/>
              </a:tabLst>
            </a:pPr>
            <a:r>
              <a:rPr lang="en-US" sz="2800" b="1" spc="-5" dirty="0">
                <a:latin typeface="Times New Roman"/>
                <a:cs typeface="Times New Roman"/>
              </a:rPr>
              <a:t>Intermediate stage </a:t>
            </a:r>
            <a:r>
              <a:rPr lang="en-US" spc="-5" dirty="0">
                <a:latin typeface="Times New Roman"/>
                <a:cs typeface="Times New Roman"/>
              </a:rPr>
              <a:t>is another </a:t>
            </a:r>
            <a:r>
              <a:rPr lang="en-US" spc="-10" dirty="0">
                <a:latin typeface="Times New Roman"/>
                <a:cs typeface="Times New Roman"/>
              </a:rPr>
              <a:t>differential </a:t>
            </a:r>
            <a:r>
              <a:rPr lang="en-US" spc="-5" dirty="0">
                <a:latin typeface="Times New Roman"/>
                <a:cs typeface="Times New Roman"/>
              </a:rPr>
              <a:t>amplifier which is driven </a:t>
            </a:r>
            <a:r>
              <a:rPr lang="en-US" spc="5" dirty="0">
                <a:latin typeface="Times New Roman"/>
                <a:cs typeface="Times New Roman"/>
              </a:rPr>
              <a:t>by  </a:t>
            </a:r>
            <a:r>
              <a:rPr lang="en-US" dirty="0">
                <a:latin typeface="Times New Roman"/>
                <a:cs typeface="Times New Roman"/>
              </a:rPr>
              <a:t>the output of input</a:t>
            </a:r>
            <a:r>
              <a:rPr lang="en-US" spc="-95" dirty="0">
                <a:latin typeface="Times New Roman"/>
                <a:cs typeface="Times New Roman"/>
              </a:rPr>
              <a:t> </a:t>
            </a:r>
            <a:r>
              <a:rPr lang="en-US" spc="-5" dirty="0">
                <a:latin typeface="Times New Roman"/>
                <a:cs typeface="Times New Roman"/>
              </a:rPr>
              <a:t>stage.</a:t>
            </a:r>
            <a:endParaRPr lang="en-US" dirty="0">
              <a:latin typeface="Times New Roman"/>
              <a:cs typeface="Times New Roman"/>
            </a:endParaRPr>
          </a:p>
          <a:p>
            <a:pPr marL="355600" marR="5080" indent="-342900" algn="just">
              <a:lnSpc>
                <a:spcPct val="150400"/>
              </a:lnSpc>
              <a:spcBef>
                <a:spcPts val="470"/>
              </a:spcBef>
              <a:buFont typeface="Arial"/>
              <a:buChar char="•"/>
              <a:tabLst>
                <a:tab pos="356235" algn="l"/>
              </a:tabLst>
            </a:pPr>
            <a:r>
              <a:rPr lang="en-US" spc="5" dirty="0">
                <a:latin typeface="Times New Roman"/>
                <a:cs typeface="Times New Roman"/>
              </a:rPr>
              <a:t>Due </a:t>
            </a:r>
            <a:r>
              <a:rPr lang="en-US" spc="-10" dirty="0">
                <a:latin typeface="Times New Roman"/>
                <a:cs typeface="Times New Roman"/>
              </a:rPr>
              <a:t>to </a:t>
            </a:r>
            <a:r>
              <a:rPr lang="en-US" spc="-5" dirty="0">
                <a:latin typeface="Times New Roman"/>
                <a:cs typeface="Times New Roman"/>
              </a:rPr>
              <a:t>direct coupling </a:t>
            </a:r>
            <a:r>
              <a:rPr lang="en-US" dirty="0">
                <a:latin typeface="Times New Roman"/>
                <a:cs typeface="Times New Roman"/>
              </a:rPr>
              <a:t>between </a:t>
            </a:r>
            <a:r>
              <a:rPr lang="en-US" spc="-5" dirty="0">
                <a:latin typeface="Times New Roman"/>
                <a:cs typeface="Times New Roman"/>
              </a:rPr>
              <a:t>the first </a:t>
            </a:r>
            <a:r>
              <a:rPr lang="en-US" dirty="0">
                <a:latin typeface="Times New Roman"/>
                <a:cs typeface="Times New Roman"/>
              </a:rPr>
              <a:t>two </a:t>
            </a:r>
            <a:r>
              <a:rPr lang="en-US" spc="-5" dirty="0">
                <a:latin typeface="Times New Roman"/>
                <a:cs typeface="Times New Roman"/>
              </a:rPr>
              <a:t>stages, the input of level   shifting </a:t>
            </a:r>
            <a:r>
              <a:rPr lang="en-US" spc="-10" dirty="0">
                <a:latin typeface="Times New Roman"/>
                <a:cs typeface="Times New Roman"/>
              </a:rPr>
              <a:t>is an </a:t>
            </a:r>
            <a:r>
              <a:rPr lang="en-US" spc="-5" dirty="0">
                <a:latin typeface="Times New Roman"/>
                <a:cs typeface="Times New Roman"/>
              </a:rPr>
              <a:t>amplified </a:t>
            </a:r>
            <a:r>
              <a:rPr lang="en-US" spc="-10" dirty="0">
                <a:latin typeface="Times New Roman"/>
                <a:cs typeface="Times New Roman"/>
              </a:rPr>
              <a:t>signal </a:t>
            </a:r>
            <a:r>
              <a:rPr lang="en-US" spc="-5" dirty="0">
                <a:latin typeface="Times New Roman"/>
                <a:cs typeface="Times New Roman"/>
              </a:rPr>
              <a:t>with </a:t>
            </a:r>
            <a:r>
              <a:rPr lang="en-US" spc="-10" dirty="0">
                <a:latin typeface="Times New Roman"/>
                <a:cs typeface="Times New Roman"/>
              </a:rPr>
              <a:t>some </a:t>
            </a:r>
            <a:r>
              <a:rPr lang="en-US" spc="5" dirty="0">
                <a:latin typeface="Times New Roman"/>
                <a:cs typeface="Times New Roman"/>
              </a:rPr>
              <a:t>non </a:t>
            </a:r>
            <a:r>
              <a:rPr lang="en-US" spc="-5" dirty="0">
                <a:latin typeface="Times New Roman"/>
                <a:cs typeface="Times New Roman"/>
              </a:rPr>
              <a:t>zero </a:t>
            </a:r>
            <a:r>
              <a:rPr lang="en-US" dirty="0">
                <a:latin typeface="Times New Roman"/>
                <a:cs typeface="Times New Roman"/>
              </a:rPr>
              <a:t>dc </a:t>
            </a:r>
            <a:r>
              <a:rPr lang="en-US" spc="-5" dirty="0">
                <a:latin typeface="Times New Roman"/>
                <a:cs typeface="Times New Roman"/>
              </a:rPr>
              <a:t>level. </a:t>
            </a:r>
            <a:endParaRPr lang="en-US" spc="-5" dirty="0" smtClean="0">
              <a:latin typeface="Times New Roman"/>
              <a:cs typeface="Times New Roman"/>
            </a:endParaRPr>
          </a:p>
          <a:p>
            <a:pPr marL="355600" marR="5080" indent="-342900" algn="just">
              <a:lnSpc>
                <a:spcPct val="150400"/>
              </a:lnSpc>
              <a:spcBef>
                <a:spcPts val="470"/>
              </a:spcBef>
              <a:buFont typeface="Arial"/>
              <a:buChar char="•"/>
              <a:tabLst>
                <a:tab pos="356235" algn="l"/>
              </a:tabLst>
            </a:pPr>
            <a:r>
              <a:rPr lang="en-US" sz="2800" b="1" spc="-10" dirty="0" smtClean="0">
                <a:latin typeface="Times New Roman"/>
                <a:cs typeface="Times New Roman"/>
              </a:rPr>
              <a:t>Level  </a:t>
            </a:r>
            <a:r>
              <a:rPr lang="en-US" sz="2800" b="1" dirty="0">
                <a:latin typeface="Times New Roman"/>
                <a:cs typeface="Times New Roman"/>
              </a:rPr>
              <a:t>shifting </a:t>
            </a:r>
            <a:r>
              <a:rPr lang="en-US" sz="2800" b="1" spc="-5" dirty="0">
                <a:latin typeface="Times New Roman"/>
                <a:cs typeface="Times New Roman"/>
              </a:rPr>
              <a:t>stage </a:t>
            </a:r>
            <a:r>
              <a:rPr lang="en-US" spc="-5" dirty="0">
                <a:latin typeface="Times New Roman"/>
                <a:cs typeface="Times New Roman"/>
              </a:rPr>
              <a:t>is used </a:t>
            </a:r>
            <a:r>
              <a:rPr lang="en-US" spc="-10" dirty="0">
                <a:latin typeface="Times New Roman"/>
                <a:cs typeface="Times New Roman"/>
              </a:rPr>
              <a:t>to </a:t>
            </a:r>
            <a:r>
              <a:rPr lang="en-US" spc="-5" dirty="0">
                <a:latin typeface="Times New Roman"/>
                <a:cs typeface="Times New Roman"/>
              </a:rPr>
              <a:t>bring this </a:t>
            </a:r>
            <a:r>
              <a:rPr lang="en-US" dirty="0">
                <a:latin typeface="Times New Roman"/>
                <a:cs typeface="Times New Roman"/>
              </a:rPr>
              <a:t>dc </a:t>
            </a:r>
            <a:r>
              <a:rPr lang="en-US" spc="-5" dirty="0">
                <a:latin typeface="Times New Roman"/>
                <a:cs typeface="Times New Roman"/>
              </a:rPr>
              <a:t>level to </a:t>
            </a:r>
            <a:r>
              <a:rPr lang="en-US" dirty="0">
                <a:latin typeface="Times New Roman"/>
                <a:cs typeface="Times New Roman"/>
              </a:rPr>
              <a:t>zero </a:t>
            </a:r>
            <a:r>
              <a:rPr lang="en-US" spc="-5" dirty="0">
                <a:latin typeface="Times New Roman"/>
                <a:cs typeface="Times New Roman"/>
              </a:rPr>
              <a:t>volts with </a:t>
            </a:r>
            <a:r>
              <a:rPr lang="en-US" dirty="0">
                <a:latin typeface="Times New Roman"/>
                <a:cs typeface="Times New Roman"/>
              </a:rPr>
              <a:t>respect </a:t>
            </a:r>
            <a:r>
              <a:rPr lang="en-US" spc="-20" dirty="0">
                <a:latin typeface="Times New Roman"/>
                <a:cs typeface="Times New Roman"/>
              </a:rPr>
              <a:t>to  </a:t>
            </a:r>
            <a:r>
              <a:rPr lang="en-US" dirty="0">
                <a:latin typeface="Times New Roman"/>
                <a:cs typeface="Times New Roman"/>
              </a:rPr>
              <a:t>ground.</a:t>
            </a:r>
          </a:p>
          <a:p>
            <a:pPr marL="355600" marR="6985" indent="-342900" algn="just">
              <a:lnSpc>
                <a:spcPct val="145100"/>
              </a:lnSpc>
              <a:spcBef>
                <a:spcPts val="620"/>
              </a:spcBef>
              <a:buFont typeface="Arial"/>
              <a:buChar char="•"/>
              <a:tabLst>
                <a:tab pos="356235" algn="l"/>
              </a:tabLst>
            </a:pPr>
            <a:r>
              <a:rPr lang="en-US" sz="2800" b="1" dirty="0">
                <a:latin typeface="Times New Roman"/>
                <a:cs typeface="Times New Roman"/>
              </a:rPr>
              <a:t>Output </a:t>
            </a:r>
            <a:r>
              <a:rPr lang="en-US" sz="2800" b="1" spc="-5" dirty="0">
                <a:latin typeface="Times New Roman"/>
                <a:cs typeface="Times New Roman"/>
              </a:rPr>
              <a:t>stage </a:t>
            </a:r>
            <a:r>
              <a:rPr lang="en-US" spc="-5" dirty="0">
                <a:latin typeface="Times New Roman"/>
                <a:cs typeface="Times New Roman"/>
              </a:rPr>
              <a:t>increase the current supplying capability of OP-AMP and  also </a:t>
            </a:r>
            <a:r>
              <a:rPr lang="en-US" dirty="0">
                <a:latin typeface="Times New Roman"/>
                <a:cs typeface="Times New Roman"/>
              </a:rPr>
              <a:t>provides low output</a:t>
            </a:r>
            <a:r>
              <a:rPr lang="en-US" spc="-100" dirty="0">
                <a:latin typeface="Times New Roman"/>
                <a:cs typeface="Times New Roman"/>
              </a:rPr>
              <a:t> </a:t>
            </a:r>
            <a:r>
              <a:rPr lang="en-US" dirty="0">
                <a:latin typeface="Times New Roman"/>
                <a:cs typeface="Times New Roman"/>
              </a:rPr>
              <a:t>resistance.</a:t>
            </a:r>
          </a:p>
          <a:p>
            <a:endParaRPr lang="en-US" dirty="0"/>
          </a:p>
        </p:txBody>
      </p:sp>
    </p:spTree>
    <p:extLst>
      <p:ext uri="{BB962C8B-B14F-4D97-AF65-F5344CB8AC3E}">
        <p14:creationId xmlns:p14="http://schemas.microsoft.com/office/powerpoint/2010/main" xmlns="" val="96801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IDEAL And PRACTICAL Characteristics Of Op-Amp </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57200" y="2130038"/>
            <a:ext cx="7467600" cy="3813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492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457200"/>
            <a:ext cx="7848600" cy="6016752"/>
          </a:xfrm>
        </p:spPr>
        <p:txBody>
          <a:bodyPr>
            <a:normAutofit fontScale="92500"/>
          </a:bodyPr>
          <a:lstStyle/>
          <a:p>
            <a:pPr marL="355600" marR="8255" indent="-342900" algn="just">
              <a:lnSpc>
                <a:spcPct val="150000"/>
              </a:lnSpc>
              <a:spcBef>
                <a:spcPts val="100"/>
              </a:spcBef>
              <a:buFont typeface="Arial"/>
              <a:buChar char="•"/>
              <a:tabLst>
                <a:tab pos="356235" algn="l"/>
              </a:tabLst>
            </a:pPr>
            <a:r>
              <a:rPr lang="en-US" b="1" dirty="0">
                <a:latin typeface="Times New Roman"/>
                <a:cs typeface="Times New Roman"/>
              </a:rPr>
              <a:t>Open loop voltage gain</a:t>
            </a:r>
            <a:r>
              <a:rPr lang="en-US" dirty="0">
                <a:latin typeface="Times New Roman"/>
                <a:cs typeface="Times New Roman"/>
              </a:rPr>
              <a:t>-It </a:t>
            </a:r>
            <a:r>
              <a:rPr lang="en-US" spc="-5" dirty="0">
                <a:latin typeface="Times New Roman"/>
                <a:cs typeface="Times New Roman"/>
              </a:rPr>
              <a:t>is </a:t>
            </a:r>
            <a:r>
              <a:rPr lang="en-US" dirty="0">
                <a:latin typeface="Times New Roman"/>
                <a:cs typeface="Times New Roman"/>
              </a:rPr>
              <a:t>the </a:t>
            </a:r>
            <a:r>
              <a:rPr lang="en-US" spc="-10" dirty="0">
                <a:latin typeface="Times New Roman"/>
                <a:cs typeface="Times New Roman"/>
              </a:rPr>
              <a:t>differential </a:t>
            </a:r>
            <a:r>
              <a:rPr lang="en-US" dirty="0">
                <a:latin typeface="Times New Roman"/>
                <a:cs typeface="Times New Roman"/>
              </a:rPr>
              <a:t>gain of </a:t>
            </a:r>
            <a:r>
              <a:rPr lang="en-US" spc="-5" dirty="0">
                <a:latin typeface="Times New Roman"/>
                <a:cs typeface="Times New Roman"/>
              </a:rPr>
              <a:t>an  </a:t>
            </a:r>
            <a:r>
              <a:rPr lang="en-US" dirty="0">
                <a:latin typeface="Times New Roman"/>
                <a:cs typeface="Times New Roman"/>
              </a:rPr>
              <a:t>OP-AMP </a:t>
            </a:r>
            <a:r>
              <a:rPr lang="en-US" spc="-5" dirty="0">
                <a:latin typeface="Times New Roman"/>
                <a:cs typeface="Times New Roman"/>
              </a:rPr>
              <a:t>in </a:t>
            </a:r>
            <a:r>
              <a:rPr lang="en-US" dirty="0">
                <a:latin typeface="Times New Roman"/>
                <a:cs typeface="Times New Roman"/>
              </a:rPr>
              <a:t>the open loop mode of</a:t>
            </a:r>
            <a:r>
              <a:rPr lang="en-US" spc="-190" dirty="0">
                <a:latin typeface="Times New Roman"/>
                <a:cs typeface="Times New Roman"/>
              </a:rPr>
              <a:t> </a:t>
            </a:r>
            <a:r>
              <a:rPr lang="en-US" dirty="0">
                <a:latin typeface="Times New Roman"/>
                <a:cs typeface="Times New Roman"/>
              </a:rPr>
              <a:t>operation.</a:t>
            </a:r>
          </a:p>
          <a:p>
            <a:pPr marL="355600" marR="5080" indent="-342900" algn="just">
              <a:lnSpc>
                <a:spcPct val="150000"/>
              </a:lnSpc>
              <a:spcBef>
                <a:spcPts val="625"/>
              </a:spcBef>
              <a:buFont typeface="Arial"/>
              <a:buChar char="•"/>
              <a:tabLst>
                <a:tab pos="356235" algn="l"/>
              </a:tabLst>
            </a:pPr>
            <a:r>
              <a:rPr lang="en-US" b="1" dirty="0">
                <a:latin typeface="Times New Roman"/>
                <a:cs typeface="Times New Roman"/>
              </a:rPr>
              <a:t>Input </a:t>
            </a:r>
            <a:r>
              <a:rPr lang="en-US" b="1" spc="-10" dirty="0">
                <a:latin typeface="Times New Roman"/>
                <a:cs typeface="Times New Roman"/>
              </a:rPr>
              <a:t>resistance</a:t>
            </a:r>
            <a:r>
              <a:rPr lang="en-US" spc="-10" dirty="0">
                <a:latin typeface="Times New Roman"/>
                <a:cs typeface="Times New Roman"/>
              </a:rPr>
              <a:t>-It </a:t>
            </a:r>
            <a:r>
              <a:rPr lang="en-US" spc="-5" dirty="0">
                <a:latin typeface="Times New Roman"/>
                <a:cs typeface="Times New Roman"/>
              </a:rPr>
              <a:t>is defined as </a:t>
            </a:r>
            <a:r>
              <a:rPr lang="en-US" dirty="0">
                <a:latin typeface="Times New Roman"/>
                <a:cs typeface="Times New Roman"/>
              </a:rPr>
              <a:t>the </a:t>
            </a:r>
            <a:r>
              <a:rPr lang="en-US" spc="-5" dirty="0">
                <a:latin typeface="Times New Roman"/>
                <a:cs typeface="Times New Roman"/>
              </a:rPr>
              <a:t>equivalent resistance  which </a:t>
            </a:r>
            <a:r>
              <a:rPr lang="en-US" spc="-10" dirty="0">
                <a:latin typeface="Times New Roman"/>
                <a:cs typeface="Times New Roman"/>
              </a:rPr>
              <a:t>can </a:t>
            </a:r>
            <a:r>
              <a:rPr lang="en-US" dirty="0">
                <a:latin typeface="Times New Roman"/>
                <a:cs typeface="Times New Roman"/>
              </a:rPr>
              <a:t>be </a:t>
            </a:r>
            <a:r>
              <a:rPr lang="en-US" spc="-5" dirty="0">
                <a:latin typeface="Times New Roman"/>
                <a:cs typeface="Times New Roman"/>
              </a:rPr>
              <a:t>measured at either at inverting </a:t>
            </a:r>
            <a:r>
              <a:rPr lang="en-US" dirty="0">
                <a:latin typeface="Times New Roman"/>
                <a:cs typeface="Times New Roman"/>
              </a:rPr>
              <a:t>or non-  </a:t>
            </a:r>
            <a:r>
              <a:rPr lang="en-US" spc="-5" dirty="0">
                <a:latin typeface="Times New Roman"/>
                <a:cs typeface="Times New Roman"/>
              </a:rPr>
              <a:t>inverting terminal </a:t>
            </a:r>
            <a:r>
              <a:rPr lang="en-US" dirty="0">
                <a:latin typeface="Times New Roman"/>
                <a:cs typeface="Times New Roman"/>
              </a:rPr>
              <a:t>with the </a:t>
            </a:r>
            <a:r>
              <a:rPr lang="en-US" spc="-5" dirty="0">
                <a:latin typeface="Times New Roman"/>
                <a:cs typeface="Times New Roman"/>
              </a:rPr>
              <a:t>other terminal connected to  </a:t>
            </a:r>
            <a:r>
              <a:rPr lang="en-US" spc="5" dirty="0">
                <a:latin typeface="Times New Roman"/>
                <a:cs typeface="Times New Roman"/>
              </a:rPr>
              <a:t>ground.</a:t>
            </a:r>
            <a:endParaRPr lang="en-US" dirty="0">
              <a:latin typeface="Times New Roman"/>
              <a:cs typeface="Times New Roman"/>
            </a:endParaRPr>
          </a:p>
          <a:p>
            <a:pPr marL="355600" indent="-342900">
              <a:spcBef>
                <a:spcPts val="100"/>
              </a:spcBef>
              <a:buFont typeface="Arial"/>
              <a:buChar char="•"/>
              <a:tabLst>
                <a:tab pos="355600" algn="l"/>
                <a:tab pos="356235" algn="l"/>
                <a:tab pos="1628139" algn="l"/>
              </a:tabLst>
            </a:pPr>
            <a:r>
              <a:rPr lang="en-US" b="1" dirty="0">
                <a:latin typeface="Times New Roman"/>
                <a:cs typeface="Times New Roman"/>
              </a:rPr>
              <a:t>Output	</a:t>
            </a:r>
            <a:r>
              <a:rPr lang="en-US" b="1" spc="-10" dirty="0">
                <a:latin typeface="Times New Roman"/>
                <a:cs typeface="Times New Roman"/>
              </a:rPr>
              <a:t>resistance</a:t>
            </a:r>
            <a:r>
              <a:rPr lang="en-US" spc="-10" dirty="0">
                <a:latin typeface="Times New Roman"/>
                <a:cs typeface="Times New Roman"/>
              </a:rPr>
              <a:t>-It </a:t>
            </a:r>
            <a:r>
              <a:rPr lang="en-US" spc="-5" dirty="0">
                <a:latin typeface="Times New Roman"/>
                <a:cs typeface="Times New Roman"/>
              </a:rPr>
              <a:t>i</a:t>
            </a:r>
            <a:r>
              <a:rPr lang="en-US" dirty="0">
                <a:latin typeface="Times New Roman"/>
                <a:cs typeface="Times New Roman"/>
              </a:rPr>
              <a:t>s	</a:t>
            </a:r>
            <a:r>
              <a:rPr lang="en-US" dirty="0" smtClean="0">
                <a:latin typeface="Times New Roman"/>
                <a:cs typeface="Times New Roman"/>
              </a:rPr>
              <a:t>the </a:t>
            </a:r>
            <a:r>
              <a:rPr lang="en-US" spc="5" dirty="0" smtClean="0">
                <a:latin typeface="Times New Roman"/>
                <a:cs typeface="Times New Roman"/>
              </a:rPr>
              <a:t>r</a:t>
            </a:r>
            <a:r>
              <a:rPr lang="en-US" dirty="0" smtClean="0">
                <a:latin typeface="Times New Roman"/>
                <a:cs typeface="Times New Roman"/>
              </a:rPr>
              <a:t>e</a:t>
            </a:r>
            <a:r>
              <a:rPr lang="en-US" spc="-15" dirty="0" smtClean="0">
                <a:latin typeface="Times New Roman"/>
                <a:cs typeface="Times New Roman"/>
              </a:rPr>
              <a:t>s</a:t>
            </a:r>
            <a:r>
              <a:rPr lang="en-US" dirty="0" smtClean="0">
                <a:latin typeface="Times New Roman"/>
                <a:cs typeface="Times New Roman"/>
              </a:rPr>
              <a:t>i</a:t>
            </a:r>
            <a:r>
              <a:rPr lang="en-US" spc="-10" dirty="0" smtClean="0">
                <a:latin typeface="Times New Roman"/>
                <a:cs typeface="Times New Roman"/>
              </a:rPr>
              <a:t>s</a:t>
            </a:r>
            <a:r>
              <a:rPr lang="en-US" dirty="0" smtClean="0">
                <a:latin typeface="Times New Roman"/>
                <a:cs typeface="Times New Roman"/>
              </a:rPr>
              <a:t>t</a:t>
            </a:r>
            <a:r>
              <a:rPr lang="en-US" spc="-10" dirty="0" smtClean="0">
                <a:latin typeface="Times New Roman"/>
                <a:cs typeface="Times New Roman"/>
              </a:rPr>
              <a:t>a</a:t>
            </a:r>
            <a:r>
              <a:rPr lang="en-US" dirty="0" smtClean="0">
                <a:latin typeface="Times New Roman"/>
                <a:cs typeface="Times New Roman"/>
              </a:rPr>
              <a:t>nce </a:t>
            </a:r>
            <a:r>
              <a:rPr lang="en-US" spc="-15" dirty="0" smtClean="0">
                <a:latin typeface="Times New Roman"/>
                <a:cs typeface="Times New Roman"/>
              </a:rPr>
              <a:t>m</a:t>
            </a:r>
            <a:r>
              <a:rPr lang="en-US" dirty="0" smtClean="0">
                <a:latin typeface="Times New Roman"/>
                <a:cs typeface="Times New Roman"/>
              </a:rPr>
              <a:t>e</a:t>
            </a:r>
            <a:r>
              <a:rPr lang="en-US" spc="-10" dirty="0" smtClean="0">
                <a:latin typeface="Times New Roman"/>
                <a:cs typeface="Times New Roman"/>
              </a:rPr>
              <a:t>a</a:t>
            </a:r>
            <a:r>
              <a:rPr lang="en-US" dirty="0" smtClean="0">
                <a:latin typeface="Times New Roman"/>
                <a:cs typeface="Times New Roman"/>
              </a:rPr>
              <a:t>sured </a:t>
            </a:r>
            <a:r>
              <a:rPr lang="en-US" spc="-10" dirty="0" smtClean="0">
                <a:latin typeface="Times New Roman"/>
                <a:cs typeface="Times New Roman"/>
              </a:rPr>
              <a:t>by </a:t>
            </a:r>
            <a:r>
              <a:rPr lang="en-US" dirty="0" smtClean="0">
                <a:latin typeface="Times New Roman"/>
                <a:cs typeface="Times New Roman"/>
              </a:rPr>
              <a:t>looki</a:t>
            </a:r>
            <a:r>
              <a:rPr lang="en-US" spc="-10" dirty="0" smtClean="0">
                <a:latin typeface="Times New Roman"/>
                <a:cs typeface="Times New Roman"/>
              </a:rPr>
              <a:t>n</a:t>
            </a:r>
            <a:r>
              <a:rPr lang="en-US" dirty="0" smtClean="0">
                <a:latin typeface="Times New Roman"/>
                <a:cs typeface="Times New Roman"/>
              </a:rPr>
              <a:t>g into the out</a:t>
            </a:r>
            <a:r>
              <a:rPr lang="en-US" spc="-15" dirty="0" smtClean="0">
                <a:latin typeface="Times New Roman"/>
                <a:cs typeface="Times New Roman"/>
              </a:rPr>
              <a:t>p</a:t>
            </a:r>
            <a:r>
              <a:rPr lang="en-US" dirty="0" smtClean="0">
                <a:latin typeface="Times New Roman"/>
                <a:cs typeface="Times New Roman"/>
              </a:rPr>
              <a:t>ut t</a:t>
            </a:r>
            <a:r>
              <a:rPr lang="en-US" spc="-10" dirty="0" smtClean="0">
                <a:latin typeface="Times New Roman"/>
                <a:cs typeface="Times New Roman"/>
              </a:rPr>
              <a:t>e</a:t>
            </a:r>
            <a:r>
              <a:rPr lang="en-US" dirty="0" smtClean="0">
                <a:latin typeface="Times New Roman"/>
                <a:cs typeface="Times New Roman"/>
              </a:rPr>
              <a:t>r</a:t>
            </a:r>
            <a:r>
              <a:rPr lang="en-US" spc="-15" dirty="0" smtClean="0">
                <a:latin typeface="Times New Roman"/>
                <a:cs typeface="Times New Roman"/>
              </a:rPr>
              <a:t>m</a:t>
            </a:r>
            <a:r>
              <a:rPr lang="en-US" dirty="0" smtClean="0">
                <a:latin typeface="Times New Roman"/>
                <a:cs typeface="Times New Roman"/>
              </a:rPr>
              <a:t>inal </a:t>
            </a:r>
            <a:r>
              <a:rPr lang="en-US" spc="5" dirty="0" smtClean="0">
                <a:latin typeface="Times New Roman"/>
                <a:cs typeface="Times New Roman"/>
              </a:rPr>
              <a:t>o</a:t>
            </a:r>
            <a:r>
              <a:rPr lang="en-US" dirty="0" smtClean="0">
                <a:latin typeface="Times New Roman"/>
                <a:cs typeface="Times New Roman"/>
              </a:rPr>
              <a:t>f </a:t>
            </a:r>
            <a:r>
              <a:rPr lang="en-US" spc="5" dirty="0" smtClean="0">
                <a:latin typeface="Times New Roman"/>
                <a:cs typeface="Times New Roman"/>
              </a:rPr>
              <a:t>O</a:t>
            </a:r>
            <a:r>
              <a:rPr lang="en-US" dirty="0" smtClean="0">
                <a:latin typeface="Times New Roman"/>
                <a:cs typeface="Times New Roman"/>
              </a:rPr>
              <a:t>P</a:t>
            </a:r>
            <a:r>
              <a:rPr lang="en-US" spc="-20" dirty="0" smtClean="0">
                <a:latin typeface="Times New Roman"/>
                <a:cs typeface="Times New Roman"/>
              </a:rPr>
              <a:t>-</a:t>
            </a:r>
            <a:r>
              <a:rPr lang="en-US" spc="-10" dirty="0" smtClean="0">
                <a:latin typeface="Times New Roman"/>
                <a:cs typeface="Times New Roman"/>
              </a:rPr>
              <a:t>A</a:t>
            </a:r>
            <a:r>
              <a:rPr lang="en-US" dirty="0" smtClean="0">
                <a:latin typeface="Times New Roman"/>
                <a:cs typeface="Times New Roman"/>
              </a:rPr>
              <a:t>M</a:t>
            </a:r>
            <a:r>
              <a:rPr lang="en-US" spc="-285" dirty="0" smtClean="0">
                <a:latin typeface="Times New Roman"/>
                <a:cs typeface="Times New Roman"/>
              </a:rPr>
              <a:t>P</a:t>
            </a:r>
            <a:r>
              <a:rPr lang="en-US" dirty="0" smtClean="0">
                <a:latin typeface="Times New Roman"/>
                <a:cs typeface="Times New Roman"/>
              </a:rPr>
              <a:t>, With the  </a:t>
            </a:r>
            <a:r>
              <a:rPr lang="en-US" dirty="0">
                <a:latin typeface="Times New Roman"/>
                <a:cs typeface="Times New Roman"/>
              </a:rPr>
              <a:t>input source short</a:t>
            </a:r>
            <a:r>
              <a:rPr lang="en-US" spc="-45" dirty="0">
                <a:latin typeface="Times New Roman"/>
                <a:cs typeface="Times New Roman"/>
              </a:rPr>
              <a:t> </a:t>
            </a:r>
            <a:r>
              <a:rPr lang="en-US" spc="-5" dirty="0">
                <a:latin typeface="Times New Roman"/>
                <a:cs typeface="Times New Roman"/>
              </a:rPr>
              <a:t>circuited</a:t>
            </a:r>
            <a:r>
              <a:rPr lang="en-US" spc="-5" dirty="0" smtClean="0">
                <a:latin typeface="Times New Roman"/>
                <a:cs typeface="Times New Roman"/>
              </a:rPr>
              <a:t>.</a:t>
            </a:r>
          </a:p>
          <a:p>
            <a:pPr marL="355600" indent="-342900">
              <a:lnSpc>
                <a:spcPct val="100000"/>
              </a:lnSpc>
              <a:spcBef>
                <a:spcPts val="100"/>
              </a:spcBef>
              <a:buFont typeface="Arial"/>
              <a:buChar char="•"/>
              <a:tabLst>
                <a:tab pos="355600" algn="l"/>
                <a:tab pos="356235" algn="l"/>
              </a:tabLst>
            </a:pPr>
            <a:r>
              <a:rPr lang="en-US" b="1" spc="-5" dirty="0">
                <a:latin typeface="Times New Roman"/>
                <a:cs typeface="Times New Roman"/>
              </a:rPr>
              <a:t>Bandwidth</a:t>
            </a:r>
            <a:r>
              <a:rPr lang="en-US" spc="-5" dirty="0">
                <a:latin typeface="Times New Roman"/>
                <a:cs typeface="Times New Roman"/>
              </a:rPr>
              <a:t>-It</a:t>
            </a:r>
            <a:r>
              <a:rPr lang="en-US" spc="375" dirty="0">
                <a:latin typeface="Times New Roman"/>
                <a:cs typeface="Times New Roman"/>
              </a:rPr>
              <a:t> </a:t>
            </a:r>
            <a:r>
              <a:rPr lang="en-US" dirty="0">
                <a:latin typeface="Times New Roman"/>
                <a:cs typeface="Times New Roman"/>
              </a:rPr>
              <a:t>is</a:t>
            </a:r>
            <a:r>
              <a:rPr lang="en-US" spc="385" dirty="0">
                <a:latin typeface="Times New Roman"/>
                <a:cs typeface="Times New Roman"/>
              </a:rPr>
              <a:t> </a:t>
            </a:r>
            <a:r>
              <a:rPr lang="en-US" dirty="0">
                <a:latin typeface="Times New Roman"/>
                <a:cs typeface="Times New Roman"/>
              </a:rPr>
              <a:t>the</a:t>
            </a:r>
            <a:r>
              <a:rPr lang="en-US" spc="375" dirty="0">
                <a:latin typeface="Times New Roman"/>
                <a:cs typeface="Times New Roman"/>
              </a:rPr>
              <a:t> </a:t>
            </a:r>
            <a:r>
              <a:rPr lang="en-US" dirty="0">
                <a:latin typeface="Times New Roman"/>
                <a:cs typeface="Times New Roman"/>
              </a:rPr>
              <a:t>range</a:t>
            </a:r>
            <a:r>
              <a:rPr lang="en-US" spc="385" dirty="0">
                <a:latin typeface="Times New Roman"/>
                <a:cs typeface="Times New Roman"/>
              </a:rPr>
              <a:t> </a:t>
            </a:r>
            <a:r>
              <a:rPr lang="en-US" dirty="0">
                <a:latin typeface="Times New Roman"/>
                <a:cs typeface="Times New Roman"/>
              </a:rPr>
              <a:t>over</a:t>
            </a:r>
            <a:r>
              <a:rPr lang="en-US" spc="390" dirty="0">
                <a:latin typeface="Times New Roman"/>
                <a:cs typeface="Times New Roman"/>
              </a:rPr>
              <a:t> </a:t>
            </a:r>
            <a:r>
              <a:rPr lang="en-US" spc="-5" dirty="0">
                <a:latin typeface="Times New Roman"/>
                <a:cs typeface="Times New Roman"/>
              </a:rPr>
              <a:t>which</a:t>
            </a:r>
            <a:r>
              <a:rPr lang="en-US" spc="385" dirty="0">
                <a:latin typeface="Times New Roman"/>
                <a:cs typeface="Times New Roman"/>
              </a:rPr>
              <a:t> </a:t>
            </a:r>
            <a:r>
              <a:rPr lang="en-US" dirty="0">
                <a:latin typeface="Times New Roman"/>
                <a:cs typeface="Times New Roman"/>
              </a:rPr>
              <a:t>all</a:t>
            </a:r>
            <a:r>
              <a:rPr lang="en-US" spc="390" dirty="0">
                <a:latin typeface="Times New Roman"/>
                <a:cs typeface="Times New Roman"/>
              </a:rPr>
              <a:t> </a:t>
            </a:r>
            <a:r>
              <a:rPr lang="en-US" spc="-5" dirty="0">
                <a:latin typeface="Times New Roman"/>
                <a:cs typeface="Times New Roman"/>
              </a:rPr>
              <a:t>signal</a:t>
            </a:r>
            <a:r>
              <a:rPr lang="en-US" spc="380" dirty="0">
                <a:latin typeface="Times New Roman"/>
                <a:cs typeface="Times New Roman"/>
              </a:rPr>
              <a:t> </a:t>
            </a:r>
            <a:r>
              <a:rPr lang="en-US" spc="-5" dirty="0">
                <a:latin typeface="Times New Roman"/>
                <a:cs typeface="Times New Roman"/>
              </a:rPr>
              <a:t>frequencies</a:t>
            </a:r>
            <a:r>
              <a:rPr lang="en-US" dirty="0">
                <a:latin typeface="Times New Roman"/>
                <a:cs typeface="Times New Roman"/>
              </a:rPr>
              <a:t> are </a:t>
            </a:r>
            <a:r>
              <a:rPr lang="en-US" spc="-5" dirty="0">
                <a:latin typeface="Times New Roman"/>
                <a:cs typeface="Times New Roman"/>
              </a:rPr>
              <a:t>amplified almost</a:t>
            </a:r>
            <a:r>
              <a:rPr lang="en-US" spc="-20" dirty="0">
                <a:latin typeface="Times New Roman"/>
                <a:cs typeface="Times New Roman"/>
              </a:rPr>
              <a:t> equally.</a:t>
            </a:r>
            <a:endParaRPr lang="en-US" dirty="0">
              <a:latin typeface="Times New Roman"/>
              <a:cs typeface="Times New Roman"/>
            </a:endParaRPr>
          </a:p>
          <a:p>
            <a:pPr marL="355600" marR="5080" indent="-342900">
              <a:lnSpc>
                <a:spcPct val="160000"/>
              </a:lnSpc>
              <a:spcBef>
                <a:spcPts val="580"/>
              </a:spcBef>
              <a:buFont typeface="Arial"/>
              <a:buChar char="•"/>
              <a:tabLst>
                <a:tab pos="355600" algn="l"/>
                <a:tab pos="356235" algn="l"/>
                <a:tab pos="1689100" algn="l"/>
                <a:tab pos="2532380" algn="l"/>
                <a:tab pos="3808095" algn="l"/>
                <a:tab pos="4850130" algn="l"/>
                <a:tab pos="5185410" algn="l"/>
                <a:tab pos="6228715" algn="l"/>
                <a:tab pos="6614159" algn="l"/>
                <a:tab pos="7117080" algn="l"/>
                <a:tab pos="7804784" algn="l"/>
              </a:tabLst>
            </a:pPr>
            <a:r>
              <a:rPr lang="en-US" b="1" dirty="0">
                <a:latin typeface="Times New Roman"/>
                <a:cs typeface="Times New Roman"/>
              </a:rPr>
              <a:t>Common	mode	</a:t>
            </a:r>
            <a:r>
              <a:rPr lang="en-US" b="1" spc="-50" dirty="0">
                <a:latin typeface="Times New Roman"/>
                <a:cs typeface="Times New Roman"/>
              </a:rPr>
              <a:t>r</a:t>
            </a:r>
            <a:r>
              <a:rPr lang="en-US" b="1" dirty="0">
                <a:latin typeface="Times New Roman"/>
                <a:cs typeface="Times New Roman"/>
              </a:rPr>
              <a:t>eje</a:t>
            </a:r>
            <a:r>
              <a:rPr lang="en-US" b="1" spc="-15" dirty="0">
                <a:latin typeface="Times New Roman"/>
                <a:cs typeface="Times New Roman"/>
              </a:rPr>
              <a:t>c</a:t>
            </a:r>
            <a:r>
              <a:rPr lang="en-US" b="1" dirty="0">
                <a:latin typeface="Times New Roman"/>
                <a:cs typeface="Times New Roman"/>
              </a:rPr>
              <a:t>t</a:t>
            </a:r>
            <a:r>
              <a:rPr lang="en-US" b="1" spc="5" dirty="0">
                <a:latin typeface="Times New Roman"/>
                <a:cs typeface="Times New Roman"/>
              </a:rPr>
              <a:t>i</a:t>
            </a:r>
            <a:r>
              <a:rPr lang="en-US" b="1" spc="-5" dirty="0">
                <a:latin typeface="Times New Roman"/>
                <a:cs typeface="Times New Roman"/>
              </a:rPr>
              <a:t>on</a:t>
            </a:r>
            <a:r>
              <a:rPr lang="en-US" b="1" dirty="0">
                <a:latin typeface="Times New Roman"/>
                <a:cs typeface="Times New Roman"/>
              </a:rPr>
              <a:t>	r</a:t>
            </a:r>
            <a:r>
              <a:rPr lang="en-US" b="1" spc="-10" dirty="0">
                <a:latin typeface="Times New Roman"/>
                <a:cs typeface="Times New Roman"/>
              </a:rPr>
              <a:t>a</a:t>
            </a:r>
            <a:r>
              <a:rPr lang="en-US" b="1" dirty="0">
                <a:latin typeface="Times New Roman"/>
                <a:cs typeface="Times New Roman"/>
              </a:rPr>
              <a:t>t</a:t>
            </a:r>
            <a:r>
              <a:rPr lang="en-US" b="1" spc="5" dirty="0">
                <a:latin typeface="Times New Roman"/>
                <a:cs typeface="Times New Roman"/>
              </a:rPr>
              <a:t>i</a:t>
            </a:r>
            <a:r>
              <a:rPr lang="en-US" b="1" spc="-10" dirty="0">
                <a:latin typeface="Times New Roman"/>
                <a:cs typeface="Times New Roman"/>
              </a:rPr>
              <a:t>o</a:t>
            </a:r>
            <a:r>
              <a:rPr lang="en-US" dirty="0">
                <a:latin typeface="Times New Roman"/>
                <a:cs typeface="Times New Roman"/>
              </a:rPr>
              <a:t>-</a:t>
            </a:r>
            <a:r>
              <a:rPr lang="en-US" spc="-10" dirty="0">
                <a:latin typeface="Times New Roman"/>
                <a:cs typeface="Times New Roman"/>
              </a:rPr>
              <a:t>I</a:t>
            </a:r>
            <a:r>
              <a:rPr lang="en-US" dirty="0">
                <a:latin typeface="Times New Roman"/>
                <a:cs typeface="Times New Roman"/>
              </a:rPr>
              <a:t>t	i</a:t>
            </a:r>
            <a:r>
              <a:rPr lang="en-US" spc="-5" dirty="0">
                <a:latin typeface="Times New Roman"/>
                <a:cs typeface="Times New Roman"/>
              </a:rPr>
              <a:t>s</a:t>
            </a:r>
            <a:r>
              <a:rPr lang="en-US" dirty="0">
                <a:latin typeface="Times New Roman"/>
                <a:cs typeface="Times New Roman"/>
              </a:rPr>
              <a:t>	defi</a:t>
            </a:r>
            <a:r>
              <a:rPr lang="en-US" spc="-15" dirty="0">
                <a:latin typeface="Times New Roman"/>
                <a:cs typeface="Times New Roman"/>
              </a:rPr>
              <a:t>n</a:t>
            </a:r>
            <a:r>
              <a:rPr lang="en-US" dirty="0">
                <a:latin typeface="Times New Roman"/>
                <a:cs typeface="Times New Roman"/>
              </a:rPr>
              <a:t>ed	</a:t>
            </a:r>
            <a:r>
              <a:rPr lang="en-US" spc="-5" dirty="0">
                <a:latin typeface="Times New Roman"/>
                <a:cs typeface="Times New Roman"/>
              </a:rPr>
              <a:t>as</a:t>
            </a:r>
            <a:r>
              <a:rPr lang="en-US" dirty="0">
                <a:latin typeface="Times New Roman"/>
                <a:cs typeface="Times New Roman"/>
              </a:rPr>
              <a:t>	t</a:t>
            </a:r>
            <a:r>
              <a:rPr lang="en-US" spc="-10" dirty="0">
                <a:latin typeface="Times New Roman"/>
                <a:cs typeface="Times New Roman"/>
              </a:rPr>
              <a:t>h</a:t>
            </a:r>
            <a:r>
              <a:rPr lang="en-US" dirty="0">
                <a:latin typeface="Times New Roman"/>
                <a:cs typeface="Times New Roman"/>
              </a:rPr>
              <a:t>e	</a:t>
            </a:r>
            <a:r>
              <a:rPr lang="en-US" dirty="0" smtClean="0">
                <a:latin typeface="Times New Roman"/>
                <a:cs typeface="Times New Roman"/>
              </a:rPr>
              <a:t>ratio of  </a:t>
            </a:r>
            <a:r>
              <a:rPr lang="en-US" spc="-5" dirty="0">
                <a:latin typeface="Times New Roman"/>
                <a:cs typeface="Times New Roman"/>
              </a:rPr>
              <a:t>differential </a:t>
            </a:r>
            <a:r>
              <a:rPr lang="en-US" dirty="0">
                <a:latin typeface="Times New Roman"/>
                <a:cs typeface="Times New Roman"/>
              </a:rPr>
              <a:t>gain to </a:t>
            </a:r>
            <a:r>
              <a:rPr lang="en-US" spc="-10" dirty="0">
                <a:latin typeface="Times New Roman"/>
                <a:cs typeface="Times New Roman"/>
              </a:rPr>
              <a:t>common </a:t>
            </a:r>
            <a:r>
              <a:rPr lang="en-US" spc="-5" dirty="0">
                <a:latin typeface="Times New Roman"/>
                <a:cs typeface="Times New Roman"/>
              </a:rPr>
              <a:t>mode</a:t>
            </a:r>
            <a:r>
              <a:rPr lang="en-US" spc="5" dirty="0">
                <a:latin typeface="Times New Roman"/>
                <a:cs typeface="Times New Roman"/>
              </a:rPr>
              <a:t> </a:t>
            </a:r>
            <a:r>
              <a:rPr lang="en-US" dirty="0">
                <a:latin typeface="Times New Roman"/>
                <a:cs typeface="Times New Roman"/>
              </a:rPr>
              <a:t>gain.</a:t>
            </a:r>
          </a:p>
          <a:p>
            <a:pPr marL="355600" indent="-342900">
              <a:spcBef>
                <a:spcPts val="100"/>
              </a:spcBef>
              <a:buFont typeface="Arial"/>
              <a:buChar char="•"/>
              <a:tabLst>
                <a:tab pos="355600" algn="l"/>
                <a:tab pos="356235" algn="l"/>
                <a:tab pos="1628139" algn="l"/>
              </a:tabLst>
            </a:pPr>
            <a:endParaRPr lang="en-US" dirty="0">
              <a:latin typeface="Times New Roman"/>
              <a:cs typeface="Times New Roman"/>
            </a:endParaRPr>
          </a:p>
          <a:p>
            <a:pPr marL="355600" indent="-342900">
              <a:spcBef>
                <a:spcPts val="100"/>
              </a:spcBef>
              <a:buFont typeface="Arial"/>
              <a:buChar char="•"/>
              <a:tabLst>
                <a:tab pos="355600" algn="l"/>
                <a:tab pos="356235" algn="l"/>
                <a:tab pos="1628139" algn="l"/>
              </a:tabLst>
            </a:pPr>
            <a:endParaRPr lang="en-US" dirty="0">
              <a:latin typeface="Times New Roman"/>
              <a:cs typeface="Times New Roman"/>
            </a:endParaRPr>
          </a:p>
          <a:p>
            <a:endParaRPr lang="en-US" dirty="0"/>
          </a:p>
        </p:txBody>
      </p:sp>
    </p:spTree>
    <p:extLst>
      <p:ext uri="{BB962C8B-B14F-4D97-AF65-F5344CB8AC3E}">
        <p14:creationId xmlns:p14="http://schemas.microsoft.com/office/powerpoint/2010/main" xmlns="" val="1173894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685800"/>
          </a:xfrm>
        </p:spPr>
        <p:txBody>
          <a:bodyPr/>
          <a:lstStyle/>
          <a:p>
            <a:r>
              <a:rPr lang="en-US" dirty="0" err="1" smtClean="0"/>
              <a:t>Cntd</a:t>
            </a:r>
            <a:r>
              <a:rPr lang="en-US" dirty="0" smtClean="0"/>
              <a:t>..</a:t>
            </a:r>
            <a:endParaRPr lang="en-US" dirty="0"/>
          </a:p>
        </p:txBody>
      </p:sp>
      <p:sp>
        <p:nvSpPr>
          <p:cNvPr id="3" name="Content Placeholder 2"/>
          <p:cNvSpPr>
            <a:spLocks noGrp="1"/>
          </p:cNvSpPr>
          <p:nvPr>
            <p:ph sz="quarter" idx="1"/>
          </p:nvPr>
        </p:nvSpPr>
        <p:spPr>
          <a:xfrm>
            <a:off x="228600" y="533400"/>
            <a:ext cx="8610600" cy="6324600"/>
          </a:xfrm>
        </p:spPr>
        <p:txBody>
          <a:bodyPr>
            <a:normAutofit fontScale="92500"/>
          </a:bodyPr>
          <a:lstStyle/>
          <a:p>
            <a:pPr marL="355600" indent="-342900">
              <a:lnSpc>
                <a:spcPct val="100000"/>
              </a:lnSpc>
              <a:spcBef>
                <a:spcPts val="2305"/>
              </a:spcBef>
              <a:buFont typeface="Arial"/>
              <a:buChar char="•"/>
              <a:tabLst>
                <a:tab pos="355600" algn="l"/>
                <a:tab pos="356235" algn="l"/>
                <a:tab pos="1097915" algn="l"/>
                <a:tab pos="2045970" algn="l"/>
                <a:tab pos="2384425" algn="l"/>
                <a:tab pos="3431540" algn="l"/>
                <a:tab pos="3820160" algn="l"/>
                <a:tab pos="4461510" algn="l"/>
                <a:tab pos="5827395" algn="l"/>
                <a:tab pos="6419215" algn="l"/>
                <a:tab pos="6805930" algn="l"/>
                <a:tab pos="7804784" algn="l"/>
              </a:tabLst>
            </a:pPr>
            <a:r>
              <a:rPr lang="en-US" b="1" dirty="0" smtClean="0">
                <a:latin typeface="Times New Roman"/>
                <a:cs typeface="Times New Roman"/>
              </a:rPr>
              <a:t>Slew</a:t>
            </a:r>
            <a:r>
              <a:rPr lang="en-US" b="1" dirty="0">
                <a:latin typeface="Times New Roman"/>
                <a:cs typeface="Times New Roman"/>
              </a:rPr>
              <a:t>	rat</a:t>
            </a:r>
            <a:r>
              <a:rPr lang="en-US" b="1" spc="5" dirty="0">
                <a:latin typeface="Times New Roman"/>
                <a:cs typeface="Times New Roman"/>
              </a:rPr>
              <a:t>e</a:t>
            </a:r>
            <a:r>
              <a:rPr lang="en-US" dirty="0">
                <a:latin typeface="Times New Roman"/>
                <a:cs typeface="Times New Roman"/>
              </a:rPr>
              <a:t>-It	is	de</a:t>
            </a:r>
            <a:r>
              <a:rPr lang="en-US" spc="-10" dirty="0">
                <a:latin typeface="Times New Roman"/>
                <a:cs typeface="Times New Roman"/>
              </a:rPr>
              <a:t>f</a:t>
            </a:r>
            <a:r>
              <a:rPr lang="en-US" dirty="0">
                <a:latin typeface="Times New Roman"/>
                <a:cs typeface="Times New Roman"/>
              </a:rPr>
              <a:t>ined	as	the	</a:t>
            </a:r>
            <a:r>
              <a:rPr lang="en-US" spc="-25" dirty="0">
                <a:latin typeface="Times New Roman"/>
                <a:cs typeface="Times New Roman"/>
              </a:rPr>
              <a:t>m</a:t>
            </a:r>
            <a:r>
              <a:rPr lang="en-US" dirty="0">
                <a:latin typeface="Times New Roman"/>
                <a:cs typeface="Times New Roman"/>
              </a:rPr>
              <a:t>axi</a:t>
            </a:r>
            <a:r>
              <a:rPr lang="en-US" spc="-20" dirty="0">
                <a:latin typeface="Times New Roman"/>
                <a:cs typeface="Times New Roman"/>
              </a:rPr>
              <a:t>m</a:t>
            </a:r>
            <a:r>
              <a:rPr lang="en-US" spc="5" dirty="0">
                <a:latin typeface="Times New Roman"/>
                <a:cs typeface="Times New Roman"/>
              </a:rPr>
              <a:t>u</a:t>
            </a:r>
            <a:r>
              <a:rPr lang="en-US" dirty="0">
                <a:latin typeface="Times New Roman"/>
                <a:cs typeface="Times New Roman"/>
              </a:rPr>
              <a:t>m	ra</a:t>
            </a:r>
            <a:r>
              <a:rPr lang="en-US" spc="5" dirty="0">
                <a:latin typeface="Times New Roman"/>
                <a:cs typeface="Times New Roman"/>
              </a:rPr>
              <a:t>t</a:t>
            </a:r>
            <a:r>
              <a:rPr lang="en-US" dirty="0">
                <a:latin typeface="Times New Roman"/>
                <a:cs typeface="Times New Roman"/>
              </a:rPr>
              <a:t>e	</a:t>
            </a:r>
            <a:r>
              <a:rPr lang="en-US" spc="-5" dirty="0">
                <a:latin typeface="Times New Roman"/>
                <a:cs typeface="Times New Roman"/>
              </a:rPr>
              <a:t>o</a:t>
            </a:r>
            <a:r>
              <a:rPr lang="en-US" dirty="0">
                <a:latin typeface="Times New Roman"/>
                <a:cs typeface="Times New Roman"/>
              </a:rPr>
              <a:t>f	</a:t>
            </a:r>
            <a:r>
              <a:rPr lang="en-US" dirty="0" smtClean="0">
                <a:latin typeface="Times New Roman"/>
                <a:cs typeface="Times New Roman"/>
              </a:rPr>
              <a:t>change </a:t>
            </a:r>
            <a:r>
              <a:rPr lang="en-US" spc="-5" dirty="0" smtClean="0">
                <a:latin typeface="Times New Roman"/>
                <a:cs typeface="Times New Roman"/>
              </a:rPr>
              <a:t>of</a:t>
            </a:r>
            <a:r>
              <a:rPr lang="en-US" dirty="0" smtClean="0">
                <a:latin typeface="Times New Roman"/>
                <a:cs typeface="Times New Roman"/>
              </a:rPr>
              <a:t> output </a:t>
            </a:r>
            <a:r>
              <a:rPr lang="en-US" dirty="0">
                <a:latin typeface="Times New Roman"/>
                <a:cs typeface="Times New Roman"/>
              </a:rPr>
              <a:t>voltage per unit</a:t>
            </a:r>
            <a:r>
              <a:rPr lang="en-US" spc="-50" dirty="0">
                <a:latin typeface="Times New Roman"/>
                <a:cs typeface="Times New Roman"/>
              </a:rPr>
              <a:t> </a:t>
            </a:r>
            <a:r>
              <a:rPr lang="en-US" spc="-5" dirty="0" smtClean="0">
                <a:latin typeface="Times New Roman"/>
                <a:cs typeface="Times New Roman"/>
              </a:rPr>
              <a:t>time </a:t>
            </a:r>
            <a:r>
              <a:rPr lang="en-US" spc="-5" dirty="0" err="1" smtClean="0">
                <a:latin typeface="Times New Roman"/>
                <a:cs typeface="Times New Roman"/>
              </a:rPr>
              <a:t>i.e</a:t>
            </a:r>
            <a:r>
              <a:rPr lang="en-US" spc="-5" dirty="0" smtClean="0">
                <a:latin typeface="Times New Roman"/>
                <a:cs typeface="Times New Roman"/>
              </a:rPr>
              <a:t> maximum rate at which amplifier can respond to an abrupt change in input level.</a:t>
            </a:r>
            <a:endParaRPr lang="en-US" dirty="0">
              <a:latin typeface="Times New Roman"/>
              <a:cs typeface="Times New Roman"/>
            </a:endParaRPr>
          </a:p>
          <a:p>
            <a:pPr marL="355600" marR="5080" indent="-342900">
              <a:lnSpc>
                <a:spcPct val="160100"/>
              </a:lnSpc>
              <a:spcBef>
                <a:spcPts val="575"/>
              </a:spcBef>
              <a:buFont typeface="Arial"/>
              <a:buChar char="•"/>
              <a:tabLst>
                <a:tab pos="355600" algn="l"/>
                <a:tab pos="356235" algn="l"/>
              </a:tabLst>
            </a:pPr>
            <a:r>
              <a:rPr lang="en-US" b="1" spc="-5" dirty="0">
                <a:latin typeface="Times New Roman"/>
                <a:cs typeface="Times New Roman"/>
              </a:rPr>
              <a:t>Power supply </a:t>
            </a:r>
            <a:r>
              <a:rPr lang="en-US" b="1" spc="-10" dirty="0">
                <a:latin typeface="Times New Roman"/>
                <a:cs typeface="Times New Roman"/>
              </a:rPr>
              <a:t>rejection </a:t>
            </a:r>
            <a:r>
              <a:rPr lang="en-US" b="1" spc="-5" dirty="0">
                <a:latin typeface="Times New Roman"/>
                <a:cs typeface="Times New Roman"/>
              </a:rPr>
              <a:t>ratio</a:t>
            </a:r>
            <a:r>
              <a:rPr lang="en-US" spc="-5" dirty="0">
                <a:latin typeface="Times New Roman"/>
                <a:cs typeface="Times New Roman"/>
              </a:rPr>
              <a:t>-It </a:t>
            </a:r>
            <a:r>
              <a:rPr lang="en-US" dirty="0">
                <a:latin typeface="Times New Roman"/>
                <a:cs typeface="Times New Roman"/>
              </a:rPr>
              <a:t>is </a:t>
            </a:r>
            <a:r>
              <a:rPr lang="en-US" spc="-5" dirty="0">
                <a:latin typeface="Times New Roman"/>
                <a:cs typeface="Times New Roman"/>
              </a:rPr>
              <a:t>the change </a:t>
            </a:r>
            <a:r>
              <a:rPr lang="en-US" dirty="0">
                <a:latin typeface="Times New Roman"/>
                <a:cs typeface="Times New Roman"/>
              </a:rPr>
              <a:t>in an </a:t>
            </a:r>
            <a:r>
              <a:rPr lang="en-US" dirty="0" smtClean="0">
                <a:latin typeface="Times New Roman"/>
                <a:cs typeface="Times New Roman"/>
              </a:rPr>
              <a:t>OP-AMPs input </a:t>
            </a:r>
            <a:r>
              <a:rPr lang="en-US" spc="-15" dirty="0">
                <a:latin typeface="Times New Roman"/>
                <a:cs typeface="Times New Roman"/>
              </a:rPr>
              <a:t>offset </a:t>
            </a:r>
            <a:r>
              <a:rPr lang="en-US" dirty="0">
                <a:latin typeface="Times New Roman"/>
                <a:cs typeface="Times New Roman"/>
              </a:rPr>
              <a:t>voltage caused by variation in the supply</a:t>
            </a:r>
            <a:r>
              <a:rPr lang="en-US" spc="-114" dirty="0">
                <a:latin typeface="Times New Roman"/>
                <a:cs typeface="Times New Roman"/>
              </a:rPr>
              <a:t> </a:t>
            </a:r>
            <a:r>
              <a:rPr lang="en-US" dirty="0" smtClean="0">
                <a:latin typeface="Times New Roman"/>
                <a:cs typeface="Times New Roman"/>
              </a:rPr>
              <a:t>voltage/bias voltage.</a:t>
            </a:r>
          </a:p>
          <a:p>
            <a:pPr marL="355600" marR="5080" indent="-342900">
              <a:lnSpc>
                <a:spcPct val="160100"/>
              </a:lnSpc>
              <a:spcBef>
                <a:spcPts val="575"/>
              </a:spcBef>
              <a:buFont typeface="Arial"/>
              <a:buChar char="•"/>
              <a:tabLst>
                <a:tab pos="355600" algn="l"/>
                <a:tab pos="356235" algn="l"/>
              </a:tabLst>
            </a:pPr>
            <a:r>
              <a:rPr lang="en-US" b="1" dirty="0">
                <a:latin typeface="Times New Roman"/>
                <a:cs typeface="Times New Roman"/>
              </a:rPr>
              <a:t>Input offset voltage</a:t>
            </a:r>
            <a:r>
              <a:rPr lang="en-US" dirty="0">
                <a:latin typeface="Times New Roman"/>
                <a:cs typeface="Times New Roman"/>
              </a:rPr>
              <a:t>-Ideally, for a zero input voltage  output should be zero. But practically it is not so.  This is due to unavoidable unbalances inside the OP-  AMP.</a:t>
            </a:r>
          </a:p>
          <a:p>
            <a:pPr marL="355600" marR="5080" indent="-342900">
              <a:lnSpc>
                <a:spcPct val="160100"/>
              </a:lnSpc>
              <a:spcBef>
                <a:spcPts val="575"/>
              </a:spcBef>
              <a:buFont typeface="Arial"/>
              <a:buChar char="•"/>
              <a:tabLst>
                <a:tab pos="355600" algn="l"/>
                <a:tab pos="356235" algn="l"/>
              </a:tabLst>
            </a:pPr>
            <a:r>
              <a:rPr lang="en-US" b="1" dirty="0">
                <a:latin typeface="Times New Roman"/>
                <a:cs typeface="Times New Roman"/>
              </a:rPr>
              <a:t>Input bias current-</a:t>
            </a:r>
            <a:r>
              <a:rPr lang="en-US" dirty="0">
                <a:latin typeface="Times New Roman"/>
                <a:cs typeface="Times New Roman"/>
              </a:rPr>
              <a:t>It is the average of the currents  flowing into the two input terminal of the OP-AMP.</a:t>
            </a:r>
          </a:p>
          <a:p>
            <a:pPr marL="355600" marR="5080" indent="-342900">
              <a:lnSpc>
                <a:spcPct val="160100"/>
              </a:lnSpc>
              <a:spcBef>
                <a:spcPts val="575"/>
              </a:spcBef>
              <a:buFont typeface="Arial"/>
              <a:buChar char="•"/>
              <a:tabLst>
                <a:tab pos="355600" algn="l"/>
                <a:tab pos="356235" algn="l"/>
              </a:tabLst>
            </a:pPr>
            <a:r>
              <a:rPr lang="en-US" sz="2300" b="1" dirty="0">
                <a:latin typeface="Times New Roman"/>
                <a:cs typeface="Times New Roman"/>
              </a:rPr>
              <a:t>Input offset current- </a:t>
            </a:r>
            <a:r>
              <a:rPr lang="en-US" dirty="0">
                <a:latin typeface="Times New Roman"/>
                <a:cs typeface="Times New Roman"/>
              </a:rPr>
              <a:t>It is the algebraic difference  between the currents flowing into the inverting and  non-inverting terminal of OP-AMP</a:t>
            </a:r>
          </a:p>
          <a:p>
            <a:endParaRPr lang="en-US" dirty="0"/>
          </a:p>
        </p:txBody>
      </p:sp>
    </p:spTree>
    <p:extLst>
      <p:ext uri="{BB962C8B-B14F-4D97-AF65-F5344CB8AC3E}">
        <p14:creationId xmlns:p14="http://schemas.microsoft.com/office/powerpoint/2010/main" xmlns="" val="1533789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Amplification</a:t>
            </a:r>
            <a:endParaRPr lang="en-US" dirty="0"/>
          </a:p>
        </p:txBody>
      </p:sp>
      <p:sp>
        <p:nvSpPr>
          <p:cNvPr id="3" name="Content Placeholder 2"/>
          <p:cNvSpPr>
            <a:spLocks noGrp="1"/>
          </p:cNvSpPr>
          <p:nvPr>
            <p:ph sz="quarter" idx="1"/>
          </p:nvPr>
        </p:nvSpPr>
        <p:spPr/>
        <p:txBody>
          <a:bodyPr/>
          <a:lstStyle/>
          <a:p>
            <a:r>
              <a:rPr lang="en-US" dirty="0"/>
              <a:t>Signal amplification is carried out when the typical signal output level of a sensor is considered to be too low (as for instance in the case of a weak thermocouple signal, which is of the order of microvolts</a:t>
            </a:r>
            <a:r>
              <a:rPr lang="en-US" dirty="0" smtClean="0"/>
              <a:t>).</a:t>
            </a:r>
          </a:p>
          <a:p>
            <a:r>
              <a:rPr lang="en-US" dirty="0" smtClean="0"/>
              <a:t>Hence the strength of weak signal needs to be increased, this boosting function is done by signal amplifier.</a:t>
            </a:r>
          </a:p>
          <a:p>
            <a:r>
              <a:rPr lang="en-US" dirty="0" smtClean="0"/>
              <a:t>Some major applications of op amp in signal amplification is discussed below.</a:t>
            </a:r>
            <a:endParaRPr lang="en-US" dirty="0"/>
          </a:p>
        </p:txBody>
      </p:sp>
    </p:spTree>
    <p:extLst>
      <p:ext uri="{BB962C8B-B14F-4D97-AF65-F5344CB8AC3E}">
        <p14:creationId xmlns:p14="http://schemas.microsoft.com/office/powerpoint/2010/main" xmlns="" val="456978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1692</TotalTime>
  <Words>2400</Words>
  <Application>Microsoft Office PowerPoint</Application>
  <PresentationFormat>On-screen Show (4:3)</PresentationFormat>
  <Paragraphs>327</Paragraphs>
  <Slides>43</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Oriel</vt:lpstr>
      <vt:lpstr>Equation</vt:lpstr>
      <vt:lpstr>Chapter-4    Electrical Signal Processing and Transmission</vt:lpstr>
      <vt:lpstr>Operational Amplifier</vt:lpstr>
      <vt:lpstr>  </vt:lpstr>
      <vt:lpstr>Block diagram</vt:lpstr>
      <vt:lpstr>Slide 5</vt:lpstr>
      <vt:lpstr>IDEAL And PRACTICAL Characteristics Of Op-Amp </vt:lpstr>
      <vt:lpstr>Slide 7</vt:lpstr>
      <vt:lpstr>Cntd..</vt:lpstr>
      <vt:lpstr>Signal Amplification</vt:lpstr>
      <vt:lpstr>Signal Amplification</vt:lpstr>
      <vt:lpstr>Inverting Amplifier </vt:lpstr>
      <vt:lpstr>Non Inverting Amplifier</vt:lpstr>
      <vt:lpstr>Voltage Follower/ Buffer</vt:lpstr>
      <vt:lpstr>Summer/ Adder</vt:lpstr>
      <vt:lpstr>Numerical</vt:lpstr>
      <vt:lpstr>Differential  (Subtractor)</vt:lpstr>
      <vt:lpstr>Differential/Subtracter</vt:lpstr>
      <vt:lpstr>Slide 18</vt:lpstr>
      <vt:lpstr>Integrator</vt:lpstr>
      <vt:lpstr>Design of integrator to produce ramp voltage of -5v/ms.</vt:lpstr>
      <vt:lpstr>Differentiator</vt:lpstr>
      <vt:lpstr>Assignment 2</vt:lpstr>
      <vt:lpstr>Instrumentation Amplifier</vt:lpstr>
      <vt:lpstr>Feature of Instrumentation amplifier</vt:lpstr>
      <vt:lpstr>Slide 25</vt:lpstr>
      <vt:lpstr>Slide 26</vt:lpstr>
      <vt:lpstr>Network Isolation </vt:lpstr>
      <vt:lpstr>Wave Shaper </vt:lpstr>
      <vt:lpstr>Signal Attenuation </vt:lpstr>
      <vt:lpstr>Noise </vt:lpstr>
      <vt:lpstr>Reduction of Noise in electronic circuit </vt:lpstr>
      <vt:lpstr>Analogue and Digital filtering  </vt:lpstr>
      <vt:lpstr>Communication System </vt:lpstr>
      <vt:lpstr>Optical Communication System </vt:lpstr>
      <vt:lpstr>Optical Fiber </vt:lpstr>
      <vt:lpstr>Working of Optical fibre</vt:lpstr>
      <vt:lpstr>Slide 37</vt:lpstr>
      <vt:lpstr>Advantage of Optical Communication System</vt:lpstr>
      <vt:lpstr>Disadvantage of Optical Communication System</vt:lpstr>
      <vt:lpstr>Application</vt:lpstr>
      <vt:lpstr>conversion devices</vt:lpstr>
      <vt:lpstr>Assignment 3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Electrical Signal Processing and Transmission</dc:title>
  <dc:creator>Bishal Rimal</dc:creator>
  <cp:lastModifiedBy>User</cp:lastModifiedBy>
  <cp:revision>110</cp:revision>
  <dcterms:created xsi:type="dcterms:W3CDTF">2006-08-16T00:00:00Z</dcterms:created>
  <dcterms:modified xsi:type="dcterms:W3CDTF">2019-05-15T07:40:16Z</dcterms:modified>
</cp:coreProperties>
</file>