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4"/>
    <p:sldMasterId id="214748373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Helvetica Neue"/>
      <p:regular r:id="rId55"/>
      <p:bold r:id="rId56"/>
      <p:italic r:id="rId57"/>
      <p:boldItalic r:id="rId58"/>
    </p:embeddedFont>
    <p:embeddedFont>
      <p:font typeface="Roboto Light"/>
      <p:regular r:id="rId59"/>
      <p:bold r:id="rId60"/>
      <p:italic r:id="rId61"/>
      <p:boldItalic r:id="rId62"/>
    </p:embeddedFont>
    <p:embeddedFont>
      <p:font typeface="Rubik"/>
      <p:regular r:id="rId63"/>
      <p:bold r:id="rId64"/>
      <p:italic r:id="rId65"/>
      <p:boldItalic r:id="rId66"/>
    </p:embeddedFont>
    <p:embeddedFont>
      <p:font typeface="Helvetica Neue Ligh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HelveticaNeueLight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Light-boldItalic.fntdata"/><Relationship Id="rId61" Type="http://schemas.openxmlformats.org/officeDocument/2006/relationships/font" Target="fonts/RobotoLight-italic.fntdata"/><Relationship Id="rId20" Type="http://schemas.openxmlformats.org/officeDocument/2006/relationships/slide" Target="slides/slide14.xml"/><Relationship Id="rId64" Type="http://schemas.openxmlformats.org/officeDocument/2006/relationships/font" Target="fonts/Rubik-bold.fntdata"/><Relationship Id="rId63" Type="http://schemas.openxmlformats.org/officeDocument/2006/relationships/font" Target="fonts/Rubik-regular.fntdata"/><Relationship Id="rId22" Type="http://schemas.openxmlformats.org/officeDocument/2006/relationships/slide" Target="slides/slide16.xml"/><Relationship Id="rId66" Type="http://schemas.openxmlformats.org/officeDocument/2006/relationships/font" Target="fonts/Rubik-boldItalic.fntdata"/><Relationship Id="rId21" Type="http://schemas.openxmlformats.org/officeDocument/2006/relationships/slide" Target="slides/slide15.xml"/><Relationship Id="rId65" Type="http://schemas.openxmlformats.org/officeDocument/2006/relationships/font" Target="fonts/Rubik-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Light-bold.fntdata"/><Relationship Id="rId23" Type="http://schemas.openxmlformats.org/officeDocument/2006/relationships/slide" Target="slides/slide17.xml"/><Relationship Id="rId67" Type="http://schemas.openxmlformats.org/officeDocument/2006/relationships/font" Target="fonts/HelveticaNeueLight-regular.fntdata"/><Relationship Id="rId60" Type="http://schemas.openxmlformats.org/officeDocument/2006/relationships/font" Target="fonts/Roboto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RobotoLight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089c49ce0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0" name="Google Shape;1220;g1089c49ce0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8468094de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8468094de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089c49cd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089c49cd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089c49ce02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6" name="Google Shape;1316;g1089c49ce02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089c49ce0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089c49ce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089c49ce0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089c49ce0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089c49ce02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1" name="Google Shape;1341;g1089c49ce02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089c49ce0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089c49ce0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089c49ce0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089c49ce0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089c49ce02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0" name="Google Shape;1360;g1089c49ce02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89c49ce0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089c49ce0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089c49c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089c49c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089c49ce0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089c49ce0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089c49ce02_0_3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2" name="Google Shape;1392;g1089c49ce02_0_3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089c49ce0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089c49ce0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089c49ce0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089c49ce0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89c49ce02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3" name="Google Shape;1413;g1089c49ce02_0_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089c49ce0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089c49ce0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089c49ce0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089c49ce0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089c49ce02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0" name="Google Shape;1440;g1089c49ce02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089c49ce0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089c49ce0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9c49ce0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9c49ce0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089c49ce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089c49ce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089c49ce02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0" name="Google Shape;1460;g1089c49ce02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89c49ce0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89c49ce0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089c49ce0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089c49ce0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89c49ce0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2" name="Google Shape;1482;g1089c49ce0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089c49ce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089c49ce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089c49ce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089c49ce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89c49ce02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3" name="Google Shape;1513;g1089c49ce02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089c49ce0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089c49ce0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089c49ce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089c49ce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089c49ce02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5" name="Google Shape;1535;g1089c49ce02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089c49ce02_0_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6" name="Google Shape;1246;g1089c49ce02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089c49ce0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089c49ce0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089c49ce0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1089c49ce0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089c49ce02_0_3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g1089c49ce02_0_3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089c49ce0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089c49ce0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089c49ce0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2" name="Google Shape;1582;g1089c49ce02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089c49ce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089c49ce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089c49ce02_0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7" name="Google Shape;1607;g1089c49ce02_0_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089c49ce0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089c49ce0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089c49ce0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089c49ce0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089c49ce0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089c49ce0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089c49ce02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089c49ce0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9c49ce02_0_3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1" name="Google Shape;1271;g1089c49ce02_0_3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089c49ce0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089c49ce0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8468094de7_0_5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4" name="Google Shape;1284;g8468094de7_0_5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">
  <p:cSld name="BLANK_1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priorizar para obter ganhos rápidos (quick wins)?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mantido no radar como planejamento futuro?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entregar melhorias aos processos e não precisam ser despriorizados?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despriorizado ou descartado?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 1">
  <p:cSld name="BLANK_14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4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Guia">
  <p:cSld name="BLANK_1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Must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fundamental, mandatório e não negociável?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Should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importante, adiciona valor mas não é vital?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Could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desejáveis que tem baixo impacto se forem deixadas de lado?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que não são prioritárias para o momento e para atingir os prazos esperados?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Em branco">
  <p:cSld name="BLANK_13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Must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Should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Guia">
  <p:cSld name="BLANK_1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6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107" name="Google Shape;107;p17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/>
        </p:nvSpPr>
        <p:spPr>
          <a:xfrm>
            <a:off x="2404750" y="13365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Que pensamentos e sentimentos motivam  comportamentos?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515075" y="2712225"/>
            <a:ext cx="223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ESCUTA?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escuta as pessoas dizerem? O que escuta que influencia mais e menos na sua vida? O que as pessoas mais próximas falam?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882550" y="2403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VÊ?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vê onde  vive, trabalha, frequenta? O que assiste, lê? O que vê as pessoas fazendo?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FAZ?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costuma fazer? Hábitos? Como se comporta nas diversas situações? O que faz nos dias da semana? E nos finais de semana?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8825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FALA?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já ouviu falando? O que imagina essa pessoa falando?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3170200" y="17937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DORES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Medos, frustrações, ansiedades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453625" y="17937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DESEJOS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Vontades, sonhos, necessidade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4565325" y="1897225"/>
            <a:ext cx="0" cy="74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1701675" y="13518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4568650" y="949200"/>
            <a:ext cx="0" cy="3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Em que situação está? Como se relaciona nesse contexto?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suas tarefas? Que decisões precisa tomar? Como sabemos que cumpriu?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Em branco">
  <p:cSld name="BLANK_1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8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136" name="Google Shape;136;p18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/>
        </p:nvSpPr>
        <p:spPr>
          <a:xfrm>
            <a:off x="2404750" y="14127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886675" y="2864625"/>
            <a:ext cx="1274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ESCUTA?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349150" y="27081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VÊ?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FAZ?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491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FALA?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3170200" y="17175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453625" y="17175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DESEJOS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 rot="10800000">
            <a:off x="4565325" y="1744925"/>
            <a:ext cx="0" cy="87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rot="10800000">
            <a:off x="1701675" y="14280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 rot="10800000">
            <a:off x="4568650" y="942675"/>
            <a:ext cx="0" cy="39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Guia">
  <p:cSld name="BLANK_10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970500" y="744450"/>
            <a:ext cx="277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Nome: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Profissão: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Onde vive: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Mini-biografia:</a:t>
            </a:r>
            <a:br>
              <a:rPr b="1" lang="pt-BR">
                <a:latin typeface="Rubik"/>
                <a:ea typeface="Rubik"/>
                <a:cs typeface="Rubik"/>
                <a:sym typeface="Rubik"/>
              </a:rPr>
            </a:b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Resumo da vida em poucas palavras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Personalidade: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Características, qualidades, crenças, valores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Necessidades: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ela precisa e não vive sem?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expectativas não atendidas?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Marcas que utiliza e indica para pessoas. Aplicativos, produtos e dispositivos tecnológicos que possui.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a impede de tomar uma decisão ou de fazer algo?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ela precisa fazer e resolver? Ela tem sonhos?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Em branco">
  <p:cSld name="BLANK_1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Personalidade: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Guia">
  <p:cSld name="BLANK_9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1"/>
          <p:cNvCxnSpPr>
            <a:endCxn id="197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>
            <a:stCxn id="200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 txBox="1"/>
          <p:nvPr/>
        </p:nvSpPr>
        <p:spPr>
          <a:xfrm>
            <a:off x="3296274" y="72865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296274" y="137210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780257" y="2383357"/>
            <a:ext cx="1508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se envolve diretamente com o seu projeto?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296274" y="4226474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3296274" y="3583067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Em branco">
  <p:cSld name="BLANK_9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2"/>
          <p:cNvCxnSpPr>
            <a:endCxn id="213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16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Google Shape;217;p22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MSAMSOM - Guia">
  <p:cSld name="BLANK_8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2225850" y="245425"/>
            <a:ext cx="4692300" cy="4692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827425" y="1380400"/>
            <a:ext cx="3489000" cy="3489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432725" y="2519100"/>
            <a:ext cx="2278500" cy="2278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168531" y="72875"/>
            <a:ext cx="2527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</a:t>
            </a:r>
            <a:b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ENDEREÇÁVEL 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TAM/SAM/SOM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3639546" y="2734600"/>
            <a:ext cx="1864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Obtainable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Fatia realista de mercado disponível para o negócio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255950" y="1439200"/>
            <a:ext cx="2631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SAM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 disponível para sua solução (produto / serviço)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267227" y="372400"/>
            <a:ext cx="2609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(Total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Tamanho total de mercado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Guia">
  <p:cSld name="BLANK_7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4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4"/>
          <p:cNvSpPr txBox="1"/>
          <p:nvPr/>
        </p:nvSpPr>
        <p:spPr>
          <a:xfrm>
            <a:off x="18657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obterem os ganhos?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aliviar as dores? O que oferecer para solucionar problemas de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3709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faz o cliente ficar feliz ou torna a vida mais fácil dentro de seu contexto?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53709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problemas enfrentados pelo cliente? O que impede dele realizar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564750" y="23119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tarefas que o segmento de cliente tem para concluir?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30525" y="2235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soluções ajudam o segmento de cliente a cumprir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Em branco">
  <p:cSld name="BLANK_7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59" name="Google Shape;259;p25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5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5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3" name="Google Shape;263;p25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5"/>
          <p:cNvSpPr txBox="1"/>
          <p:nvPr/>
        </p:nvSpPr>
        <p:spPr>
          <a:xfrm>
            <a:off x="1865775" y="2007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5370975" y="2388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5370975" y="28453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7869550" y="17785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78125" y="1854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Guia">
  <p:cSld name="BLANK_6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26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6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6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Principais problemas que quer resolver?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conjunto mínimo de funcionalidades (MVP) que resolvem os problemas?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 poucas palavras, por que clientes escolhem seu produto e pagam por ele?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não pode ser copiado, reproduzido ou comprado?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os clientes mais importantes? Se há segmentos, qual é o alvo para essa proposta única de valor?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87" name="Google Shape;287;p26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6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6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principais métricas que indicam receita e retenção de clientes?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canais, de menor custo e eficientes para se relacionar com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fixos e variáveis?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tipos de modelo de receita (ex.: recorrência, freemium to premium)? Quais são as regras de negócio para gerar fluxo de caixa?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Em branco">
  <p:cSld name="BLANK_6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7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7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7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7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7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7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Guia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28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8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8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8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8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parceiros chave, fornecedores chave, o que fazem?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atividades chave para entregar a proposta de valor? Canais de distribuição? Fontes de receita?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valor entrega aos clientes? Quais problemas dos clientes resolve? Quais necessidades estamos satisfazendo?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tipo de relação os clientes esperam? Quais existem e quais não?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Para quem é o valor? Quem são os clientes mais importantes?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32" name="Google Shape;332;p28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8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8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recursos chave a proposta de valor necessita? 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atender os clientes hoje e no futuro? Que canais estão preparados e quais precisam ser desenvolvidos?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os recursos e atividades chave mais caros?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valor que clientes estão dispostos a pagar? Como criar recorrência? Como a fonte de receita pode contribuir no desenvolvimento do negócio?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Em branco">
  <p:cSld name="CUSTOM_2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29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9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9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9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9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9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9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54" name="Google Shape;354;p29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9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Guia">
  <p:cSld name="BLANK_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Certezas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67" name="Google Shape;367;p30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0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0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Suposições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Dúvidas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94100" y="1161550"/>
            <a:ext cx="2728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você já sabe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 Pode ser sobre mercado, produto, consumidor...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3313113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você tem como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hipóteses ou suposições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6274386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dúvidas ou perguntas para serem feitas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Em branco">
  <p:cSld name="BLANK_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31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1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1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Certezas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Suposições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Dúvidas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Guia">
  <p:cSld name="CUSTOM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89" name="Google Shape;389;p32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2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2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1405775" y="820650"/>
            <a:ext cx="408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Qual é o seu propósito de criar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mudança positiva deveria proporcionar? 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394850" y="1908750"/>
            <a:ext cx="1411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mercado ou segmento de mercado seu produto atende?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Quem é o público consumidor e usuários alvo?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GRUPO ALVO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2120625" y="1908750"/>
            <a:ext cx="1872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problema o produto resolve?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benefícios ele oferece?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NECESSIDADES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97" name="Google Shape;397;p32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2"/>
          <p:cNvSpPr txBox="1"/>
          <p:nvPr/>
        </p:nvSpPr>
        <p:spPr>
          <a:xfrm>
            <a:off x="4221650" y="1908750"/>
            <a:ext cx="2012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é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faz o produto sobressair?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É possível tecnicamente desenvolver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PRODUTO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00" name="Google Shape;400;p32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2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6583754" y="1908750"/>
            <a:ext cx="1881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o produto vai beneficiar a empresa?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os alvos do negócio?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Em branco">
  <p:cSld name="CUSTOM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08" name="Google Shape;408;p33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3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3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GRUPO ALVO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13" name="Google Shape;413;p33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3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PRODUTO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15" name="Google Shape;415;p33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3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Guia">
  <p:cSld name="BLANK_3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OBJETIVO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(objetivo direcionador)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23" name="Google Shape;423;p34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4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DESCRIÇÃO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(descreva elementos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KEY RESULT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(métricas parâmetro de atingimento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27" name="Google Shape;427;p34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4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PRAZO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(prazo para atingir e alvo)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29" name="Google Shape;429;p34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4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FREQUÊNCIA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(frequência de mensuração)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31" name="Google Shape;431;p34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Em branco">
  <p:cSld name="BLANK_3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4" name="Google Shape;43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38" name="Google Shape;438;p35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5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5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DESCRIÇÃO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KEY RESULT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42" name="Google Shape;442;p35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5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PRAZO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44" name="Google Shape;444;p35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5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FREQUÊNCIA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46" name="Google Shape;446;p35"/>
          <p:cNvCxnSpPr/>
          <p:nvPr/>
        </p:nvCxnSpPr>
        <p:spPr>
          <a:xfrm rot="10800000">
            <a:off x="318650" y="11961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Guia">
  <p:cSld name="BLANK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36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6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>
            <a:off x="4152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6"/>
          <p:cNvSpPr txBox="1"/>
          <p:nvPr/>
        </p:nvSpPr>
        <p:spPr>
          <a:xfrm>
            <a:off x="44847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55" name="Google Shape;455;p36"/>
          <p:cNvCxnSpPr/>
          <p:nvPr/>
        </p:nvCxnSpPr>
        <p:spPr>
          <a:xfrm>
            <a:off x="19949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6"/>
          <p:cNvSpPr txBox="1"/>
          <p:nvPr/>
        </p:nvSpPr>
        <p:spPr>
          <a:xfrm>
            <a:off x="20990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57" name="Google Shape;457;p36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6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6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6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6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6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as pessoas se sentem sobre o produto?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Conversão de entrantes em usuários ativos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Frequência de uso e comportamento do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Correlação entre usuários ativos e retorno de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Usuários atingem objetivos com facilidade?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Em branco">
  <p:cSld name="BLANK_2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37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7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>
            <a:off x="3999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7"/>
          <p:cNvSpPr txBox="1"/>
          <p:nvPr/>
        </p:nvSpPr>
        <p:spPr>
          <a:xfrm>
            <a:off x="44085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5" name="Google Shape;475;p37"/>
          <p:cNvCxnSpPr/>
          <p:nvPr/>
        </p:nvCxnSpPr>
        <p:spPr>
          <a:xfrm>
            <a:off x="18425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7"/>
          <p:cNvSpPr txBox="1"/>
          <p:nvPr/>
        </p:nvSpPr>
        <p:spPr>
          <a:xfrm>
            <a:off x="19466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7" name="Google Shape;477;p37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7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7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7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7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7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5" name="Google Shape;485;p37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Guia">
  <p:cSld name="BLANK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38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8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8"/>
          <p:cNvSpPr txBox="1"/>
          <p:nvPr/>
        </p:nvSpPr>
        <p:spPr>
          <a:xfrm>
            <a:off x="416963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atacar agora ativamente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333800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refinar e aprofundar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624815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do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backlog vamos aprofundar no futuro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(agora)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(próximo)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(depois)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Em branco">
  <p:cSld name="BLANK_1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(agora)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04" name="Google Shape;504;p39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9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9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(próximo)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7" name="Google Shape;507;p39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(depois)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 Roadmap - Guia">
  <p:cSld name="BLANK_1_5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 PRODUCT ROADMAP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0"/>
          <p:cNvCxnSpPr/>
          <p:nvPr/>
        </p:nvCxnSpPr>
        <p:spPr>
          <a:xfrm>
            <a:off x="22637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0"/>
          <p:cNvCxnSpPr/>
          <p:nvPr/>
        </p:nvCxnSpPr>
        <p:spPr>
          <a:xfrm>
            <a:off x="3542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40"/>
          <p:cNvSpPr txBox="1"/>
          <p:nvPr/>
        </p:nvSpPr>
        <p:spPr>
          <a:xfrm>
            <a:off x="307300" y="7444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DATA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Data de lançamento ou prazos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37694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307300" y="15826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NOME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Nome da nova versão do produto ou do release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307300" y="2437875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META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Razão para criar uma nova versão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07300" y="3267100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FEATURES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Funcionalidades em alto nível para cumprir a meta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318650" y="15372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0"/>
          <p:cNvCxnSpPr/>
          <p:nvPr/>
        </p:nvCxnSpPr>
        <p:spPr>
          <a:xfrm rot="10800000">
            <a:off x="318650" y="23585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40"/>
          <p:cNvCxnSpPr/>
          <p:nvPr/>
        </p:nvCxnSpPr>
        <p:spPr>
          <a:xfrm rot="10800000">
            <a:off x="318650" y="3189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0"/>
          <p:cNvCxnSpPr/>
          <p:nvPr/>
        </p:nvCxnSpPr>
        <p:spPr>
          <a:xfrm rot="10800000">
            <a:off x="318650" y="41034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0"/>
          <p:cNvSpPr txBox="1"/>
          <p:nvPr/>
        </p:nvSpPr>
        <p:spPr>
          <a:xfrm>
            <a:off x="307300" y="4212425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MÉTRICAS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Métricas e KPIs que indicam meta atingida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24" name="Google Shape;524;p40"/>
          <p:cNvCxnSpPr/>
          <p:nvPr/>
        </p:nvCxnSpPr>
        <p:spPr>
          <a:xfrm>
            <a:off x="4914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0"/>
          <p:cNvCxnSpPr/>
          <p:nvPr/>
        </p:nvCxnSpPr>
        <p:spPr>
          <a:xfrm>
            <a:off x="6209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0"/>
          <p:cNvCxnSpPr/>
          <p:nvPr/>
        </p:nvCxnSpPr>
        <p:spPr>
          <a:xfrm>
            <a:off x="7581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_3"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/>
          <p:nvPr/>
        </p:nvSpPr>
        <p:spPr>
          <a:xfrm>
            <a:off x="-16481" y="1826925"/>
            <a:ext cx="159900" cy="3356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9" name="Google Shape;52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758" cy="54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Guia">
  <p:cSld name="CUSTOM_3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34" name="Google Shape;534;p42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5" name="Google Shape;535;p42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536" name="Google Shape;536;p42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42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38" name="Google Shape;538;p42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43" name="Google Shape;543;p42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2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2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2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7" name="Google Shape;547;p42"/>
          <p:cNvGrpSpPr/>
          <p:nvPr/>
        </p:nvGrpSpPr>
        <p:grpSpPr>
          <a:xfrm>
            <a:off x="3501850" y="713900"/>
            <a:ext cx="1119125" cy="4158900"/>
            <a:chOff x="3501850" y="713900"/>
            <a:chExt cx="1119125" cy="4158900"/>
          </a:xfrm>
        </p:grpSpPr>
        <p:sp>
          <p:nvSpPr>
            <p:cNvPr id="548" name="Google Shape;548;p42"/>
            <p:cNvSpPr txBox="1"/>
            <p:nvPr/>
          </p:nvSpPr>
          <p:spPr>
            <a:xfrm>
              <a:off x="35304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DURANTE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549" name="Google Shape;549;p42"/>
            <p:cNvCxnSpPr/>
            <p:nvPr/>
          </p:nvCxnSpPr>
          <p:spPr>
            <a:xfrm rot="10800000">
              <a:off x="35018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0" name="Google Shape;550;p42"/>
          <p:cNvGrpSpPr/>
          <p:nvPr/>
        </p:nvGrpSpPr>
        <p:grpSpPr>
          <a:xfrm>
            <a:off x="6930850" y="713900"/>
            <a:ext cx="1106100" cy="4158900"/>
            <a:chOff x="5635450" y="713900"/>
            <a:chExt cx="1106100" cy="4158900"/>
          </a:xfrm>
        </p:grpSpPr>
        <p:sp>
          <p:nvSpPr>
            <p:cNvPr id="551" name="Google Shape;551;p42"/>
            <p:cNvSpPr txBox="1"/>
            <p:nvPr/>
          </p:nvSpPr>
          <p:spPr>
            <a:xfrm>
              <a:off x="5651050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DEPOIS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552" name="Google Shape;552;p42"/>
            <p:cNvCxnSpPr/>
            <p:nvPr/>
          </p:nvCxnSpPr>
          <p:spPr>
            <a:xfrm rot="10800000">
              <a:off x="563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42"/>
          <p:cNvSpPr txBox="1"/>
          <p:nvPr/>
        </p:nvSpPr>
        <p:spPr>
          <a:xfrm>
            <a:off x="162437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antes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1624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1624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6" name="Google Shape;556;p42"/>
          <p:cNvSpPr txBox="1"/>
          <p:nvPr/>
        </p:nvSpPr>
        <p:spPr>
          <a:xfrm>
            <a:off x="1624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7" name="Google Shape;557;p42"/>
          <p:cNvSpPr txBox="1"/>
          <p:nvPr/>
        </p:nvSpPr>
        <p:spPr>
          <a:xfrm>
            <a:off x="1624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3508050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durante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>
            <a:off x="697212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depois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0" name="Google Shape;560;p42"/>
          <p:cNvSpPr txBox="1"/>
          <p:nvPr/>
        </p:nvSpPr>
        <p:spPr>
          <a:xfrm>
            <a:off x="3529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1" name="Google Shape;561;p42"/>
          <p:cNvSpPr txBox="1"/>
          <p:nvPr/>
        </p:nvSpPr>
        <p:spPr>
          <a:xfrm>
            <a:off x="3529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3529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3" name="Google Shape;563;p42"/>
          <p:cNvSpPr txBox="1"/>
          <p:nvPr/>
        </p:nvSpPr>
        <p:spPr>
          <a:xfrm>
            <a:off x="3529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6958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5" name="Google Shape;565;p42"/>
          <p:cNvSpPr txBox="1"/>
          <p:nvPr/>
        </p:nvSpPr>
        <p:spPr>
          <a:xfrm>
            <a:off x="6958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6" name="Google Shape;566;p42"/>
          <p:cNvSpPr txBox="1"/>
          <p:nvPr/>
        </p:nvSpPr>
        <p:spPr>
          <a:xfrm>
            <a:off x="6958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6958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Em branco">
  <p:cSld name="CUSTOM_4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72" name="Google Shape;572;p43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3" name="Google Shape;573;p43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574" name="Google Shape;574;p43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5" name="Google Shape;575;p43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76" name="Google Shape;576;p43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81" name="Google Shape;581;p43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3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3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3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 showMasterSp="0">
  <p:cSld name="Title &amp; Subtitle copy">
    <p:bg>
      <p:bgPr>
        <a:noFill/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Guia">
  <p:cSld name="TITLE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5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Nome e imagem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91" name="Google Shape;591;p45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5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5"/>
          <p:cNvSpPr txBox="1"/>
          <p:nvPr/>
        </p:nvSpPr>
        <p:spPr>
          <a:xfrm>
            <a:off x="37030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Coloque um nome e faça um desenho dessa persona. Se preferir pegue uma foto na internet.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4" name="Google Shape;594;p45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5" name="Google Shape;595;p45"/>
          <p:cNvSpPr txBox="1"/>
          <p:nvPr/>
        </p:nvSpPr>
        <p:spPr>
          <a:xfrm>
            <a:off x="460015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ela se comporta geralmente. Como ela se relaciona com o tema. Quais são as suas crenças.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6" name="Google Shape;596;p45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7" name="Google Shape;597;p45"/>
          <p:cNvSpPr txBox="1"/>
          <p:nvPr/>
        </p:nvSpPr>
        <p:spPr>
          <a:xfrm>
            <a:off x="370300" y="3338500"/>
            <a:ext cx="1197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Cite alguns dados como idade, sexo, onde ela mora, onde trabalha, formação técnica, renda média.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8" name="Google Shape;598;p45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4600150" y="3338500"/>
            <a:ext cx="1307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as necessidades, metas e objetivos da persona com o tema ou na vida.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Em branco">
  <p:cSld name="TITLE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6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Nome e imagem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07" name="Google Shape;607;p46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6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6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1" name="Google Shape;611;p46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">
  <p:cSld name="BLANK_14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8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8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5" name="Google Shape;625;p48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26" name="Google Shape;626;p48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8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48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priorizar para obter ganhos rápidos (quick wins)?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9" name="Google Shape;629;p48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mantido no radar como planejamento futuro?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0" name="Google Shape;630;p48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entregar melhorias aos processos e não precisam ser despriorizados?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1" name="Google Shape;631;p48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pode ser despriorizado ou descartado?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 Esforço - Guia 1">
  <p:cSld name="BLANK_14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MATRIZ IMPACTO X ESFORÇO 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5" name="Google Shape;635;p49"/>
          <p:cNvSpPr/>
          <p:nvPr/>
        </p:nvSpPr>
        <p:spPr>
          <a:xfrm>
            <a:off x="522525" y="673975"/>
            <a:ext cx="8330700" cy="41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9"/>
          <p:cNvSpPr/>
          <p:nvPr/>
        </p:nvSpPr>
        <p:spPr>
          <a:xfrm>
            <a:off x="374850" y="673975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9"/>
          <p:cNvSpPr/>
          <p:nvPr/>
        </p:nvSpPr>
        <p:spPr>
          <a:xfrm rot="5400000">
            <a:off x="8611550" y="4660900"/>
            <a:ext cx="275700" cy="23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9"/>
          <p:cNvSpPr txBox="1"/>
          <p:nvPr/>
        </p:nvSpPr>
        <p:spPr>
          <a:xfrm>
            <a:off x="4895725" y="4741200"/>
            <a:ext cx="374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COMPLEXIDADE TÉCNICA / INVESTIMENTO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9" name="Google Shape;639;p49"/>
          <p:cNvSpPr txBox="1"/>
          <p:nvPr/>
        </p:nvSpPr>
        <p:spPr>
          <a:xfrm rot="-5400000">
            <a:off x="-937575" y="1994775"/>
            <a:ext cx="2539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IMPACTO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40" name="Google Shape;640;p49"/>
          <p:cNvCxnSpPr/>
          <p:nvPr/>
        </p:nvCxnSpPr>
        <p:spPr>
          <a:xfrm rot="10800000">
            <a:off x="623325" y="2777843"/>
            <a:ext cx="81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9"/>
          <p:cNvCxnSpPr/>
          <p:nvPr/>
        </p:nvCxnSpPr>
        <p:spPr>
          <a:xfrm>
            <a:off x="4687181" y="779125"/>
            <a:ext cx="0" cy="392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9"/>
          <p:cNvSpPr txBox="1"/>
          <p:nvPr/>
        </p:nvSpPr>
        <p:spPr>
          <a:xfrm>
            <a:off x="668017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3" name="Google Shape;643;p49"/>
          <p:cNvSpPr txBox="1"/>
          <p:nvPr/>
        </p:nvSpPr>
        <p:spPr>
          <a:xfrm>
            <a:off x="4838639" y="740269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Alto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4" name="Google Shape;644;p49"/>
          <p:cNvSpPr txBox="1"/>
          <p:nvPr/>
        </p:nvSpPr>
        <p:spPr>
          <a:xfrm>
            <a:off x="668025" y="2831700"/>
            <a:ext cx="3976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Baixa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4838639" y="2831695"/>
            <a:ext cx="3810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Baixo Impacto / Alta Complexidade: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Guia">
  <p:cSld name="BLANK_13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50" name="Google Shape;650;p50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50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50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Must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fundamental, mandatório e não negociável?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3" name="Google Shape;653;p50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Should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é importante, adiciona valor mas não é vital?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Could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desejáveis que tem baixo impacto se forem deixadas de lado?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Quais são as iniciativas que não são prioritárias para o momento e para atingir os prazos esperados?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cow - Em branco">
  <p:cSld name="BLANK_13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MoSCoW </a:t>
            </a:r>
            <a:r>
              <a:rPr b="1" lang="pt-BR">
                <a:latin typeface="Rubik"/>
                <a:ea typeface="Rubik"/>
                <a:cs typeface="Rubik"/>
                <a:sym typeface="Rubik"/>
              </a:rPr>
              <a:t>(Must have, Should have, Could have, and Won't have)</a:t>
            </a:r>
            <a:endParaRPr b="1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60" name="Google Shape;660;p51"/>
          <p:cNvCxnSpPr/>
          <p:nvPr/>
        </p:nvCxnSpPr>
        <p:spPr>
          <a:xfrm rot="10800000">
            <a:off x="318650" y="28157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51"/>
          <p:cNvCxnSpPr/>
          <p:nvPr/>
        </p:nvCxnSpPr>
        <p:spPr>
          <a:xfrm>
            <a:off x="45720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51"/>
          <p:cNvSpPr txBox="1"/>
          <p:nvPr/>
        </p:nvSpPr>
        <p:spPr>
          <a:xfrm>
            <a:off x="365300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Must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3" name="Google Shape;663;p51"/>
          <p:cNvSpPr txBox="1"/>
          <p:nvPr/>
        </p:nvSpPr>
        <p:spPr>
          <a:xfrm>
            <a:off x="4730525" y="7424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Should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4" name="Google Shape;664;p51"/>
          <p:cNvSpPr txBox="1"/>
          <p:nvPr/>
        </p:nvSpPr>
        <p:spPr>
          <a:xfrm>
            <a:off x="365300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Could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5" name="Google Shape;665;p51"/>
          <p:cNvSpPr txBox="1"/>
          <p:nvPr/>
        </p:nvSpPr>
        <p:spPr>
          <a:xfrm>
            <a:off x="4730525" y="2953200"/>
            <a:ext cx="3988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Won’t have: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Guia">
  <p:cSld name="BLANK_12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p52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52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2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52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2" name="Google Shape;67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6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74" name="Google Shape;674;p52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675" name="Google Shape;675;p52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2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2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2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52"/>
          <p:cNvSpPr txBox="1"/>
          <p:nvPr/>
        </p:nvSpPr>
        <p:spPr>
          <a:xfrm>
            <a:off x="2404750" y="13365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Que pensamentos e sentimentos motivam  comportamentos?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2" name="Google Shape;682;p52"/>
          <p:cNvSpPr txBox="1"/>
          <p:nvPr/>
        </p:nvSpPr>
        <p:spPr>
          <a:xfrm>
            <a:off x="1515075" y="2712225"/>
            <a:ext cx="223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ESCUTA?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escuta as pessoas dizerem? O que escuta que influencia mais e menos na sua vida? O que as pessoas mais próximas falam?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5882550" y="2403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VÊ?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vê onde  vive, trabalha, frequenta? O que assiste, lê? O que vê as pessoas fazendo?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4" name="Google Shape;684;p52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FAZ?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costuma fazer? Hábitos? Como se comporta nas diversas situações? O que faz nos dias da semana? E nos finais de semana?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5" name="Google Shape;685;p52"/>
          <p:cNvSpPr txBox="1"/>
          <p:nvPr/>
        </p:nvSpPr>
        <p:spPr>
          <a:xfrm>
            <a:off x="58825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FALA?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O que já ouviu falando? O que imagina essa pessoa falando?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86" name="Google Shape;686;p52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52"/>
          <p:cNvSpPr txBox="1"/>
          <p:nvPr/>
        </p:nvSpPr>
        <p:spPr>
          <a:xfrm>
            <a:off x="3170200" y="17937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DORES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Medos, frustrações, ansiedades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4453625" y="17937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DESEJOS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Vontades, sonhos, necessidade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89" name="Google Shape;689;p52"/>
          <p:cNvCxnSpPr/>
          <p:nvPr/>
        </p:nvCxnSpPr>
        <p:spPr>
          <a:xfrm rot="10800000">
            <a:off x="4565325" y="1897225"/>
            <a:ext cx="0" cy="74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2"/>
          <p:cNvCxnSpPr/>
          <p:nvPr/>
        </p:nvCxnSpPr>
        <p:spPr>
          <a:xfrm rot="10800000">
            <a:off x="1701675" y="13518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52"/>
          <p:cNvCxnSpPr/>
          <p:nvPr/>
        </p:nvCxnSpPr>
        <p:spPr>
          <a:xfrm rot="10800000">
            <a:off x="4568650" y="949200"/>
            <a:ext cx="0" cy="3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52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Em que situação está? Como se relaciona nesse contexto?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3" name="Google Shape;693;p52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suas tarefas? Que decisões precisa tomar? Como sabemos que cumpriu?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4" name="Google Shape;694;p52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e Empatia - Em branco">
  <p:cSld name="BLANK_12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" name="Google Shape;697;p53"/>
          <p:cNvCxnSpPr/>
          <p:nvPr/>
        </p:nvCxnSpPr>
        <p:spPr>
          <a:xfrm flipH="1">
            <a:off x="301950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3"/>
          <p:cNvCxnSpPr/>
          <p:nvPr/>
        </p:nvCxnSpPr>
        <p:spPr>
          <a:xfrm>
            <a:off x="4520875" y="3282750"/>
            <a:ext cx="4327800" cy="16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53"/>
          <p:cNvCxnSpPr/>
          <p:nvPr/>
        </p:nvCxnSpPr>
        <p:spPr>
          <a:xfrm rot="10800000">
            <a:off x="301950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3"/>
          <p:cNvCxnSpPr/>
          <p:nvPr/>
        </p:nvCxnSpPr>
        <p:spPr>
          <a:xfrm flipH="1" rot="10800000">
            <a:off x="4520875" y="695550"/>
            <a:ext cx="4327800" cy="25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1" name="Google Shape;70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DE EMPATIA</a:t>
            </a:r>
            <a:r>
              <a:rPr b="1" lang="pt-BR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(atualizado)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703" name="Google Shape;703;p53"/>
          <p:cNvGrpSpPr/>
          <p:nvPr/>
        </p:nvGrpSpPr>
        <p:grpSpPr>
          <a:xfrm flipH="1">
            <a:off x="3816219" y="2729672"/>
            <a:ext cx="1397463" cy="1054106"/>
            <a:chOff x="3393839" y="1377750"/>
            <a:chExt cx="2153256" cy="1624200"/>
          </a:xfrm>
        </p:grpSpPr>
        <p:sp>
          <p:nvSpPr>
            <p:cNvPr id="704" name="Google Shape;704;p53"/>
            <p:cNvSpPr/>
            <p:nvPr/>
          </p:nvSpPr>
          <p:spPr>
            <a:xfrm>
              <a:off x="3699725" y="1377750"/>
              <a:ext cx="1624200" cy="1624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3588275" y="2028300"/>
              <a:ext cx="323100" cy="323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3868450" y="18512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4097050" y="1927475"/>
              <a:ext cx="67500" cy="675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rot="7199631">
              <a:off x="3591289" y="1575211"/>
              <a:ext cx="1079001" cy="107900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rot="-8675897">
              <a:off x="5036845" y="1976984"/>
              <a:ext cx="426200" cy="4262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53"/>
          <p:cNvSpPr txBox="1"/>
          <p:nvPr/>
        </p:nvSpPr>
        <p:spPr>
          <a:xfrm>
            <a:off x="2404750" y="1412775"/>
            <a:ext cx="432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PENSA e SENTE?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2886675" y="2864625"/>
            <a:ext cx="1274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ESCUTA?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2" name="Google Shape;712;p53"/>
          <p:cNvSpPr txBox="1"/>
          <p:nvPr/>
        </p:nvSpPr>
        <p:spPr>
          <a:xfrm>
            <a:off x="5349150" y="27081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VÊ?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3" name="Google Shape;713;p53"/>
          <p:cNvSpPr txBox="1"/>
          <p:nvPr/>
        </p:nvSpPr>
        <p:spPr>
          <a:xfrm>
            <a:off x="2789200" y="3820875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FAZ?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4" name="Google Shape;714;p53"/>
          <p:cNvSpPr txBox="1"/>
          <p:nvPr/>
        </p:nvSpPr>
        <p:spPr>
          <a:xfrm>
            <a:off x="5349150" y="3165375"/>
            <a:ext cx="263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FALA?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15" name="Google Shape;715;p53"/>
          <p:cNvCxnSpPr/>
          <p:nvPr/>
        </p:nvCxnSpPr>
        <p:spPr>
          <a:xfrm rot="10800000">
            <a:off x="5189350" y="3130950"/>
            <a:ext cx="363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53"/>
          <p:cNvSpPr txBox="1"/>
          <p:nvPr/>
        </p:nvSpPr>
        <p:spPr>
          <a:xfrm>
            <a:off x="3170200" y="1717575"/>
            <a:ext cx="1397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7" name="Google Shape;717;p53"/>
          <p:cNvSpPr txBox="1"/>
          <p:nvPr/>
        </p:nvSpPr>
        <p:spPr>
          <a:xfrm>
            <a:off x="4453625" y="1717575"/>
            <a:ext cx="1683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DESEJOS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18" name="Google Shape;718;p53"/>
          <p:cNvCxnSpPr/>
          <p:nvPr/>
        </p:nvCxnSpPr>
        <p:spPr>
          <a:xfrm rot="10800000">
            <a:off x="4565325" y="1744925"/>
            <a:ext cx="0" cy="87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3"/>
          <p:cNvCxnSpPr/>
          <p:nvPr/>
        </p:nvCxnSpPr>
        <p:spPr>
          <a:xfrm rot="10800000">
            <a:off x="1701675" y="1428050"/>
            <a:ext cx="576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53"/>
          <p:cNvCxnSpPr/>
          <p:nvPr/>
        </p:nvCxnSpPr>
        <p:spPr>
          <a:xfrm rot="10800000">
            <a:off x="4568650" y="942675"/>
            <a:ext cx="0" cy="39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53"/>
          <p:cNvSpPr txBox="1"/>
          <p:nvPr/>
        </p:nvSpPr>
        <p:spPr>
          <a:xfrm>
            <a:off x="1642750" y="650775"/>
            <a:ext cx="240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é a pessoa?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4876750" y="650775"/>
            <a:ext cx="272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 que precisa FAZER?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3" name="Google Shape;723;p53"/>
          <p:cNvSpPr txBox="1"/>
          <p:nvPr/>
        </p:nvSpPr>
        <p:spPr>
          <a:xfrm>
            <a:off x="3969000" y="612925"/>
            <a:ext cx="1199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OBJETIVO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Guia">
  <p:cSld name="BLANK_10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26" name="Google Shape;726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4"/>
          <p:cNvSpPr txBox="1"/>
          <p:nvPr/>
        </p:nvSpPr>
        <p:spPr>
          <a:xfrm>
            <a:off x="1970500" y="744450"/>
            <a:ext cx="277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Nome: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Profissão: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Onde vive: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Mini-biografia:</a:t>
            </a:r>
            <a:br>
              <a:rPr b="1" lang="pt-BR">
                <a:latin typeface="Rubik"/>
                <a:ea typeface="Rubik"/>
                <a:cs typeface="Rubik"/>
                <a:sym typeface="Rubik"/>
              </a:rPr>
            </a:b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Resumo da vida em poucas palavras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29" name="Google Shape;729;p54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54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54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3" name="Google Shape;733;p54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4" name="Google Shape;734;p54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Personalidade: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Características, qualidades, crenças, valores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35" name="Google Shape;735;p54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54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Necessidades: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ubik"/>
                <a:ea typeface="Rubik"/>
                <a:cs typeface="Rubik"/>
                <a:sym typeface="Rubik"/>
              </a:rPr>
              <a:t>O que ela precisa e não vive sem?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37" name="Google Shape;737;p54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54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54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expectativas não atendidas?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0" name="Google Shape;740;p54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Marcas que utiliza e indica para pessoas. Aplicativos, produtos e dispositivos tecnológicos que possui.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1" name="Google Shape;741;p54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a impede de tomar uma decisão ou de fazer algo?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2" name="Google Shape;742;p54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 que ela precisa fazer e resolver? Ela tem sonhos?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Em branco">
  <p:cSld name="BLANK_1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45" name="Google Shape;74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55"/>
          <p:cNvCxnSpPr/>
          <p:nvPr/>
        </p:nvCxnSpPr>
        <p:spPr>
          <a:xfrm>
            <a:off x="4854500" y="702925"/>
            <a:ext cx="0" cy="192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55"/>
          <p:cNvCxnSpPr/>
          <p:nvPr/>
        </p:nvCxnSpPr>
        <p:spPr>
          <a:xfrm rot="10800000">
            <a:off x="294100" y="27499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55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1" name="Google Shape;751;p55"/>
          <p:cNvSpPr/>
          <p:nvPr/>
        </p:nvSpPr>
        <p:spPr>
          <a:xfrm>
            <a:off x="441500" y="864350"/>
            <a:ext cx="1450500" cy="16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Insira uma foto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2" name="Google Shape;752;p55"/>
          <p:cNvSpPr txBox="1"/>
          <p:nvPr/>
        </p:nvSpPr>
        <p:spPr>
          <a:xfrm>
            <a:off x="4928750" y="744450"/>
            <a:ext cx="3406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Personalidade: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3" name="Google Shape;753;p55"/>
          <p:cNvSpPr txBox="1"/>
          <p:nvPr/>
        </p:nvSpPr>
        <p:spPr>
          <a:xfrm>
            <a:off x="4928750" y="1680650"/>
            <a:ext cx="391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Marcas que admira/consome: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54" name="Google Shape;754;p55"/>
          <p:cNvCxnSpPr/>
          <p:nvPr/>
        </p:nvCxnSpPr>
        <p:spPr>
          <a:xfrm>
            <a:off x="239027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55"/>
          <p:cNvSpPr txBox="1"/>
          <p:nvPr/>
        </p:nvSpPr>
        <p:spPr>
          <a:xfrm>
            <a:off x="36530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Necessidades: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756" name="Google Shape;756;p55"/>
          <p:cNvCxnSpPr/>
          <p:nvPr/>
        </p:nvCxnSpPr>
        <p:spPr>
          <a:xfrm>
            <a:off x="4541925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55"/>
          <p:cNvCxnSpPr/>
          <p:nvPr/>
        </p:nvCxnSpPr>
        <p:spPr>
          <a:xfrm>
            <a:off x="6707600" y="2851825"/>
            <a:ext cx="0" cy="20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55"/>
          <p:cNvSpPr txBox="1"/>
          <p:nvPr/>
        </p:nvSpPr>
        <p:spPr>
          <a:xfrm>
            <a:off x="4606425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Medos/receios: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>
            <a:off x="2486750" y="2894050"/>
            <a:ext cx="1963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Dores/frustrações: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6836050" y="2894050"/>
            <a:ext cx="1917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Guia">
  <p:cSld name="BLANK_9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3" name="Google Shape;763;p56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6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6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6" name="Google Shape;766;p56"/>
          <p:cNvCxnSpPr>
            <a:endCxn id="765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6"/>
          <p:cNvCxnSpPr>
            <a:stCxn id="768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9" name="Google Shape;769;p56"/>
          <p:cNvSpPr txBox="1"/>
          <p:nvPr/>
        </p:nvSpPr>
        <p:spPr>
          <a:xfrm>
            <a:off x="3296274" y="72865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0" name="Google Shape;770;p56"/>
          <p:cNvSpPr txBox="1"/>
          <p:nvPr/>
        </p:nvSpPr>
        <p:spPr>
          <a:xfrm>
            <a:off x="3296274" y="1372100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8" name="Google Shape;768;p56"/>
          <p:cNvSpPr txBox="1"/>
          <p:nvPr/>
        </p:nvSpPr>
        <p:spPr>
          <a:xfrm>
            <a:off x="3780257" y="2383357"/>
            <a:ext cx="1508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Quem se envolve diretamente com o seu projeto?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1" name="Google Shape;771;p56"/>
          <p:cNvSpPr txBox="1"/>
          <p:nvPr/>
        </p:nvSpPr>
        <p:spPr>
          <a:xfrm>
            <a:off x="3296274" y="4226474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 forma terciária?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2" name="Google Shape;772;p56"/>
          <p:cNvSpPr txBox="1"/>
          <p:nvPr/>
        </p:nvSpPr>
        <p:spPr>
          <a:xfrm>
            <a:off x="3296274" y="3583067"/>
            <a:ext cx="247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se envolve</a:t>
            </a:r>
            <a:endParaRPr b="1"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 forma secundária?</a:t>
            </a:r>
            <a:endParaRPr b="1"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3" name="Google Shape;773;p56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4" name="Google Shape;774;p56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75" name="Google Shape;775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Stkholders - Em branco">
  <p:cSld name="BLANK_9_1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2467912" y="677775"/>
            <a:ext cx="4116000" cy="4116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3107136" y="1317000"/>
            <a:ext cx="2837400" cy="2837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3809176" y="2019049"/>
            <a:ext cx="1433400" cy="1433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2" name="Google Shape;782;p57"/>
          <p:cNvCxnSpPr>
            <a:endCxn id="781" idx="2"/>
          </p:cNvCxnSpPr>
          <p:nvPr/>
        </p:nvCxnSpPr>
        <p:spPr>
          <a:xfrm>
            <a:off x="362176" y="2735749"/>
            <a:ext cx="34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57"/>
          <p:cNvCxnSpPr>
            <a:stCxn id="784" idx="3"/>
          </p:cNvCxnSpPr>
          <p:nvPr/>
        </p:nvCxnSpPr>
        <p:spPr>
          <a:xfrm>
            <a:off x="5288657" y="2735707"/>
            <a:ext cx="358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5" name="Google Shape;785;p57"/>
          <p:cNvSpPr txBox="1"/>
          <p:nvPr/>
        </p:nvSpPr>
        <p:spPr>
          <a:xfrm>
            <a:off x="310372" y="2323000"/>
            <a:ext cx="233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FORA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6" name="Google Shape;786;p57"/>
          <p:cNvSpPr txBox="1"/>
          <p:nvPr/>
        </p:nvSpPr>
        <p:spPr>
          <a:xfrm>
            <a:off x="310375" y="2800499"/>
            <a:ext cx="2615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ubik"/>
                <a:ea typeface="Rubik"/>
                <a:cs typeface="Rubik"/>
                <a:sym typeface="Rubik"/>
              </a:rPr>
              <a:t>DENTRO DA EMPRESA</a:t>
            </a:r>
            <a:endParaRPr b="1"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87" name="Google Shape;787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5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MSAMSOM - Guia">
  <p:cSld name="BLANK_8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1" name="Google Shape;791;p58"/>
          <p:cNvSpPr/>
          <p:nvPr/>
        </p:nvSpPr>
        <p:spPr>
          <a:xfrm>
            <a:off x="2225850" y="245425"/>
            <a:ext cx="4692300" cy="4692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8"/>
          <p:cNvSpPr/>
          <p:nvPr/>
        </p:nvSpPr>
        <p:spPr>
          <a:xfrm>
            <a:off x="2827425" y="1380400"/>
            <a:ext cx="3489000" cy="34890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8"/>
          <p:cNvSpPr/>
          <p:nvPr/>
        </p:nvSpPr>
        <p:spPr>
          <a:xfrm>
            <a:off x="3432725" y="2519100"/>
            <a:ext cx="2278500" cy="2278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4" name="Google Shape;79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58"/>
          <p:cNvSpPr txBox="1"/>
          <p:nvPr/>
        </p:nvSpPr>
        <p:spPr>
          <a:xfrm>
            <a:off x="168531" y="72875"/>
            <a:ext cx="2527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</a:t>
            </a:r>
            <a:b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ENDEREÇÁVEL 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TAM/SAM/SOM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6" name="Google Shape;796;p58"/>
          <p:cNvSpPr txBox="1"/>
          <p:nvPr/>
        </p:nvSpPr>
        <p:spPr>
          <a:xfrm>
            <a:off x="3639546" y="2734600"/>
            <a:ext cx="1864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SOM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Obtainable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Fatia realista de mercado disponível para o negócio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7" name="Google Shape;797;p58"/>
          <p:cNvSpPr txBox="1"/>
          <p:nvPr/>
        </p:nvSpPr>
        <p:spPr>
          <a:xfrm>
            <a:off x="3255950" y="1439200"/>
            <a:ext cx="2631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SAM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(Serviceable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Mercado disponível para sua solução (produto / serviço)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8" name="Google Shape;798;p58"/>
          <p:cNvSpPr txBox="1"/>
          <p:nvPr/>
        </p:nvSpPr>
        <p:spPr>
          <a:xfrm>
            <a:off x="3267227" y="372400"/>
            <a:ext cx="2609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(Total Available Market)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Tamanho total de mercado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Guia">
  <p:cSld name="BLANK_7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2" name="Google Shape;802;p59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9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4" name="Google Shape;804;p59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9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6" name="Google Shape;806;p59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07" name="Google Shape;807;p59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59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9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59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1" name="Google Shape;811;p59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59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59"/>
          <p:cNvSpPr txBox="1"/>
          <p:nvPr/>
        </p:nvSpPr>
        <p:spPr>
          <a:xfrm>
            <a:off x="18657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obterem os ganhos?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4" name="Google Shape;814;p59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oferecer ao cliente para aliviar as dores? O que oferecer para solucionar problemas de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5" name="Google Shape;815;p59"/>
          <p:cNvSpPr txBox="1"/>
          <p:nvPr/>
        </p:nvSpPr>
        <p:spPr>
          <a:xfrm>
            <a:off x="5370975" y="17023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faz o cliente ficar feliz ou torna a vida mais fácil dentro de seu contexto?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6" name="Google Shape;816;p59"/>
          <p:cNvSpPr txBox="1"/>
          <p:nvPr/>
        </p:nvSpPr>
        <p:spPr>
          <a:xfrm>
            <a:off x="53709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problemas enfrentados pelo cliente? O que impede dele realizar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7" name="Google Shape;817;p59"/>
          <p:cNvSpPr txBox="1"/>
          <p:nvPr/>
        </p:nvSpPr>
        <p:spPr>
          <a:xfrm>
            <a:off x="7564750" y="23119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tarefas que o segmento de cliente tem para concluir? 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8" name="Google Shape;818;p59"/>
          <p:cNvSpPr txBox="1"/>
          <p:nvPr/>
        </p:nvSpPr>
        <p:spPr>
          <a:xfrm>
            <a:off x="430525" y="2235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soluções ajudam o segmento de cliente a cumprir as tarefas?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PC - Em branco">
  <p:cSld name="BLANK_7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2" name="Google Shape;822;p60"/>
          <p:cNvSpPr/>
          <p:nvPr/>
        </p:nvSpPr>
        <p:spPr>
          <a:xfrm>
            <a:off x="221825" y="792750"/>
            <a:ext cx="3960000" cy="396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0"/>
          <p:cNvSpPr txBox="1"/>
          <p:nvPr/>
        </p:nvSpPr>
        <p:spPr>
          <a:xfrm>
            <a:off x="47372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strategyzer.com/canvas/value-proposition-canvas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4" name="Google Shape;824;p60"/>
          <p:cNvSpPr/>
          <p:nvPr/>
        </p:nvSpPr>
        <p:spPr>
          <a:xfrm>
            <a:off x="5042075" y="818475"/>
            <a:ext cx="3925200" cy="39252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0"/>
          <p:cNvSpPr/>
          <p:nvPr/>
        </p:nvSpPr>
        <p:spPr>
          <a:xfrm>
            <a:off x="1685275" y="2412750"/>
            <a:ext cx="1033200" cy="7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6" name="Google Shape;826;p60"/>
          <p:cNvSpPr/>
          <p:nvPr/>
        </p:nvSpPr>
        <p:spPr>
          <a:xfrm>
            <a:off x="6542275" y="2318675"/>
            <a:ext cx="924600" cy="9246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Cliente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27" name="Google Shape;827;p60"/>
          <p:cNvCxnSpPr/>
          <p:nvPr/>
        </p:nvCxnSpPr>
        <p:spPr>
          <a:xfrm>
            <a:off x="270000" y="8388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60"/>
          <p:cNvCxnSpPr/>
          <p:nvPr/>
        </p:nvCxnSpPr>
        <p:spPr>
          <a:xfrm rot="5400000">
            <a:off x="270000" y="3195000"/>
            <a:ext cx="1511700" cy="15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60"/>
          <p:cNvCxnSpPr/>
          <p:nvPr/>
        </p:nvCxnSpPr>
        <p:spPr>
          <a:xfrm>
            <a:off x="2757600" y="2780975"/>
            <a:ext cx="187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60"/>
          <p:cNvCxnSpPr/>
          <p:nvPr/>
        </p:nvCxnSpPr>
        <p:spPr>
          <a:xfrm>
            <a:off x="4676700" y="2780975"/>
            <a:ext cx="181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31" name="Google Shape;831;p60"/>
          <p:cNvCxnSpPr/>
          <p:nvPr/>
        </p:nvCxnSpPr>
        <p:spPr>
          <a:xfrm flipH="1">
            <a:off x="7322400" y="13722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60"/>
          <p:cNvCxnSpPr/>
          <p:nvPr/>
        </p:nvCxnSpPr>
        <p:spPr>
          <a:xfrm flipH="1" rot="-5400000">
            <a:off x="7333200" y="3177000"/>
            <a:ext cx="972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0"/>
          <p:cNvSpPr txBox="1"/>
          <p:nvPr/>
        </p:nvSpPr>
        <p:spPr>
          <a:xfrm>
            <a:off x="1865775" y="2007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Criadores de ganho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4" name="Google Shape;834;p60"/>
          <p:cNvSpPr txBox="1"/>
          <p:nvPr/>
        </p:nvSpPr>
        <p:spPr>
          <a:xfrm>
            <a:off x="1865775" y="31501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Analgésicos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5" name="Google Shape;835;p60"/>
          <p:cNvSpPr txBox="1"/>
          <p:nvPr/>
        </p:nvSpPr>
        <p:spPr>
          <a:xfrm>
            <a:off x="5370975" y="2388100"/>
            <a:ext cx="2062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Ganhos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6" name="Google Shape;836;p60"/>
          <p:cNvSpPr txBox="1"/>
          <p:nvPr/>
        </p:nvSpPr>
        <p:spPr>
          <a:xfrm>
            <a:off x="5370975" y="2845300"/>
            <a:ext cx="2141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Dores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7" name="Google Shape;837;p60"/>
          <p:cNvSpPr txBox="1"/>
          <p:nvPr/>
        </p:nvSpPr>
        <p:spPr>
          <a:xfrm>
            <a:off x="7869550" y="17785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Tarefas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8" name="Google Shape;838;p60"/>
          <p:cNvSpPr txBox="1"/>
          <p:nvPr/>
        </p:nvSpPr>
        <p:spPr>
          <a:xfrm>
            <a:off x="278125" y="1854700"/>
            <a:ext cx="1033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Produtos e Serviços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Guia">
  <p:cSld name="BLANK_6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41" name="Google Shape;841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3" name="Google Shape;843;p6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1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61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61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1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61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1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61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Principais problemas que quer resolver?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1" name="Google Shape;851;p61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conjunto mínimo de funcionalidades (MVP) que resolvem os problemas?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2" name="Google Shape;852;p61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 poucas palavras, por que clientes escolhem seu produto e pagam por ele?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3" name="Google Shape;853;p61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não pode ser copiado, reproduzido ou comprado?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4" name="Google Shape;854;p61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os clientes mais importantes? Se há segmentos, qual é o alvo para essa proposta única de valor?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55" name="Google Shape;855;p61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1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1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principais métricas que indicam receita e retenção de clientes?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8" name="Google Shape;858;p61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principais canais, de menor custo e eficientes para se relacionar com clientes?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9" name="Google Shape;859;p61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fixos e variáveis?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tipos de modelo de receita (ex.: recorrência, freemium to premium)? Quais são as regras de negócio para gerar fluxo de caixa?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1" name="Google Shape;861;p61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 - Em branco">
  <p:cSld name="BLANK_6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64" name="Google Shape;864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6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6" name="Google Shape;866;p6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7" name="Google Shape;867;p62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62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62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62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62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62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62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4" name="Google Shape;874;p62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Solução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5" name="Google Shape;875;p62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Única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6" name="Google Shape;876;p62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Vantagem injusta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7" name="Google Shape;877;p62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78" name="Google Shape;878;p62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62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62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Métricas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1" name="Google Shape;881;p62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2" name="Google Shape;882;p62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3" name="Google Shape;883;p62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Fluxos de Receita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4" name="Google Shape;884;p62"/>
          <p:cNvSpPr txBox="1"/>
          <p:nvPr/>
        </p:nvSpPr>
        <p:spPr>
          <a:xfrm>
            <a:off x="2375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leanstack.com/leancanvas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Guia">
  <p:cSld name="CUSTOM_2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6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8" name="Google Shape;888;p6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9" name="Google Shape;889;p63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63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63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63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63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63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63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Quem são parceiros chave, fornecedores chave, o que fazem?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6" name="Google Shape;896;p63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atividades chave para entregar a proposta de valor? Canais de distribuição? Fontes de receita?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7" name="Google Shape;897;p63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valor entrega aos clientes? Quais problemas dos clientes resolve? Quais necessidades estamos satisfazendo?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8" name="Google Shape;898;p63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tipo de relação os clientes esperam? Quais existem e quais não?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9" name="Google Shape;899;p63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Para quem é o valor? Quem são os clientes mais importantes?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00" name="Google Shape;900;p63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63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63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recursos chave a proposta de valor necessita? </a:t>
            </a:r>
            <a:endParaRPr sz="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3" name="Google Shape;903;p63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atender os clientes hoje e no futuro? Que canais estão preparados e quais precisam ser desenvolvidos?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4" name="Google Shape;904;p63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os custos principais do negócio? Quais são os recursos e atividades chave mais caros?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5" name="Google Shape;905;p63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é o valor que clientes estão dispostos a pagar? Como criar recorrência? Como a fonte de receita pode contribuir no desenvolvimento do negócio?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6" name="Google Shape;906;p63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MC - Em branco">
  <p:cSld name="CUSTOM_2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6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0" name="Google Shape;910;p6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1" name="Google Shape;911;p64"/>
          <p:cNvCxnSpPr/>
          <p:nvPr/>
        </p:nvCxnSpPr>
        <p:spPr>
          <a:xfrm>
            <a:off x="195890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64"/>
          <p:cNvCxnSpPr/>
          <p:nvPr/>
        </p:nvCxnSpPr>
        <p:spPr>
          <a:xfrm>
            <a:off x="37711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64"/>
          <p:cNvCxnSpPr/>
          <p:nvPr/>
        </p:nvCxnSpPr>
        <p:spPr>
          <a:xfrm>
            <a:off x="5496950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64"/>
          <p:cNvCxnSpPr/>
          <p:nvPr/>
        </p:nvCxnSpPr>
        <p:spPr>
          <a:xfrm>
            <a:off x="7245275" y="702925"/>
            <a:ext cx="0" cy="27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64"/>
          <p:cNvCxnSpPr/>
          <p:nvPr/>
        </p:nvCxnSpPr>
        <p:spPr>
          <a:xfrm>
            <a:off x="4645450" y="3553075"/>
            <a:ext cx="0" cy="13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64"/>
          <p:cNvCxnSpPr/>
          <p:nvPr/>
        </p:nvCxnSpPr>
        <p:spPr>
          <a:xfrm rot="10800000">
            <a:off x="318650" y="352757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64"/>
          <p:cNvSpPr txBox="1"/>
          <p:nvPr/>
        </p:nvSpPr>
        <p:spPr>
          <a:xfrm>
            <a:off x="2945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Parcerias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8" name="Google Shape;918;p64"/>
          <p:cNvSpPr txBox="1"/>
          <p:nvPr/>
        </p:nvSpPr>
        <p:spPr>
          <a:xfrm>
            <a:off x="2032450" y="67025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Atividades Chave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9" name="Google Shape;919;p64"/>
          <p:cNvSpPr txBox="1"/>
          <p:nvPr/>
        </p:nvSpPr>
        <p:spPr>
          <a:xfrm>
            <a:off x="3771250" y="670250"/>
            <a:ext cx="16977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Proposta de Valor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0" name="Google Shape;920;p64"/>
          <p:cNvSpPr txBox="1"/>
          <p:nvPr/>
        </p:nvSpPr>
        <p:spPr>
          <a:xfrm>
            <a:off x="558782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Relacionamento com Clientes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1" name="Google Shape;921;p64"/>
          <p:cNvSpPr txBox="1"/>
          <p:nvPr/>
        </p:nvSpPr>
        <p:spPr>
          <a:xfrm>
            <a:off x="7291675" y="67025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Segmento de Mercado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22" name="Google Shape;922;p64"/>
          <p:cNvCxnSpPr/>
          <p:nvPr/>
        </p:nvCxnSpPr>
        <p:spPr>
          <a:xfrm rot="10800000">
            <a:off x="2071375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64"/>
          <p:cNvCxnSpPr/>
          <p:nvPr/>
        </p:nvCxnSpPr>
        <p:spPr>
          <a:xfrm rot="10800000">
            <a:off x="5558600" y="2164475"/>
            <a:ext cx="162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64"/>
          <p:cNvSpPr txBox="1"/>
          <p:nvPr/>
        </p:nvSpPr>
        <p:spPr>
          <a:xfrm>
            <a:off x="2032450" y="2161600"/>
            <a:ext cx="17388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Recursos Chave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5" name="Google Shape;925;p64"/>
          <p:cNvSpPr txBox="1"/>
          <p:nvPr/>
        </p:nvSpPr>
        <p:spPr>
          <a:xfrm>
            <a:off x="5587825" y="2161600"/>
            <a:ext cx="1568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Canais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6" name="Google Shape;926;p64"/>
          <p:cNvSpPr txBox="1"/>
          <p:nvPr/>
        </p:nvSpPr>
        <p:spPr>
          <a:xfrm>
            <a:off x="294525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Estrutura de Custos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7" name="Google Shape;927;p64"/>
          <p:cNvSpPr txBox="1"/>
          <p:nvPr/>
        </p:nvSpPr>
        <p:spPr>
          <a:xfrm>
            <a:off x="4792700" y="3536025"/>
            <a:ext cx="3885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Fontes de Renda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8" name="Google Shape;928;p64"/>
          <p:cNvSpPr txBox="1"/>
          <p:nvPr/>
        </p:nvSpPr>
        <p:spPr>
          <a:xfrm>
            <a:off x="4280075" y="294025"/>
            <a:ext cx="2876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www.strategyzer.com/canvas/business-model-canvas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Guia">
  <p:cSld name="BLANK_4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1" name="Google Shape;9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6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3" name="Google Shape;933;p6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5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Certezas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35" name="Google Shape;935;p65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65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65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Suposições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8" name="Google Shape;938;p65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Dúvidas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9" name="Google Shape;939;p65"/>
          <p:cNvSpPr txBox="1"/>
          <p:nvPr/>
        </p:nvSpPr>
        <p:spPr>
          <a:xfrm>
            <a:off x="294100" y="1161550"/>
            <a:ext cx="2728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você já sabe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 Pode ser sobre mercado, produto, consumidor...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0" name="Google Shape;940;p65"/>
          <p:cNvSpPr txBox="1"/>
          <p:nvPr/>
        </p:nvSpPr>
        <p:spPr>
          <a:xfrm>
            <a:off x="3313113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você tem como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hipóteses ou suposições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1" name="Google Shape;941;p65"/>
          <p:cNvSpPr txBox="1"/>
          <p:nvPr/>
        </p:nvSpPr>
        <p:spPr>
          <a:xfrm>
            <a:off x="6274386" y="1161550"/>
            <a:ext cx="2483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Quais são as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dúvidas ou perguntas para serem feitas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D - Em branco">
  <p:cSld name="BLANK_5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4" name="Google Shape;944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6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MATRIZ C.S.D.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6" name="Google Shape;946;p66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6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66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66"/>
          <p:cNvSpPr txBox="1"/>
          <p:nvPr/>
        </p:nvSpPr>
        <p:spPr>
          <a:xfrm>
            <a:off x="441263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Certezas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0" name="Google Shape;950;p66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Suposições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1" name="Google Shape;951;p66"/>
          <p:cNvSpPr txBox="1"/>
          <p:nvPr/>
        </p:nvSpPr>
        <p:spPr>
          <a:xfrm>
            <a:off x="6531950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Dúvidas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Guia">
  <p:cSld name="CUSTOM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6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7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57" name="Google Shape;957;p67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67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67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0" name="Google Shape;960;p67"/>
          <p:cNvSpPr txBox="1"/>
          <p:nvPr/>
        </p:nvSpPr>
        <p:spPr>
          <a:xfrm>
            <a:off x="1405775" y="820650"/>
            <a:ext cx="4081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Qual é o seu propósito de criar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mudança positiva deveria proporcionar? 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1" name="Google Shape;961;p67"/>
          <p:cNvSpPr txBox="1"/>
          <p:nvPr/>
        </p:nvSpPr>
        <p:spPr>
          <a:xfrm>
            <a:off x="394850" y="1908750"/>
            <a:ext cx="1411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mercado ou segmento de mercado seu produto atende?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Quem é o público consumidor e usuários alvo?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2" name="Google Shape;962;p67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GRUPO ALVO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3" name="Google Shape;963;p67"/>
          <p:cNvSpPr txBox="1"/>
          <p:nvPr/>
        </p:nvSpPr>
        <p:spPr>
          <a:xfrm>
            <a:off x="2120625" y="1908750"/>
            <a:ext cx="1872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problema o produto resolve?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Que benefícios ele oferece?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4" name="Google Shape;964;p67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NECESSIDADES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5" name="Google Shape;965;p67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67"/>
          <p:cNvSpPr txBox="1"/>
          <p:nvPr/>
        </p:nvSpPr>
        <p:spPr>
          <a:xfrm>
            <a:off x="4221650" y="1908750"/>
            <a:ext cx="2012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é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O que faz o produto sobressair?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É possível tecnicamente desenvolver o produto?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7" name="Google Shape;967;p67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PRODUTO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8" name="Google Shape;968;p67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67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0" name="Google Shape;970;p67"/>
          <p:cNvSpPr txBox="1"/>
          <p:nvPr/>
        </p:nvSpPr>
        <p:spPr>
          <a:xfrm>
            <a:off x="6583754" y="1908750"/>
            <a:ext cx="1881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o produto vai beneficiar a empresa?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indent="-155575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ubik"/>
              <a:buChar char="●"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os alvos do negócio?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Vision Board - Em branco">
  <p:cSld name="CUSTOM_1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6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PRODUCT VISION BOARD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4" name="Google Shape;974;p6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8"/>
          <p:cNvSpPr txBox="1"/>
          <p:nvPr/>
        </p:nvSpPr>
        <p:spPr>
          <a:xfrm>
            <a:off x="307300" y="896850"/>
            <a:ext cx="1015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VISÃO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76" name="Google Shape;976;p68"/>
          <p:cNvCxnSpPr/>
          <p:nvPr/>
        </p:nvCxnSpPr>
        <p:spPr>
          <a:xfrm>
            <a:off x="1958900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68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68"/>
          <p:cNvSpPr txBox="1"/>
          <p:nvPr/>
        </p:nvSpPr>
        <p:spPr>
          <a:xfrm>
            <a:off x="46838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9" name="Google Shape;979;p68"/>
          <p:cNvSpPr txBox="1"/>
          <p:nvPr/>
        </p:nvSpPr>
        <p:spPr>
          <a:xfrm>
            <a:off x="307300" y="1584900"/>
            <a:ext cx="1411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GRUPO ALVO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0" name="Google Shape;980;p68"/>
          <p:cNvSpPr txBox="1"/>
          <p:nvPr/>
        </p:nvSpPr>
        <p:spPr>
          <a:xfrm>
            <a:off x="2033075" y="1584900"/>
            <a:ext cx="195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81" name="Google Shape;981;p68"/>
          <p:cNvCxnSpPr/>
          <p:nvPr/>
        </p:nvCxnSpPr>
        <p:spPr>
          <a:xfrm>
            <a:off x="40599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68"/>
          <p:cNvSpPr txBox="1"/>
          <p:nvPr/>
        </p:nvSpPr>
        <p:spPr>
          <a:xfrm>
            <a:off x="4134100" y="1584900"/>
            <a:ext cx="1362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PRODUTO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83" name="Google Shape;983;p68"/>
          <p:cNvCxnSpPr/>
          <p:nvPr/>
        </p:nvCxnSpPr>
        <p:spPr>
          <a:xfrm>
            <a:off x="6426125" y="1567875"/>
            <a:ext cx="0" cy="3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68"/>
          <p:cNvSpPr txBox="1"/>
          <p:nvPr/>
        </p:nvSpPr>
        <p:spPr>
          <a:xfrm>
            <a:off x="6500300" y="1584900"/>
            <a:ext cx="201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ALVOS DO NEGÓCIO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Guia">
  <p:cSld name="BLANK_3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7" name="Google Shape;987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69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9" name="Google Shape;989;p69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9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OBJETIVO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(objetivo direcionador)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91" name="Google Shape;991;p69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69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69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DESCRIÇÃO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(descreva elementos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4" name="Google Shape;994;p69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KEY RESULT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(métricas parâmetro de atingimento do objetivo)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95" name="Google Shape;995;p69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69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PRAZO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(prazo para atingir e alvo)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97" name="Google Shape;997;p69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69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ubik"/>
                <a:ea typeface="Rubik"/>
                <a:cs typeface="Rubik"/>
                <a:sym typeface="Rubik"/>
              </a:rPr>
              <a:t>FREQUÊNCIA </a:t>
            </a:r>
            <a:endParaRPr b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ubik"/>
                <a:ea typeface="Rubik"/>
                <a:cs typeface="Rubik"/>
                <a:sym typeface="Rubik"/>
              </a:rPr>
              <a:t>(frequência de mensuração)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99" name="Google Shape;999;p69"/>
          <p:cNvCxnSpPr/>
          <p:nvPr/>
        </p:nvCxnSpPr>
        <p:spPr>
          <a:xfrm rot="10800000">
            <a:off x="318650" y="15009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R - Em branco">
  <p:cSld name="BLANK_3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02" name="Google Shape;1002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7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O.K.R (OBJECTIVE KEY RESULTS)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4" name="Google Shape;1004;p7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70"/>
          <p:cNvSpPr txBox="1"/>
          <p:nvPr/>
        </p:nvSpPr>
        <p:spPr>
          <a:xfrm>
            <a:off x="383500" y="744450"/>
            <a:ext cx="157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OBJETIVO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06" name="Google Shape;1006;p70"/>
          <p:cNvCxnSpPr/>
          <p:nvPr/>
        </p:nvCxnSpPr>
        <p:spPr>
          <a:xfrm>
            <a:off x="1806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70"/>
          <p:cNvCxnSpPr/>
          <p:nvPr/>
        </p:nvCxnSpPr>
        <p:spPr>
          <a:xfrm>
            <a:off x="3618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70"/>
          <p:cNvSpPr txBox="1"/>
          <p:nvPr/>
        </p:nvSpPr>
        <p:spPr>
          <a:xfrm>
            <a:off x="1862963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DESCRIÇÃO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9" name="Google Shape;1009;p70"/>
          <p:cNvSpPr txBox="1"/>
          <p:nvPr/>
        </p:nvSpPr>
        <p:spPr>
          <a:xfrm>
            <a:off x="3659875" y="744450"/>
            <a:ext cx="219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KEY RESULT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10" name="Google Shape;1010;p70"/>
          <p:cNvCxnSpPr/>
          <p:nvPr/>
        </p:nvCxnSpPr>
        <p:spPr>
          <a:xfrm>
            <a:off x="56262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70"/>
          <p:cNvSpPr txBox="1"/>
          <p:nvPr/>
        </p:nvSpPr>
        <p:spPr>
          <a:xfrm>
            <a:off x="5664650" y="744450"/>
            <a:ext cx="132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PRAZO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12" name="Google Shape;1012;p70"/>
          <p:cNvCxnSpPr/>
          <p:nvPr/>
        </p:nvCxnSpPr>
        <p:spPr>
          <a:xfrm>
            <a:off x="70415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70"/>
          <p:cNvSpPr txBox="1"/>
          <p:nvPr/>
        </p:nvSpPr>
        <p:spPr>
          <a:xfrm>
            <a:off x="7131000" y="744450"/>
            <a:ext cx="172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FREQUÊNCIA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14" name="Google Shape;1014;p70"/>
          <p:cNvCxnSpPr/>
          <p:nvPr/>
        </p:nvCxnSpPr>
        <p:spPr>
          <a:xfrm rot="10800000">
            <a:off x="318650" y="11961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Guia">
  <p:cSld name="BLANK_2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7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8" name="Google Shape;1018;p7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1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71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21" name="Google Shape;1021;p71"/>
          <p:cNvCxnSpPr/>
          <p:nvPr/>
        </p:nvCxnSpPr>
        <p:spPr>
          <a:xfrm>
            <a:off x="4152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71"/>
          <p:cNvSpPr txBox="1"/>
          <p:nvPr/>
        </p:nvSpPr>
        <p:spPr>
          <a:xfrm>
            <a:off x="44847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23" name="Google Shape;1023;p71"/>
          <p:cNvCxnSpPr/>
          <p:nvPr/>
        </p:nvCxnSpPr>
        <p:spPr>
          <a:xfrm>
            <a:off x="19949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71"/>
          <p:cNvSpPr txBox="1"/>
          <p:nvPr/>
        </p:nvSpPr>
        <p:spPr>
          <a:xfrm>
            <a:off x="20990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25" name="Google Shape;1025;p71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71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1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71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71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71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as pessoas se sentem sobre o produto?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1" name="Google Shape;1031;p71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Conversão de entrantes em usuários ativos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2" name="Google Shape;1032;p71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Frequência de uso e comportamento do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3" name="Google Shape;1033;p71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Correlação entre usuários ativos e retorno de uso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4" name="Google Shape;1034;p71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Usuários atingem objetivos com facilidade?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RT - Em branco">
  <p:cSld name="BLANK_2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2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H.E.A.R.T.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8" name="Google Shape;1038;p72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2"/>
          <p:cNvCxnSpPr/>
          <p:nvPr/>
        </p:nvCxnSpPr>
        <p:spPr>
          <a:xfrm>
            <a:off x="6819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2"/>
          <p:cNvSpPr txBox="1"/>
          <p:nvPr/>
        </p:nvSpPr>
        <p:spPr>
          <a:xfrm>
            <a:off x="69231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Metrics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41" name="Google Shape;1041;p72"/>
          <p:cNvCxnSpPr/>
          <p:nvPr/>
        </p:nvCxnSpPr>
        <p:spPr>
          <a:xfrm>
            <a:off x="39997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72"/>
          <p:cNvSpPr txBox="1"/>
          <p:nvPr/>
        </p:nvSpPr>
        <p:spPr>
          <a:xfrm>
            <a:off x="4408575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Signals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43" name="Google Shape;1043;p72"/>
          <p:cNvCxnSpPr/>
          <p:nvPr/>
        </p:nvCxnSpPr>
        <p:spPr>
          <a:xfrm>
            <a:off x="1842575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4" name="Google Shape;1044;p72"/>
          <p:cNvSpPr txBox="1"/>
          <p:nvPr/>
        </p:nvSpPr>
        <p:spPr>
          <a:xfrm>
            <a:off x="1946600" y="744450"/>
            <a:ext cx="187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Goals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45" name="Google Shape;1045;p72"/>
          <p:cNvCxnSpPr/>
          <p:nvPr/>
        </p:nvCxnSpPr>
        <p:spPr>
          <a:xfrm rot="10800000">
            <a:off x="318650" y="12723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72"/>
          <p:cNvCxnSpPr/>
          <p:nvPr/>
        </p:nvCxnSpPr>
        <p:spPr>
          <a:xfrm rot="10800000">
            <a:off x="318650" y="2000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72"/>
          <p:cNvCxnSpPr/>
          <p:nvPr/>
        </p:nvCxnSpPr>
        <p:spPr>
          <a:xfrm rot="10800000">
            <a:off x="318650" y="270785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2"/>
          <p:cNvCxnSpPr/>
          <p:nvPr/>
        </p:nvCxnSpPr>
        <p:spPr>
          <a:xfrm rot="10800000">
            <a:off x="318650" y="3427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72"/>
          <p:cNvCxnSpPr/>
          <p:nvPr/>
        </p:nvCxnSpPr>
        <p:spPr>
          <a:xfrm rot="10800000">
            <a:off x="318650" y="41998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72"/>
          <p:cNvSpPr txBox="1"/>
          <p:nvPr/>
        </p:nvSpPr>
        <p:spPr>
          <a:xfrm>
            <a:off x="294525" y="12798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Happiness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1" name="Google Shape;1051;p72"/>
          <p:cNvSpPr txBox="1"/>
          <p:nvPr/>
        </p:nvSpPr>
        <p:spPr>
          <a:xfrm>
            <a:off x="294525" y="2669975"/>
            <a:ext cx="170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Adoption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2" name="Google Shape;1052;p72"/>
          <p:cNvSpPr txBox="1"/>
          <p:nvPr/>
        </p:nvSpPr>
        <p:spPr>
          <a:xfrm>
            <a:off x="294525" y="1970650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Engagement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3" name="Google Shape;1053;p72"/>
          <p:cNvSpPr txBox="1"/>
          <p:nvPr/>
        </p:nvSpPr>
        <p:spPr>
          <a:xfrm>
            <a:off x="294525" y="348212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Retention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4" name="Google Shape;1054;p72"/>
          <p:cNvSpPr txBox="1"/>
          <p:nvPr/>
        </p:nvSpPr>
        <p:spPr>
          <a:xfrm>
            <a:off x="294525" y="4226575"/>
            <a:ext cx="170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Task Success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Guia">
  <p:cSld name="BLANK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73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8" name="Google Shape;1058;p73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9" name="Google Shape;1059;p73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73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73"/>
          <p:cNvSpPr txBox="1"/>
          <p:nvPr/>
        </p:nvSpPr>
        <p:spPr>
          <a:xfrm>
            <a:off x="416963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atacar agora ativamente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2" name="Google Shape;1062;p73"/>
          <p:cNvSpPr txBox="1"/>
          <p:nvPr/>
        </p:nvSpPr>
        <p:spPr>
          <a:xfrm>
            <a:off x="333800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vamos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refinar e aprofundar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3" name="Google Shape;1063;p73"/>
          <p:cNvSpPr txBox="1"/>
          <p:nvPr/>
        </p:nvSpPr>
        <p:spPr>
          <a:xfrm>
            <a:off x="6248150" y="1313950"/>
            <a:ext cx="2440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 oportunidades do </a:t>
            </a:r>
            <a:r>
              <a:rPr b="1"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backlog vamos aprofundar no futuro</a:t>
            </a:r>
            <a:r>
              <a:rPr lang="pt-BR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4" name="Google Shape;1064;p73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(agora)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5" name="Google Shape;1065;p73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(próximo)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6" name="Google Shape;1066;p73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24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(depois)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Em branco">
  <p:cSld name="BLANK_1_4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74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ROADMAP DE PRODUTO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0" name="Google Shape;1070;p74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4"/>
          <p:cNvSpPr txBox="1"/>
          <p:nvPr/>
        </p:nvSpPr>
        <p:spPr>
          <a:xfrm>
            <a:off x="459700" y="744450"/>
            <a:ext cx="239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NOW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(agora)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72" name="Google Shape;1072;p74"/>
          <p:cNvCxnSpPr/>
          <p:nvPr/>
        </p:nvCxnSpPr>
        <p:spPr>
          <a:xfrm>
            <a:off x="31019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74"/>
          <p:cNvCxnSpPr/>
          <p:nvPr/>
        </p:nvCxnSpPr>
        <p:spPr>
          <a:xfrm>
            <a:off x="6057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4"/>
          <p:cNvSpPr txBox="1"/>
          <p:nvPr/>
        </p:nvSpPr>
        <p:spPr>
          <a:xfrm>
            <a:off x="3507950" y="744450"/>
            <a:ext cx="214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NEXT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(próximo)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5" name="Google Shape;1075;p74"/>
          <p:cNvSpPr txBox="1"/>
          <p:nvPr/>
        </p:nvSpPr>
        <p:spPr>
          <a:xfrm>
            <a:off x="6542175" y="74445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ubik"/>
                <a:ea typeface="Rubik"/>
                <a:cs typeface="Rubik"/>
                <a:sym typeface="Rubik"/>
              </a:rPr>
              <a:t>LATER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ubik"/>
                <a:ea typeface="Rubik"/>
                <a:cs typeface="Rubik"/>
                <a:sym typeface="Rubik"/>
              </a:rPr>
              <a:t>(depois)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 Roadmap - Guia">
  <p:cSld name="BLANK_1_5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75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 PRODUCT ROADMAP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9" name="Google Shape;1079;p75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0" name="Google Shape;1080;p75"/>
          <p:cNvCxnSpPr/>
          <p:nvPr/>
        </p:nvCxnSpPr>
        <p:spPr>
          <a:xfrm>
            <a:off x="22637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75"/>
          <p:cNvCxnSpPr/>
          <p:nvPr/>
        </p:nvCxnSpPr>
        <p:spPr>
          <a:xfrm>
            <a:off x="3542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75"/>
          <p:cNvSpPr txBox="1"/>
          <p:nvPr/>
        </p:nvSpPr>
        <p:spPr>
          <a:xfrm>
            <a:off x="307300" y="7444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DATA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Data de lançamento ou prazos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3" name="Google Shape;1083;p75"/>
          <p:cNvSpPr txBox="1"/>
          <p:nvPr/>
        </p:nvSpPr>
        <p:spPr>
          <a:xfrm>
            <a:off x="3769400" y="302075"/>
            <a:ext cx="1872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ubik"/>
                <a:ea typeface="Rubik"/>
                <a:cs typeface="Rubik"/>
                <a:sym typeface="Rubik"/>
              </a:rPr>
              <a:t>romanpichler.com</a:t>
            </a:r>
            <a:endParaRPr sz="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4" name="Google Shape;1084;p75"/>
          <p:cNvSpPr txBox="1"/>
          <p:nvPr/>
        </p:nvSpPr>
        <p:spPr>
          <a:xfrm>
            <a:off x="307300" y="1582650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NOME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Nome da nova versão do produto ou do release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5" name="Google Shape;1085;p75"/>
          <p:cNvSpPr txBox="1"/>
          <p:nvPr/>
        </p:nvSpPr>
        <p:spPr>
          <a:xfrm>
            <a:off x="307300" y="2437875"/>
            <a:ext cx="1872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META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Razão para criar uma nova versão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6" name="Google Shape;1086;p75"/>
          <p:cNvSpPr txBox="1"/>
          <p:nvPr/>
        </p:nvSpPr>
        <p:spPr>
          <a:xfrm>
            <a:off x="307300" y="3267100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FEATURES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Funcionalidades em alto nível para cumprir a meta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87" name="Google Shape;1087;p75"/>
          <p:cNvCxnSpPr/>
          <p:nvPr/>
        </p:nvCxnSpPr>
        <p:spPr>
          <a:xfrm rot="10800000">
            <a:off x="318650" y="15372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75"/>
          <p:cNvCxnSpPr/>
          <p:nvPr/>
        </p:nvCxnSpPr>
        <p:spPr>
          <a:xfrm rot="10800000">
            <a:off x="318650" y="2358525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75"/>
          <p:cNvCxnSpPr/>
          <p:nvPr/>
        </p:nvCxnSpPr>
        <p:spPr>
          <a:xfrm rot="10800000">
            <a:off x="318650" y="31890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75"/>
          <p:cNvCxnSpPr/>
          <p:nvPr/>
        </p:nvCxnSpPr>
        <p:spPr>
          <a:xfrm rot="10800000">
            <a:off x="318650" y="4103400"/>
            <a:ext cx="85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75"/>
          <p:cNvSpPr txBox="1"/>
          <p:nvPr/>
        </p:nvSpPr>
        <p:spPr>
          <a:xfrm>
            <a:off x="307300" y="4212425"/>
            <a:ext cx="1872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ubik"/>
                <a:ea typeface="Rubik"/>
                <a:cs typeface="Rubik"/>
                <a:sym typeface="Rubik"/>
              </a:rPr>
              <a:t>MÉTRICAS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Métricas e KPIs que indicam meta atingida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92" name="Google Shape;1092;p75"/>
          <p:cNvCxnSpPr/>
          <p:nvPr/>
        </p:nvCxnSpPr>
        <p:spPr>
          <a:xfrm>
            <a:off x="4914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75"/>
          <p:cNvCxnSpPr/>
          <p:nvPr/>
        </p:nvCxnSpPr>
        <p:spPr>
          <a:xfrm>
            <a:off x="62095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/>
          <p:nvPr/>
        </p:nvCxnSpPr>
        <p:spPr>
          <a:xfrm>
            <a:off x="758115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_3">
    <p:bg>
      <p:bgPr>
        <a:solidFill>
          <a:srgbClr val="000000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6"/>
          <p:cNvSpPr/>
          <p:nvPr/>
        </p:nvSpPr>
        <p:spPr>
          <a:xfrm>
            <a:off x="-16481" y="1826925"/>
            <a:ext cx="159900" cy="3356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7" name="Google Shape;1097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484" y="146802"/>
            <a:ext cx="547758" cy="54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Guia">
  <p:cSld name="CUSTOM_3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7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0" name="Google Shape;1100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77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02" name="Google Shape;1102;p77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3" name="Google Shape;1103;p77"/>
          <p:cNvGrpSpPr/>
          <p:nvPr/>
        </p:nvGrpSpPr>
        <p:grpSpPr>
          <a:xfrm>
            <a:off x="1596850" y="713900"/>
            <a:ext cx="1119125" cy="4158900"/>
            <a:chOff x="1825450" y="713900"/>
            <a:chExt cx="1119125" cy="4158900"/>
          </a:xfrm>
        </p:grpSpPr>
        <p:cxnSp>
          <p:nvCxnSpPr>
            <p:cNvPr id="1104" name="Google Shape;1104;p77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5" name="Google Shape;1105;p77"/>
            <p:cNvSpPr txBox="1"/>
            <p:nvPr/>
          </p:nvSpPr>
          <p:spPr>
            <a:xfrm>
              <a:off x="18540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106" name="Google Shape;1106;p77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7" name="Google Shape;1107;p77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8" name="Google Shape;1108;p77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9" name="Google Shape;1109;p77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0" name="Google Shape;1110;p77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11" name="Google Shape;1111;p77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77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77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77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5" name="Google Shape;1115;p77"/>
          <p:cNvGrpSpPr/>
          <p:nvPr/>
        </p:nvGrpSpPr>
        <p:grpSpPr>
          <a:xfrm>
            <a:off x="3501850" y="713900"/>
            <a:ext cx="1119125" cy="4158900"/>
            <a:chOff x="3501850" y="713900"/>
            <a:chExt cx="1119125" cy="4158900"/>
          </a:xfrm>
        </p:grpSpPr>
        <p:sp>
          <p:nvSpPr>
            <p:cNvPr id="1116" name="Google Shape;1116;p77"/>
            <p:cNvSpPr txBox="1"/>
            <p:nvPr/>
          </p:nvSpPr>
          <p:spPr>
            <a:xfrm>
              <a:off x="3530475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DURANTE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17" name="Google Shape;1117;p77"/>
            <p:cNvCxnSpPr/>
            <p:nvPr/>
          </p:nvCxnSpPr>
          <p:spPr>
            <a:xfrm rot="10800000">
              <a:off x="35018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8" name="Google Shape;1118;p77"/>
          <p:cNvGrpSpPr/>
          <p:nvPr/>
        </p:nvGrpSpPr>
        <p:grpSpPr>
          <a:xfrm>
            <a:off x="6930850" y="713900"/>
            <a:ext cx="1106100" cy="4158900"/>
            <a:chOff x="5635450" y="713900"/>
            <a:chExt cx="1106100" cy="4158900"/>
          </a:xfrm>
        </p:grpSpPr>
        <p:sp>
          <p:nvSpPr>
            <p:cNvPr id="1119" name="Google Shape;1119;p77"/>
            <p:cNvSpPr txBox="1"/>
            <p:nvPr/>
          </p:nvSpPr>
          <p:spPr>
            <a:xfrm>
              <a:off x="5651050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DEPOIS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20" name="Google Shape;1120;p77"/>
            <p:cNvCxnSpPr/>
            <p:nvPr/>
          </p:nvCxnSpPr>
          <p:spPr>
            <a:xfrm rot="10800000">
              <a:off x="563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77"/>
          <p:cNvSpPr txBox="1"/>
          <p:nvPr/>
        </p:nvSpPr>
        <p:spPr>
          <a:xfrm>
            <a:off x="162437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antes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2" name="Google Shape;1122;p77"/>
          <p:cNvSpPr txBox="1"/>
          <p:nvPr/>
        </p:nvSpPr>
        <p:spPr>
          <a:xfrm>
            <a:off x="1624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3" name="Google Shape;1123;p77"/>
          <p:cNvSpPr txBox="1"/>
          <p:nvPr/>
        </p:nvSpPr>
        <p:spPr>
          <a:xfrm>
            <a:off x="1624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4" name="Google Shape;1124;p77"/>
          <p:cNvSpPr txBox="1"/>
          <p:nvPr/>
        </p:nvSpPr>
        <p:spPr>
          <a:xfrm>
            <a:off x="1624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5" name="Google Shape;1125;p77"/>
          <p:cNvSpPr txBox="1"/>
          <p:nvPr/>
        </p:nvSpPr>
        <p:spPr>
          <a:xfrm>
            <a:off x="1624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6" name="Google Shape;1126;p77"/>
          <p:cNvSpPr txBox="1"/>
          <p:nvPr/>
        </p:nvSpPr>
        <p:spPr>
          <a:xfrm>
            <a:off x="3508050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durante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7" name="Google Shape;1127;p77"/>
          <p:cNvSpPr txBox="1"/>
          <p:nvPr/>
        </p:nvSpPr>
        <p:spPr>
          <a:xfrm>
            <a:off x="6972125" y="11121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as etapas que acontecem depois da pessoa interagir com a solução?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8" name="Google Shape;1128;p77"/>
          <p:cNvSpPr txBox="1"/>
          <p:nvPr/>
        </p:nvSpPr>
        <p:spPr>
          <a:xfrm>
            <a:off x="3529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9" name="Google Shape;1129;p77"/>
          <p:cNvSpPr txBox="1"/>
          <p:nvPr/>
        </p:nvSpPr>
        <p:spPr>
          <a:xfrm>
            <a:off x="3529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0" name="Google Shape;1130;p77"/>
          <p:cNvSpPr txBox="1"/>
          <p:nvPr/>
        </p:nvSpPr>
        <p:spPr>
          <a:xfrm>
            <a:off x="3529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1" name="Google Shape;1131;p77"/>
          <p:cNvSpPr txBox="1"/>
          <p:nvPr/>
        </p:nvSpPr>
        <p:spPr>
          <a:xfrm>
            <a:off x="3529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2" name="Google Shape;1132;p77"/>
          <p:cNvSpPr txBox="1"/>
          <p:nvPr/>
        </p:nvSpPr>
        <p:spPr>
          <a:xfrm>
            <a:off x="6958375" y="172175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Quais são os objetivos ou tarefas da pessoa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3" name="Google Shape;1133;p77"/>
          <p:cNvSpPr txBox="1"/>
          <p:nvPr/>
        </p:nvSpPr>
        <p:spPr>
          <a:xfrm>
            <a:off x="6958375" y="2344900"/>
            <a:ext cx="180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Com quais pontos de contato ela interage em cada etapa (pessoas, lugares, interfaces, comunicações,  serviços)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4" name="Google Shape;1134;p77"/>
          <p:cNvSpPr txBox="1"/>
          <p:nvPr/>
        </p:nvSpPr>
        <p:spPr>
          <a:xfrm>
            <a:off x="6958375" y="3520750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Como se sente? Qual é o humor dela em cada etapa?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5" name="Google Shape;1135;p77"/>
          <p:cNvSpPr txBox="1"/>
          <p:nvPr/>
        </p:nvSpPr>
        <p:spPr>
          <a:xfrm>
            <a:off x="6958375" y="4005775"/>
            <a:ext cx="1805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ubik"/>
                <a:ea typeface="Rubik"/>
                <a:cs typeface="Rubik"/>
                <a:sym typeface="Rubik"/>
              </a:rPr>
              <a:t>Que problemas/tarefas podem ser resolvidos por sua solução  nestas etapas?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a da Jornada - Em branco">
  <p:cSld name="CUSTOM_4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8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8" name="Google Shape;1138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78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sz="18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40" name="Google Shape;1140;p78"/>
          <p:cNvCxnSpPr/>
          <p:nvPr/>
        </p:nvCxnSpPr>
        <p:spPr>
          <a:xfrm rot="10800000">
            <a:off x="295200" y="11232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1" name="Google Shape;1141;p78"/>
          <p:cNvGrpSpPr/>
          <p:nvPr/>
        </p:nvGrpSpPr>
        <p:grpSpPr>
          <a:xfrm>
            <a:off x="1596850" y="713900"/>
            <a:ext cx="1466200" cy="4158900"/>
            <a:chOff x="1825450" y="713900"/>
            <a:chExt cx="1466200" cy="4158900"/>
          </a:xfrm>
        </p:grpSpPr>
        <p:cxnSp>
          <p:nvCxnSpPr>
            <p:cNvPr id="1142" name="Google Shape;1142;p78"/>
            <p:cNvCxnSpPr/>
            <p:nvPr/>
          </p:nvCxnSpPr>
          <p:spPr>
            <a:xfrm rot="10800000">
              <a:off x="1825450" y="713900"/>
              <a:ext cx="0" cy="41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3" name="Google Shape;1143;p78"/>
            <p:cNvSpPr txBox="1"/>
            <p:nvPr/>
          </p:nvSpPr>
          <p:spPr>
            <a:xfrm>
              <a:off x="2201150" y="726975"/>
              <a:ext cx="10905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Rubik"/>
                  <a:ea typeface="Rubik"/>
                  <a:cs typeface="Rubik"/>
                  <a:sym typeface="Rubik"/>
                </a:rPr>
                <a:t>ANTES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144" name="Google Shape;1144;p78"/>
          <p:cNvSpPr txBox="1"/>
          <p:nvPr/>
        </p:nvSpPr>
        <p:spPr>
          <a:xfrm>
            <a:off x="277675" y="1199450"/>
            <a:ext cx="162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Etapas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5" name="Google Shape;1145;p78"/>
          <p:cNvSpPr txBox="1"/>
          <p:nvPr/>
        </p:nvSpPr>
        <p:spPr>
          <a:xfrm>
            <a:off x="277675" y="1732850"/>
            <a:ext cx="162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Objetivos da persona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6" name="Google Shape;1146;p78"/>
          <p:cNvSpPr txBox="1"/>
          <p:nvPr/>
        </p:nvSpPr>
        <p:spPr>
          <a:xfrm>
            <a:off x="277675" y="2342450"/>
            <a:ext cx="1346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Ponto de contato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7" name="Google Shape;1147;p78"/>
          <p:cNvSpPr txBox="1"/>
          <p:nvPr/>
        </p:nvSpPr>
        <p:spPr>
          <a:xfrm>
            <a:off x="277675" y="3561650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Emoções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8" name="Google Shape;1148;p78"/>
          <p:cNvSpPr txBox="1"/>
          <p:nvPr/>
        </p:nvSpPr>
        <p:spPr>
          <a:xfrm>
            <a:off x="277675" y="3942650"/>
            <a:ext cx="1563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Oportunidades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49" name="Google Shape;1149;p78"/>
          <p:cNvCxnSpPr/>
          <p:nvPr/>
        </p:nvCxnSpPr>
        <p:spPr>
          <a:xfrm rot="10800000">
            <a:off x="295200" y="3942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78"/>
          <p:cNvCxnSpPr/>
          <p:nvPr/>
        </p:nvCxnSpPr>
        <p:spPr>
          <a:xfrm rot="10800000">
            <a:off x="295200" y="17328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78"/>
          <p:cNvCxnSpPr/>
          <p:nvPr/>
        </p:nvCxnSpPr>
        <p:spPr>
          <a:xfrm rot="10800000">
            <a:off x="295200" y="23424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78"/>
          <p:cNvCxnSpPr/>
          <p:nvPr/>
        </p:nvCxnSpPr>
        <p:spPr>
          <a:xfrm rot="10800000">
            <a:off x="295200" y="3561650"/>
            <a:ext cx="853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78"/>
          <p:cNvSpPr txBox="1"/>
          <p:nvPr/>
        </p:nvSpPr>
        <p:spPr>
          <a:xfrm>
            <a:off x="4353425" y="726975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DURANTE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4" name="Google Shape;1154;p78"/>
          <p:cNvSpPr txBox="1"/>
          <p:nvPr/>
        </p:nvSpPr>
        <p:spPr>
          <a:xfrm>
            <a:off x="7286625" y="726975"/>
            <a:ext cx="1090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ubik"/>
                <a:ea typeface="Rubik"/>
                <a:cs typeface="Rubik"/>
                <a:sym typeface="Rubik"/>
              </a:rPr>
              <a:t>DEPOIS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>
  <p:cSld name="Title &amp; Subtitle copy">
    <p:bg>
      <p:bgPr>
        <a:noFill/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Guia">
  <p:cSld name="TITLE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8" name="Google Shape;1158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80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80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Nome e imagem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61" name="Google Shape;1161;p80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3" name="Google Shape;1163;p80"/>
          <p:cNvSpPr txBox="1"/>
          <p:nvPr/>
        </p:nvSpPr>
        <p:spPr>
          <a:xfrm>
            <a:off x="37030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Coloque um nome e faça um desenho dessa persona. Se preferir pegue uma foto na internet.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4" name="Google Shape;1164;p80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5" name="Google Shape;1165;p80"/>
          <p:cNvSpPr txBox="1"/>
          <p:nvPr/>
        </p:nvSpPr>
        <p:spPr>
          <a:xfrm>
            <a:off x="4600150" y="1161550"/>
            <a:ext cx="1333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Como ela se comporta geralmente. Como ela se relaciona com o tema. Quais são as suas crenças.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6" name="Google Shape;1166;p80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7" name="Google Shape;1167;p80"/>
          <p:cNvSpPr txBox="1"/>
          <p:nvPr/>
        </p:nvSpPr>
        <p:spPr>
          <a:xfrm>
            <a:off x="370300" y="3338500"/>
            <a:ext cx="1197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Cite alguns dados como idade, sexo, onde ela mora, onde trabalha, formação técnica, renda média.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8" name="Google Shape;1168;p80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9" name="Google Shape;1169;p80"/>
          <p:cNvSpPr txBox="1"/>
          <p:nvPr/>
        </p:nvSpPr>
        <p:spPr>
          <a:xfrm>
            <a:off x="4600150" y="3338500"/>
            <a:ext cx="1307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ubik"/>
                <a:ea typeface="Rubik"/>
                <a:cs typeface="Rubik"/>
                <a:sym typeface="Rubik"/>
              </a:rPr>
              <a:t>Quais são as necessidades, metas e objetivos da persona com o tema ou na vida.</a:t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70" name="Google Shape;1170;p80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0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persona - Em branco">
  <p:cSld name="TITLE_1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4" name="Google Shape;1174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7125" y="108075"/>
            <a:ext cx="601451" cy="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81"/>
          <p:cNvSpPr/>
          <p:nvPr/>
        </p:nvSpPr>
        <p:spPr>
          <a:xfrm>
            <a:off x="221825" y="640350"/>
            <a:ext cx="8700300" cy="432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81"/>
          <p:cNvSpPr txBox="1"/>
          <p:nvPr/>
        </p:nvSpPr>
        <p:spPr>
          <a:xfrm>
            <a:off x="370300" y="744450"/>
            <a:ext cx="279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Nome e imagem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77" name="Google Shape;1177;p81"/>
          <p:cNvCxnSpPr/>
          <p:nvPr/>
        </p:nvCxnSpPr>
        <p:spPr>
          <a:xfrm>
            <a:off x="4397300" y="702925"/>
            <a:ext cx="0" cy="41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81"/>
          <p:cNvCxnSpPr/>
          <p:nvPr/>
        </p:nvCxnSpPr>
        <p:spPr>
          <a:xfrm rot="10800000">
            <a:off x="294100" y="2826150"/>
            <a:ext cx="854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81"/>
          <p:cNvSpPr txBox="1"/>
          <p:nvPr/>
        </p:nvSpPr>
        <p:spPr>
          <a:xfrm>
            <a:off x="4600150" y="744450"/>
            <a:ext cx="292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Comportamentos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0" name="Google Shape;1180;p81"/>
          <p:cNvSpPr txBox="1"/>
          <p:nvPr/>
        </p:nvSpPr>
        <p:spPr>
          <a:xfrm>
            <a:off x="370300" y="2921400"/>
            <a:ext cx="371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Dados demográficos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1" name="Google Shape;1181;p81"/>
          <p:cNvSpPr txBox="1"/>
          <p:nvPr/>
        </p:nvSpPr>
        <p:spPr>
          <a:xfrm>
            <a:off x="4600150" y="2921400"/>
            <a:ext cx="393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ubik"/>
                <a:ea typeface="Rubik"/>
                <a:cs typeface="Rubik"/>
                <a:sym typeface="Rubik"/>
              </a:rPr>
              <a:t>Necessidades/Metas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2" name="Google Shape;1182;p81"/>
          <p:cNvSpPr/>
          <p:nvPr/>
        </p:nvSpPr>
        <p:spPr>
          <a:xfrm>
            <a:off x="204450" y="181750"/>
            <a:ext cx="352200" cy="3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81"/>
          <p:cNvSpPr txBox="1"/>
          <p:nvPr/>
        </p:nvSpPr>
        <p:spPr>
          <a:xfrm>
            <a:off x="168534" y="149063"/>
            <a:ext cx="7659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ubik"/>
                <a:ea typeface="Rubik"/>
                <a:cs typeface="Rubik"/>
                <a:sym typeface="Rubik"/>
              </a:rPr>
              <a:t>PROTO-PERSONA</a:t>
            </a:r>
            <a:endParaRPr b="1" sz="240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_2">
    <p:bg>
      <p:bgPr>
        <a:solidFill>
          <a:srgbClr val="000000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50" y="152512"/>
            <a:ext cx="409476" cy="40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82"/>
          <p:cNvSpPr txBox="1"/>
          <p:nvPr>
            <p:ph type="title"/>
          </p:nvPr>
        </p:nvSpPr>
        <p:spPr>
          <a:xfrm>
            <a:off x="480850" y="2037900"/>
            <a:ext cx="8212500" cy="10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NVAS EXPERIMENTO">
  <p:cSld name="TITLE_2"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8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83"/>
          <p:cNvGrpSpPr/>
          <p:nvPr/>
        </p:nvGrpSpPr>
        <p:grpSpPr>
          <a:xfrm>
            <a:off x="-38765" y="-52404"/>
            <a:ext cx="9182766" cy="5195804"/>
            <a:chOff x="-38765" y="-52404"/>
            <a:chExt cx="9182766" cy="5195804"/>
          </a:xfrm>
        </p:grpSpPr>
        <p:grpSp>
          <p:nvGrpSpPr>
            <p:cNvPr id="1190" name="Google Shape;1190;p83"/>
            <p:cNvGrpSpPr/>
            <p:nvPr/>
          </p:nvGrpSpPr>
          <p:grpSpPr>
            <a:xfrm>
              <a:off x="-38765" y="-52404"/>
              <a:ext cx="9182766" cy="5195804"/>
              <a:chOff x="-38765" y="-52404"/>
              <a:chExt cx="9182766" cy="5195804"/>
            </a:xfrm>
          </p:grpSpPr>
          <p:grpSp>
            <p:nvGrpSpPr>
              <p:cNvPr id="1191" name="Google Shape;1191;p83"/>
              <p:cNvGrpSpPr/>
              <p:nvPr/>
            </p:nvGrpSpPr>
            <p:grpSpPr>
              <a:xfrm>
                <a:off x="-3725" y="0"/>
                <a:ext cx="9147725" cy="5143400"/>
                <a:chOff x="-3725" y="0"/>
                <a:chExt cx="9147725" cy="5143400"/>
              </a:xfrm>
            </p:grpSpPr>
            <p:sp>
              <p:nvSpPr>
                <p:cNvPr id="1192" name="Google Shape;1192;p83"/>
                <p:cNvSpPr/>
                <p:nvPr/>
              </p:nvSpPr>
              <p:spPr>
                <a:xfrm>
                  <a:off x="0" y="396800"/>
                  <a:ext cx="4387200" cy="2365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83"/>
                <p:cNvSpPr/>
                <p:nvPr/>
              </p:nvSpPr>
              <p:spPr>
                <a:xfrm>
                  <a:off x="-3725" y="2762600"/>
                  <a:ext cx="4387200" cy="1797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83"/>
                <p:cNvSpPr/>
                <p:nvPr/>
              </p:nvSpPr>
              <p:spPr>
                <a:xfrm>
                  <a:off x="-3725" y="4559600"/>
                  <a:ext cx="4387200" cy="583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83"/>
                <p:cNvSpPr/>
                <p:nvPr/>
              </p:nvSpPr>
              <p:spPr>
                <a:xfrm>
                  <a:off x="4387200" y="396800"/>
                  <a:ext cx="4756800" cy="2365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83"/>
                <p:cNvSpPr/>
                <p:nvPr/>
              </p:nvSpPr>
              <p:spPr>
                <a:xfrm>
                  <a:off x="4379725" y="2762600"/>
                  <a:ext cx="4756800" cy="1797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83"/>
                <p:cNvSpPr/>
                <p:nvPr/>
              </p:nvSpPr>
              <p:spPr>
                <a:xfrm>
                  <a:off x="4387200" y="4559600"/>
                  <a:ext cx="2478300" cy="583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83"/>
                <p:cNvSpPr/>
                <p:nvPr/>
              </p:nvSpPr>
              <p:spPr>
                <a:xfrm>
                  <a:off x="6865500" y="4559600"/>
                  <a:ext cx="2278500" cy="583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83"/>
                <p:cNvSpPr/>
                <p:nvPr/>
              </p:nvSpPr>
              <p:spPr>
                <a:xfrm>
                  <a:off x="-3725" y="0"/>
                  <a:ext cx="4387200" cy="3969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83"/>
                <p:cNvSpPr/>
                <p:nvPr/>
              </p:nvSpPr>
              <p:spPr>
                <a:xfrm>
                  <a:off x="4387200" y="0"/>
                  <a:ext cx="2478300" cy="3969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83"/>
                <p:cNvSpPr/>
                <p:nvPr/>
              </p:nvSpPr>
              <p:spPr>
                <a:xfrm>
                  <a:off x="6865500" y="0"/>
                  <a:ext cx="2278500" cy="3969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02" name="Google Shape;1202;p83"/>
              <p:cNvSpPr txBox="1"/>
              <p:nvPr/>
            </p:nvSpPr>
            <p:spPr>
              <a:xfrm>
                <a:off x="-38765" y="-44925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EXPERIMENTO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3" name="Google Shape;1203;p83"/>
              <p:cNvSpPr txBox="1"/>
              <p:nvPr/>
            </p:nvSpPr>
            <p:spPr>
              <a:xfrm>
                <a:off x="-38765" y="339899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INSIGHT QUALI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4" name="Google Shape;1204;p83"/>
              <p:cNvSpPr txBox="1"/>
              <p:nvPr/>
            </p:nvSpPr>
            <p:spPr>
              <a:xfrm>
                <a:off x="-38765" y="2705760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HIPÓTESE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5" name="Google Shape;1205;p83"/>
              <p:cNvSpPr txBox="1"/>
              <p:nvPr/>
            </p:nvSpPr>
            <p:spPr>
              <a:xfrm>
                <a:off x="-38765" y="4502633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AMOSTRA MÍNIMA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6" name="Google Shape;1206;p83"/>
              <p:cNvSpPr txBox="1"/>
              <p:nvPr/>
            </p:nvSpPr>
            <p:spPr>
              <a:xfrm>
                <a:off x="4363549" y="-52404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RESPONSÁVEL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7" name="Google Shape;1207;p83"/>
              <p:cNvSpPr txBox="1"/>
              <p:nvPr/>
            </p:nvSpPr>
            <p:spPr>
              <a:xfrm>
                <a:off x="6826749" y="-52404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DATA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8" name="Google Shape;1208;p83"/>
              <p:cNvSpPr txBox="1"/>
              <p:nvPr/>
            </p:nvSpPr>
            <p:spPr>
              <a:xfrm>
                <a:off x="4341088" y="2705746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MÉTRICA DE SUCESSO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9" name="Google Shape;1209;p83"/>
              <p:cNvSpPr txBox="1"/>
              <p:nvPr/>
            </p:nvSpPr>
            <p:spPr>
              <a:xfrm>
                <a:off x="4341088" y="4495118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DURAÇÃO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10" name="Google Shape;1210;p83"/>
              <p:cNvSpPr txBox="1"/>
              <p:nvPr/>
            </p:nvSpPr>
            <p:spPr>
              <a:xfrm>
                <a:off x="6819236" y="4495118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CONFIANÇA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11" name="Google Shape;1211;p83"/>
              <p:cNvSpPr txBox="1"/>
              <p:nvPr/>
            </p:nvSpPr>
            <p:spPr>
              <a:xfrm>
                <a:off x="4363549" y="347382"/>
                <a:ext cx="138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800">
                    <a:latin typeface="Rubik"/>
                    <a:ea typeface="Rubik"/>
                    <a:cs typeface="Rubik"/>
                    <a:sym typeface="Rubik"/>
                  </a:rPr>
                  <a:t>INSIGHT QUANTI</a:t>
                </a:r>
                <a:endParaRPr sz="8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cxnSp>
          <p:nvCxnSpPr>
            <p:cNvPr id="1212" name="Google Shape;1212;p83"/>
            <p:cNvCxnSpPr/>
            <p:nvPr/>
          </p:nvCxnSpPr>
          <p:spPr>
            <a:xfrm>
              <a:off x="284500" y="3241825"/>
              <a:ext cx="166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83"/>
            <p:cNvCxnSpPr/>
            <p:nvPr/>
          </p:nvCxnSpPr>
          <p:spPr>
            <a:xfrm>
              <a:off x="284500" y="3571225"/>
              <a:ext cx="166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83"/>
            <p:cNvCxnSpPr/>
            <p:nvPr/>
          </p:nvCxnSpPr>
          <p:spPr>
            <a:xfrm>
              <a:off x="284500" y="3900650"/>
              <a:ext cx="166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5" name="Google Shape;1215;p83"/>
            <p:cNvSpPr txBox="1"/>
            <p:nvPr/>
          </p:nvSpPr>
          <p:spPr>
            <a:xfrm>
              <a:off x="195504" y="3002239"/>
              <a:ext cx="82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Rubik"/>
                  <a:ea typeface="Rubik"/>
                  <a:cs typeface="Rubik"/>
                  <a:sym typeface="Rubik"/>
                </a:rPr>
                <a:t>se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16" name="Google Shape;1216;p83"/>
            <p:cNvSpPr txBox="1"/>
            <p:nvPr/>
          </p:nvSpPr>
          <p:spPr>
            <a:xfrm>
              <a:off x="195504" y="3339155"/>
              <a:ext cx="82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Rubik"/>
                  <a:ea typeface="Rubik"/>
                  <a:cs typeface="Rubik"/>
                  <a:sym typeface="Rubik"/>
                </a:rPr>
                <a:t>então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17" name="Google Shape;1217;p83"/>
            <p:cNvSpPr txBox="1"/>
            <p:nvPr/>
          </p:nvSpPr>
          <p:spPr>
            <a:xfrm>
              <a:off x="195504" y="3661081"/>
              <a:ext cx="82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Rubik"/>
                  <a:ea typeface="Rubik"/>
                  <a:cs typeface="Rubik"/>
                  <a:sym typeface="Rubik"/>
                </a:rPr>
                <a:t>porque</a:t>
              </a:r>
              <a:endParaRPr sz="9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60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4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MATRIZ CSD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3" name="Google Shape;1223;p84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4"/>
          <p:cNvSpPr/>
          <p:nvPr/>
        </p:nvSpPr>
        <p:spPr>
          <a:xfrm>
            <a:off x="1120274" y="113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97" name="Google Shape;1297;p94"/>
          <p:cNvSpPr/>
          <p:nvPr/>
        </p:nvSpPr>
        <p:spPr>
          <a:xfrm>
            <a:off x="368074" y="113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98" name="Google Shape;1298;p94"/>
          <p:cNvSpPr/>
          <p:nvPr/>
        </p:nvSpPr>
        <p:spPr>
          <a:xfrm>
            <a:off x="2840624" y="2571738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99" name="Google Shape;1299;p94"/>
          <p:cNvSpPr/>
          <p:nvPr/>
        </p:nvSpPr>
        <p:spPr>
          <a:xfrm>
            <a:off x="2088424" y="2571738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0" name="Google Shape;1300;p94"/>
          <p:cNvSpPr/>
          <p:nvPr/>
        </p:nvSpPr>
        <p:spPr>
          <a:xfrm>
            <a:off x="2837424" y="11827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1" name="Google Shape;1301;p94"/>
          <p:cNvSpPr/>
          <p:nvPr/>
        </p:nvSpPr>
        <p:spPr>
          <a:xfrm>
            <a:off x="2085224" y="11827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2" name="Google Shape;1302;p94"/>
          <p:cNvSpPr/>
          <p:nvPr/>
        </p:nvSpPr>
        <p:spPr>
          <a:xfrm>
            <a:off x="4595749" y="123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3" name="Google Shape;1303;p94"/>
          <p:cNvSpPr/>
          <p:nvPr/>
        </p:nvSpPr>
        <p:spPr>
          <a:xfrm>
            <a:off x="3843549" y="123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4" name="Google Shape;1304;p94"/>
          <p:cNvSpPr/>
          <p:nvPr/>
        </p:nvSpPr>
        <p:spPr>
          <a:xfrm>
            <a:off x="6400074" y="123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5" name="Google Shape;1305;p94"/>
          <p:cNvSpPr/>
          <p:nvPr/>
        </p:nvSpPr>
        <p:spPr>
          <a:xfrm>
            <a:off x="5647874" y="123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6" name="Google Shape;1306;p94"/>
          <p:cNvSpPr/>
          <p:nvPr/>
        </p:nvSpPr>
        <p:spPr>
          <a:xfrm>
            <a:off x="6350874" y="2736438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7" name="Google Shape;1307;p94"/>
          <p:cNvSpPr/>
          <p:nvPr/>
        </p:nvSpPr>
        <p:spPr>
          <a:xfrm>
            <a:off x="5598674" y="2736438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8" name="Google Shape;1308;p94"/>
          <p:cNvSpPr/>
          <p:nvPr/>
        </p:nvSpPr>
        <p:spPr>
          <a:xfrm>
            <a:off x="8071224" y="13849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09" name="Google Shape;1309;p94"/>
          <p:cNvSpPr/>
          <p:nvPr/>
        </p:nvSpPr>
        <p:spPr>
          <a:xfrm>
            <a:off x="7319024" y="13849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10" name="Google Shape;1310;p94"/>
          <p:cNvSpPr/>
          <p:nvPr/>
        </p:nvSpPr>
        <p:spPr>
          <a:xfrm>
            <a:off x="5956599" y="40427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11" name="Google Shape;1311;p94"/>
          <p:cNvSpPr/>
          <p:nvPr/>
        </p:nvSpPr>
        <p:spPr>
          <a:xfrm>
            <a:off x="5204399" y="40427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12" name="Google Shape;1312;p94"/>
          <p:cNvSpPr/>
          <p:nvPr/>
        </p:nvSpPr>
        <p:spPr>
          <a:xfrm>
            <a:off x="1164999" y="39978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13" name="Google Shape;1313;p94"/>
          <p:cNvSpPr/>
          <p:nvPr/>
        </p:nvSpPr>
        <p:spPr>
          <a:xfrm>
            <a:off x="412799" y="39978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95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LEAN CANVAS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19" name="Google Shape;1319;p95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7"/>
          <p:cNvSpPr/>
          <p:nvPr/>
        </p:nvSpPr>
        <p:spPr>
          <a:xfrm>
            <a:off x="2188949" y="1165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29" name="Google Shape;1329;p97"/>
          <p:cNvSpPr/>
          <p:nvPr/>
        </p:nvSpPr>
        <p:spPr>
          <a:xfrm>
            <a:off x="451974" y="12101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0" name="Google Shape;1330;p97"/>
          <p:cNvSpPr/>
          <p:nvPr/>
        </p:nvSpPr>
        <p:spPr>
          <a:xfrm>
            <a:off x="2248849" y="26494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1" name="Google Shape;1331;p97"/>
          <p:cNvSpPr/>
          <p:nvPr/>
        </p:nvSpPr>
        <p:spPr>
          <a:xfrm>
            <a:off x="4219649" y="14197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2" name="Google Shape;1332;p97"/>
          <p:cNvSpPr/>
          <p:nvPr/>
        </p:nvSpPr>
        <p:spPr>
          <a:xfrm>
            <a:off x="1372824" y="39802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3" name="Google Shape;1333;p97"/>
          <p:cNvSpPr/>
          <p:nvPr/>
        </p:nvSpPr>
        <p:spPr>
          <a:xfrm>
            <a:off x="2481824" y="39802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4" name="Google Shape;1334;p97"/>
          <p:cNvSpPr/>
          <p:nvPr/>
        </p:nvSpPr>
        <p:spPr>
          <a:xfrm>
            <a:off x="4944099" y="39502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5" name="Google Shape;1335;p97"/>
          <p:cNvSpPr/>
          <p:nvPr/>
        </p:nvSpPr>
        <p:spPr>
          <a:xfrm>
            <a:off x="6023149" y="40252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6" name="Google Shape;1336;p97"/>
          <p:cNvSpPr/>
          <p:nvPr/>
        </p:nvSpPr>
        <p:spPr>
          <a:xfrm>
            <a:off x="5686224" y="12101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7" name="Google Shape;1337;p97"/>
          <p:cNvSpPr/>
          <p:nvPr/>
        </p:nvSpPr>
        <p:spPr>
          <a:xfrm>
            <a:off x="5648799" y="26176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38" name="Google Shape;1338;p97"/>
          <p:cNvSpPr/>
          <p:nvPr/>
        </p:nvSpPr>
        <p:spPr>
          <a:xfrm>
            <a:off x="7438149" y="13673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98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PRODUCT VISION BOARD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4" name="Google Shape;1344;p98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00"/>
          <p:cNvSpPr/>
          <p:nvPr/>
        </p:nvSpPr>
        <p:spPr>
          <a:xfrm>
            <a:off x="6591224" y="19447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54" name="Google Shape;1354;p100"/>
          <p:cNvSpPr/>
          <p:nvPr/>
        </p:nvSpPr>
        <p:spPr>
          <a:xfrm>
            <a:off x="997604" y="775875"/>
            <a:ext cx="26112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55" name="Google Shape;1355;p100"/>
          <p:cNvSpPr/>
          <p:nvPr/>
        </p:nvSpPr>
        <p:spPr>
          <a:xfrm>
            <a:off x="414549" y="20187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56" name="Google Shape;1356;p100"/>
          <p:cNvSpPr/>
          <p:nvPr/>
        </p:nvSpPr>
        <p:spPr>
          <a:xfrm>
            <a:off x="2155699" y="20187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57" name="Google Shape;1357;p100"/>
          <p:cNvSpPr/>
          <p:nvPr/>
        </p:nvSpPr>
        <p:spPr>
          <a:xfrm>
            <a:off x="4219649" y="20187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1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MAPA DE EMPATIA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3" name="Google Shape;1363;p101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3"/>
          <p:cNvSpPr/>
          <p:nvPr/>
        </p:nvSpPr>
        <p:spPr>
          <a:xfrm>
            <a:off x="2698050" y="177162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3" name="Google Shape;1373;p103"/>
          <p:cNvSpPr/>
          <p:nvPr/>
        </p:nvSpPr>
        <p:spPr>
          <a:xfrm>
            <a:off x="2533325" y="100092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4" name="Google Shape;1374;p103"/>
          <p:cNvSpPr/>
          <p:nvPr/>
        </p:nvSpPr>
        <p:spPr>
          <a:xfrm>
            <a:off x="3431775" y="210102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5" name="Google Shape;1375;p103"/>
          <p:cNvSpPr/>
          <p:nvPr/>
        </p:nvSpPr>
        <p:spPr>
          <a:xfrm>
            <a:off x="4869275" y="213097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6" name="Google Shape;1376;p103"/>
          <p:cNvSpPr/>
          <p:nvPr/>
        </p:nvSpPr>
        <p:spPr>
          <a:xfrm>
            <a:off x="1545050" y="250535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7" name="Google Shape;1377;p103"/>
          <p:cNvSpPr/>
          <p:nvPr/>
        </p:nvSpPr>
        <p:spPr>
          <a:xfrm>
            <a:off x="878700" y="224472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8" name="Google Shape;1378;p103"/>
          <p:cNvSpPr/>
          <p:nvPr/>
        </p:nvSpPr>
        <p:spPr>
          <a:xfrm>
            <a:off x="878700" y="288860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79" name="Google Shape;1379;p103"/>
          <p:cNvSpPr/>
          <p:nvPr/>
        </p:nvSpPr>
        <p:spPr>
          <a:xfrm>
            <a:off x="6905675" y="228075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0" name="Google Shape;1380;p103"/>
          <p:cNvSpPr/>
          <p:nvPr/>
        </p:nvSpPr>
        <p:spPr>
          <a:xfrm>
            <a:off x="7579500" y="180765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1" name="Google Shape;1381;p103"/>
          <p:cNvSpPr/>
          <p:nvPr/>
        </p:nvSpPr>
        <p:spPr>
          <a:xfrm>
            <a:off x="7639400" y="250535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2" name="Google Shape;1382;p103"/>
          <p:cNvSpPr/>
          <p:nvPr/>
        </p:nvSpPr>
        <p:spPr>
          <a:xfrm>
            <a:off x="6718525" y="336170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3" name="Google Shape;1383;p103"/>
          <p:cNvSpPr/>
          <p:nvPr/>
        </p:nvSpPr>
        <p:spPr>
          <a:xfrm>
            <a:off x="7527100" y="336170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4" name="Google Shape;1384;p103"/>
          <p:cNvSpPr/>
          <p:nvPr/>
        </p:nvSpPr>
        <p:spPr>
          <a:xfrm>
            <a:off x="8006250" y="397137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5" name="Google Shape;1385;p103"/>
          <p:cNvSpPr/>
          <p:nvPr/>
        </p:nvSpPr>
        <p:spPr>
          <a:xfrm>
            <a:off x="2795350" y="430360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6" name="Google Shape;1386;p103"/>
          <p:cNvSpPr/>
          <p:nvPr/>
        </p:nvSpPr>
        <p:spPr>
          <a:xfrm>
            <a:off x="3821075" y="430360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7" name="Google Shape;1387;p103"/>
          <p:cNvSpPr/>
          <p:nvPr/>
        </p:nvSpPr>
        <p:spPr>
          <a:xfrm>
            <a:off x="4727000" y="430360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8" name="Google Shape;1388;p103"/>
          <p:cNvSpPr/>
          <p:nvPr/>
        </p:nvSpPr>
        <p:spPr>
          <a:xfrm>
            <a:off x="5617975" y="2032250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389" name="Google Shape;1389;p103"/>
          <p:cNvSpPr/>
          <p:nvPr/>
        </p:nvSpPr>
        <p:spPr>
          <a:xfrm>
            <a:off x="5939875" y="1000925"/>
            <a:ext cx="531600" cy="473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04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PROTOPERSONA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5" name="Google Shape;1395;p104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06"/>
          <p:cNvSpPr/>
          <p:nvPr/>
        </p:nvSpPr>
        <p:spPr>
          <a:xfrm>
            <a:off x="4667074" y="3456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05" name="Google Shape;1405;p106"/>
          <p:cNvSpPr/>
          <p:nvPr/>
        </p:nvSpPr>
        <p:spPr>
          <a:xfrm>
            <a:off x="2031724" y="14497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06" name="Google Shape;1406;p106"/>
          <p:cNvSpPr/>
          <p:nvPr/>
        </p:nvSpPr>
        <p:spPr>
          <a:xfrm>
            <a:off x="4753674" y="14946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07" name="Google Shape;1407;p106"/>
          <p:cNvSpPr/>
          <p:nvPr/>
        </p:nvSpPr>
        <p:spPr>
          <a:xfrm>
            <a:off x="5566449" y="14946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08" name="Google Shape;1408;p106"/>
          <p:cNvSpPr/>
          <p:nvPr/>
        </p:nvSpPr>
        <p:spPr>
          <a:xfrm>
            <a:off x="5513074" y="34561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09" name="Google Shape;1409;p106"/>
          <p:cNvSpPr/>
          <p:nvPr/>
        </p:nvSpPr>
        <p:spPr>
          <a:xfrm>
            <a:off x="510974" y="36059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10" name="Google Shape;1410;p106"/>
          <p:cNvSpPr/>
          <p:nvPr/>
        </p:nvSpPr>
        <p:spPr>
          <a:xfrm>
            <a:off x="1500149" y="36059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7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PERSONA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6" name="Google Shape;1416;p107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9"/>
          <p:cNvSpPr/>
          <p:nvPr/>
        </p:nvSpPr>
        <p:spPr>
          <a:xfrm>
            <a:off x="1357874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26" name="Google Shape;1426;p109"/>
          <p:cNvSpPr/>
          <p:nvPr/>
        </p:nvSpPr>
        <p:spPr>
          <a:xfrm>
            <a:off x="2241351" y="895675"/>
            <a:ext cx="1389900" cy="15975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27" name="Google Shape;1427;p109"/>
          <p:cNvSpPr/>
          <p:nvPr/>
        </p:nvSpPr>
        <p:spPr>
          <a:xfrm>
            <a:off x="430449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28" name="Google Shape;1428;p109"/>
          <p:cNvSpPr/>
          <p:nvPr/>
        </p:nvSpPr>
        <p:spPr>
          <a:xfrm>
            <a:off x="3514099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29" name="Google Shape;1429;p109"/>
          <p:cNvSpPr/>
          <p:nvPr/>
        </p:nvSpPr>
        <p:spPr>
          <a:xfrm>
            <a:off x="2586674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0" name="Google Shape;1430;p109"/>
          <p:cNvSpPr/>
          <p:nvPr/>
        </p:nvSpPr>
        <p:spPr>
          <a:xfrm>
            <a:off x="5610424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1" name="Google Shape;1431;p109"/>
          <p:cNvSpPr/>
          <p:nvPr/>
        </p:nvSpPr>
        <p:spPr>
          <a:xfrm>
            <a:off x="4682999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2" name="Google Shape;1432;p109"/>
          <p:cNvSpPr/>
          <p:nvPr/>
        </p:nvSpPr>
        <p:spPr>
          <a:xfrm>
            <a:off x="7819049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3" name="Google Shape;1433;p109"/>
          <p:cNvSpPr/>
          <p:nvPr/>
        </p:nvSpPr>
        <p:spPr>
          <a:xfrm>
            <a:off x="6891624" y="3321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4" name="Google Shape;1434;p109"/>
          <p:cNvSpPr/>
          <p:nvPr/>
        </p:nvSpPr>
        <p:spPr>
          <a:xfrm>
            <a:off x="5954799" y="11053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5" name="Google Shape;1435;p109"/>
          <p:cNvSpPr/>
          <p:nvPr/>
        </p:nvSpPr>
        <p:spPr>
          <a:xfrm>
            <a:off x="5027374" y="11053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6" name="Google Shape;1436;p109"/>
          <p:cNvSpPr/>
          <p:nvPr/>
        </p:nvSpPr>
        <p:spPr>
          <a:xfrm>
            <a:off x="5954799" y="20037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37" name="Google Shape;1437;p109"/>
          <p:cNvSpPr/>
          <p:nvPr/>
        </p:nvSpPr>
        <p:spPr>
          <a:xfrm>
            <a:off x="5027374" y="20037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0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MAPA DA JORNADA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3" name="Google Shape;1443;p110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/>
          <p:nvPr/>
        </p:nvSpPr>
        <p:spPr>
          <a:xfrm>
            <a:off x="2151075" y="1764150"/>
            <a:ext cx="575400" cy="5118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53" name="Google Shape;1453;p112"/>
          <p:cNvSpPr/>
          <p:nvPr/>
        </p:nvSpPr>
        <p:spPr>
          <a:xfrm>
            <a:off x="2062575" y="1232600"/>
            <a:ext cx="752400" cy="3744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54" name="Google Shape;1454;p112"/>
          <p:cNvSpPr/>
          <p:nvPr/>
        </p:nvSpPr>
        <p:spPr>
          <a:xfrm>
            <a:off x="2151075" y="2433100"/>
            <a:ext cx="575400" cy="5118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55" name="Google Shape;1455;p112"/>
          <p:cNvSpPr/>
          <p:nvPr/>
        </p:nvSpPr>
        <p:spPr>
          <a:xfrm>
            <a:off x="2151075" y="3513750"/>
            <a:ext cx="575400" cy="5118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56" name="Google Shape;1456;p112"/>
          <p:cNvSpPr/>
          <p:nvPr/>
        </p:nvSpPr>
        <p:spPr>
          <a:xfrm>
            <a:off x="1761750" y="4232500"/>
            <a:ext cx="575400" cy="5118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57" name="Google Shape;1457;p112"/>
          <p:cNvSpPr/>
          <p:nvPr/>
        </p:nvSpPr>
        <p:spPr>
          <a:xfrm>
            <a:off x="2510425" y="4262450"/>
            <a:ext cx="575400" cy="5118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86"/>
          <p:cNvSpPr/>
          <p:nvPr/>
        </p:nvSpPr>
        <p:spPr>
          <a:xfrm>
            <a:off x="1653399" y="1277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3" name="Google Shape;1233;p86"/>
          <p:cNvSpPr/>
          <p:nvPr/>
        </p:nvSpPr>
        <p:spPr>
          <a:xfrm>
            <a:off x="901199" y="1277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4" name="Google Shape;1234;p86"/>
          <p:cNvSpPr/>
          <p:nvPr/>
        </p:nvSpPr>
        <p:spPr>
          <a:xfrm>
            <a:off x="1653399" y="2041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5" name="Google Shape;1235;p86"/>
          <p:cNvSpPr/>
          <p:nvPr/>
        </p:nvSpPr>
        <p:spPr>
          <a:xfrm>
            <a:off x="901199" y="2041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6" name="Google Shape;1236;p86"/>
          <p:cNvSpPr/>
          <p:nvPr/>
        </p:nvSpPr>
        <p:spPr>
          <a:xfrm>
            <a:off x="4595749" y="12774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7" name="Google Shape;1237;p86"/>
          <p:cNvSpPr/>
          <p:nvPr/>
        </p:nvSpPr>
        <p:spPr>
          <a:xfrm>
            <a:off x="3843549" y="12774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8" name="Google Shape;1238;p86"/>
          <p:cNvSpPr/>
          <p:nvPr/>
        </p:nvSpPr>
        <p:spPr>
          <a:xfrm>
            <a:off x="4595749" y="20410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39" name="Google Shape;1239;p86"/>
          <p:cNvSpPr/>
          <p:nvPr/>
        </p:nvSpPr>
        <p:spPr>
          <a:xfrm>
            <a:off x="3843549" y="20410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40" name="Google Shape;1240;p86"/>
          <p:cNvSpPr/>
          <p:nvPr/>
        </p:nvSpPr>
        <p:spPr>
          <a:xfrm>
            <a:off x="7538099" y="127742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41" name="Google Shape;1241;p86"/>
          <p:cNvSpPr/>
          <p:nvPr/>
        </p:nvSpPr>
        <p:spPr>
          <a:xfrm>
            <a:off x="6785899" y="127742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42" name="Google Shape;1242;p86"/>
          <p:cNvSpPr/>
          <p:nvPr/>
        </p:nvSpPr>
        <p:spPr>
          <a:xfrm>
            <a:off x="7538099" y="204107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43" name="Google Shape;1243;p86"/>
          <p:cNvSpPr/>
          <p:nvPr/>
        </p:nvSpPr>
        <p:spPr>
          <a:xfrm>
            <a:off x="6785899" y="204107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13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MAPA DE STAKEHOLDERS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3" name="Google Shape;1463;p113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15"/>
          <p:cNvSpPr/>
          <p:nvPr/>
        </p:nvSpPr>
        <p:spPr>
          <a:xfrm>
            <a:off x="4128024" y="24379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3" name="Google Shape;1473;p115"/>
          <p:cNvSpPr/>
          <p:nvPr/>
        </p:nvSpPr>
        <p:spPr>
          <a:xfrm>
            <a:off x="2427599" y="18614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4" name="Google Shape;1474;p115"/>
          <p:cNvSpPr/>
          <p:nvPr/>
        </p:nvSpPr>
        <p:spPr>
          <a:xfrm>
            <a:off x="3514124" y="15844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5" name="Google Shape;1475;p115"/>
          <p:cNvSpPr/>
          <p:nvPr/>
        </p:nvSpPr>
        <p:spPr>
          <a:xfrm>
            <a:off x="4870149" y="15844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6" name="Google Shape;1476;p115"/>
          <p:cNvSpPr/>
          <p:nvPr/>
        </p:nvSpPr>
        <p:spPr>
          <a:xfrm>
            <a:off x="4148124" y="3501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7" name="Google Shape;1477;p115"/>
          <p:cNvSpPr/>
          <p:nvPr/>
        </p:nvSpPr>
        <p:spPr>
          <a:xfrm>
            <a:off x="2721399" y="35385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8" name="Google Shape;1478;p115"/>
          <p:cNvSpPr/>
          <p:nvPr/>
        </p:nvSpPr>
        <p:spPr>
          <a:xfrm>
            <a:off x="5574849" y="35385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79" name="Google Shape;1479;p115"/>
          <p:cNvSpPr/>
          <p:nvPr/>
        </p:nvSpPr>
        <p:spPr>
          <a:xfrm>
            <a:off x="5918349" y="17566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16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ROADMAP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5" name="Google Shape;1485;p116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17"/>
          <p:cNvSpPr/>
          <p:nvPr/>
        </p:nvSpPr>
        <p:spPr>
          <a:xfrm>
            <a:off x="2563299" y="16293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91" name="Google Shape;1491;p117"/>
          <p:cNvSpPr/>
          <p:nvPr/>
        </p:nvSpPr>
        <p:spPr>
          <a:xfrm>
            <a:off x="2563299" y="8058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92" name="Google Shape;1492;p117"/>
          <p:cNvSpPr/>
          <p:nvPr/>
        </p:nvSpPr>
        <p:spPr>
          <a:xfrm>
            <a:off x="2563299" y="24529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93" name="Google Shape;1493;p117"/>
          <p:cNvSpPr/>
          <p:nvPr/>
        </p:nvSpPr>
        <p:spPr>
          <a:xfrm>
            <a:off x="2563299" y="33288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494" name="Google Shape;1494;p117"/>
          <p:cNvSpPr/>
          <p:nvPr/>
        </p:nvSpPr>
        <p:spPr>
          <a:xfrm>
            <a:off x="2563299" y="41749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18"/>
          <p:cNvSpPr/>
          <p:nvPr/>
        </p:nvSpPr>
        <p:spPr>
          <a:xfrm>
            <a:off x="1586024" y="2138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0" name="Google Shape;1500;p118"/>
          <p:cNvSpPr/>
          <p:nvPr/>
        </p:nvSpPr>
        <p:spPr>
          <a:xfrm>
            <a:off x="833824" y="2138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1" name="Google Shape;1501;p118"/>
          <p:cNvSpPr/>
          <p:nvPr/>
        </p:nvSpPr>
        <p:spPr>
          <a:xfrm>
            <a:off x="1586024" y="2902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2" name="Google Shape;1502;p118"/>
          <p:cNvSpPr/>
          <p:nvPr/>
        </p:nvSpPr>
        <p:spPr>
          <a:xfrm>
            <a:off x="833824" y="2902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3" name="Google Shape;1503;p118"/>
          <p:cNvSpPr/>
          <p:nvPr/>
        </p:nvSpPr>
        <p:spPr>
          <a:xfrm>
            <a:off x="4528374" y="21384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4" name="Google Shape;1504;p118"/>
          <p:cNvSpPr/>
          <p:nvPr/>
        </p:nvSpPr>
        <p:spPr>
          <a:xfrm>
            <a:off x="3776174" y="21384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5" name="Google Shape;1505;p118"/>
          <p:cNvSpPr/>
          <p:nvPr/>
        </p:nvSpPr>
        <p:spPr>
          <a:xfrm>
            <a:off x="4528374" y="29020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6" name="Google Shape;1506;p118"/>
          <p:cNvSpPr/>
          <p:nvPr/>
        </p:nvSpPr>
        <p:spPr>
          <a:xfrm>
            <a:off x="3776174" y="29020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7" name="Google Shape;1507;p118"/>
          <p:cNvSpPr/>
          <p:nvPr/>
        </p:nvSpPr>
        <p:spPr>
          <a:xfrm>
            <a:off x="7470724" y="213842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8" name="Google Shape;1508;p118"/>
          <p:cNvSpPr/>
          <p:nvPr/>
        </p:nvSpPr>
        <p:spPr>
          <a:xfrm>
            <a:off x="6718524" y="213842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09" name="Google Shape;1509;p118"/>
          <p:cNvSpPr/>
          <p:nvPr/>
        </p:nvSpPr>
        <p:spPr>
          <a:xfrm>
            <a:off x="7470724" y="290207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10" name="Google Shape;1510;p118"/>
          <p:cNvSpPr/>
          <p:nvPr/>
        </p:nvSpPr>
        <p:spPr>
          <a:xfrm>
            <a:off x="6718524" y="2902075"/>
            <a:ext cx="704700" cy="6270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19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IMPACTO X ESFORÇO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6" name="Google Shape;1516;p119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21"/>
          <p:cNvSpPr/>
          <p:nvPr/>
        </p:nvSpPr>
        <p:spPr>
          <a:xfrm>
            <a:off x="2495899" y="15694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26" name="Google Shape;1526;p121"/>
          <p:cNvSpPr/>
          <p:nvPr/>
        </p:nvSpPr>
        <p:spPr>
          <a:xfrm>
            <a:off x="1664849" y="15320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27" name="Google Shape;1527;p121"/>
          <p:cNvSpPr/>
          <p:nvPr/>
        </p:nvSpPr>
        <p:spPr>
          <a:xfrm>
            <a:off x="5408299" y="14740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28" name="Google Shape;1528;p121"/>
          <p:cNvSpPr/>
          <p:nvPr/>
        </p:nvSpPr>
        <p:spPr>
          <a:xfrm>
            <a:off x="6232774" y="15320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29" name="Google Shape;1529;p121"/>
          <p:cNvSpPr/>
          <p:nvPr/>
        </p:nvSpPr>
        <p:spPr>
          <a:xfrm>
            <a:off x="1357874" y="36059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30" name="Google Shape;1530;p121"/>
          <p:cNvSpPr/>
          <p:nvPr/>
        </p:nvSpPr>
        <p:spPr>
          <a:xfrm>
            <a:off x="2144924" y="36059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31" name="Google Shape;1531;p121"/>
          <p:cNvSpPr/>
          <p:nvPr/>
        </p:nvSpPr>
        <p:spPr>
          <a:xfrm>
            <a:off x="5018974" y="34561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32" name="Google Shape;1532;p121"/>
          <p:cNvSpPr/>
          <p:nvPr/>
        </p:nvSpPr>
        <p:spPr>
          <a:xfrm>
            <a:off x="5865924" y="34561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22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MOSCOW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8" name="Google Shape;1538;p122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7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VALUE PROPOSITION CANVAS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9" name="Google Shape;1249;p87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24"/>
          <p:cNvSpPr/>
          <p:nvPr/>
        </p:nvSpPr>
        <p:spPr>
          <a:xfrm>
            <a:off x="743924" y="36583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48" name="Google Shape;1548;p124"/>
          <p:cNvSpPr/>
          <p:nvPr/>
        </p:nvSpPr>
        <p:spPr>
          <a:xfrm>
            <a:off x="1027549" y="1517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49" name="Google Shape;1549;p124"/>
          <p:cNvSpPr/>
          <p:nvPr/>
        </p:nvSpPr>
        <p:spPr>
          <a:xfrm>
            <a:off x="2061649" y="1517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50" name="Google Shape;1550;p124"/>
          <p:cNvSpPr/>
          <p:nvPr/>
        </p:nvSpPr>
        <p:spPr>
          <a:xfrm>
            <a:off x="5177124" y="14047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51" name="Google Shape;1551;p124"/>
          <p:cNvSpPr/>
          <p:nvPr/>
        </p:nvSpPr>
        <p:spPr>
          <a:xfrm>
            <a:off x="5083999" y="36583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52" name="Google Shape;1552;p124"/>
          <p:cNvSpPr/>
          <p:nvPr/>
        </p:nvSpPr>
        <p:spPr>
          <a:xfrm>
            <a:off x="1799624" y="36583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53" name="Google Shape;1553;p124"/>
          <p:cNvSpPr/>
          <p:nvPr/>
        </p:nvSpPr>
        <p:spPr>
          <a:xfrm>
            <a:off x="6301074" y="35834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54" name="Google Shape;1554;p124"/>
          <p:cNvSpPr/>
          <p:nvPr/>
        </p:nvSpPr>
        <p:spPr>
          <a:xfrm>
            <a:off x="6479874" y="14571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25"/>
          <p:cNvSpPr txBox="1"/>
          <p:nvPr/>
        </p:nvSpPr>
        <p:spPr>
          <a:xfrm>
            <a:off x="475448" y="2247763"/>
            <a:ext cx="81309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ubik"/>
              <a:buNone/>
            </a:pPr>
            <a:r>
              <a:t/>
            </a:r>
            <a:endParaRPr sz="4800"/>
          </a:p>
        </p:txBody>
      </p:sp>
      <p:sp>
        <p:nvSpPr>
          <p:cNvPr id="1560" name="Google Shape;1560;p125"/>
          <p:cNvSpPr txBox="1"/>
          <p:nvPr>
            <p:ph type="title"/>
          </p:nvPr>
        </p:nvSpPr>
        <p:spPr>
          <a:xfrm>
            <a:off x="480850" y="2033013"/>
            <a:ext cx="6702600" cy="10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CANVAS DE EXPERIMENTO</a:t>
            </a:r>
            <a:endParaRPr b="0" sz="2400"/>
          </a:p>
        </p:txBody>
      </p:sp>
      <p:sp>
        <p:nvSpPr>
          <p:cNvPr id="1561" name="Google Shape;1561;p125"/>
          <p:cNvSpPr/>
          <p:nvPr/>
        </p:nvSpPr>
        <p:spPr>
          <a:xfrm rot="-5400000">
            <a:off x="-336850" y="2469525"/>
            <a:ext cx="1263600" cy="105300"/>
          </a:xfrm>
          <a:prstGeom prst="rect">
            <a:avLst/>
          </a:prstGeom>
          <a:gradFill>
            <a:gsLst>
              <a:gs pos="0">
                <a:srgbClr val="0BCAE3"/>
              </a:gs>
              <a:gs pos="100000">
                <a:srgbClr val="67F71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26"/>
          <p:cNvSpPr/>
          <p:nvPr/>
        </p:nvSpPr>
        <p:spPr>
          <a:xfrm>
            <a:off x="240425" y="824050"/>
            <a:ext cx="673800" cy="71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26"/>
          <p:cNvSpPr/>
          <p:nvPr/>
        </p:nvSpPr>
        <p:spPr>
          <a:xfrm>
            <a:off x="989125" y="29950"/>
            <a:ext cx="3121200" cy="336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8" name="Google Shape;1568;p126"/>
          <p:cNvSpPr/>
          <p:nvPr/>
        </p:nvSpPr>
        <p:spPr>
          <a:xfrm>
            <a:off x="5211750" y="29950"/>
            <a:ext cx="1526400" cy="336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9" name="Google Shape;1569;p126"/>
          <p:cNvSpPr/>
          <p:nvPr/>
        </p:nvSpPr>
        <p:spPr>
          <a:xfrm>
            <a:off x="7377175" y="29950"/>
            <a:ext cx="1526400" cy="336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0" name="Google Shape;1570;p126"/>
          <p:cNvSpPr/>
          <p:nvPr/>
        </p:nvSpPr>
        <p:spPr>
          <a:xfrm>
            <a:off x="6942925" y="4737225"/>
            <a:ext cx="2056200" cy="336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1" name="Google Shape;1571;p126"/>
          <p:cNvSpPr/>
          <p:nvPr/>
        </p:nvSpPr>
        <p:spPr>
          <a:xfrm>
            <a:off x="1365200" y="4699775"/>
            <a:ext cx="2056200" cy="336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2" name="Google Shape;1572;p126"/>
          <p:cNvSpPr/>
          <p:nvPr/>
        </p:nvSpPr>
        <p:spPr>
          <a:xfrm>
            <a:off x="6441250" y="3082600"/>
            <a:ext cx="1292700" cy="1005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3" name="Google Shape;1573;p126"/>
          <p:cNvSpPr/>
          <p:nvPr/>
        </p:nvSpPr>
        <p:spPr>
          <a:xfrm>
            <a:off x="2540550" y="3135025"/>
            <a:ext cx="1292700" cy="1005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4" name="Google Shape;1574;p126"/>
          <p:cNvSpPr/>
          <p:nvPr/>
        </p:nvSpPr>
        <p:spPr>
          <a:xfrm>
            <a:off x="4624400" y="4737225"/>
            <a:ext cx="2056200" cy="336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5" name="Google Shape;1575;p126"/>
          <p:cNvSpPr/>
          <p:nvPr/>
        </p:nvSpPr>
        <p:spPr>
          <a:xfrm>
            <a:off x="1108900" y="824050"/>
            <a:ext cx="673800" cy="71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26"/>
          <p:cNvSpPr/>
          <p:nvPr/>
        </p:nvSpPr>
        <p:spPr>
          <a:xfrm>
            <a:off x="1977375" y="824050"/>
            <a:ext cx="673800" cy="71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26"/>
          <p:cNvSpPr/>
          <p:nvPr/>
        </p:nvSpPr>
        <p:spPr>
          <a:xfrm>
            <a:off x="4537950" y="824050"/>
            <a:ext cx="673800" cy="71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26"/>
          <p:cNvSpPr/>
          <p:nvPr/>
        </p:nvSpPr>
        <p:spPr>
          <a:xfrm>
            <a:off x="5376500" y="824050"/>
            <a:ext cx="673800" cy="71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26"/>
          <p:cNvSpPr/>
          <p:nvPr/>
        </p:nvSpPr>
        <p:spPr>
          <a:xfrm>
            <a:off x="6162600" y="824050"/>
            <a:ext cx="673800" cy="71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27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HEART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5" name="Google Shape;1585;p127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28"/>
          <p:cNvSpPr/>
          <p:nvPr/>
        </p:nvSpPr>
        <p:spPr>
          <a:xfrm>
            <a:off x="2480924" y="1307400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1" name="Google Shape;1591;p128"/>
          <p:cNvSpPr/>
          <p:nvPr/>
        </p:nvSpPr>
        <p:spPr>
          <a:xfrm>
            <a:off x="5003999" y="1307400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2" name="Google Shape;1592;p128"/>
          <p:cNvSpPr/>
          <p:nvPr/>
        </p:nvSpPr>
        <p:spPr>
          <a:xfrm>
            <a:off x="7527074" y="1307400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3" name="Google Shape;1593;p128"/>
          <p:cNvSpPr/>
          <p:nvPr/>
        </p:nvSpPr>
        <p:spPr>
          <a:xfrm>
            <a:off x="2480924" y="2026125"/>
            <a:ext cx="704700" cy="627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4" name="Google Shape;1594;p128"/>
          <p:cNvSpPr/>
          <p:nvPr/>
        </p:nvSpPr>
        <p:spPr>
          <a:xfrm>
            <a:off x="5003999" y="2026125"/>
            <a:ext cx="704700" cy="627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5" name="Google Shape;1595;p128"/>
          <p:cNvSpPr/>
          <p:nvPr/>
        </p:nvSpPr>
        <p:spPr>
          <a:xfrm>
            <a:off x="7527074" y="2026125"/>
            <a:ext cx="704700" cy="627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6" name="Google Shape;1596;p128"/>
          <p:cNvSpPr/>
          <p:nvPr/>
        </p:nvSpPr>
        <p:spPr>
          <a:xfrm>
            <a:off x="2480924" y="28047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7" name="Google Shape;1597;p128"/>
          <p:cNvSpPr/>
          <p:nvPr/>
        </p:nvSpPr>
        <p:spPr>
          <a:xfrm>
            <a:off x="5003999" y="28047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8" name="Google Shape;1598;p128"/>
          <p:cNvSpPr/>
          <p:nvPr/>
        </p:nvSpPr>
        <p:spPr>
          <a:xfrm>
            <a:off x="7527074" y="280477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599" name="Google Shape;1599;p128"/>
          <p:cNvSpPr/>
          <p:nvPr/>
        </p:nvSpPr>
        <p:spPr>
          <a:xfrm>
            <a:off x="2480924" y="3523500"/>
            <a:ext cx="704700" cy="627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00" name="Google Shape;1600;p128"/>
          <p:cNvSpPr/>
          <p:nvPr/>
        </p:nvSpPr>
        <p:spPr>
          <a:xfrm>
            <a:off x="5003999" y="3523500"/>
            <a:ext cx="704700" cy="627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01" name="Google Shape;1601;p128"/>
          <p:cNvSpPr/>
          <p:nvPr/>
        </p:nvSpPr>
        <p:spPr>
          <a:xfrm>
            <a:off x="7527074" y="3523500"/>
            <a:ext cx="704700" cy="6270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02" name="Google Shape;1602;p128"/>
          <p:cNvSpPr/>
          <p:nvPr/>
        </p:nvSpPr>
        <p:spPr>
          <a:xfrm>
            <a:off x="2480924" y="42422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03" name="Google Shape;1603;p128"/>
          <p:cNvSpPr/>
          <p:nvPr/>
        </p:nvSpPr>
        <p:spPr>
          <a:xfrm>
            <a:off x="5003999" y="42422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04" name="Google Shape;1604;p128"/>
          <p:cNvSpPr/>
          <p:nvPr/>
        </p:nvSpPr>
        <p:spPr>
          <a:xfrm>
            <a:off x="7527074" y="4242225"/>
            <a:ext cx="704700" cy="6270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29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OKR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10" name="Google Shape;1610;p129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1"/>
          <p:cNvSpPr/>
          <p:nvPr/>
        </p:nvSpPr>
        <p:spPr>
          <a:xfrm>
            <a:off x="7601949" y="16144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20" name="Google Shape;1620;p131"/>
          <p:cNvSpPr/>
          <p:nvPr/>
        </p:nvSpPr>
        <p:spPr>
          <a:xfrm>
            <a:off x="675674" y="16144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21" name="Google Shape;1621;p131"/>
          <p:cNvSpPr/>
          <p:nvPr/>
        </p:nvSpPr>
        <p:spPr>
          <a:xfrm>
            <a:off x="2241349" y="16144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22" name="Google Shape;1622;p131"/>
          <p:cNvSpPr/>
          <p:nvPr/>
        </p:nvSpPr>
        <p:spPr>
          <a:xfrm>
            <a:off x="4079849" y="16144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623" name="Google Shape;1623;p131"/>
          <p:cNvSpPr/>
          <p:nvPr/>
        </p:nvSpPr>
        <p:spPr>
          <a:xfrm>
            <a:off x="5918349" y="16144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9"/>
          <p:cNvSpPr/>
          <p:nvPr/>
        </p:nvSpPr>
        <p:spPr>
          <a:xfrm>
            <a:off x="5595449" y="33663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59" name="Google Shape;1259;p89"/>
          <p:cNvSpPr/>
          <p:nvPr/>
        </p:nvSpPr>
        <p:spPr>
          <a:xfrm>
            <a:off x="585849" y="24155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0" name="Google Shape;1260;p89"/>
          <p:cNvSpPr/>
          <p:nvPr/>
        </p:nvSpPr>
        <p:spPr>
          <a:xfrm>
            <a:off x="2099099" y="1225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1" name="Google Shape;1261;p89"/>
          <p:cNvSpPr/>
          <p:nvPr/>
        </p:nvSpPr>
        <p:spPr>
          <a:xfrm>
            <a:off x="2709774" y="37481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2" name="Google Shape;1262;p89"/>
          <p:cNvSpPr/>
          <p:nvPr/>
        </p:nvSpPr>
        <p:spPr>
          <a:xfrm>
            <a:off x="5595449" y="16218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3" name="Google Shape;1263;p89"/>
          <p:cNvSpPr/>
          <p:nvPr/>
        </p:nvSpPr>
        <p:spPr>
          <a:xfrm>
            <a:off x="1743949" y="37481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4" name="Google Shape;1264;p89"/>
          <p:cNvSpPr/>
          <p:nvPr/>
        </p:nvSpPr>
        <p:spPr>
          <a:xfrm>
            <a:off x="2990049" y="122507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5" name="Google Shape;1265;p89"/>
          <p:cNvSpPr/>
          <p:nvPr/>
        </p:nvSpPr>
        <p:spPr>
          <a:xfrm>
            <a:off x="6508849" y="35235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6" name="Google Shape;1266;p89"/>
          <p:cNvSpPr/>
          <p:nvPr/>
        </p:nvSpPr>
        <p:spPr>
          <a:xfrm>
            <a:off x="7953824" y="22133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7" name="Google Shape;1267;p89"/>
          <p:cNvSpPr/>
          <p:nvPr/>
        </p:nvSpPr>
        <p:spPr>
          <a:xfrm>
            <a:off x="6508849" y="118015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68" name="Google Shape;1268;p89"/>
          <p:cNvSpPr/>
          <p:nvPr/>
        </p:nvSpPr>
        <p:spPr>
          <a:xfrm>
            <a:off x="7908899" y="29845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90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TAM / SAM / SOM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74" name="Google Shape;1274;p90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91"/>
          <p:cNvSpPr/>
          <p:nvPr/>
        </p:nvSpPr>
        <p:spPr>
          <a:xfrm>
            <a:off x="5797624" y="8657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80" name="Google Shape;1280;p91"/>
          <p:cNvSpPr/>
          <p:nvPr/>
        </p:nvSpPr>
        <p:spPr>
          <a:xfrm>
            <a:off x="5625424" y="2400525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  <p:sp>
        <p:nvSpPr>
          <p:cNvPr id="1281" name="Google Shape;1281;p91"/>
          <p:cNvSpPr/>
          <p:nvPr/>
        </p:nvSpPr>
        <p:spPr>
          <a:xfrm>
            <a:off x="4219649" y="4182400"/>
            <a:ext cx="704700" cy="627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92"/>
          <p:cNvSpPr txBox="1"/>
          <p:nvPr/>
        </p:nvSpPr>
        <p:spPr>
          <a:xfrm>
            <a:off x="563362" y="1712119"/>
            <a:ext cx="80343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lang="pt-BR" sz="53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BUSINESS MODEL CANVAS</a:t>
            </a:r>
            <a:endParaRPr b="1" i="0" sz="53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87" name="Google Shape;1287;p92"/>
          <p:cNvSpPr txBox="1"/>
          <p:nvPr/>
        </p:nvSpPr>
        <p:spPr>
          <a:xfrm>
            <a:off x="649838" y="3021253"/>
            <a:ext cx="7449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