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16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6.png" ContentType="image/png"/>
  <Override PartName="/ppt/media/image21.png" ContentType="image/png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slide" Target="slides/slide19.xml"/><Relationship Id="rId41" Type="http://schemas.openxmlformats.org/officeDocument/2006/relationships/slide" Target="slides/slide20.xml"/><Relationship Id="rId42" Type="http://schemas.openxmlformats.org/officeDocument/2006/relationships/slide" Target="slides/slide21.xml"/><Relationship Id="rId43" Type="http://schemas.openxmlformats.org/officeDocument/2006/relationships/slide" Target="slides/slide22.xml"/><Relationship Id="rId44" Type="http://schemas.openxmlformats.org/officeDocument/2006/relationships/slide" Target="slides/slide23.xml"/><Relationship Id="rId45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"/>
          <p:cNvSpPr/>
          <p:nvPr/>
        </p:nvSpPr>
        <p:spPr>
          <a:xfrm flipH="1">
            <a:off x="324720" y="3619080"/>
            <a:ext cx="477108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"/>
          <p:cNvSpPr/>
          <p:nvPr/>
        </p:nvSpPr>
        <p:spPr>
          <a:xfrm>
            <a:off x="4983840" y="3619080"/>
            <a:ext cx="477108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 rot="10800000">
            <a:off x="332640" y="766440"/>
            <a:ext cx="4771080" cy="27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 flipH="1" rot="10800000">
            <a:off x="4975920" y="766800"/>
            <a:ext cx="4771080" cy="27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5" name="Google Shape;701;p53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486" name="CustomShape 6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MAPA DE EMPATIA</a:t>
            </a:r>
            <a:r>
              <a:rPr b="1" lang="pt-BR" sz="1600" spc="-1" strike="noStrike">
                <a:solidFill>
                  <a:srgbClr val="000000"/>
                </a:solidFill>
                <a:latin typeface="Rubik"/>
                <a:ea typeface="Rubik"/>
              </a:rPr>
              <a:t> (atualizado)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487" name="Group 7"/>
          <p:cNvGrpSpPr/>
          <p:nvPr/>
        </p:nvGrpSpPr>
        <p:grpSpPr>
          <a:xfrm>
            <a:off x="4203000" y="3009240"/>
            <a:ext cx="1544400" cy="1161720"/>
            <a:chOff x="4203000" y="3009240"/>
            <a:chExt cx="1544400" cy="1161720"/>
          </a:xfrm>
        </p:grpSpPr>
        <p:sp>
          <p:nvSpPr>
            <p:cNvPr id="488" name="CustomShape 8"/>
            <p:cNvSpPr/>
            <p:nvPr/>
          </p:nvSpPr>
          <p:spPr>
            <a:xfrm flipH="1">
              <a:off x="4358880" y="3009240"/>
              <a:ext cx="1161720" cy="116172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"/>
            <p:cNvSpPr/>
            <p:nvPr/>
          </p:nvSpPr>
          <p:spPr>
            <a:xfrm flipH="1">
              <a:off x="5376960" y="3474720"/>
              <a:ext cx="230400" cy="23076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0"/>
            <p:cNvSpPr/>
            <p:nvPr/>
          </p:nvSpPr>
          <p:spPr>
            <a:xfrm flipH="1">
              <a:off x="5359320" y="3348000"/>
              <a:ext cx="48240" cy="48240"/>
            </a:xfrm>
            <a:prstGeom prst="ellipse">
              <a:avLst/>
            </a:prstGeom>
            <a:solidFill>
              <a:srgbClr val="000000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1"/>
            <p:cNvSpPr/>
            <p:nvPr/>
          </p:nvSpPr>
          <p:spPr>
            <a:xfrm flipH="1">
              <a:off x="5195880" y="3402360"/>
              <a:ext cx="48240" cy="48240"/>
            </a:xfrm>
            <a:prstGeom prst="ellipse">
              <a:avLst/>
            </a:prstGeom>
            <a:solidFill>
              <a:srgbClr val="000000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12"/>
            <p:cNvSpPr/>
            <p:nvPr/>
          </p:nvSpPr>
          <p:spPr>
            <a:xfrm flipH="1" rot="14400600">
              <a:off x="4834440" y="3150720"/>
              <a:ext cx="771480" cy="77184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8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13"/>
            <p:cNvSpPr/>
            <p:nvPr/>
          </p:nvSpPr>
          <p:spPr>
            <a:xfrm flipH="1" rot="8676000">
              <a:off x="4263120" y="3438360"/>
              <a:ext cx="304200" cy="30492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14"/>
          <p:cNvSpPr/>
          <p:nvPr/>
        </p:nvSpPr>
        <p:spPr>
          <a:xfrm>
            <a:off x="2651040" y="1557000"/>
            <a:ext cx="47710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PENSA e SENTE?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5" name="CustomShape 15"/>
          <p:cNvSpPr/>
          <p:nvPr/>
        </p:nvSpPr>
        <p:spPr>
          <a:xfrm>
            <a:off x="3182400" y="3157920"/>
            <a:ext cx="140400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ESCUTA?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6" name="CustomShape 16"/>
          <p:cNvSpPr/>
          <p:nvPr/>
        </p:nvSpPr>
        <p:spPr>
          <a:xfrm>
            <a:off x="5897160" y="2985480"/>
            <a:ext cx="290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VÊ?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7" name="CustomShape 17"/>
          <p:cNvSpPr/>
          <p:nvPr/>
        </p:nvSpPr>
        <p:spPr>
          <a:xfrm>
            <a:off x="3074760" y="4212360"/>
            <a:ext cx="37551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FAZ?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8" name="CustomShape 18"/>
          <p:cNvSpPr/>
          <p:nvPr/>
        </p:nvSpPr>
        <p:spPr>
          <a:xfrm>
            <a:off x="5897160" y="3489480"/>
            <a:ext cx="290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FALA?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99" name="CustomShape 19"/>
          <p:cNvSpPr/>
          <p:nvPr/>
        </p:nvSpPr>
        <p:spPr>
          <a:xfrm rot="10800000">
            <a:off x="5721480" y="3450960"/>
            <a:ext cx="400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0"/>
          <p:cNvSpPr/>
          <p:nvPr/>
        </p:nvSpPr>
        <p:spPr>
          <a:xfrm>
            <a:off x="3494520" y="1893240"/>
            <a:ext cx="154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DORES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1" name="CustomShape 21"/>
          <p:cNvSpPr/>
          <p:nvPr/>
        </p:nvSpPr>
        <p:spPr>
          <a:xfrm>
            <a:off x="4909680" y="1893240"/>
            <a:ext cx="18558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DESEJOS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2" name="CustomShape 22"/>
          <p:cNvSpPr/>
          <p:nvPr/>
        </p:nvSpPr>
        <p:spPr>
          <a:xfrm rot="10800000">
            <a:off x="5032080" y="1923840"/>
            <a:ext cx="720" cy="9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3"/>
          <p:cNvSpPr/>
          <p:nvPr/>
        </p:nvSpPr>
        <p:spPr>
          <a:xfrm rot="10800000">
            <a:off x="1876320" y="1573560"/>
            <a:ext cx="63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4"/>
          <p:cNvSpPr/>
          <p:nvPr/>
        </p:nvSpPr>
        <p:spPr>
          <a:xfrm rot="10800000">
            <a:off x="5036040" y="1039680"/>
            <a:ext cx="72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5"/>
          <p:cNvSpPr/>
          <p:nvPr/>
        </p:nvSpPr>
        <p:spPr>
          <a:xfrm>
            <a:off x="1810800" y="717480"/>
            <a:ext cx="26478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Quem é a pessoa?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6" name="CustomShape 26"/>
          <p:cNvSpPr/>
          <p:nvPr/>
        </p:nvSpPr>
        <p:spPr>
          <a:xfrm>
            <a:off x="5376240" y="717480"/>
            <a:ext cx="3004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 que precisa FAZER?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7" name="CustomShape 27"/>
          <p:cNvSpPr/>
          <p:nvPr/>
        </p:nvSpPr>
        <p:spPr>
          <a:xfrm>
            <a:off x="4375440" y="675720"/>
            <a:ext cx="1321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OBJETIVO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8" name="PlaceHolder 2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47" name="Google Shape;1100;p77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548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MAPA DA JORNADA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 rot="10800000">
            <a:off x="325440" y="123768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0" name="Group 4"/>
          <p:cNvGrpSpPr/>
          <p:nvPr/>
        </p:nvGrpSpPr>
        <p:grpSpPr>
          <a:xfrm>
            <a:off x="1759680" y="786960"/>
            <a:ext cx="1233720" cy="4584960"/>
            <a:chOff x="1759680" y="786960"/>
            <a:chExt cx="1233720" cy="4584960"/>
          </a:xfrm>
        </p:grpSpPr>
        <p:sp>
          <p:nvSpPr>
            <p:cNvPr id="551" name="CustomShape 5"/>
            <p:cNvSpPr/>
            <p:nvPr/>
          </p:nvSpPr>
          <p:spPr>
            <a:xfrm rot="10800000">
              <a:off x="1759680" y="786960"/>
              <a:ext cx="720" cy="458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6"/>
            <p:cNvSpPr/>
            <p:nvPr/>
          </p:nvSpPr>
          <p:spPr>
            <a:xfrm>
              <a:off x="1791720" y="801000"/>
              <a:ext cx="12016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ubik"/>
                  <a:ea typeface="Rubik"/>
                </a:rPr>
                <a:t>ANTES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53" name="CustomShape 7"/>
          <p:cNvSpPr/>
          <p:nvPr/>
        </p:nvSpPr>
        <p:spPr>
          <a:xfrm>
            <a:off x="305640" y="1322280"/>
            <a:ext cx="178992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Etapas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4" name="CustomShape 8"/>
          <p:cNvSpPr/>
          <p:nvPr/>
        </p:nvSpPr>
        <p:spPr>
          <a:xfrm>
            <a:off x="305640" y="1910160"/>
            <a:ext cx="1789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Objetivos da persona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5" name="CustomShape 9"/>
          <p:cNvSpPr/>
          <p:nvPr/>
        </p:nvSpPr>
        <p:spPr>
          <a:xfrm>
            <a:off x="305640" y="2582280"/>
            <a:ext cx="14842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Ponto de contato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6" name="CustomShape 10"/>
          <p:cNvSpPr/>
          <p:nvPr/>
        </p:nvSpPr>
        <p:spPr>
          <a:xfrm>
            <a:off x="305640" y="392616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Emoções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7" name="CustomShape 11"/>
          <p:cNvSpPr/>
          <p:nvPr/>
        </p:nvSpPr>
        <p:spPr>
          <a:xfrm>
            <a:off x="305640" y="4346640"/>
            <a:ext cx="17233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Oportunidades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8" name="CustomShape 12"/>
          <p:cNvSpPr/>
          <p:nvPr/>
        </p:nvSpPr>
        <p:spPr>
          <a:xfrm rot="10800000">
            <a:off x="325440" y="4345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3"/>
          <p:cNvSpPr/>
          <p:nvPr/>
        </p:nvSpPr>
        <p:spPr>
          <a:xfrm rot="10800000">
            <a:off x="325440" y="190944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4"/>
          <p:cNvSpPr/>
          <p:nvPr/>
        </p:nvSpPr>
        <p:spPr>
          <a:xfrm rot="10800000">
            <a:off x="325440" y="2581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5"/>
          <p:cNvSpPr/>
          <p:nvPr/>
        </p:nvSpPr>
        <p:spPr>
          <a:xfrm rot="10800000">
            <a:off x="325440" y="392580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2" name="Group 16"/>
          <p:cNvGrpSpPr/>
          <p:nvPr/>
        </p:nvGrpSpPr>
        <p:grpSpPr>
          <a:xfrm>
            <a:off x="3859560" y="786960"/>
            <a:ext cx="1234080" cy="4584960"/>
            <a:chOff x="3859560" y="786960"/>
            <a:chExt cx="1234080" cy="4584960"/>
          </a:xfrm>
        </p:grpSpPr>
        <p:sp>
          <p:nvSpPr>
            <p:cNvPr id="563" name="CustomShape 17"/>
            <p:cNvSpPr/>
            <p:nvPr/>
          </p:nvSpPr>
          <p:spPr>
            <a:xfrm>
              <a:off x="3891960" y="801000"/>
              <a:ext cx="12016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ubik"/>
                  <a:ea typeface="Rubik"/>
                </a:rPr>
                <a:t>DURANTE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564" name="CustomShape 18"/>
            <p:cNvSpPr/>
            <p:nvPr/>
          </p:nvSpPr>
          <p:spPr>
            <a:xfrm rot="10800000">
              <a:off x="3859560" y="786960"/>
              <a:ext cx="720" cy="458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" name="Group 19"/>
          <p:cNvGrpSpPr/>
          <p:nvPr/>
        </p:nvGrpSpPr>
        <p:grpSpPr>
          <a:xfrm>
            <a:off x="7639920" y="786960"/>
            <a:ext cx="1219680" cy="4584960"/>
            <a:chOff x="7639920" y="786960"/>
            <a:chExt cx="1219680" cy="4584960"/>
          </a:xfrm>
        </p:grpSpPr>
        <p:sp>
          <p:nvSpPr>
            <p:cNvPr id="566" name="CustomShape 20"/>
            <p:cNvSpPr/>
            <p:nvPr/>
          </p:nvSpPr>
          <p:spPr>
            <a:xfrm>
              <a:off x="7657920" y="801000"/>
              <a:ext cx="120168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ubik"/>
                  <a:ea typeface="Rubik"/>
                </a:rPr>
                <a:t>DEPOIS</a:t>
              </a:r>
              <a:endParaRPr b="0" lang="pt-BR" sz="1400" spc="-1" strike="noStrike">
                <a:latin typeface="Arial"/>
              </a:endParaRPr>
            </a:p>
          </p:txBody>
        </p:sp>
        <p:sp>
          <p:nvSpPr>
            <p:cNvPr id="567" name="CustomShape 21"/>
            <p:cNvSpPr/>
            <p:nvPr/>
          </p:nvSpPr>
          <p:spPr>
            <a:xfrm rot="10800000">
              <a:off x="7639920" y="786960"/>
              <a:ext cx="720" cy="458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" name="CustomShape 22"/>
          <p:cNvSpPr/>
          <p:nvPr/>
        </p:nvSpPr>
        <p:spPr>
          <a:xfrm>
            <a:off x="1790640" y="122580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as etapas que acontecem antes da pessoa interagir com a solução?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69" name="CustomShape 23"/>
          <p:cNvSpPr/>
          <p:nvPr/>
        </p:nvSpPr>
        <p:spPr>
          <a:xfrm>
            <a:off x="1790640" y="189792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os objetivos ou tarefas da pessoa em cada etapa?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0" name="CustomShape 24"/>
          <p:cNvSpPr/>
          <p:nvPr/>
        </p:nvSpPr>
        <p:spPr>
          <a:xfrm>
            <a:off x="1790640" y="258516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 quais pontos de contato ela interage em cada etapa (pessoas, lugares, interfaces, comunicações,  serviços)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1" name="CustomShape 25"/>
          <p:cNvSpPr/>
          <p:nvPr/>
        </p:nvSpPr>
        <p:spPr>
          <a:xfrm>
            <a:off x="1790640" y="388116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Como se sente? Qual é o humor dela em cada etapa?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2" name="CustomShape 26"/>
          <p:cNvSpPr/>
          <p:nvPr/>
        </p:nvSpPr>
        <p:spPr>
          <a:xfrm>
            <a:off x="1790640" y="441612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Que problemas/tarefas podem ser resolvidos por sua solução  nestas etapas?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3" name="CustomShape 27"/>
          <p:cNvSpPr/>
          <p:nvPr/>
        </p:nvSpPr>
        <p:spPr>
          <a:xfrm>
            <a:off x="3867480" y="122580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as etapas que acontecem durante da pessoa interagir com a solução?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4" name="CustomShape 28"/>
          <p:cNvSpPr/>
          <p:nvPr/>
        </p:nvSpPr>
        <p:spPr>
          <a:xfrm>
            <a:off x="7686000" y="122580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as etapas que acontecem depois da pessoa interagir com a solução?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5" name="CustomShape 29"/>
          <p:cNvSpPr/>
          <p:nvPr/>
        </p:nvSpPr>
        <p:spPr>
          <a:xfrm>
            <a:off x="3890880" y="189792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os objetivos ou tarefas da pessoa em cada etapa?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6" name="CustomShape 30"/>
          <p:cNvSpPr/>
          <p:nvPr/>
        </p:nvSpPr>
        <p:spPr>
          <a:xfrm>
            <a:off x="3890880" y="258516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 quais pontos de contato ela interage em cada etapa (pessoas, lugares, interfaces, comunicações,  serviços)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7" name="CustomShape 31"/>
          <p:cNvSpPr/>
          <p:nvPr/>
        </p:nvSpPr>
        <p:spPr>
          <a:xfrm>
            <a:off x="3890880" y="388116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Como se sente? Qual é o humor dela em cada etapa?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900" spc="-1" strike="noStrike">
              <a:latin typeface="Arial"/>
            </a:endParaRPr>
          </a:p>
        </p:txBody>
      </p:sp>
      <p:sp>
        <p:nvSpPr>
          <p:cNvPr id="578" name="CustomShape 32"/>
          <p:cNvSpPr/>
          <p:nvPr/>
        </p:nvSpPr>
        <p:spPr>
          <a:xfrm>
            <a:off x="3890880" y="441612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Que problemas/tarefas podem ser resolvidos por sua solução  nestas etapas?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79" name="CustomShape 33"/>
          <p:cNvSpPr/>
          <p:nvPr/>
        </p:nvSpPr>
        <p:spPr>
          <a:xfrm>
            <a:off x="7670880" y="189792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os objetivos ou tarefas da pessoa em cada etapa?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80" name="CustomShape 34"/>
          <p:cNvSpPr/>
          <p:nvPr/>
        </p:nvSpPr>
        <p:spPr>
          <a:xfrm>
            <a:off x="7670880" y="2585160"/>
            <a:ext cx="199044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 quais pontos de contato ela interage em cada etapa (pessoas, lugares, interfaces, comunicações,  serviços)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81" name="CustomShape 35"/>
          <p:cNvSpPr/>
          <p:nvPr/>
        </p:nvSpPr>
        <p:spPr>
          <a:xfrm>
            <a:off x="7670880" y="388116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Como se sente? Qual é o humor dela em cada etapa?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82" name="CustomShape 36"/>
          <p:cNvSpPr/>
          <p:nvPr/>
        </p:nvSpPr>
        <p:spPr>
          <a:xfrm>
            <a:off x="7670880" y="4416120"/>
            <a:ext cx="199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Que problemas/tarefas podem ser resolvidos por sua solução  nestas etapas?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83" name="PlaceHolder 37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22" name="Google Shape;1138;p78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623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MAPA DA JORNADA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 rot="10800000">
            <a:off x="325440" y="123768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5" name="Group 4"/>
          <p:cNvGrpSpPr/>
          <p:nvPr/>
        </p:nvGrpSpPr>
        <p:grpSpPr>
          <a:xfrm>
            <a:off x="1759680" y="786960"/>
            <a:ext cx="1616400" cy="4584960"/>
            <a:chOff x="1759680" y="786960"/>
            <a:chExt cx="1616400" cy="4584960"/>
          </a:xfrm>
        </p:grpSpPr>
        <p:sp>
          <p:nvSpPr>
            <p:cNvPr id="626" name="CustomShape 5"/>
            <p:cNvSpPr/>
            <p:nvPr/>
          </p:nvSpPr>
          <p:spPr>
            <a:xfrm rot="10800000">
              <a:off x="1759680" y="786960"/>
              <a:ext cx="720" cy="458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"/>
            <p:cNvSpPr/>
            <p:nvPr/>
          </p:nvSpPr>
          <p:spPr>
            <a:xfrm>
              <a:off x="2174040" y="801000"/>
              <a:ext cx="1202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ubik"/>
                  <a:ea typeface="Rubik"/>
                </a:rPr>
                <a:t>ANTES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628" name="CustomShape 7"/>
          <p:cNvSpPr/>
          <p:nvPr/>
        </p:nvSpPr>
        <p:spPr>
          <a:xfrm>
            <a:off x="305640" y="1322280"/>
            <a:ext cx="178992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Etapas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305640" y="1910160"/>
            <a:ext cx="1789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Objetivos da persona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05640" y="2582280"/>
            <a:ext cx="14842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Ponto de contato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305640" y="392616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Emoções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305640" y="4346640"/>
            <a:ext cx="17233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Oportunidades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 rot="10800000">
            <a:off x="325440" y="4345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3"/>
          <p:cNvSpPr/>
          <p:nvPr/>
        </p:nvSpPr>
        <p:spPr>
          <a:xfrm rot="10800000">
            <a:off x="325440" y="190944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4"/>
          <p:cNvSpPr/>
          <p:nvPr/>
        </p:nvSpPr>
        <p:spPr>
          <a:xfrm rot="10800000">
            <a:off x="325440" y="2581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5"/>
          <p:cNvSpPr/>
          <p:nvPr/>
        </p:nvSpPr>
        <p:spPr>
          <a:xfrm rot="10800000">
            <a:off x="325440" y="392580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6"/>
          <p:cNvSpPr/>
          <p:nvPr/>
        </p:nvSpPr>
        <p:spPr>
          <a:xfrm>
            <a:off x="4799160" y="80100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DURANTE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8" name="CustomShape 17"/>
          <p:cNvSpPr/>
          <p:nvPr/>
        </p:nvSpPr>
        <p:spPr>
          <a:xfrm>
            <a:off x="8033040" y="80100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DEPOIS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39" name="PlaceHolder 1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1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0" y="5533560"/>
            <a:ext cx="1025280" cy="1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Corporativo | Interno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title"/>
          </p:nvPr>
        </p:nvSpPr>
        <p:spPr>
          <a:xfrm>
            <a:off x="1260000" y="928080"/>
            <a:ext cx="7560000" cy="19738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96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BR" sz="4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765233B-BBE0-42E9-893E-FA9264080BC4}" type="datetime">
              <a:rPr b="0" lang="en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10/23/22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11984F4-DED2-48DB-AE26-26F831263608}" type="slidenum">
              <a:rPr b="0" lang="en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Num"/>
          </p:nvPr>
        </p:nvSpPr>
        <p:spPr>
          <a:xfrm>
            <a:off x="9340200" y="514080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3E913F-8D59-4E58-8BFA-C175BD94162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720" name="Google Shape;745;p55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721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"/>
          <p:cNvSpPr/>
          <p:nvPr/>
        </p:nvSpPr>
        <p:spPr>
          <a:xfrm>
            <a:off x="5351400" y="774720"/>
            <a:ext cx="720" cy="21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4"/>
          <p:cNvSpPr/>
          <p:nvPr/>
        </p:nvSpPr>
        <p:spPr>
          <a:xfrm rot="10800000">
            <a:off x="324000" y="3031200"/>
            <a:ext cx="9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5"/>
          <p:cNvSpPr/>
          <p:nvPr/>
        </p:nvSpPr>
        <p:spPr>
          <a:xfrm>
            <a:off x="225360" y="200160"/>
            <a:ext cx="387720" cy="42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6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PERSONA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26" name="CustomShape 7"/>
          <p:cNvSpPr/>
          <p:nvPr/>
        </p:nvSpPr>
        <p:spPr>
          <a:xfrm>
            <a:off x="486360" y="952560"/>
            <a:ext cx="1598760" cy="1835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Insira uma foto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27" name="CustomShape 8"/>
          <p:cNvSpPr/>
          <p:nvPr/>
        </p:nvSpPr>
        <p:spPr>
          <a:xfrm>
            <a:off x="5433480" y="820440"/>
            <a:ext cx="37551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Personalidade: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8" name="CustomShape 9"/>
          <p:cNvSpPr/>
          <p:nvPr/>
        </p:nvSpPr>
        <p:spPr>
          <a:xfrm>
            <a:off x="5433480" y="1852560"/>
            <a:ext cx="43149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Marcas que admira/consome: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9" name="CustomShape 10"/>
          <p:cNvSpPr/>
          <p:nvPr/>
        </p:nvSpPr>
        <p:spPr>
          <a:xfrm>
            <a:off x="2634840" y="3143880"/>
            <a:ext cx="720" cy="22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11"/>
          <p:cNvSpPr/>
          <p:nvPr/>
        </p:nvSpPr>
        <p:spPr>
          <a:xfrm>
            <a:off x="402480" y="3190320"/>
            <a:ext cx="2164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Necessidades: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1" name="CustomShape 12"/>
          <p:cNvSpPr/>
          <p:nvPr/>
        </p:nvSpPr>
        <p:spPr>
          <a:xfrm>
            <a:off x="5006520" y="3143880"/>
            <a:ext cx="720" cy="22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3"/>
          <p:cNvSpPr/>
          <p:nvPr/>
        </p:nvSpPr>
        <p:spPr>
          <a:xfrm>
            <a:off x="7394400" y="3143880"/>
            <a:ext cx="720" cy="221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4"/>
          <p:cNvSpPr/>
          <p:nvPr/>
        </p:nvSpPr>
        <p:spPr>
          <a:xfrm>
            <a:off x="5078160" y="3190320"/>
            <a:ext cx="2164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Medos/receios: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4" name="CustomShape 15"/>
          <p:cNvSpPr/>
          <p:nvPr/>
        </p:nvSpPr>
        <p:spPr>
          <a:xfrm>
            <a:off x="2741400" y="3190320"/>
            <a:ext cx="2164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Dores/frustrações: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5" name="CustomShape 16"/>
          <p:cNvSpPr/>
          <p:nvPr/>
        </p:nvSpPr>
        <p:spPr>
          <a:xfrm>
            <a:off x="7536240" y="3190320"/>
            <a:ext cx="2112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Objetivos: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6" name="PlaceHolder 17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18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75" name="Google Shape;1138;p78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776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MAPA DA JORNADA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 rot="10800000">
            <a:off x="325440" y="123768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8" name="Group 4"/>
          <p:cNvGrpSpPr/>
          <p:nvPr/>
        </p:nvGrpSpPr>
        <p:grpSpPr>
          <a:xfrm>
            <a:off x="1759680" y="786960"/>
            <a:ext cx="1616400" cy="4584960"/>
            <a:chOff x="1759680" y="786960"/>
            <a:chExt cx="1616400" cy="4584960"/>
          </a:xfrm>
        </p:grpSpPr>
        <p:sp>
          <p:nvSpPr>
            <p:cNvPr id="779" name="CustomShape 5"/>
            <p:cNvSpPr/>
            <p:nvPr/>
          </p:nvSpPr>
          <p:spPr>
            <a:xfrm rot="10800000">
              <a:off x="1759680" y="786960"/>
              <a:ext cx="720" cy="458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"/>
            <p:cNvSpPr/>
            <p:nvPr/>
          </p:nvSpPr>
          <p:spPr>
            <a:xfrm>
              <a:off x="2174040" y="801000"/>
              <a:ext cx="120204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pt-BR" sz="1400" spc="-1" strike="noStrike">
                  <a:solidFill>
                    <a:srgbClr val="000000"/>
                  </a:solidFill>
                  <a:latin typeface="Rubik"/>
                  <a:ea typeface="Rubik"/>
                </a:rPr>
                <a:t>ANTES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781" name="CustomShape 7"/>
          <p:cNvSpPr/>
          <p:nvPr/>
        </p:nvSpPr>
        <p:spPr>
          <a:xfrm>
            <a:off x="305640" y="1322280"/>
            <a:ext cx="178992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Etapas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305640" y="1910160"/>
            <a:ext cx="1789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Objetivos da persona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3" name="CustomShape 9"/>
          <p:cNvSpPr/>
          <p:nvPr/>
        </p:nvSpPr>
        <p:spPr>
          <a:xfrm>
            <a:off x="305640" y="2582280"/>
            <a:ext cx="14842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Ponto de contato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4" name="CustomShape 10"/>
          <p:cNvSpPr/>
          <p:nvPr/>
        </p:nvSpPr>
        <p:spPr>
          <a:xfrm>
            <a:off x="305640" y="392616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Emoções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5" name="CustomShape 11"/>
          <p:cNvSpPr/>
          <p:nvPr/>
        </p:nvSpPr>
        <p:spPr>
          <a:xfrm>
            <a:off x="305640" y="4346640"/>
            <a:ext cx="1723320" cy="6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Oportunidades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6" name="CustomShape 12"/>
          <p:cNvSpPr/>
          <p:nvPr/>
        </p:nvSpPr>
        <p:spPr>
          <a:xfrm rot="10800000">
            <a:off x="325440" y="4345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3"/>
          <p:cNvSpPr/>
          <p:nvPr/>
        </p:nvSpPr>
        <p:spPr>
          <a:xfrm rot="10800000">
            <a:off x="325440" y="190944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4"/>
          <p:cNvSpPr/>
          <p:nvPr/>
        </p:nvSpPr>
        <p:spPr>
          <a:xfrm rot="10800000">
            <a:off x="325440" y="258192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5"/>
          <p:cNvSpPr/>
          <p:nvPr/>
        </p:nvSpPr>
        <p:spPr>
          <a:xfrm rot="10800000">
            <a:off x="325440" y="3925800"/>
            <a:ext cx="9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6"/>
          <p:cNvSpPr/>
          <p:nvPr/>
        </p:nvSpPr>
        <p:spPr>
          <a:xfrm>
            <a:off x="4799160" y="80100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DURANTE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1" name="CustomShape 17"/>
          <p:cNvSpPr/>
          <p:nvPr/>
        </p:nvSpPr>
        <p:spPr>
          <a:xfrm>
            <a:off x="8033040" y="801000"/>
            <a:ext cx="1201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DEPOIS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2" name="PlaceHolder 1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1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Num"/>
          </p:nvPr>
        </p:nvSpPr>
        <p:spPr>
          <a:xfrm>
            <a:off x="9340200" y="514080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801814-AB48-4BBA-A953-E626E280DA7E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831" name="CustomShape 2"/>
          <p:cNvSpPr/>
          <p:nvPr/>
        </p:nvSpPr>
        <p:spPr>
          <a:xfrm>
            <a:off x="2453760" y="270360"/>
            <a:ext cx="5172480" cy="51728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3"/>
          <p:cNvSpPr/>
          <p:nvPr/>
        </p:nvSpPr>
        <p:spPr>
          <a:xfrm>
            <a:off x="3116880" y="1521360"/>
            <a:ext cx="3846240" cy="3846240"/>
          </a:xfrm>
          <a:prstGeom prst="ellipse">
            <a:avLst/>
          </a:prstGeom>
          <a:solidFill>
            <a:srgbClr val="efefef"/>
          </a:solidFill>
          <a:ln w="190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4"/>
          <p:cNvSpPr/>
          <p:nvPr/>
        </p:nvSpPr>
        <p:spPr>
          <a:xfrm>
            <a:off x="3784320" y="2777400"/>
            <a:ext cx="2511360" cy="2511360"/>
          </a:xfrm>
          <a:prstGeom prst="ellipse">
            <a:avLst/>
          </a:prstGeom>
          <a:solidFill>
            <a:srgbClr val="cccccc"/>
          </a:solidFill>
          <a:ln w="1908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4" name="Google Shape;794;p58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835" name="CustomShape 5"/>
          <p:cNvSpPr/>
          <p:nvPr/>
        </p:nvSpPr>
        <p:spPr>
          <a:xfrm>
            <a:off x="185400" y="79920"/>
            <a:ext cx="2785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MERCADO</a:t>
            </a:r>
            <a:br/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ENDEREÇÁVEL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TAM/SAM/SOM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36" name="CustomShape 6"/>
          <p:cNvSpPr/>
          <p:nvPr/>
        </p:nvSpPr>
        <p:spPr>
          <a:xfrm>
            <a:off x="4012200" y="3014640"/>
            <a:ext cx="2055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SOM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(Serviceable Obtainable Market)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Fatia realista de mercado disponível para o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37" name="CustomShape 7"/>
          <p:cNvSpPr/>
          <p:nvPr/>
        </p:nvSpPr>
        <p:spPr>
          <a:xfrm>
            <a:off x="3589200" y="1586520"/>
            <a:ext cx="290124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SAM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(Serviceable Available Market)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Mercado disponível para sua solução (produto / serviço)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38" name="CustomShape 8"/>
          <p:cNvSpPr/>
          <p:nvPr/>
        </p:nvSpPr>
        <p:spPr>
          <a:xfrm>
            <a:off x="3601800" y="410040"/>
            <a:ext cx="2876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TAM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(Total Available Market)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Tamanho total de mercado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39" name="PlaceHolder 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1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8" name="Google Shape;658;p51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879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MoSCoW </a:t>
            </a: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(Must have, Should have, Could have, and Won't have)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80" name="CustomShape 3"/>
          <p:cNvSpPr/>
          <p:nvPr/>
        </p:nvSpPr>
        <p:spPr>
          <a:xfrm rot="10800000">
            <a:off x="351360" y="310320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4"/>
          <p:cNvSpPr/>
          <p:nvPr/>
        </p:nvSpPr>
        <p:spPr>
          <a:xfrm>
            <a:off x="504000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5"/>
          <p:cNvSpPr/>
          <p:nvPr/>
        </p:nvSpPr>
        <p:spPr>
          <a:xfrm>
            <a:off x="402480" y="818280"/>
            <a:ext cx="4396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Must have: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3" name="CustomShape 6"/>
          <p:cNvSpPr/>
          <p:nvPr/>
        </p:nvSpPr>
        <p:spPr>
          <a:xfrm>
            <a:off x="5214960" y="818280"/>
            <a:ext cx="4396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Should have: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4" name="CustomShape 7"/>
          <p:cNvSpPr/>
          <p:nvPr/>
        </p:nvSpPr>
        <p:spPr>
          <a:xfrm>
            <a:off x="402480" y="3255480"/>
            <a:ext cx="4396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Could have: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5" name="CustomShape 8"/>
          <p:cNvSpPr/>
          <p:nvPr/>
        </p:nvSpPr>
        <p:spPr>
          <a:xfrm>
            <a:off x="5214960" y="3255480"/>
            <a:ext cx="43966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Won’t have: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6" name="PlaceHolder 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1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633;p49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925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MATRIZ IMPACTO X ESFORÇO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575640" y="742680"/>
            <a:ext cx="9183960" cy="45201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3"/>
          <p:cNvSpPr/>
          <p:nvPr/>
        </p:nvSpPr>
        <p:spPr>
          <a:xfrm>
            <a:off x="412920" y="742680"/>
            <a:ext cx="303480" cy="262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4"/>
          <p:cNvSpPr/>
          <p:nvPr/>
        </p:nvSpPr>
        <p:spPr>
          <a:xfrm rot="5400000">
            <a:off x="9493560" y="5137920"/>
            <a:ext cx="303480" cy="262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5"/>
          <p:cNvSpPr/>
          <p:nvPr/>
        </p:nvSpPr>
        <p:spPr>
          <a:xfrm>
            <a:off x="5396760" y="5226840"/>
            <a:ext cx="4128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COMPLEXIDADE TÉCNICA / INVESTIMENTO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0" name="CustomShape 6"/>
          <p:cNvSpPr/>
          <p:nvPr/>
        </p:nvSpPr>
        <p:spPr>
          <a:xfrm rot="16200000">
            <a:off x="-1033920" y="2199600"/>
            <a:ext cx="27990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IMPACTO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1" name="CustomShape 7"/>
          <p:cNvSpPr/>
          <p:nvPr/>
        </p:nvSpPr>
        <p:spPr>
          <a:xfrm rot="10800000">
            <a:off x="687600" y="3061440"/>
            <a:ext cx="895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8"/>
          <p:cNvSpPr/>
          <p:nvPr/>
        </p:nvSpPr>
        <p:spPr>
          <a:xfrm>
            <a:off x="5167080" y="858600"/>
            <a:ext cx="720" cy="43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9"/>
          <p:cNvSpPr/>
          <p:nvPr/>
        </p:nvSpPr>
        <p:spPr>
          <a:xfrm>
            <a:off x="736560" y="815760"/>
            <a:ext cx="42004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Alto Impacto / Baixa Complexidade: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4" name="CustomShape 10"/>
          <p:cNvSpPr/>
          <p:nvPr/>
        </p:nvSpPr>
        <p:spPr>
          <a:xfrm>
            <a:off x="5334120" y="815760"/>
            <a:ext cx="42004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Alto Impacto / Alta Complexidade: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5" name="CustomShape 11"/>
          <p:cNvSpPr/>
          <p:nvPr/>
        </p:nvSpPr>
        <p:spPr>
          <a:xfrm>
            <a:off x="736560" y="3121560"/>
            <a:ext cx="43837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Baixo Impacto / Baixa Complexidade: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6" name="CustomShape 12"/>
          <p:cNvSpPr/>
          <p:nvPr/>
        </p:nvSpPr>
        <p:spPr>
          <a:xfrm>
            <a:off x="5334120" y="3121560"/>
            <a:ext cx="42004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Baixo Impacto / Alta Complexidade: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7" name="PlaceHolder 1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1016;p71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976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H.E.A.R.T.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77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"/>
          <p:cNvSpPr/>
          <p:nvPr/>
        </p:nvSpPr>
        <p:spPr>
          <a:xfrm>
            <a:off x="751752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4"/>
          <p:cNvSpPr/>
          <p:nvPr/>
        </p:nvSpPr>
        <p:spPr>
          <a:xfrm>
            <a:off x="7632000" y="820440"/>
            <a:ext cx="206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Metrics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0" name="CustomShape 5"/>
          <p:cNvSpPr/>
          <p:nvPr/>
        </p:nvSpPr>
        <p:spPr>
          <a:xfrm>
            <a:off x="457740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6"/>
          <p:cNvSpPr/>
          <p:nvPr/>
        </p:nvSpPr>
        <p:spPr>
          <a:xfrm>
            <a:off x="4944240" y="820440"/>
            <a:ext cx="206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Signals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2" name="CustomShape 7"/>
          <p:cNvSpPr/>
          <p:nvPr/>
        </p:nvSpPr>
        <p:spPr>
          <a:xfrm>
            <a:off x="219924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8"/>
          <p:cNvSpPr/>
          <p:nvPr/>
        </p:nvSpPr>
        <p:spPr>
          <a:xfrm>
            <a:off x="2314080" y="820440"/>
            <a:ext cx="2064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Goals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4" name="CustomShape 9"/>
          <p:cNvSpPr/>
          <p:nvPr/>
        </p:nvSpPr>
        <p:spPr>
          <a:xfrm rot="10800000">
            <a:off x="351360" y="140184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10"/>
          <p:cNvSpPr/>
          <p:nvPr/>
        </p:nvSpPr>
        <p:spPr>
          <a:xfrm rot="10800000">
            <a:off x="351360" y="220428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11"/>
          <p:cNvSpPr/>
          <p:nvPr/>
        </p:nvSpPr>
        <p:spPr>
          <a:xfrm rot="10800000">
            <a:off x="351360" y="298476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2"/>
          <p:cNvSpPr/>
          <p:nvPr/>
        </p:nvSpPr>
        <p:spPr>
          <a:xfrm rot="10800000">
            <a:off x="351360" y="377712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13"/>
          <p:cNvSpPr/>
          <p:nvPr/>
        </p:nvSpPr>
        <p:spPr>
          <a:xfrm rot="10800000">
            <a:off x="351360" y="462924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14"/>
          <p:cNvSpPr/>
          <p:nvPr/>
        </p:nvSpPr>
        <p:spPr>
          <a:xfrm>
            <a:off x="324360" y="1410840"/>
            <a:ext cx="18759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Happiness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Como as pessoas se sentem sobre o produto?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0" name="CustomShape 15"/>
          <p:cNvSpPr/>
          <p:nvPr/>
        </p:nvSpPr>
        <p:spPr>
          <a:xfrm>
            <a:off x="324360" y="2943360"/>
            <a:ext cx="187596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Adoption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Conversão de entrantes em usuários ativos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1" name="CustomShape 16"/>
          <p:cNvSpPr/>
          <p:nvPr/>
        </p:nvSpPr>
        <p:spPr>
          <a:xfrm>
            <a:off x="324360" y="2172240"/>
            <a:ext cx="18759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Engagement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Frequência de uso e comportamento do uso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2" name="CustomShape 17"/>
          <p:cNvSpPr/>
          <p:nvPr/>
        </p:nvSpPr>
        <p:spPr>
          <a:xfrm>
            <a:off x="324360" y="3839040"/>
            <a:ext cx="18759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Retention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Correlação entre usuários ativos e retorno de uso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3" name="CustomShape 18"/>
          <p:cNvSpPr/>
          <p:nvPr/>
        </p:nvSpPr>
        <p:spPr>
          <a:xfrm>
            <a:off x="324360" y="4659120"/>
            <a:ext cx="18759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Task Success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Usuários atingem objetivos com facilidade?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94" name="PlaceHolder 1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9340200" y="514080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9EA4F4-3F5A-4DD4-96D3-96EDDA8CFB75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39" name="Google Shape;944;p66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MATRIZ C.S.D.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341928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667728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486360" y="820440"/>
            <a:ext cx="26359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Certezas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867120" y="820440"/>
            <a:ext cx="23623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Suposições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200720" y="820440"/>
            <a:ext cx="20642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Dúvidas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Num"/>
          </p:nvPr>
        </p:nvSpPr>
        <p:spPr>
          <a:xfrm>
            <a:off x="9340200" y="5140800"/>
            <a:ext cx="604440" cy="433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56EE34-4FD1-4E3A-B004-2638DBF99A13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1033" name="Google Shape;1002;p70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1034" name="CustomShape 2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O.K.R (OBJECTIVE KEY RESULTS)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5" name="CustomShape 3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4"/>
          <p:cNvSpPr/>
          <p:nvPr/>
        </p:nvSpPr>
        <p:spPr>
          <a:xfrm>
            <a:off x="422640" y="820440"/>
            <a:ext cx="17406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OBJETIVO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37" name="CustomShape 5"/>
          <p:cNvSpPr/>
          <p:nvPr/>
        </p:nvSpPr>
        <p:spPr>
          <a:xfrm>
            <a:off x="199116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6"/>
          <p:cNvSpPr/>
          <p:nvPr/>
        </p:nvSpPr>
        <p:spPr>
          <a:xfrm>
            <a:off x="398916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7"/>
          <p:cNvSpPr/>
          <p:nvPr/>
        </p:nvSpPr>
        <p:spPr>
          <a:xfrm>
            <a:off x="2053800" y="820440"/>
            <a:ext cx="18968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DESCRIÇÃO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0" name="CustomShape 8"/>
          <p:cNvSpPr/>
          <p:nvPr/>
        </p:nvSpPr>
        <p:spPr>
          <a:xfrm>
            <a:off x="4034520" y="820440"/>
            <a:ext cx="24199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KEY RESULT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1" name="CustomShape 9"/>
          <p:cNvSpPr/>
          <p:nvPr/>
        </p:nvSpPr>
        <p:spPr>
          <a:xfrm>
            <a:off x="620244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10"/>
          <p:cNvSpPr/>
          <p:nvPr/>
        </p:nvSpPr>
        <p:spPr>
          <a:xfrm>
            <a:off x="6244560" y="820440"/>
            <a:ext cx="14572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PRAZO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3" name="CustomShape 11"/>
          <p:cNvSpPr/>
          <p:nvPr/>
        </p:nvSpPr>
        <p:spPr>
          <a:xfrm>
            <a:off x="776268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2"/>
          <p:cNvSpPr/>
          <p:nvPr/>
        </p:nvSpPr>
        <p:spPr>
          <a:xfrm>
            <a:off x="7861320" y="820440"/>
            <a:ext cx="18968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FREQUÊNCIA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5" name="CustomShape 13"/>
          <p:cNvSpPr/>
          <p:nvPr/>
        </p:nvSpPr>
        <p:spPr>
          <a:xfrm rot="10800000">
            <a:off x="351360" y="131796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PlaceHolder 1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64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1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72;p68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THE PRODUCT VISION BOARD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338760" y="988560"/>
            <a:ext cx="11188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VISÃO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158920" y="1728000"/>
            <a:ext cx="720" cy="36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 rot="10800000">
            <a:off x="351360" y="165384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5163480" y="332640"/>
            <a:ext cx="206388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romanpichler.com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338760" y="1747440"/>
            <a:ext cx="15562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GRUPO ALVO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241000" y="1747440"/>
            <a:ext cx="214992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NECESSIDADES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4475520" y="1728000"/>
            <a:ext cx="720" cy="36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4557600" y="1747440"/>
            <a:ext cx="150084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PRODUTO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7084080" y="1728000"/>
            <a:ext cx="720" cy="36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7165800" y="1747440"/>
            <a:ext cx="2218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ALVOS DO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8" name="PlaceHolder 1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800;p59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VALUE PROPOSITION CANVAS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44080" y="873720"/>
            <a:ext cx="4365360" cy="43653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5222520" y="324000"/>
            <a:ext cx="3170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strategyzer.com/canvas/value-proposition-canvas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558400" y="902160"/>
            <a:ext cx="4326840" cy="432684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857600" y="2659680"/>
            <a:ext cx="1138680" cy="793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Solução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212240" y="2556000"/>
            <a:ext cx="1018800" cy="101880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297360" y="924480"/>
            <a:ext cx="1666080" cy="16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297720" y="3522240"/>
            <a:ext cx="1666080" cy="16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3039840" y="3065760"/>
            <a:ext cx="206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5155560" y="3065760"/>
            <a:ext cx="199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 flipH="1">
            <a:off x="8071920" y="1512720"/>
            <a:ext cx="1071360" cy="11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 flipH="1" rot="16200000">
            <a:off x="8084160" y="3502080"/>
            <a:ext cx="1071360" cy="11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2056680" y="1876680"/>
            <a:ext cx="22730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Criadores de ganho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O que oferecer ao cliente para obterem os ganhos?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2056680" y="3472560"/>
            <a:ext cx="23601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Analgésicos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O que oferecer ao cliente para aliviar as dores? O que oferecer para solucionar problemas de clientes?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5920920" y="1876680"/>
            <a:ext cx="22730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Ganhos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O que faz o cliente ficar feliz ou torna a vida mais fácil dentro de seu contexto?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5920920" y="3472560"/>
            <a:ext cx="23601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Dores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Quais são os principais problemas enfrentados pelo cliente? O que impede dele realizar as tarefas?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8339400" y="2548800"/>
            <a:ext cx="113868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Tarefas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Quais tarefas que o segmento de cliente tem para concluir?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4" name="CustomShape 18"/>
          <p:cNvSpPr/>
          <p:nvPr/>
        </p:nvSpPr>
        <p:spPr>
          <a:xfrm>
            <a:off x="474480" y="2464560"/>
            <a:ext cx="113868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Produtos e Serviços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Quais soluções ajudam o segmento de cliente a cumprir as tarefas?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55" name="PlaceHolder 1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820;p60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VALUE </a:t>
            </a: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PROPOSI</a:t>
            </a: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TION </a:t>
            </a: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CANVAS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44080" y="873720"/>
            <a:ext cx="4365360" cy="43653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5222520" y="324000"/>
            <a:ext cx="3170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strategyz</a:t>
            </a: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er.com/</a:t>
            </a: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canvas/</a:t>
            </a: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value-</a:t>
            </a: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propositio</a:t>
            </a: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n-canvas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558400" y="902160"/>
            <a:ext cx="4326840" cy="432684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1857600" y="2659680"/>
            <a:ext cx="1138680" cy="793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Soluçã</a:t>
            </a: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7212240" y="2556000"/>
            <a:ext cx="1018800" cy="1018800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Cliente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297360" y="924480"/>
            <a:ext cx="1666080" cy="16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 rot="5400000">
            <a:off x="297720" y="3522240"/>
            <a:ext cx="1666080" cy="166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3039840" y="3065760"/>
            <a:ext cx="206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5155560" y="3065760"/>
            <a:ext cx="199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 flipH="1">
            <a:off x="8071920" y="1512720"/>
            <a:ext cx="1071360" cy="11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2"/>
          <p:cNvSpPr/>
          <p:nvPr/>
        </p:nvSpPr>
        <p:spPr>
          <a:xfrm flipH="1" rot="16200000">
            <a:off x="8084160" y="3502080"/>
            <a:ext cx="1071360" cy="11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3"/>
          <p:cNvSpPr/>
          <p:nvPr/>
        </p:nvSpPr>
        <p:spPr>
          <a:xfrm>
            <a:off x="2056680" y="2212560"/>
            <a:ext cx="22730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Criadores de ganho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2056680" y="3472560"/>
            <a:ext cx="23601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Analgésicos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5920920" y="2632680"/>
            <a:ext cx="22730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Ganhos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5920920" y="3136680"/>
            <a:ext cx="236016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Dores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675640" y="1960560"/>
            <a:ext cx="113868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Tarefas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306720" y="2044440"/>
            <a:ext cx="1138680" cy="11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Produtos e Serviços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2" name="PlaceHolder 19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0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908;p64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BUSINESS MODEL CANVAS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2158920" y="774720"/>
            <a:ext cx="720" cy="30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4156920" y="774720"/>
            <a:ext cx="720" cy="30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>
            <a:off x="6059520" y="774720"/>
            <a:ext cx="720" cy="30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7987320" y="774720"/>
            <a:ext cx="720" cy="30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5121000" y="3916800"/>
            <a:ext cx="720" cy="149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 rot="10800000">
            <a:off x="351360" y="388836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9"/>
          <p:cNvSpPr/>
          <p:nvPr/>
        </p:nvSpPr>
        <p:spPr>
          <a:xfrm>
            <a:off x="324360" y="738720"/>
            <a:ext cx="17287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Parcerias Chave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2240640" y="738720"/>
            <a:ext cx="19166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Atividades Chave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4157640" y="738720"/>
            <a:ext cx="1871280" cy="18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Proposta de Valor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6160320" y="738720"/>
            <a:ext cx="17287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Relacionamento com Clientes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8038440" y="738720"/>
            <a:ext cx="17287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Segmento de Mercado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 rot="10800000">
            <a:off x="2283840" y="2385360"/>
            <a:ext cx="178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5"/>
          <p:cNvSpPr/>
          <p:nvPr/>
        </p:nvSpPr>
        <p:spPr>
          <a:xfrm rot="10800000">
            <a:off x="6127920" y="2385000"/>
            <a:ext cx="1785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6"/>
          <p:cNvSpPr/>
          <p:nvPr/>
        </p:nvSpPr>
        <p:spPr>
          <a:xfrm>
            <a:off x="2240640" y="2382840"/>
            <a:ext cx="191664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Recursos Chave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6160320" y="2382840"/>
            <a:ext cx="172872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Canais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8" name="CustomShape 18"/>
          <p:cNvSpPr/>
          <p:nvPr/>
        </p:nvSpPr>
        <p:spPr>
          <a:xfrm>
            <a:off x="324360" y="3898080"/>
            <a:ext cx="428328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Estrutura de Custos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9" name="CustomShape 19"/>
          <p:cNvSpPr/>
          <p:nvPr/>
        </p:nvSpPr>
        <p:spPr>
          <a:xfrm>
            <a:off x="5283360" y="3898080"/>
            <a:ext cx="4283280" cy="5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Rubik"/>
                <a:ea typeface="Rubik"/>
              </a:rPr>
              <a:t>Fontes de Renda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4718160" y="324000"/>
            <a:ext cx="317016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www.strategyzer.com/canvas/business-model-canvas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71" name="PlaceHolder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1077;p75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GO PRODUCT ROADMAP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249516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390492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338760" y="820440"/>
            <a:ext cx="20635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Rubik"/>
                <a:ea typeface="Rubik"/>
              </a:rPr>
              <a:t>DATA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Data de lançamento ou prazos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4155480" y="332640"/>
            <a:ext cx="206388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Rubik"/>
                <a:ea typeface="Rubik"/>
              </a:rPr>
              <a:t>romanpichler.com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338760" y="1744560"/>
            <a:ext cx="20635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Rubik"/>
                <a:ea typeface="Rubik"/>
              </a:rPr>
              <a:t>NOME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Nome da nova versão do produto ou do release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338760" y="2687400"/>
            <a:ext cx="20635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Rubik"/>
                <a:ea typeface="Rubik"/>
              </a:rPr>
              <a:t>META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Razão para criar uma nova versão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338760" y="3601440"/>
            <a:ext cx="20638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Rubik"/>
                <a:ea typeface="Rubik"/>
              </a:rPr>
              <a:t>FEATURES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Funcionalidades em alto nível para cumprir a meta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 rot="10800000">
            <a:off x="351360" y="169380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1"/>
          <p:cNvSpPr/>
          <p:nvPr/>
        </p:nvSpPr>
        <p:spPr>
          <a:xfrm rot="10800000">
            <a:off x="351360" y="259920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2"/>
          <p:cNvSpPr/>
          <p:nvPr/>
        </p:nvSpPr>
        <p:spPr>
          <a:xfrm rot="10800000">
            <a:off x="351360" y="351468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3"/>
          <p:cNvSpPr/>
          <p:nvPr/>
        </p:nvSpPr>
        <p:spPr>
          <a:xfrm rot="10800000">
            <a:off x="351360" y="4523040"/>
            <a:ext cx="937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4"/>
          <p:cNvSpPr/>
          <p:nvPr/>
        </p:nvSpPr>
        <p:spPr>
          <a:xfrm>
            <a:off x="338760" y="4643640"/>
            <a:ext cx="20638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Rubik"/>
                <a:ea typeface="Rubik"/>
              </a:rPr>
              <a:t>MÉTRICAS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Métricas e KPIs que indicam meta atingida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541692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6"/>
          <p:cNvSpPr/>
          <p:nvPr/>
        </p:nvSpPr>
        <p:spPr>
          <a:xfrm>
            <a:off x="684540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7"/>
          <p:cNvSpPr/>
          <p:nvPr/>
        </p:nvSpPr>
        <p:spPr>
          <a:xfrm>
            <a:off x="835740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1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1056;p73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366" name="CustomShape 1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ROADMAP DE PRODUTO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>
            <a:off x="341928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6677280" y="774720"/>
            <a:ext cx="720" cy="45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459360" y="1448280"/>
            <a:ext cx="26895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Que oportunidades vamos </a:t>
            </a:r>
            <a:r>
              <a:rPr b="1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atacar agora ativamente</a:t>
            </a: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?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3679560" y="1448280"/>
            <a:ext cx="26895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Que oportunidades vamos </a:t>
            </a:r>
            <a:r>
              <a:rPr b="1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refinar e aprofundar</a:t>
            </a: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?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6887880" y="1448280"/>
            <a:ext cx="268956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Que oportunidades do </a:t>
            </a:r>
            <a:r>
              <a:rPr b="1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backlog vamos aprofundar no futuro</a:t>
            </a:r>
            <a:r>
              <a:rPr b="0" lang="pt-BR" sz="1100" spc="-1" strike="noStrike">
                <a:solidFill>
                  <a:srgbClr val="000000"/>
                </a:solidFill>
                <a:latin typeface="Rubik"/>
                <a:ea typeface="Rubik"/>
              </a:rPr>
              <a:t>?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373" name="CustomShape 8"/>
          <p:cNvSpPr/>
          <p:nvPr/>
        </p:nvSpPr>
        <p:spPr>
          <a:xfrm>
            <a:off x="506520" y="820440"/>
            <a:ext cx="26359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NOW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(agora)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4" name="CustomShape 9"/>
          <p:cNvSpPr/>
          <p:nvPr/>
        </p:nvSpPr>
        <p:spPr>
          <a:xfrm>
            <a:off x="3867120" y="820440"/>
            <a:ext cx="236232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NEXT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(próximo)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5" name="CustomShape 10"/>
          <p:cNvSpPr/>
          <p:nvPr/>
        </p:nvSpPr>
        <p:spPr>
          <a:xfrm>
            <a:off x="7212240" y="820440"/>
            <a:ext cx="206424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LATER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(depois)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6" name="PlaceHolder 1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244080" y="705960"/>
            <a:ext cx="9591480" cy="47624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"/>
          <p:cNvSpPr/>
          <p:nvPr/>
        </p:nvSpPr>
        <p:spPr>
          <a:xfrm flipH="1">
            <a:off x="324720" y="3619080"/>
            <a:ext cx="477108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"/>
          <p:cNvSpPr/>
          <p:nvPr/>
        </p:nvSpPr>
        <p:spPr>
          <a:xfrm>
            <a:off x="4983840" y="3619080"/>
            <a:ext cx="477108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"/>
          <p:cNvSpPr/>
          <p:nvPr/>
        </p:nvSpPr>
        <p:spPr>
          <a:xfrm rot="10800000">
            <a:off x="332640" y="766440"/>
            <a:ext cx="4771080" cy="27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5"/>
          <p:cNvSpPr/>
          <p:nvPr/>
        </p:nvSpPr>
        <p:spPr>
          <a:xfrm flipH="1" rot="10800000">
            <a:off x="4975920" y="766800"/>
            <a:ext cx="4771080" cy="27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9" name="Google Shape;672;p52" descr=""/>
          <p:cNvPicPr/>
          <p:nvPr/>
        </p:nvPicPr>
        <p:blipFill>
          <a:blip r:embed="rId2"/>
          <a:stretch/>
        </p:blipFill>
        <p:spPr>
          <a:xfrm>
            <a:off x="9235080" y="118800"/>
            <a:ext cx="662760" cy="433080"/>
          </a:xfrm>
          <a:prstGeom prst="rect">
            <a:avLst/>
          </a:prstGeom>
          <a:ln>
            <a:noFill/>
          </a:ln>
        </p:spPr>
      </p:pic>
      <p:sp>
        <p:nvSpPr>
          <p:cNvPr id="420" name="CustomShape 6"/>
          <p:cNvSpPr/>
          <p:nvPr/>
        </p:nvSpPr>
        <p:spPr>
          <a:xfrm>
            <a:off x="185400" y="164160"/>
            <a:ext cx="8443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34200" bIns="34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Rubik"/>
                <a:ea typeface="Rubik"/>
              </a:rPr>
              <a:t>MAPA DE EMPATIA</a:t>
            </a:r>
            <a:r>
              <a:rPr b="1" lang="pt-BR" sz="1600" spc="-1" strike="noStrike">
                <a:solidFill>
                  <a:srgbClr val="000000"/>
                </a:solidFill>
                <a:latin typeface="Rubik"/>
                <a:ea typeface="Rubik"/>
              </a:rPr>
              <a:t> (atualizado)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421" name="Group 7"/>
          <p:cNvGrpSpPr/>
          <p:nvPr/>
        </p:nvGrpSpPr>
        <p:grpSpPr>
          <a:xfrm>
            <a:off x="4203000" y="3009240"/>
            <a:ext cx="1544400" cy="1161720"/>
            <a:chOff x="4203000" y="3009240"/>
            <a:chExt cx="1544400" cy="1161720"/>
          </a:xfrm>
        </p:grpSpPr>
        <p:sp>
          <p:nvSpPr>
            <p:cNvPr id="422" name="CustomShape 8"/>
            <p:cNvSpPr/>
            <p:nvPr/>
          </p:nvSpPr>
          <p:spPr>
            <a:xfrm flipH="1">
              <a:off x="4358880" y="3009240"/>
              <a:ext cx="1161720" cy="116172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9"/>
            <p:cNvSpPr/>
            <p:nvPr/>
          </p:nvSpPr>
          <p:spPr>
            <a:xfrm flipH="1">
              <a:off x="5376960" y="3474720"/>
              <a:ext cx="230400" cy="23076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0"/>
            <p:cNvSpPr/>
            <p:nvPr/>
          </p:nvSpPr>
          <p:spPr>
            <a:xfrm flipH="1">
              <a:off x="5359320" y="3348000"/>
              <a:ext cx="48240" cy="48240"/>
            </a:xfrm>
            <a:prstGeom prst="ellipse">
              <a:avLst/>
            </a:prstGeom>
            <a:solidFill>
              <a:srgbClr val="000000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1"/>
            <p:cNvSpPr/>
            <p:nvPr/>
          </p:nvSpPr>
          <p:spPr>
            <a:xfrm flipH="1">
              <a:off x="5195880" y="3402360"/>
              <a:ext cx="48240" cy="48240"/>
            </a:xfrm>
            <a:prstGeom prst="ellipse">
              <a:avLst/>
            </a:prstGeom>
            <a:solidFill>
              <a:srgbClr val="000000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12"/>
            <p:cNvSpPr/>
            <p:nvPr/>
          </p:nvSpPr>
          <p:spPr>
            <a:xfrm flipH="1" rot="14400600">
              <a:off x="4834440" y="3150720"/>
              <a:ext cx="771480" cy="77184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8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3"/>
            <p:cNvSpPr/>
            <p:nvPr/>
          </p:nvSpPr>
          <p:spPr>
            <a:xfrm flipH="1" rot="8676000">
              <a:off x="4263120" y="3438360"/>
              <a:ext cx="304200" cy="30492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8" name="CustomShape 14"/>
          <p:cNvSpPr/>
          <p:nvPr/>
        </p:nvSpPr>
        <p:spPr>
          <a:xfrm>
            <a:off x="2651040" y="1473480"/>
            <a:ext cx="47710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PENSA e SENTE?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Que pensamentos e sentimentos motivam  comportamentos?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9" name="CustomShape 15"/>
          <p:cNvSpPr/>
          <p:nvPr/>
        </p:nvSpPr>
        <p:spPr>
          <a:xfrm>
            <a:off x="1670400" y="2989800"/>
            <a:ext cx="24670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ESCUTA?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O que escuta as pessoas dizerem? O que escuta que influencia mais e menos na sua vida? O que as pessoas mais próximas falam?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30" name="CustomShape 16"/>
          <p:cNvSpPr/>
          <p:nvPr/>
        </p:nvSpPr>
        <p:spPr>
          <a:xfrm>
            <a:off x="6484680" y="2649240"/>
            <a:ext cx="290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VÊ?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O que vê onde  vive, trabalha, frequenta? O que assiste, lê? O que vê as pessoas fazendo?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31" name="CustomShape 17"/>
          <p:cNvSpPr/>
          <p:nvPr/>
        </p:nvSpPr>
        <p:spPr>
          <a:xfrm>
            <a:off x="3074760" y="4212360"/>
            <a:ext cx="37551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FAZ?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O que costuma fazer? Hábitos? Como se comporta nas diversas situações? O que faz nos dias da semana? E nos finais de semana?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32" name="CustomShape 18"/>
          <p:cNvSpPr/>
          <p:nvPr/>
        </p:nvSpPr>
        <p:spPr>
          <a:xfrm>
            <a:off x="6484680" y="3489480"/>
            <a:ext cx="2904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FALA?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O que já ouviu falando? O que imagina essa pessoa falando?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33" name="CustomShape 19"/>
          <p:cNvSpPr/>
          <p:nvPr/>
        </p:nvSpPr>
        <p:spPr>
          <a:xfrm rot="10800000">
            <a:off x="5721480" y="3450960"/>
            <a:ext cx="400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0"/>
          <p:cNvSpPr/>
          <p:nvPr/>
        </p:nvSpPr>
        <p:spPr>
          <a:xfrm>
            <a:off x="3494520" y="1977480"/>
            <a:ext cx="15404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DORES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Medos, frustrações, ansiedades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5" name="CustomShape 21"/>
          <p:cNvSpPr/>
          <p:nvPr/>
        </p:nvSpPr>
        <p:spPr>
          <a:xfrm>
            <a:off x="4909680" y="1977480"/>
            <a:ext cx="18558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DESEJOS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Rubik"/>
                <a:ea typeface="Rubik"/>
              </a:rPr>
              <a:t>Vontades, sonhos, necessidade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36" name="CustomShape 22"/>
          <p:cNvSpPr/>
          <p:nvPr/>
        </p:nvSpPr>
        <p:spPr>
          <a:xfrm rot="10800000">
            <a:off x="5032080" y="2091600"/>
            <a:ext cx="72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3"/>
          <p:cNvSpPr/>
          <p:nvPr/>
        </p:nvSpPr>
        <p:spPr>
          <a:xfrm rot="10800000">
            <a:off x="1876320" y="1489680"/>
            <a:ext cx="635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4"/>
          <p:cNvSpPr/>
          <p:nvPr/>
        </p:nvSpPr>
        <p:spPr>
          <a:xfrm rot="10800000">
            <a:off x="5036040" y="1046520"/>
            <a:ext cx="720" cy="38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5"/>
          <p:cNvSpPr/>
          <p:nvPr/>
        </p:nvSpPr>
        <p:spPr>
          <a:xfrm>
            <a:off x="1810800" y="717480"/>
            <a:ext cx="26478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Quem é a pessoa?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Em que situação está? Como se relaciona nesse contexto?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40" name="CustomShape 26"/>
          <p:cNvSpPr/>
          <p:nvPr/>
        </p:nvSpPr>
        <p:spPr>
          <a:xfrm>
            <a:off x="5376240" y="717480"/>
            <a:ext cx="3004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 que precisa FAZER?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000000"/>
                </a:solidFill>
                <a:latin typeface="Rubik"/>
                <a:ea typeface="Rubik"/>
              </a:rPr>
              <a:t>Quais são suas tarefas? Que decisões precisa tomar? Como sabemos que cumpriu?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41" name="CustomShape 27"/>
          <p:cNvSpPr/>
          <p:nvPr/>
        </p:nvSpPr>
        <p:spPr>
          <a:xfrm>
            <a:off x="4375440" y="675720"/>
            <a:ext cx="13219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Rubik"/>
                <a:ea typeface="Rubik"/>
              </a:rPr>
              <a:t>OBJETIVO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42" name="PlaceHolder 28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9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5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6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CustomShape 1"/>
          <p:cNvSpPr/>
          <p:nvPr/>
        </p:nvSpPr>
        <p:spPr>
          <a:xfrm>
            <a:off x="192960" y="876960"/>
            <a:ext cx="9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  <a:ea typeface="Noto Sans CJK SC"/>
              </a:rPr>
              <a:t>Nome: Central de software para Linux (</a:t>
            </a:r>
            <a:r>
              <a:rPr b="0" lang="pt-BR" sz="1800" spc="-1" strike="noStrike">
                <a:latin typeface="Arial"/>
              </a:rPr>
              <a:t>Autonomia para instalar um software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Publico : Todos os usuários de Linux corporativos da empresa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Descrição: Será disponibilizado nos equipamentos uma interface onde os usuários poderão visualizar um catalogo e selecionar, instalar, remover ou atualizar o software em seu equipamento, sem depender de atendimento.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O que faz: Torna possível que o próprio usuário faça instalação, atualização ou remoção de software mesmo sem direitos administrativos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Problema que resolve: O usuário não dependerá mais do atendimento para instalar/remover software, mesmo não tendo direitos administrativos para efetuar.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Diferencial: Autonomia, redução do tempo perdido, visualização do que está disponível.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5" name="CustomShape 2"/>
          <p:cNvSpPr/>
          <p:nvPr/>
        </p:nvSpPr>
        <p:spPr>
          <a:xfrm>
            <a:off x="72360" y="72000"/>
            <a:ext cx="31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Pitch do produto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>
            <a:off x="1938960" y="1944000"/>
            <a:ext cx="1805040" cy="564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Usuário precisa instalar um software em seu equipamento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2" name="CustomShape 2"/>
          <p:cNvSpPr/>
          <p:nvPr/>
        </p:nvSpPr>
        <p:spPr>
          <a:xfrm>
            <a:off x="1800000" y="1296000"/>
            <a:ext cx="648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Usuáro abre pedido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3" name="CustomShape 3"/>
          <p:cNvSpPr/>
          <p:nvPr/>
        </p:nvSpPr>
        <p:spPr>
          <a:xfrm>
            <a:off x="1814040" y="2682360"/>
            <a:ext cx="921960" cy="7736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Sistema Service Now abertura de ticket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14" name="CustomShape 4"/>
          <p:cNvSpPr/>
          <p:nvPr/>
        </p:nvSpPr>
        <p:spPr>
          <a:xfrm>
            <a:off x="1908000" y="3996000"/>
            <a:ext cx="792000" cy="28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Transtornado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5" name="CustomShape 5"/>
          <p:cNvSpPr/>
          <p:nvPr/>
        </p:nvSpPr>
        <p:spPr>
          <a:xfrm>
            <a:off x="4536000" y="4403880"/>
            <a:ext cx="1296000" cy="348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Não precisa aguardar atendimento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16" name="CustomShape 6"/>
          <p:cNvSpPr/>
          <p:nvPr/>
        </p:nvSpPr>
        <p:spPr>
          <a:xfrm>
            <a:off x="4536000" y="1296000"/>
            <a:ext cx="720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Usuário acessa o catalogo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7" name="CustomShape 7"/>
          <p:cNvSpPr/>
          <p:nvPr/>
        </p:nvSpPr>
        <p:spPr>
          <a:xfrm>
            <a:off x="7632000" y="1296000"/>
            <a:ext cx="1800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Usuário pode usuar o software instalado em seu equipamento e pode remover quando necessitar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8" name="CustomShape 8"/>
          <p:cNvSpPr/>
          <p:nvPr/>
        </p:nvSpPr>
        <p:spPr>
          <a:xfrm>
            <a:off x="4536000" y="1955880"/>
            <a:ext cx="1805040" cy="564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Usuário precisa selecionar o software para instalar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19" name="CustomShape 9"/>
          <p:cNvSpPr/>
          <p:nvPr/>
        </p:nvSpPr>
        <p:spPr>
          <a:xfrm>
            <a:off x="7632000" y="1955880"/>
            <a:ext cx="1805040" cy="564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Usuário utliza  o software e remove se necessário podem escolher outro a qualquer momento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20" name="CustomShape 10"/>
          <p:cNvSpPr/>
          <p:nvPr/>
        </p:nvSpPr>
        <p:spPr>
          <a:xfrm>
            <a:off x="4550040" y="2682360"/>
            <a:ext cx="1785960" cy="5576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Somente em casos de problema é feito contato com atendimento.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21" name="CustomShape 11"/>
          <p:cNvSpPr/>
          <p:nvPr/>
        </p:nvSpPr>
        <p:spPr>
          <a:xfrm>
            <a:off x="7646040" y="2682360"/>
            <a:ext cx="1785960" cy="7736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Caso o software não esteja disponivel, será feito contato com equipe para homologar e disponibilizar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22" name="CustomShape 12"/>
          <p:cNvSpPr/>
          <p:nvPr/>
        </p:nvSpPr>
        <p:spPr>
          <a:xfrm>
            <a:off x="4536000" y="3971880"/>
            <a:ext cx="1800000" cy="276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Feliz e atento para encontarr o software para instalar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23" name="CustomShape 13"/>
          <p:cNvSpPr/>
          <p:nvPr/>
        </p:nvSpPr>
        <p:spPr>
          <a:xfrm>
            <a:off x="7632000" y="3971880"/>
            <a:ext cx="1800000" cy="276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Consegue instalar o software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24" name="CustomShape 14"/>
          <p:cNvSpPr/>
          <p:nvPr/>
        </p:nvSpPr>
        <p:spPr>
          <a:xfrm>
            <a:off x="5904000" y="4392000"/>
            <a:ext cx="864000" cy="36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Pode escolher o Software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25" name="CustomShape 15"/>
          <p:cNvSpPr/>
          <p:nvPr/>
        </p:nvSpPr>
        <p:spPr>
          <a:xfrm>
            <a:off x="4536000" y="4824000"/>
            <a:ext cx="1296000" cy="276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Diminuição de Ticket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26" name="CustomShape 16"/>
          <p:cNvSpPr/>
          <p:nvPr/>
        </p:nvSpPr>
        <p:spPr>
          <a:xfrm>
            <a:off x="7632000" y="4367880"/>
            <a:ext cx="1080000" cy="492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Adição de novas features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27" name="CustomShape 17"/>
          <p:cNvSpPr/>
          <p:nvPr/>
        </p:nvSpPr>
        <p:spPr>
          <a:xfrm>
            <a:off x="5904000" y="4824000"/>
            <a:ext cx="864000" cy="276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Melhora a experiência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1228" name="" descr=""/>
          <p:cNvPicPr/>
          <p:nvPr/>
        </p:nvPicPr>
        <p:blipFill>
          <a:blip r:embed="rId1"/>
          <a:stretch/>
        </p:blipFill>
        <p:spPr>
          <a:xfrm>
            <a:off x="6104520" y="3965760"/>
            <a:ext cx="303480" cy="361080"/>
          </a:xfrm>
          <a:prstGeom prst="rect">
            <a:avLst/>
          </a:prstGeom>
          <a:ln>
            <a:noFill/>
          </a:ln>
        </p:spPr>
      </p:pic>
      <p:pic>
        <p:nvPicPr>
          <p:cNvPr id="1229" name="" descr=""/>
          <p:cNvPicPr/>
          <p:nvPr/>
        </p:nvPicPr>
        <p:blipFill>
          <a:blip r:embed="rId2"/>
          <a:stretch/>
        </p:blipFill>
        <p:spPr>
          <a:xfrm>
            <a:off x="2615760" y="3983760"/>
            <a:ext cx="336240" cy="336240"/>
          </a:xfrm>
          <a:prstGeom prst="rect">
            <a:avLst/>
          </a:prstGeom>
          <a:ln>
            <a:noFill/>
          </a:ln>
        </p:spPr>
      </p:pic>
      <p:pic>
        <p:nvPicPr>
          <p:cNvPr id="1230" name="" descr=""/>
          <p:cNvPicPr/>
          <p:nvPr/>
        </p:nvPicPr>
        <p:blipFill>
          <a:blip r:embed="rId3"/>
          <a:stretch/>
        </p:blipFill>
        <p:spPr>
          <a:xfrm>
            <a:off x="9216000" y="3960000"/>
            <a:ext cx="482400" cy="316800"/>
          </a:xfrm>
          <a:prstGeom prst="rect">
            <a:avLst/>
          </a:prstGeom>
          <a:ln>
            <a:noFill/>
          </a:ln>
        </p:spPr>
      </p:pic>
      <p:sp>
        <p:nvSpPr>
          <p:cNvPr id="1231" name="CustomShape 18"/>
          <p:cNvSpPr/>
          <p:nvPr/>
        </p:nvSpPr>
        <p:spPr>
          <a:xfrm>
            <a:off x="3024000" y="3996000"/>
            <a:ext cx="792000" cy="28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Demora no atendimento 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1232" name="" descr=""/>
          <p:cNvPicPr/>
          <p:nvPr/>
        </p:nvPicPr>
        <p:blipFill>
          <a:blip r:embed="rId4"/>
          <a:stretch/>
        </p:blipFill>
        <p:spPr>
          <a:xfrm>
            <a:off x="3674160" y="3998160"/>
            <a:ext cx="285840" cy="285840"/>
          </a:xfrm>
          <a:prstGeom prst="rect">
            <a:avLst/>
          </a:prstGeom>
          <a:ln>
            <a:noFill/>
          </a:ln>
        </p:spPr>
      </p:pic>
      <p:sp>
        <p:nvSpPr>
          <p:cNvPr id="1233" name="TextShape 19"/>
          <p:cNvSpPr txBox="1"/>
          <p:nvPr/>
        </p:nvSpPr>
        <p:spPr>
          <a:xfrm>
            <a:off x="2088000" y="720000"/>
            <a:ext cx="1800000" cy="48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1400" spc="-1" strike="noStrike">
                <a:latin typeface="Arial"/>
              </a:rPr>
              <a:t>Necessita Software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4" name="TextShape 20"/>
          <p:cNvSpPr txBox="1"/>
          <p:nvPr/>
        </p:nvSpPr>
        <p:spPr>
          <a:xfrm>
            <a:off x="4788000" y="734040"/>
            <a:ext cx="1620000" cy="48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1400" spc="-1" strike="noStrike">
                <a:latin typeface="Arial"/>
              </a:rPr>
              <a:t>Instalando o Software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5" name="TextShape 21"/>
          <p:cNvSpPr txBox="1"/>
          <p:nvPr/>
        </p:nvSpPr>
        <p:spPr>
          <a:xfrm>
            <a:off x="7884000" y="734040"/>
            <a:ext cx="1332000" cy="48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1400" spc="-1" strike="noStrike">
                <a:latin typeface="Arial"/>
              </a:rPr>
              <a:t>Software funcionando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6" name="CustomShape 22"/>
          <p:cNvSpPr/>
          <p:nvPr/>
        </p:nvSpPr>
        <p:spPr>
          <a:xfrm>
            <a:off x="2520000" y="1296000"/>
            <a:ext cx="1008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Informa instalar / remover ou Update Software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37" name="CustomShape 23"/>
          <p:cNvSpPr/>
          <p:nvPr/>
        </p:nvSpPr>
        <p:spPr>
          <a:xfrm>
            <a:off x="3600000" y="1296000"/>
            <a:ext cx="648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Aguarda atendimento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38" name="CustomShape 24"/>
          <p:cNvSpPr/>
          <p:nvPr/>
        </p:nvSpPr>
        <p:spPr>
          <a:xfrm>
            <a:off x="5328000" y="1296000"/>
            <a:ext cx="720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Seleciona o software desejado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39" name="CustomShape 25"/>
          <p:cNvSpPr/>
          <p:nvPr/>
        </p:nvSpPr>
        <p:spPr>
          <a:xfrm>
            <a:off x="6120000" y="1296000"/>
            <a:ext cx="72000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Clica em install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40" name="CustomShape 26"/>
          <p:cNvSpPr/>
          <p:nvPr/>
        </p:nvSpPr>
        <p:spPr>
          <a:xfrm>
            <a:off x="2808000" y="2682360"/>
            <a:ext cx="921960" cy="7736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Atendente que entra em contato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CustomShape 1"/>
          <p:cNvSpPr/>
          <p:nvPr/>
        </p:nvSpPr>
        <p:spPr>
          <a:xfrm>
            <a:off x="6048000" y="864000"/>
            <a:ext cx="2592000" cy="936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Todos os usuários de linux corporativos que não possuem permissão administrativas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2" name="CustomShape 2"/>
          <p:cNvSpPr/>
          <p:nvPr/>
        </p:nvSpPr>
        <p:spPr>
          <a:xfrm>
            <a:off x="5040000" y="4277160"/>
            <a:ext cx="258264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Desenvolvedores utilizando Linux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3" name="CustomShape 3"/>
          <p:cNvSpPr/>
          <p:nvPr/>
        </p:nvSpPr>
        <p:spPr>
          <a:xfrm>
            <a:off x="6129360" y="2765160"/>
            <a:ext cx="258264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Todos os usuários de Linux Workstation da empresa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4" name="CustomShape 4"/>
          <p:cNvSpPr/>
          <p:nvPr/>
        </p:nvSpPr>
        <p:spPr>
          <a:xfrm>
            <a:off x="-72000" y="-432000"/>
            <a:ext cx="2952000" cy="180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stomShape 1"/>
          <p:cNvSpPr/>
          <p:nvPr/>
        </p:nvSpPr>
        <p:spPr>
          <a:xfrm>
            <a:off x="6014520" y="3528000"/>
            <a:ext cx="11854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Dependência de atedimento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46" name="CustomShape 2"/>
          <p:cNvSpPr/>
          <p:nvPr/>
        </p:nvSpPr>
        <p:spPr>
          <a:xfrm>
            <a:off x="288000" y="2592000"/>
            <a:ext cx="115452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Disponibilizar a funcionalidade no equipamento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47" name="CustomShape 3"/>
          <p:cNvSpPr/>
          <p:nvPr/>
        </p:nvSpPr>
        <p:spPr>
          <a:xfrm>
            <a:off x="1296000" y="936000"/>
            <a:ext cx="136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Autonomia para Instalar o uatualizar o software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48" name="CustomShape 4"/>
          <p:cNvSpPr/>
          <p:nvPr/>
        </p:nvSpPr>
        <p:spPr>
          <a:xfrm>
            <a:off x="5832000" y="2016000"/>
            <a:ext cx="10414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Agilidade para instalar um software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49" name="CustomShape 5"/>
          <p:cNvSpPr/>
          <p:nvPr/>
        </p:nvSpPr>
        <p:spPr>
          <a:xfrm>
            <a:off x="1728000" y="4104000"/>
            <a:ext cx="28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Customização do Sudoers para permitir o update e instação de alguns APPs (Instalação através de comandos prontos)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50" name="CustomShape 6"/>
          <p:cNvSpPr/>
          <p:nvPr/>
        </p:nvSpPr>
        <p:spPr>
          <a:xfrm>
            <a:off x="7815600" y="4248000"/>
            <a:ext cx="11844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Demora para adquirir um software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51" name="CustomShape 7"/>
          <p:cNvSpPr/>
          <p:nvPr/>
        </p:nvSpPr>
        <p:spPr>
          <a:xfrm>
            <a:off x="8439120" y="2261160"/>
            <a:ext cx="1208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Necessita ter permissão para Instalar  software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52" name="CustomShape 8"/>
          <p:cNvSpPr/>
          <p:nvPr/>
        </p:nvSpPr>
        <p:spPr>
          <a:xfrm>
            <a:off x="6480000" y="1296000"/>
            <a:ext cx="1064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Autonomia para instalar ou atualizar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53" name="CustomShape 9"/>
          <p:cNvSpPr/>
          <p:nvPr/>
        </p:nvSpPr>
        <p:spPr>
          <a:xfrm>
            <a:off x="8439120" y="3053160"/>
            <a:ext cx="1208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Necessita fazer update dos APPs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54" name="TextShape 10"/>
          <p:cNvSpPr txBox="1"/>
          <p:nvPr/>
        </p:nvSpPr>
        <p:spPr>
          <a:xfrm>
            <a:off x="4943160" y="271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255" name="TextShape 11"/>
          <p:cNvSpPr txBox="1"/>
          <p:nvPr/>
        </p:nvSpPr>
        <p:spPr>
          <a:xfrm>
            <a:off x="4943160" y="2718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256" name="CustomShape 12"/>
          <p:cNvSpPr/>
          <p:nvPr/>
        </p:nvSpPr>
        <p:spPr>
          <a:xfrm>
            <a:off x="6408000" y="4320000"/>
            <a:ext cx="1296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Não tem uma referência do que existe disponivel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57" name="CustomShape 13"/>
          <p:cNvSpPr/>
          <p:nvPr/>
        </p:nvSpPr>
        <p:spPr>
          <a:xfrm>
            <a:off x="7632000" y="1080000"/>
            <a:ext cx="1080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Catalogo  de software disponivel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58" name="CustomShape 14"/>
          <p:cNvSpPr/>
          <p:nvPr/>
        </p:nvSpPr>
        <p:spPr>
          <a:xfrm>
            <a:off x="288000" y="3413160"/>
            <a:ext cx="992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Permitir instalar, remover ou atualizar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59" name="CustomShape 15"/>
          <p:cNvSpPr/>
          <p:nvPr/>
        </p:nvSpPr>
        <p:spPr>
          <a:xfrm>
            <a:off x="3255120" y="893160"/>
            <a:ext cx="1208880" cy="618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Catalogo para visualizar o que está disponivel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0" name="CustomShape 16"/>
          <p:cNvSpPr/>
          <p:nvPr/>
        </p:nvSpPr>
        <p:spPr>
          <a:xfrm>
            <a:off x="216000" y="1440000"/>
            <a:ext cx="10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Disponibilizar catalogo de software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61" name="CustomShape 17"/>
          <p:cNvSpPr/>
          <p:nvPr/>
        </p:nvSpPr>
        <p:spPr>
          <a:xfrm>
            <a:off x="2736000" y="1656000"/>
            <a:ext cx="1640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Permissão de instalar sem depender de acesso administrativo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2" name="CustomShape 18"/>
          <p:cNvSpPr/>
          <p:nvPr/>
        </p:nvSpPr>
        <p:spPr>
          <a:xfrm>
            <a:off x="7239600" y="3744000"/>
            <a:ext cx="1184400" cy="402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Medo não ser atendido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CustomShape 1"/>
          <p:cNvSpPr/>
          <p:nvPr/>
        </p:nvSpPr>
        <p:spPr>
          <a:xfrm>
            <a:off x="375120" y="2052000"/>
            <a:ext cx="1712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Area de segurança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4" name="CustomShape 2"/>
          <p:cNvSpPr/>
          <p:nvPr/>
        </p:nvSpPr>
        <p:spPr>
          <a:xfrm>
            <a:off x="405360" y="1251000"/>
            <a:ext cx="168264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Area de comunicacação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5" name="CustomShape 3"/>
          <p:cNvSpPr/>
          <p:nvPr/>
        </p:nvSpPr>
        <p:spPr>
          <a:xfrm>
            <a:off x="3239640" y="2691000"/>
            <a:ext cx="900360" cy="549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Infra estrtutura Ansible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6" name="CustomShape 4"/>
          <p:cNvSpPr/>
          <p:nvPr/>
        </p:nvSpPr>
        <p:spPr>
          <a:xfrm>
            <a:off x="2232000" y="2691000"/>
            <a:ext cx="936000" cy="549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Servidores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7" name="CustomShape 5"/>
          <p:cNvSpPr/>
          <p:nvPr/>
        </p:nvSpPr>
        <p:spPr>
          <a:xfrm>
            <a:off x="2232000" y="1037160"/>
            <a:ext cx="1656000" cy="402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Elaboração do catalogo se software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8" name="CustomShape 6"/>
          <p:cNvSpPr/>
          <p:nvPr/>
        </p:nvSpPr>
        <p:spPr>
          <a:xfrm>
            <a:off x="4237200" y="1361520"/>
            <a:ext cx="17388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Permitir que o usuário consiga instalar, remove, ou atualizar software em seus equipamentos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69" name="CustomShape 7"/>
          <p:cNvSpPr/>
          <p:nvPr/>
        </p:nvSpPr>
        <p:spPr>
          <a:xfrm>
            <a:off x="7055640" y="136152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Teams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0" name="CustomShape 8"/>
          <p:cNvSpPr/>
          <p:nvPr/>
        </p:nvSpPr>
        <p:spPr>
          <a:xfrm>
            <a:off x="6226560" y="136152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Email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1" name="CustomShape 9"/>
          <p:cNvSpPr/>
          <p:nvPr/>
        </p:nvSpPr>
        <p:spPr>
          <a:xfrm>
            <a:off x="6965280" y="3016440"/>
            <a:ext cx="99072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Mensagens Corporativas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2" name="CustomShape 10"/>
          <p:cNvSpPr/>
          <p:nvPr/>
        </p:nvSpPr>
        <p:spPr>
          <a:xfrm>
            <a:off x="6100200" y="301644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Online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3" name="CustomShape 11"/>
          <p:cNvSpPr/>
          <p:nvPr/>
        </p:nvSpPr>
        <p:spPr>
          <a:xfrm>
            <a:off x="8223120" y="1368000"/>
            <a:ext cx="1208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Usuários de Workstation Linux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4" name="CustomShape 12"/>
          <p:cNvSpPr/>
          <p:nvPr/>
        </p:nvSpPr>
        <p:spPr>
          <a:xfrm>
            <a:off x="5400000" y="4456800"/>
            <a:ext cx="28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Principal ganho é a redução do tempo e a agilidade em obter o software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5" name="CustomShape 13"/>
          <p:cNvSpPr/>
          <p:nvPr/>
        </p:nvSpPr>
        <p:spPr>
          <a:xfrm>
            <a:off x="1800000" y="4421160"/>
            <a:ext cx="9342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Licença Software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6" name="CustomShape 14"/>
          <p:cNvSpPr/>
          <p:nvPr/>
        </p:nvSpPr>
        <p:spPr>
          <a:xfrm>
            <a:off x="455040" y="4407120"/>
            <a:ext cx="120096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Pessoal engenharia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7" name="CustomShape 15"/>
          <p:cNvSpPr/>
          <p:nvPr/>
        </p:nvSpPr>
        <p:spPr>
          <a:xfrm>
            <a:off x="2247120" y="1980000"/>
            <a:ext cx="1640880" cy="33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Elaborar estrutura no ansible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8" name="CustomShape 16"/>
          <p:cNvSpPr/>
          <p:nvPr/>
        </p:nvSpPr>
        <p:spPr>
          <a:xfrm>
            <a:off x="2232000" y="3312000"/>
            <a:ext cx="1872000" cy="432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Pessoal especializado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79" name="CustomShape 17"/>
          <p:cNvSpPr/>
          <p:nvPr/>
        </p:nvSpPr>
        <p:spPr>
          <a:xfrm>
            <a:off x="360000" y="2837160"/>
            <a:ext cx="172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Telecom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0" name="CustomShape 18"/>
          <p:cNvSpPr/>
          <p:nvPr/>
        </p:nvSpPr>
        <p:spPr>
          <a:xfrm>
            <a:off x="2232000" y="1512000"/>
            <a:ext cx="1656000" cy="402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Elaboração das permissões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latin typeface="Arial"/>
              </a:rPr>
              <a:t>MVP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2" name="TextShape 2"/>
          <p:cNvSpPr txBox="1"/>
          <p:nvPr/>
        </p:nvSpPr>
        <p:spPr>
          <a:xfrm>
            <a:off x="432000" y="1224000"/>
            <a:ext cx="928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Foi elaborado o codido em shell script, utilizando o Zennity como interface. Através do que foi definido no Sudoers, é listado na interface apenas os software nos quais o usuário pode clicar para efetuar o install ou Update.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3" name="CustomShape 3"/>
          <p:cNvSpPr/>
          <p:nvPr/>
        </p:nvSpPr>
        <p:spPr>
          <a:xfrm>
            <a:off x="432000" y="2592000"/>
            <a:ext cx="9288000" cy="230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TextShape 4"/>
          <p:cNvSpPr txBox="1"/>
          <p:nvPr/>
        </p:nvSpPr>
        <p:spPr>
          <a:xfrm>
            <a:off x="2206800" y="3469680"/>
            <a:ext cx="5353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Colar aqui a tela da interface criada como protótipo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CustomShape 1"/>
          <p:cNvSpPr/>
          <p:nvPr/>
        </p:nvSpPr>
        <p:spPr>
          <a:xfrm>
            <a:off x="5400000" y="1296000"/>
            <a:ext cx="1800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Desenho /inclusão funcionalidades remover / Update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86" name="CustomShape 2"/>
          <p:cNvSpPr/>
          <p:nvPr/>
        </p:nvSpPr>
        <p:spPr>
          <a:xfrm>
            <a:off x="720000" y="1245240"/>
            <a:ext cx="1584000" cy="64836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Decisão homologar uma solução pronta / Aguardar novas Features MDM atual / desenvolver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87" name="CustomShape 3"/>
          <p:cNvSpPr/>
          <p:nvPr/>
        </p:nvSpPr>
        <p:spPr>
          <a:xfrm>
            <a:off x="2376000" y="1251720"/>
            <a:ext cx="1152000" cy="6418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Efetuar a homologaç</a:t>
            </a:r>
            <a:r>
              <a:rPr b="0" lang="pt-BR" sz="800" spc="-1" strike="noStrike">
                <a:latin typeface="Arial"/>
              </a:rPr>
              <a:t>ão ou desenvover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88" name="CustomShape 4"/>
          <p:cNvSpPr/>
          <p:nvPr/>
        </p:nvSpPr>
        <p:spPr>
          <a:xfrm>
            <a:off x="648000" y="3960000"/>
            <a:ext cx="144000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Incluir processo de notifição do software publicado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89" name="CustomShape 5"/>
          <p:cNvSpPr/>
          <p:nvPr/>
        </p:nvSpPr>
        <p:spPr>
          <a:xfrm>
            <a:off x="5256000" y="3744000"/>
            <a:ext cx="129600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Publicar software Homologados  Restritos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90" name="CustomShape 6"/>
          <p:cNvSpPr/>
          <p:nvPr/>
        </p:nvSpPr>
        <p:spPr>
          <a:xfrm>
            <a:off x="6639480" y="3765240"/>
            <a:ext cx="1640520" cy="69876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Se for desenvolver, não será utilizado outra liguagem diferente de ShellScript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91" name="CustomShape 7"/>
          <p:cNvSpPr/>
          <p:nvPr/>
        </p:nvSpPr>
        <p:spPr>
          <a:xfrm>
            <a:off x="720000" y="1954800"/>
            <a:ext cx="1584000" cy="4212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Restruturar a infra (Ansible/Sudoers/Software)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92" name="CustomShape 8"/>
          <p:cNvSpPr/>
          <p:nvPr/>
        </p:nvSpPr>
        <p:spPr>
          <a:xfrm>
            <a:off x="3600000" y="1955520"/>
            <a:ext cx="1296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Informar e capacitar o atendimento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93" name="CustomShape 9"/>
          <p:cNvSpPr/>
          <p:nvPr/>
        </p:nvSpPr>
        <p:spPr>
          <a:xfrm>
            <a:off x="2376000" y="1955520"/>
            <a:ext cx="1152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Elaborar processos / manuais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94" name="CustomShape 10"/>
          <p:cNvSpPr/>
          <p:nvPr/>
        </p:nvSpPr>
        <p:spPr>
          <a:xfrm>
            <a:off x="2304000" y="3960000"/>
            <a:ext cx="144000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Incluir processo de procura do software publicado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95" name="CustomShape 11"/>
          <p:cNvSpPr/>
          <p:nvPr/>
        </p:nvSpPr>
        <p:spPr>
          <a:xfrm>
            <a:off x="720000" y="2459520"/>
            <a:ext cx="1584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Realizar pré-piloto, Piloto, Distribuição (Implantação final)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96" name="CustomShape 12"/>
          <p:cNvSpPr/>
          <p:nvPr/>
        </p:nvSpPr>
        <p:spPr>
          <a:xfrm>
            <a:off x="2376000" y="2459520"/>
            <a:ext cx="1152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Comunicar a todos a nova funcionalidade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97" name="CustomShape 13"/>
          <p:cNvSpPr/>
          <p:nvPr/>
        </p:nvSpPr>
        <p:spPr>
          <a:xfrm>
            <a:off x="3600000" y="2459520"/>
            <a:ext cx="1296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Medir o Uso e Satisfação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CustomShape 1"/>
          <p:cNvSpPr/>
          <p:nvPr/>
        </p:nvSpPr>
        <p:spPr>
          <a:xfrm>
            <a:off x="6552000" y="1953360"/>
            <a:ext cx="1728000" cy="432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Desenho /inclusão funcionalidades remover / Update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99" name="CustomShape 2"/>
          <p:cNvSpPr/>
          <p:nvPr/>
        </p:nvSpPr>
        <p:spPr>
          <a:xfrm>
            <a:off x="720000" y="3465000"/>
            <a:ext cx="1584000" cy="64836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Decisão homologar uma solução pronta / Aguardar novas Features MDM atual / desenvolver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0" name="CustomShape 3"/>
          <p:cNvSpPr/>
          <p:nvPr/>
        </p:nvSpPr>
        <p:spPr>
          <a:xfrm>
            <a:off x="5256000" y="3465360"/>
            <a:ext cx="1475280" cy="576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Incluir processo de notifição do software publicado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01" name="CustomShape 4"/>
          <p:cNvSpPr/>
          <p:nvPr/>
        </p:nvSpPr>
        <p:spPr>
          <a:xfrm>
            <a:off x="648000" y="1244880"/>
            <a:ext cx="1584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Informar e capacitar o atendimento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2" name="CustomShape 5"/>
          <p:cNvSpPr/>
          <p:nvPr/>
        </p:nvSpPr>
        <p:spPr>
          <a:xfrm>
            <a:off x="6804720" y="3465360"/>
            <a:ext cx="1475280" cy="576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Incluir processo de procura do software publicado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03" name="CustomShape 6"/>
          <p:cNvSpPr/>
          <p:nvPr/>
        </p:nvSpPr>
        <p:spPr>
          <a:xfrm>
            <a:off x="648000" y="1748880"/>
            <a:ext cx="1584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Comunicar a todos a nova funcionalidade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4" name="CustomShape 7"/>
          <p:cNvSpPr/>
          <p:nvPr/>
        </p:nvSpPr>
        <p:spPr>
          <a:xfrm>
            <a:off x="5328000" y="1964880"/>
            <a:ext cx="1152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Medir o Uso e Satisfação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5" name="CustomShape 8"/>
          <p:cNvSpPr/>
          <p:nvPr/>
        </p:nvSpPr>
        <p:spPr>
          <a:xfrm>
            <a:off x="2304000" y="1748880"/>
            <a:ext cx="1152000" cy="4204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Realizar pré-piloto, Piloto, Distribuição (Implantação final)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6" name="CustomShape 9"/>
          <p:cNvSpPr/>
          <p:nvPr/>
        </p:nvSpPr>
        <p:spPr>
          <a:xfrm>
            <a:off x="2448000" y="3465000"/>
            <a:ext cx="1584000" cy="64836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Validar novas Features MDM atual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7" name="CustomShape 10"/>
          <p:cNvSpPr/>
          <p:nvPr/>
        </p:nvSpPr>
        <p:spPr>
          <a:xfrm>
            <a:off x="648000" y="2241000"/>
            <a:ext cx="1584000" cy="43236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Validar novas Features MDM atual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8" name="CustomShape 11"/>
          <p:cNvSpPr/>
          <p:nvPr/>
        </p:nvSpPr>
        <p:spPr>
          <a:xfrm>
            <a:off x="5328000" y="1233360"/>
            <a:ext cx="1152000" cy="64188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Desenvolver MVP1 a Central de Software em Shell/Zennity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09" name="CustomShape 12"/>
          <p:cNvSpPr/>
          <p:nvPr/>
        </p:nvSpPr>
        <p:spPr>
          <a:xfrm>
            <a:off x="6552000" y="1233360"/>
            <a:ext cx="1584000" cy="64800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Restruturar a infra (Ansible/Sudoers/Software) Arquivos que listam software e permissôes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0" name="CustomShape 13"/>
          <p:cNvSpPr/>
          <p:nvPr/>
        </p:nvSpPr>
        <p:spPr>
          <a:xfrm>
            <a:off x="2304000" y="1233360"/>
            <a:ext cx="1152000" cy="43200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Elaborar processos e Procedimentos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1" name="CustomShape 14"/>
          <p:cNvSpPr/>
          <p:nvPr/>
        </p:nvSpPr>
        <p:spPr>
          <a:xfrm>
            <a:off x="8352000" y="3465360"/>
            <a:ext cx="1152000" cy="576000"/>
          </a:xfrm>
          <a:prstGeom prst="rect">
            <a:avLst/>
          </a:prstGeom>
          <a:solidFill>
            <a:srgbClr val="fde9a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Melhorias na interface gráfica (YAD)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CustomShape 1"/>
          <p:cNvSpPr/>
          <p:nvPr/>
        </p:nvSpPr>
        <p:spPr>
          <a:xfrm>
            <a:off x="432000" y="2097360"/>
            <a:ext cx="1584000" cy="64836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Validar novas Features MDM atual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3" name="CustomShape 2"/>
          <p:cNvSpPr/>
          <p:nvPr/>
        </p:nvSpPr>
        <p:spPr>
          <a:xfrm>
            <a:off x="2088000" y="2103840"/>
            <a:ext cx="1152000" cy="64188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Desenvolver MVP1 a Central de Software em Shell/Zennity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4" name="CustomShape 3"/>
          <p:cNvSpPr/>
          <p:nvPr/>
        </p:nvSpPr>
        <p:spPr>
          <a:xfrm>
            <a:off x="432000" y="2806920"/>
            <a:ext cx="1584000" cy="51444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Restruturar a infra (Ansible/Sudoers/Software) Arquivos que listam software e permissôes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5" name="CustomShape 4"/>
          <p:cNvSpPr/>
          <p:nvPr/>
        </p:nvSpPr>
        <p:spPr>
          <a:xfrm>
            <a:off x="3600000" y="2120400"/>
            <a:ext cx="1584000" cy="420480"/>
          </a:xfrm>
          <a:prstGeom prst="rect">
            <a:avLst/>
          </a:prstGeom>
          <a:solidFill>
            <a:srgbClr val="729fcf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Informar e capacitar o atendimento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6" name="CustomShape 5"/>
          <p:cNvSpPr/>
          <p:nvPr/>
        </p:nvSpPr>
        <p:spPr>
          <a:xfrm>
            <a:off x="2088000" y="2828880"/>
            <a:ext cx="1152000" cy="49248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Elaborar processos e Procedimentos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7" name="CustomShape 6"/>
          <p:cNvSpPr/>
          <p:nvPr/>
        </p:nvSpPr>
        <p:spPr>
          <a:xfrm>
            <a:off x="3600000" y="2673360"/>
            <a:ext cx="1584000" cy="420480"/>
          </a:xfrm>
          <a:prstGeom prst="rect">
            <a:avLst/>
          </a:prstGeom>
          <a:solidFill>
            <a:srgbClr val="729fcf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Realizar pré-piloto, Piloto (experimento)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8" name="CustomShape 7"/>
          <p:cNvSpPr/>
          <p:nvPr/>
        </p:nvSpPr>
        <p:spPr>
          <a:xfrm>
            <a:off x="6336000" y="2673360"/>
            <a:ext cx="1152000" cy="420480"/>
          </a:xfrm>
          <a:prstGeom prst="rect">
            <a:avLst/>
          </a:prstGeom>
          <a:solidFill>
            <a:srgbClr val="f9cfb5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Comunicar a todos a novas funcionalidade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19" name="CustomShape 8"/>
          <p:cNvSpPr/>
          <p:nvPr/>
        </p:nvSpPr>
        <p:spPr>
          <a:xfrm>
            <a:off x="8208000" y="2745360"/>
            <a:ext cx="1152000" cy="420480"/>
          </a:xfrm>
          <a:prstGeom prst="rect">
            <a:avLst/>
          </a:prstGeom>
          <a:solidFill>
            <a:srgbClr val="f9cfb5">
              <a:alpha val="99000"/>
            </a:srgbClr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Medir o Uso e Satisfação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20" name="CustomShape 9"/>
          <p:cNvSpPr/>
          <p:nvPr/>
        </p:nvSpPr>
        <p:spPr>
          <a:xfrm>
            <a:off x="5832000" y="2169360"/>
            <a:ext cx="1152000" cy="420480"/>
          </a:xfrm>
          <a:prstGeom prst="rect">
            <a:avLst/>
          </a:prstGeom>
          <a:solidFill>
            <a:srgbClr val="729fcf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Realizar Distribuição (Implantação final)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21" name="CustomShape 10"/>
          <p:cNvSpPr/>
          <p:nvPr/>
        </p:nvSpPr>
        <p:spPr>
          <a:xfrm>
            <a:off x="6984000" y="3249360"/>
            <a:ext cx="1152000" cy="576000"/>
          </a:xfrm>
          <a:prstGeom prst="rect">
            <a:avLst/>
          </a:prstGeom>
          <a:solidFill>
            <a:srgbClr val="f9cfb5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Desenho /inclusão funcionalidades.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22" name="CustomShape 11"/>
          <p:cNvSpPr/>
          <p:nvPr/>
        </p:nvSpPr>
        <p:spPr>
          <a:xfrm>
            <a:off x="8208000" y="3249360"/>
            <a:ext cx="1152000" cy="576000"/>
          </a:xfrm>
          <a:prstGeom prst="rect">
            <a:avLst/>
          </a:prstGeom>
          <a:solidFill>
            <a:srgbClr val="f9cfb5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Melhorias na interface gráfica (YAD)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23" name="CustomShape 12"/>
          <p:cNvSpPr/>
          <p:nvPr/>
        </p:nvSpPr>
        <p:spPr>
          <a:xfrm>
            <a:off x="432000" y="3404880"/>
            <a:ext cx="1584000" cy="492480"/>
          </a:xfrm>
          <a:prstGeom prst="rect">
            <a:avLst/>
          </a:prstGeom>
          <a:solidFill>
            <a:srgbClr val="ffe994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Elaborar processos e Procedimentos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24" name="CustomShape 13"/>
          <p:cNvSpPr/>
          <p:nvPr/>
        </p:nvSpPr>
        <p:spPr>
          <a:xfrm>
            <a:off x="6984000" y="3897360"/>
            <a:ext cx="1152000" cy="576000"/>
          </a:xfrm>
          <a:prstGeom prst="rect">
            <a:avLst/>
          </a:prstGeom>
          <a:solidFill>
            <a:srgbClr val="f9cfb5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Incluir processo de notifição do software publicado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25" name="CustomShape 14"/>
          <p:cNvSpPr/>
          <p:nvPr/>
        </p:nvSpPr>
        <p:spPr>
          <a:xfrm>
            <a:off x="8244720" y="3897360"/>
            <a:ext cx="1115280" cy="576000"/>
          </a:xfrm>
          <a:prstGeom prst="rect">
            <a:avLst/>
          </a:prstGeom>
          <a:solidFill>
            <a:srgbClr val="f9cfb5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Incluir processo de procura do software publicado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CustomShape 1"/>
          <p:cNvSpPr/>
          <p:nvPr/>
        </p:nvSpPr>
        <p:spPr>
          <a:xfrm>
            <a:off x="2734560" y="1441440"/>
            <a:ext cx="115344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Usuários satisfeita em ter autonômia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27" name="CustomShape 2"/>
          <p:cNvSpPr/>
          <p:nvPr/>
        </p:nvSpPr>
        <p:spPr>
          <a:xfrm>
            <a:off x="5516280" y="1441440"/>
            <a:ext cx="110772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Diminuição de pedidos instalação software no N1 e Engenharia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28" name="CustomShape 3"/>
          <p:cNvSpPr/>
          <p:nvPr/>
        </p:nvSpPr>
        <p:spPr>
          <a:xfrm>
            <a:off x="8298000" y="1441440"/>
            <a:ext cx="113400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Net promoter score (NPS)  e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  <a:ea typeface="Noto Sans CJK SC"/>
              </a:rPr>
              <a:t>% Redução chamados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no trimestre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29" name="CustomShape 4"/>
          <p:cNvSpPr/>
          <p:nvPr/>
        </p:nvSpPr>
        <p:spPr>
          <a:xfrm>
            <a:off x="2734560" y="2233440"/>
            <a:ext cx="115344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Usuários preferindo o uso do App do que acionar outros meios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0" name="CustomShape 5"/>
          <p:cNvSpPr/>
          <p:nvPr/>
        </p:nvSpPr>
        <p:spPr>
          <a:xfrm>
            <a:off x="5516280" y="2233440"/>
            <a:ext cx="110772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Diminuição de pedidos instalação software no N1 e Engenharia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1" name="CustomShape 6"/>
          <p:cNvSpPr/>
          <p:nvPr/>
        </p:nvSpPr>
        <p:spPr>
          <a:xfrm>
            <a:off x="8298000" y="2233440"/>
            <a:ext cx="113400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% chamados dos usuários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% Uso do App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32" name="CustomShape 7"/>
          <p:cNvSpPr/>
          <p:nvPr/>
        </p:nvSpPr>
        <p:spPr>
          <a:xfrm>
            <a:off x="2734560" y="3020040"/>
            <a:ext cx="115344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Todos os usuários conheçam e passem a usar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33" name="CustomShape 8"/>
          <p:cNvSpPr/>
          <p:nvPr/>
        </p:nvSpPr>
        <p:spPr>
          <a:xfrm>
            <a:off x="5516280" y="3020040"/>
            <a:ext cx="153972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Não ter pedidos de instalação software no N1 e Engenharia, por novos usuarios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4" name="CustomShape 9"/>
          <p:cNvSpPr/>
          <p:nvPr/>
        </p:nvSpPr>
        <p:spPr>
          <a:xfrm>
            <a:off x="8298000" y="3020040"/>
            <a:ext cx="113400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  <a:ea typeface="Noto Sans CJK SC"/>
              </a:rPr>
              <a:t>% chamados dos novos usuários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35" name="CustomShape 10"/>
          <p:cNvSpPr/>
          <p:nvPr/>
        </p:nvSpPr>
        <p:spPr>
          <a:xfrm>
            <a:off x="2734560" y="3848400"/>
            <a:ext cx="115344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Todos os usuário só utilizem o App para software publicados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6" name="CustomShape 11"/>
          <p:cNvSpPr/>
          <p:nvPr/>
        </p:nvSpPr>
        <p:spPr>
          <a:xfrm>
            <a:off x="5516280" y="3848400"/>
            <a:ext cx="110772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Não ter pedidos de instalação software no N1 e Engenharia, por todos usuarios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7" name="CustomShape 12"/>
          <p:cNvSpPr/>
          <p:nvPr/>
        </p:nvSpPr>
        <p:spPr>
          <a:xfrm>
            <a:off x="8298000" y="3848400"/>
            <a:ext cx="1134000" cy="69084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  <a:ea typeface="Noto Sans CJK SC"/>
              </a:rPr>
              <a:t>% chamados de todos os usuários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338" name="CustomShape 13"/>
          <p:cNvSpPr/>
          <p:nvPr/>
        </p:nvSpPr>
        <p:spPr>
          <a:xfrm>
            <a:off x="2734560" y="4676760"/>
            <a:ext cx="115344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100% dos usuários conhecendo e usando o App para instalar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39" name="CustomShape 14"/>
          <p:cNvSpPr/>
          <p:nvPr/>
        </p:nvSpPr>
        <p:spPr>
          <a:xfrm>
            <a:off x="5516280" y="4676760"/>
            <a:ext cx="153972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Não ter chamados de orentação ou instalação de algum Software publicado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340" name="CustomShape 15"/>
          <p:cNvSpPr/>
          <p:nvPr/>
        </p:nvSpPr>
        <p:spPr>
          <a:xfrm>
            <a:off x="8298000" y="4676760"/>
            <a:ext cx="1134000" cy="69084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% chamados dos usuários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% de Uso do App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800" spc="-1" strike="noStrike">
                <a:latin typeface="Arial"/>
              </a:rPr>
              <a:t>NPS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latin typeface="Arial"/>
              </a:rPr>
              <a:t>Feedback dos clientes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CustomShape 1"/>
          <p:cNvSpPr/>
          <p:nvPr/>
        </p:nvSpPr>
        <p:spPr>
          <a:xfrm>
            <a:off x="7920000" y="1656000"/>
            <a:ext cx="1728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Quinzenal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2" name="CustomShape 2"/>
          <p:cNvSpPr/>
          <p:nvPr/>
        </p:nvSpPr>
        <p:spPr>
          <a:xfrm>
            <a:off x="360000" y="1440000"/>
            <a:ext cx="1512000" cy="13165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Ter autonomia na instalação de softwares corporativos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3" name="CustomShape 3"/>
          <p:cNvSpPr/>
          <p:nvPr/>
        </p:nvSpPr>
        <p:spPr>
          <a:xfrm>
            <a:off x="2088000" y="1440000"/>
            <a:ext cx="1800000" cy="180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O usuário terá a permissão para efetuar a instalação do software em seu equipamento, sem a intervenção de atendimento.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4" name="CustomShape 4"/>
          <p:cNvSpPr/>
          <p:nvPr/>
        </p:nvSpPr>
        <p:spPr>
          <a:xfrm>
            <a:off x="4047120" y="1440000"/>
            <a:ext cx="2072880" cy="3816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Diminuir o % de chamados de instalação de software publicados de 100% para 10%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Arial"/>
              </a:rPr>
              <a:t>Atingir 80% de NPS para a funcionalidade de instalação de software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r>
              <a:rPr b="0" lang="pt-BR" sz="1400" spc="-1" strike="noStrike">
                <a:latin typeface="Arial"/>
              </a:rPr>
              <a:t>Ter 100% dos software corporativos publicados no APP de softwares</a:t>
            </a:r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  <a:p>
            <a:endParaRPr b="0" lang="pt-BR" sz="1400" spc="-1" strike="noStrike">
              <a:latin typeface="Arial"/>
            </a:endParaRPr>
          </a:p>
        </p:txBody>
      </p:sp>
      <p:sp>
        <p:nvSpPr>
          <p:cNvPr id="1345" name="CustomShape 5"/>
          <p:cNvSpPr/>
          <p:nvPr/>
        </p:nvSpPr>
        <p:spPr>
          <a:xfrm>
            <a:off x="6336000" y="1440000"/>
            <a:ext cx="1368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6 meses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6" name="CustomShape 6"/>
          <p:cNvSpPr/>
          <p:nvPr/>
        </p:nvSpPr>
        <p:spPr>
          <a:xfrm>
            <a:off x="7920000" y="2808000"/>
            <a:ext cx="1728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Trimestral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7" name="CustomShape 7"/>
          <p:cNvSpPr/>
          <p:nvPr/>
        </p:nvSpPr>
        <p:spPr>
          <a:xfrm>
            <a:off x="7920000" y="3960000"/>
            <a:ext cx="1728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Semanal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CustomShape 1"/>
          <p:cNvSpPr/>
          <p:nvPr/>
        </p:nvSpPr>
        <p:spPr>
          <a:xfrm>
            <a:off x="144000" y="648000"/>
            <a:ext cx="3240000" cy="4680000"/>
          </a:xfrm>
          <a:prstGeom prst="flowChartProcess">
            <a:avLst/>
          </a:prstGeom>
          <a:solidFill>
            <a:srgbClr val="eeeeee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2"/>
          <p:cNvSpPr/>
          <p:nvPr/>
        </p:nvSpPr>
        <p:spPr>
          <a:xfrm>
            <a:off x="3420000" y="648000"/>
            <a:ext cx="3240000" cy="4680000"/>
          </a:xfrm>
          <a:prstGeom prst="flowChartProcess">
            <a:avLst/>
          </a:prstGeom>
          <a:solidFill>
            <a:srgbClr val="eeeeee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3"/>
          <p:cNvSpPr/>
          <p:nvPr/>
        </p:nvSpPr>
        <p:spPr>
          <a:xfrm>
            <a:off x="6696000" y="648000"/>
            <a:ext cx="3240000" cy="4680000"/>
          </a:xfrm>
          <a:prstGeom prst="flowChartProcess">
            <a:avLst/>
          </a:prstGeom>
          <a:solidFill>
            <a:srgbClr val="eeeeee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TextShape 4"/>
          <p:cNvSpPr txBox="1"/>
          <p:nvPr/>
        </p:nvSpPr>
        <p:spPr>
          <a:xfrm>
            <a:off x="72000" y="72000"/>
            <a:ext cx="2232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Matriz CSD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0" name="CustomShape 5"/>
          <p:cNvSpPr/>
          <p:nvPr/>
        </p:nvSpPr>
        <p:spPr>
          <a:xfrm>
            <a:off x="288000" y="1224000"/>
            <a:ext cx="141012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Facilita a instalação de aplicativos / ferramentas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1" name="CustomShape 6"/>
          <p:cNvSpPr/>
          <p:nvPr/>
        </p:nvSpPr>
        <p:spPr>
          <a:xfrm>
            <a:off x="6804000" y="122400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Qual software é ideal estar disponível nessa funcionalidade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2" name="TextShape 7"/>
          <p:cNvSpPr txBox="1"/>
          <p:nvPr/>
        </p:nvSpPr>
        <p:spPr>
          <a:xfrm>
            <a:off x="1080000" y="720000"/>
            <a:ext cx="12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Certezas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3" name="TextShape 8"/>
          <p:cNvSpPr txBox="1"/>
          <p:nvPr/>
        </p:nvSpPr>
        <p:spPr>
          <a:xfrm>
            <a:off x="4284000" y="720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Suposições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4" name="TextShape 9"/>
          <p:cNvSpPr txBox="1"/>
          <p:nvPr/>
        </p:nvSpPr>
        <p:spPr>
          <a:xfrm>
            <a:off x="7812000" y="72000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800" spc="-1" strike="noStrike">
                <a:latin typeface="Arial"/>
              </a:rPr>
              <a:t>Dúvidas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5" name="CustomShape 10"/>
          <p:cNvSpPr/>
          <p:nvPr/>
        </p:nvSpPr>
        <p:spPr>
          <a:xfrm>
            <a:off x="288000" y="4225320"/>
            <a:ext cx="141012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Essa funcionalidade ja existe para outras plataformas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6" name="CustomShape 11"/>
          <p:cNvSpPr/>
          <p:nvPr/>
        </p:nvSpPr>
        <p:spPr>
          <a:xfrm>
            <a:off x="1800000" y="1224000"/>
            <a:ext cx="151200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Disponibiliza uma visão dos software disponiveis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7" name="CustomShape 12"/>
          <p:cNvSpPr/>
          <p:nvPr/>
        </p:nvSpPr>
        <p:spPr>
          <a:xfrm>
            <a:off x="288000" y="2232000"/>
            <a:ext cx="141012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  <a:ea typeface="Noto Sans CJK SC"/>
              </a:rPr>
              <a:t>Pode disponibilizar uma visão de versionamento</a:t>
            </a:r>
            <a:r>
              <a:rPr b="0" lang="pt-BR" sz="1200" spc="-1" strike="noStrike"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8" name="CustomShape 13"/>
          <p:cNvSpPr/>
          <p:nvPr/>
        </p:nvSpPr>
        <p:spPr>
          <a:xfrm>
            <a:off x="1800000" y="3240000"/>
            <a:ext cx="151200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Pode Controlar  software e licenciamento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9" name="CustomShape 14"/>
          <p:cNvSpPr/>
          <p:nvPr/>
        </p:nvSpPr>
        <p:spPr>
          <a:xfrm>
            <a:off x="1800000" y="2232000"/>
            <a:ext cx="151200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Melhora a experiência do auto atendmento de software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0" name="CustomShape 15"/>
          <p:cNvSpPr/>
          <p:nvPr/>
        </p:nvSpPr>
        <p:spPr>
          <a:xfrm>
            <a:off x="5040000" y="1224000"/>
            <a:ext cx="1482120" cy="88668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Não existe problema de infra para a implantação na empresa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1" name="CustomShape 16"/>
          <p:cNvSpPr/>
          <p:nvPr/>
        </p:nvSpPr>
        <p:spPr>
          <a:xfrm>
            <a:off x="3528000" y="1224000"/>
            <a:ext cx="1410120" cy="88668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Seria um grande facilitador, aumentando bastante a produtividade de todos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02" name="CustomShape 17"/>
          <p:cNvSpPr/>
          <p:nvPr/>
        </p:nvSpPr>
        <p:spPr>
          <a:xfrm>
            <a:off x="5046120" y="2232000"/>
            <a:ext cx="1482120" cy="88668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Essa funcionalidade se torna necessária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3" name="CustomShape 18"/>
          <p:cNvSpPr/>
          <p:nvPr/>
        </p:nvSpPr>
        <p:spPr>
          <a:xfrm>
            <a:off x="8381880" y="122400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No que essa funcionalidade melhora as atividades do dia dia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4" name="CustomShape 19"/>
          <p:cNvSpPr/>
          <p:nvPr/>
        </p:nvSpPr>
        <p:spPr>
          <a:xfrm>
            <a:off x="6797880" y="228132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É importante manter histórico de versão dos software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5" name="CustomShape 20"/>
          <p:cNvSpPr/>
          <p:nvPr/>
        </p:nvSpPr>
        <p:spPr>
          <a:xfrm>
            <a:off x="8381880" y="228132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Quais aplicativos basicos são prioridade estar publicados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6" name="CustomShape 21"/>
          <p:cNvSpPr/>
          <p:nvPr/>
        </p:nvSpPr>
        <p:spPr>
          <a:xfrm>
            <a:off x="3528000" y="2209320"/>
            <a:ext cx="1410120" cy="88668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Irá melhorar o fluxo de disponibilização e controle de software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7" name="CustomShape 22"/>
          <p:cNvSpPr/>
          <p:nvPr/>
        </p:nvSpPr>
        <p:spPr>
          <a:xfrm>
            <a:off x="6797880" y="331200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As preferencias são por software open source ou licenciados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8" name="CustomShape 23"/>
          <p:cNvSpPr/>
          <p:nvPr/>
        </p:nvSpPr>
        <p:spPr>
          <a:xfrm>
            <a:off x="288000" y="3217320"/>
            <a:ext cx="1410120" cy="8866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Reduz chamados de instação/remoção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9" name="CustomShape 24"/>
          <p:cNvSpPr/>
          <p:nvPr/>
        </p:nvSpPr>
        <p:spPr>
          <a:xfrm>
            <a:off x="3528000" y="3240000"/>
            <a:ext cx="1410120" cy="88668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Os usuário porvavelmente term deficiência em outras funcionalidades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10" name="CustomShape 25"/>
          <p:cNvSpPr/>
          <p:nvPr/>
        </p:nvSpPr>
        <p:spPr>
          <a:xfrm>
            <a:off x="8381880" y="3312000"/>
            <a:ext cx="1410120" cy="88668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Quais funcionalidades são complementares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extShape 1"/>
          <p:cNvSpPr txBox="1"/>
          <p:nvPr/>
        </p:nvSpPr>
        <p:spPr>
          <a:xfrm>
            <a:off x="1944000" y="432000"/>
            <a:ext cx="403200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200" spc="-1" strike="noStrike">
                <a:latin typeface="Arial"/>
              </a:rPr>
              <a:t>... ou como um designer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pode investigar?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Falando com stakeholders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Análise de concorrentes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Benchmarks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Analisando as informações que a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empresa já tem: métricas, mídias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sociais, grupos, CX, reclame aqui,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fóruns...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Criação de roteiro de entrevista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Get out of the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building.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Falar e observar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pessoas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que façam sentido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para o projeto.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Recrutamento das pessoas que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representam seus usuários atuais,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aspiracionais ou ideais.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Realizando entrevistas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Processando pesquisa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Debatendo resultados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Dores, objetivos e pontos positivos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CX, reclame aqui, app stores...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Participando de reuniões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relevantes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Apresentando as descobertas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49" name="TextShape 2"/>
          <p:cNvSpPr txBox="1"/>
          <p:nvPr/>
        </p:nvSpPr>
        <p:spPr>
          <a:xfrm>
            <a:off x="72000" y="72720"/>
            <a:ext cx="367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Persona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50" name="TextShape 3"/>
          <p:cNvSpPr txBox="1"/>
          <p:nvPr/>
        </p:nvSpPr>
        <p:spPr>
          <a:xfrm>
            <a:off x="5040000" y="432000"/>
            <a:ext cx="5619960" cy="31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200" spc="-1" strike="noStrike">
                <a:latin typeface="Arial"/>
              </a:rPr>
              <a:t>...e o que posso fazer como PM?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Participe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Pode ser um exercício rico, principalmente se você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nunca participou de pesquisa empática antes.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Viabilizar tempo para as descobertas.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As entrevistas, roteiros, processamento dos dados...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Buscar as infos meu time precisa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Especificações/informações importantes na hora de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iterar o produto. (ex: ios, android?)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Dores, </a:t>
            </a:r>
            <a:r>
              <a:rPr b="0" lang="pt-BR" sz="1200" spc="-1" strike="noStrike">
                <a:latin typeface="Arial"/>
              </a:rPr>
              <a:t>objetivos</a:t>
            </a:r>
            <a:r>
              <a:rPr b="0" lang="pt-BR" sz="1200" spc="-1" strike="noStrike">
                <a:latin typeface="Arial"/>
              </a:rPr>
              <a:t> e pontos positivos na experiência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das pessoas que vão usar o meu produto/serviço.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● </a:t>
            </a:r>
            <a:r>
              <a:rPr b="0" lang="pt-BR" sz="1200" spc="-1" strike="noStrike">
                <a:latin typeface="Arial"/>
              </a:rPr>
              <a:t>Promover reuniões e shaking hands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1" name="TextShape 4"/>
          <p:cNvSpPr txBox="1"/>
          <p:nvPr/>
        </p:nvSpPr>
        <p:spPr>
          <a:xfrm>
            <a:off x="4943160" y="271800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CustomShape 1"/>
          <p:cNvSpPr/>
          <p:nvPr/>
        </p:nvSpPr>
        <p:spPr>
          <a:xfrm>
            <a:off x="2825640" y="179604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3" name="CustomShape 2"/>
          <p:cNvSpPr/>
          <p:nvPr/>
        </p:nvSpPr>
        <p:spPr>
          <a:xfrm>
            <a:off x="2825640" y="88812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4" name="CustomShape 3"/>
          <p:cNvSpPr/>
          <p:nvPr/>
        </p:nvSpPr>
        <p:spPr>
          <a:xfrm>
            <a:off x="2825640" y="270432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Mapear problemas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55" name="CustomShape 4"/>
          <p:cNvSpPr/>
          <p:nvPr/>
        </p:nvSpPr>
        <p:spPr>
          <a:xfrm>
            <a:off x="2825640" y="366984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6" name="CustomShape 5"/>
          <p:cNvSpPr/>
          <p:nvPr/>
        </p:nvSpPr>
        <p:spPr>
          <a:xfrm>
            <a:off x="2825640" y="460260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7" name="CustomShape 6"/>
          <p:cNvSpPr/>
          <p:nvPr/>
        </p:nvSpPr>
        <p:spPr>
          <a:xfrm>
            <a:off x="4191120" y="26931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Desenho da solução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58" name="CustomShape 7"/>
          <p:cNvSpPr/>
          <p:nvPr/>
        </p:nvSpPr>
        <p:spPr>
          <a:xfrm>
            <a:off x="5760000" y="26931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Prototipar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59" name="CustomShape 8"/>
          <p:cNvSpPr/>
          <p:nvPr/>
        </p:nvSpPr>
        <p:spPr>
          <a:xfrm>
            <a:off x="7200000" y="26931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Experimento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60" name="CustomShape 9"/>
          <p:cNvSpPr/>
          <p:nvPr/>
        </p:nvSpPr>
        <p:spPr>
          <a:xfrm>
            <a:off x="8640000" y="273600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Inicio desenvolvimento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TextShape 1"/>
          <p:cNvSpPr txBox="1"/>
          <p:nvPr/>
        </p:nvSpPr>
        <p:spPr>
          <a:xfrm>
            <a:off x="72000" y="73080"/>
            <a:ext cx="367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Story MAP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2" name="CustomShape 2"/>
          <p:cNvSpPr/>
          <p:nvPr/>
        </p:nvSpPr>
        <p:spPr>
          <a:xfrm>
            <a:off x="2376000" y="2016000"/>
            <a:ext cx="545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Pesquisa sobre montar story map do produto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TextShape 1"/>
          <p:cNvSpPr txBox="1"/>
          <p:nvPr/>
        </p:nvSpPr>
        <p:spPr>
          <a:xfrm>
            <a:off x="72000" y="29160"/>
            <a:ext cx="367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Prototipo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364" name="" descr=""/>
          <p:cNvPicPr/>
          <p:nvPr/>
        </p:nvPicPr>
        <p:blipFill>
          <a:blip r:embed="rId1"/>
          <a:stretch/>
        </p:blipFill>
        <p:spPr>
          <a:xfrm>
            <a:off x="216000" y="2279520"/>
            <a:ext cx="3670200" cy="2040480"/>
          </a:xfrm>
          <a:prstGeom prst="rect">
            <a:avLst/>
          </a:prstGeom>
          <a:ln>
            <a:noFill/>
          </a:ln>
        </p:spPr>
      </p:pic>
      <p:pic>
        <p:nvPicPr>
          <p:cNvPr id="1365" name="" descr=""/>
          <p:cNvPicPr/>
          <p:nvPr/>
        </p:nvPicPr>
        <p:blipFill>
          <a:blip r:embed="rId2"/>
          <a:stretch/>
        </p:blipFill>
        <p:spPr>
          <a:xfrm>
            <a:off x="5923080" y="2304000"/>
            <a:ext cx="3940920" cy="2185560"/>
          </a:xfrm>
          <a:prstGeom prst="rect">
            <a:avLst/>
          </a:prstGeom>
          <a:ln>
            <a:noFill/>
          </a:ln>
        </p:spPr>
      </p:pic>
      <p:pic>
        <p:nvPicPr>
          <p:cNvPr id="1366" name="" descr=""/>
          <p:cNvPicPr/>
          <p:nvPr/>
        </p:nvPicPr>
        <p:blipFill>
          <a:blip r:embed="rId3"/>
          <a:stretch/>
        </p:blipFill>
        <p:spPr>
          <a:xfrm>
            <a:off x="3168000" y="3528000"/>
            <a:ext cx="3780000" cy="2108520"/>
          </a:xfrm>
          <a:prstGeom prst="rect">
            <a:avLst/>
          </a:prstGeom>
          <a:ln>
            <a:noFill/>
          </a:ln>
        </p:spPr>
      </p:pic>
      <p:sp>
        <p:nvSpPr>
          <p:cNvPr id="1367" name="CustomShape 2"/>
          <p:cNvSpPr/>
          <p:nvPr/>
        </p:nvSpPr>
        <p:spPr>
          <a:xfrm>
            <a:off x="6624000" y="1655640"/>
            <a:ext cx="792000" cy="1080000"/>
          </a:xfrm>
          <a:custGeom>
            <a:avLst/>
            <a:gdLst/>
            <a:ahLst/>
            <a:rect l="0" t="0" r="r" b="b"/>
            <a:pathLst>
              <a:path w="2202" h="3002">
                <a:moveTo>
                  <a:pt x="550" y="0"/>
                </a:moveTo>
                <a:lnTo>
                  <a:pt x="550" y="2251"/>
                </a:lnTo>
                <a:lnTo>
                  <a:pt x="0" y="2251"/>
                </a:lnTo>
                <a:lnTo>
                  <a:pt x="1100" y="3001"/>
                </a:lnTo>
                <a:lnTo>
                  <a:pt x="2201" y="2251"/>
                </a:lnTo>
                <a:lnTo>
                  <a:pt x="1650" y="2251"/>
                </a:lnTo>
                <a:lnTo>
                  <a:pt x="1650" y="0"/>
                </a:lnTo>
                <a:lnTo>
                  <a:pt x="550" y="0"/>
                </a:lnTo>
              </a:path>
            </a:pathLst>
          </a:custGeom>
          <a:solidFill>
            <a:srgbClr val="63bb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CustomShape 3"/>
          <p:cNvSpPr/>
          <p:nvPr/>
        </p:nvSpPr>
        <p:spPr>
          <a:xfrm>
            <a:off x="3024000" y="1655640"/>
            <a:ext cx="792000" cy="1080000"/>
          </a:xfrm>
          <a:custGeom>
            <a:avLst/>
            <a:gdLst/>
            <a:ahLst/>
            <a:rect l="0" t="0" r="r" b="b"/>
            <a:pathLst>
              <a:path w="2202" h="3002">
                <a:moveTo>
                  <a:pt x="550" y="0"/>
                </a:moveTo>
                <a:lnTo>
                  <a:pt x="550" y="2251"/>
                </a:lnTo>
                <a:lnTo>
                  <a:pt x="0" y="2251"/>
                </a:lnTo>
                <a:lnTo>
                  <a:pt x="1100" y="3001"/>
                </a:lnTo>
                <a:lnTo>
                  <a:pt x="2201" y="2251"/>
                </a:lnTo>
                <a:lnTo>
                  <a:pt x="1650" y="2251"/>
                </a:lnTo>
                <a:lnTo>
                  <a:pt x="1650" y="0"/>
                </a:lnTo>
                <a:lnTo>
                  <a:pt x="550" y="0"/>
                </a:lnTo>
              </a:path>
            </a:pathLst>
          </a:custGeom>
          <a:solidFill>
            <a:srgbClr val="63bb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CustomShape 4"/>
          <p:cNvSpPr/>
          <p:nvPr/>
        </p:nvSpPr>
        <p:spPr>
          <a:xfrm>
            <a:off x="4824000" y="1655640"/>
            <a:ext cx="792000" cy="2088000"/>
          </a:xfrm>
          <a:custGeom>
            <a:avLst/>
            <a:gdLst/>
            <a:ahLst/>
            <a:rect l="0" t="0" r="r" b="b"/>
            <a:pathLst>
              <a:path w="2202" h="5802">
                <a:moveTo>
                  <a:pt x="550" y="0"/>
                </a:moveTo>
                <a:lnTo>
                  <a:pt x="550" y="4351"/>
                </a:lnTo>
                <a:lnTo>
                  <a:pt x="0" y="4351"/>
                </a:lnTo>
                <a:lnTo>
                  <a:pt x="1100" y="5801"/>
                </a:lnTo>
                <a:lnTo>
                  <a:pt x="2201" y="4351"/>
                </a:lnTo>
                <a:lnTo>
                  <a:pt x="1650" y="4351"/>
                </a:lnTo>
                <a:lnTo>
                  <a:pt x="1650" y="0"/>
                </a:lnTo>
                <a:lnTo>
                  <a:pt x="550" y="0"/>
                </a:lnTo>
              </a:path>
            </a:pathLst>
          </a:custGeom>
          <a:solidFill>
            <a:srgbClr val="63bb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70" name="" descr=""/>
          <p:cNvPicPr/>
          <p:nvPr/>
        </p:nvPicPr>
        <p:blipFill>
          <a:blip r:embed="rId4"/>
          <a:stretch/>
        </p:blipFill>
        <p:spPr>
          <a:xfrm>
            <a:off x="2538720" y="360000"/>
            <a:ext cx="5381280" cy="149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CustomShape 1"/>
          <p:cNvSpPr/>
          <p:nvPr/>
        </p:nvSpPr>
        <p:spPr>
          <a:xfrm>
            <a:off x="180000" y="576000"/>
            <a:ext cx="9720000" cy="4752000"/>
          </a:xfrm>
          <a:prstGeom prst="flowChartProcess">
            <a:avLst/>
          </a:prstGeom>
          <a:solidFill>
            <a:srgbClr val="ffffff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TextShape 2"/>
          <p:cNvSpPr txBox="1"/>
          <p:nvPr/>
        </p:nvSpPr>
        <p:spPr>
          <a:xfrm>
            <a:off x="72000" y="72000"/>
            <a:ext cx="367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The product Vision Board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13" name="Line 3"/>
          <p:cNvSpPr/>
          <p:nvPr/>
        </p:nvSpPr>
        <p:spPr>
          <a:xfrm>
            <a:off x="360000" y="1512000"/>
            <a:ext cx="9288000" cy="0"/>
          </a:xfrm>
          <a:prstGeom prst="line">
            <a:avLst/>
          </a:prstGeom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Line 4"/>
          <p:cNvSpPr/>
          <p:nvPr/>
        </p:nvSpPr>
        <p:spPr>
          <a:xfrm flipV="1">
            <a:off x="2304000" y="1584000"/>
            <a:ext cx="0" cy="3672000"/>
          </a:xfrm>
          <a:prstGeom prst="line">
            <a:avLst/>
          </a:prstGeom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Line 5"/>
          <p:cNvSpPr/>
          <p:nvPr/>
        </p:nvSpPr>
        <p:spPr>
          <a:xfrm flipV="1">
            <a:off x="4824000" y="1584000"/>
            <a:ext cx="0" cy="3672000"/>
          </a:xfrm>
          <a:prstGeom prst="line">
            <a:avLst/>
          </a:prstGeom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Line 6"/>
          <p:cNvSpPr/>
          <p:nvPr/>
        </p:nvSpPr>
        <p:spPr>
          <a:xfrm flipV="1">
            <a:off x="7272000" y="1584000"/>
            <a:ext cx="0" cy="3672000"/>
          </a:xfrm>
          <a:prstGeom prst="line">
            <a:avLst/>
          </a:prstGeom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7"/>
          <p:cNvSpPr/>
          <p:nvPr/>
        </p:nvSpPr>
        <p:spPr>
          <a:xfrm>
            <a:off x="1513800" y="720000"/>
            <a:ext cx="33822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Possibilitar o usuario a autonomia para instalar um software em seu equipamento.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8" name="CustomShape 8"/>
          <p:cNvSpPr/>
          <p:nvPr/>
        </p:nvSpPr>
        <p:spPr>
          <a:xfrm>
            <a:off x="303120" y="2016000"/>
            <a:ext cx="178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Usuários corporativos do Linux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9" name="TextShape 9"/>
          <p:cNvSpPr txBox="1"/>
          <p:nvPr/>
        </p:nvSpPr>
        <p:spPr>
          <a:xfrm>
            <a:off x="289800" y="864000"/>
            <a:ext cx="122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Visão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0" name="TextShape 10"/>
          <p:cNvSpPr txBox="1"/>
          <p:nvPr/>
        </p:nvSpPr>
        <p:spPr>
          <a:xfrm>
            <a:off x="288000" y="159768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Grupo Alvo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1" name="TextShape 11"/>
          <p:cNvSpPr txBox="1"/>
          <p:nvPr/>
        </p:nvSpPr>
        <p:spPr>
          <a:xfrm>
            <a:off x="2664000" y="159768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Necessidades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2" name="TextShape 12"/>
          <p:cNvSpPr txBox="1"/>
          <p:nvPr/>
        </p:nvSpPr>
        <p:spPr>
          <a:xfrm>
            <a:off x="5184000" y="158400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Produto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3" name="TextShape 13"/>
          <p:cNvSpPr txBox="1"/>
          <p:nvPr/>
        </p:nvSpPr>
        <p:spPr>
          <a:xfrm>
            <a:off x="7560000" y="1584000"/>
            <a:ext cx="187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Alvo do negócio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4" name="CustomShape 14"/>
          <p:cNvSpPr/>
          <p:nvPr/>
        </p:nvSpPr>
        <p:spPr>
          <a:xfrm>
            <a:off x="288000" y="2808000"/>
            <a:ext cx="1784880" cy="1152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 </a:t>
            </a:r>
            <a:r>
              <a:rPr b="0" lang="pt-BR" sz="1400" spc="-1" strike="noStrike">
                <a:latin typeface="Arial"/>
              </a:rPr>
              <a:t>Desenvovedores que passam a utilizar Linux como equipamento principal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25" name="CustomShape 15"/>
          <p:cNvSpPr/>
          <p:nvPr/>
        </p:nvSpPr>
        <p:spPr>
          <a:xfrm>
            <a:off x="2592000" y="2016000"/>
            <a:ext cx="178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Terá Autonomia para  instalação / remoção Update de software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6" name="CustomShape 16"/>
          <p:cNvSpPr/>
          <p:nvPr/>
        </p:nvSpPr>
        <p:spPr>
          <a:xfrm>
            <a:off x="4968000" y="3096000"/>
            <a:ext cx="214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Permitir o próprio usuário instalar o aplicativo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7" name="CustomShape 17"/>
          <p:cNvSpPr/>
          <p:nvPr/>
        </p:nvSpPr>
        <p:spPr>
          <a:xfrm>
            <a:off x="7344000" y="2016000"/>
            <a:ext cx="115200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Melhora a experiênca no auto atendimento 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8" name="CustomShape 18"/>
          <p:cNvSpPr/>
          <p:nvPr/>
        </p:nvSpPr>
        <p:spPr>
          <a:xfrm>
            <a:off x="7359120" y="3024000"/>
            <a:ext cx="113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Remanejamento de recursos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9" name="CustomShape 19"/>
          <p:cNvSpPr/>
          <p:nvPr/>
        </p:nvSpPr>
        <p:spPr>
          <a:xfrm>
            <a:off x="2607120" y="4248000"/>
            <a:ext cx="178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Oportunidade de visualizar as opções em um catalogo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0" name="CustomShape 20"/>
          <p:cNvSpPr/>
          <p:nvPr/>
        </p:nvSpPr>
        <p:spPr>
          <a:xfrm>
            <a:off x="8568000" y="2016000"/>
            <a:ext cx="122400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Diminui o numero de tickets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1" name="CustomShape 21"/>
          <p:cNvSpPr/>
          <p:nvPr/>
        </p:nvSpPr>
        <p:spPr>
          <a:xfrm>
            <a:off x="4968000" y="1944000"/>
            <a:ext cx="2160000" cy="108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Uma central de software que possibilite selecionar e instalar software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2" name="CustomShape 22"/>
          <p:cNvSpPr/>
          <p:nvPr/>
        </p:nvSpPr>
        <p:spPr>
          <a:xfrm>
            <a:off x="5113800" y="720000"/>
            <a:ext cx="33822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Melhoria no dia a dia do usuário dando maior oportunidade de gerencia os software instalados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33" name="CustomShape 23"/>
          <p:cNvSpPr/>
          <p:nvPr/>
        </p:nvSpPr>
        <p:spPr>
          <a:xfrm>
            <a:off x="288000" y="4104000"/>
            <a:ext cx="178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Não foi encontrado solução similar no mercado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34" name="CustomShape 24"/>
          <p:cNvSpPr/>
          <p:nvPr/>
        </p:nvSpPr>
        <p:spPr>
          <a:xfrm>
            <a:off x="2607120" y="3384000"/>
            <a:ext cx="178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Melhor experiência com autonomia na gestão do software no equipamento </a:t>
            </a:r>
            <a:r>
              <a:rPr b="0" lang="pt-BR" sz="1200" spc="-1" strike="noStrike">
                <a:latin typeface="Arial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5" name="CustomShape 25"/>
          <p:cNvSpPr/>
          <p:nvPr/>
        </p:nvSpPr>
        <p:spPr>
          <a:xfrm>
            <a:off x="4968000" y="4320000"/>
            <a:ext cx="2144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Terão autonomia para selecionar e insralar um software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6" name="CustomShape 26"/>
          <p:cNvSpPr/>
          <p:nvPr/>
        </p:nvSpPr>
        <p:spPr>
          <a:xfrm>
            <a:off x="7344000" y="4320000"/>
            <a:ext cx="113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Aumentar NPS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37" name="CustomShape 27"/>
          <p:cNvSpPr/>
          <p:nvPr/>
        </p:nvSpPr>
        <p:spPr>
          <a:xfrm>
            <a:off x="8655120" y="4320000"/>
            <a:ext cx="113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200" spc="-1" strike="noStrike">
                <a:latin typeface="Arial"/>
              </a:rPr>
              <a:t>Diminuir os tickets de atendimento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TextShape 1"/>
          <p:cNvSpPr txBox="1"/>
          <p:nvPr/>
        </p:nvSpPr>
        <p:spPr>
          <a:xfrm>
            <a:off x="72000" y="72720"/>
            <a:ext cx="6408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Pesquisa quantitativa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39" name="CustomShape 2"/>
          <p:cNvSpPr/>
          <p:nvPr/>
        </p:nvSpPr>
        <p:spPr>
          <a:xfrm>
            <a:off x="72000" y="1512000"/>
            <a:ext cx="9648000" cy="4032000"/>
          </a:xfrm>
          <a:prstGeom prst="flowChartProcess">
            <a:avLst/>
          </a:prstGeom>
          <a:solidFill>
            <a:srgbClr val="ffffff"/>
          </a:solidFill>
          <a:ln w="1908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TextShape 3"/>
          <p:cNvSpPr txBox="1"/>
          <p:nvPr/>
        </p:nvSpPr>
        <p:spPr>
          <a:xfrm>
            <a:off x="144000" y="1584000"/>
            <a:ext cx="9504000" cy="3888000"/>
          </a:xfrm>
          <a:prstGeom prst="rect">
            <a:avLst/>
          </a:prstGeom>
          <a:solidFill>
            <a:srgbClr val="dde8cb">
              <a:alpha val="72000"/>
            </a:srgbClr>
          </a:solidFill>
          <a:ln>
            <a:noFill/>
          </a:ln>
        </p:spPr>
        <p:txBody>
          <a:bodyPr lIns="90000" rIns="90000" tIns="45000" bIns="45000" anchor="ctr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Você já utilizou uma solução de auto Atendimento corporativo para instalação de software em seu equipamento como por exemplo uma Central de Software ?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lang="en-US" sz="1100" spc="-1" strike="noStrike">
                <a:solidFill>
                  <a:srgbClr val="3465a4"/>
                </a:solidFill>
                <a:latin typeface="Arial"/>
                <a:ea typeface="DejaVu Sans"/>
              </a:rPr>
              <a:t>Uso algumas vezes na semana 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/ </a:t>
            </a:r>
            <a:r>
              <a:rPr b="1" lang="en-US" sz="1100" spc="-1" strike="noStrike">
                <a:solidFill>
                  <a:srgbClr val="3465a4"/>
                </a:solidFill>
                <a:latin typeface="Arial"/>
                <a:ea typeface="DejaVu Sans"/>
              </a:rPr>
              <a:t>Uso algumas vezes na mês 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/ </a:t>
            </a:r>
            <a:r>
              <a:rPr b="1" lang="en-US" sz="1100" spc="-1" strike="noStrike">
                <a:solidFill>
                  <a:srgbClr val="3465a4"/>
                </a:solidFill>
                <a:latin typeface="Arial"/>
                <a:ea typeface="DejaVu Sans"/>
              </a:rPr>
              <a:t>Uso algumas vezes / Nunca Usei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)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100" spc="-1" strike="noStrike">
                <a:solidFill>
                  <a:srgbClr val="28471f"/>
                </a:solidFill>
                <a:latin typeface="Arial"/>
                <a:ea typeface="DejaVu Sans"/>
              </a:rPr>
              <a:t>Você entende que ter esse recurso é importante no seu dia a dia  ? 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(Muito Importante / Tanto faz / Não considero importante)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Quando necessita instalar algum software, o que faz primeiro? Vai direto ao atendimento e suporte ou investiga antes o catalogo em alguma solução de central de software disponível ?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(</a:t>
            </a:r>
            <a:r>
              <a:rPr b="1" lang="en-US" sz="1100" spc="-1" strike="noStrike">
                <a:solidFill>
                  <a:srgbClr val="3465a4"/>
                </a:solidFill>
                <a:latin typeface="Arial"/>
                <a:ea typeface="DejaVu Sans"/>
              </a:rPr>
              <a:t>Acesso primeiro o catalogo da solução de instalação autônoma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 / Solicito atendimento ao Suporte /  Tento instalar da Internet)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100" spc="-1" strike="noStrike">
                <a:solidFill>
                  <a:srgbClr val="28471f"/>
                </a:solidFill>
                <a:latin typeface="Arial"/>
                <a:ea typeface="DejaVu Sans"/>
              </a:rPr>
              <a:t>Considera importante estar publicado também as versões anteriores, ou somente a versão mais nova disponibilizada ? 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(Somente a ultima / A Ultima e algumas anteriores / Qualquer versão)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100" spc="-1" strike="noStrike">
                <a:solidFill>
                  <a:srgbClr val="28471f"/>
                </a:solidFill>
                <a:latin typeface="Arial"/>
                <a:ea typeface="DejaVu Sans"/>
              </a:rPr>
              <a:t>Quando necessita de um software, você prefere alternativas open source ou licenciados  ? </a:t>
            </a: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(Alternativas Open Source primeiro / Prefiro somente open Source / Alternativas Licenciados primeiro /  Prefiro Somente licenciados)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100" spc="-1" strike="noStrike">
                <a:solidFill>
                  <a:srgbClr val="3465a4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Gostaríamos de te ouvir e saber quais funcionalidades a solução para instalação de software autônoma deveria ter. (Cite pontos de melhoria se você ja utiliza, ou descreva pontos gerais para o caso de não possuir essa funcionalidade disponível)</a:t>
            </a:r>
            <a:endParaRPr b="0" lang="pt-BR" sz="11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eriod"/>
            </a:pP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Instalar Software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Remover Software 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Visualizar Versões 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Sinalização de novas publicações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	</a:t>
            </a:r>
            <a:r>
              <a:rPr b="1" lang="en-US" sz="1100" spc="-1" strike="noStrike">
                <a:solidFill>
                  <a:srgbClr val="28471f"/>
                </a:solidFill>
                <a:latin typeface="Arial"/>
                <a:ea typeface="DejaVu Sans"/>
              </a:rPr>
              <a:t>Outros</a:t>
            </a:r>
            <a:r>
              <a:rPr b="1" lang="pt-BR" sz="1400" spc="-1" strike="noStrike">
                <a:solidFill>
                  <a:srgbClr val="3465a4"/>
                </a:solidFill>
                <a:latin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41" name="CustomShape 4"/>
          <p:cNvSpPr/>
          <p:nvPr/>
        </p:nvSpPr>
        <p:spPr>
          <a:xfrm>
            <a:off x="2463120" y="549720"/>
            <a:ext cx="545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Pessoas que necessitam instalar APPs em seu equipamento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42" name="TextShape 5"/>
          <p:cNvSpPr txBox="1"/>
          <p:nvPr/>
        </p:nvSpPr>
        <p:spPr>
          <a:xfrm>
            <a:off x="144000" y="70740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Grupo Alvo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Shape 1"/>
          <p:cNvSpPr txBox="1"/>
          <p:nvPr/>
        </p:nvSpPr>
        <p:spPr>
          <a:xfrm>
            <a:off x="72000" y="72360"/>
            <a:ext cx="5976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latin typeface="Arial"/>
              </a:rPr>
              <a:t>Grupo Focal Ou entrevista one to one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44" name="CustomShape 2"/>
          <p:cNvSpPr/>
          <p:nvPr/>
        </p:nvSpPr>
        <p:spPr>
          <a:xfrm>
            <a:off x="144360" y="2520000"/>
            <a:ext cx="9647640" cy="3024000"/>
          </a:xfrm>
          <a:prstGeom prst="flowChartProcess">
            <a:avLst/>
          </a:prstGeom>
          <a:solidFill>
            <a:srgbClr val="ffffff"/>
          </a:solidFill>
          <a:ln w="1908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TextShape 3"/>
          <p:cNvSpPr txBox="1"/>
          <p:nvPr/>
        </p:nvSpPr>
        <p:spPr>
          <a:xfrm>
            <a:off x="216000" y="2579040"/>
            <a:ext cx="9504000" cy="2905920"/>
          </a:xfrm>
          <a:prstGeom prst="rect">
            <a:avLst/>
          </a:prstGeom>
          <a:solidFill>
            <a:srgbClr val="dde8cb">
              <a:alpha val="72000"/>
            </a:srgbClr>
          </a:solidFill>
          <a:ln>
            <a:noFill/>
          </a:ln>
        </p:spPr>
        <p:txBody>
          <a:bodyPr lIns="90000" rIns="90000" tIns="45000" bIns="45000" anchor="ctr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Você já teve boa experiência com essa funcionalidade em outra plataforma, ou já utilizou outra solução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Como essa funcionalidade facilitaria o dia dia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Quais Aplicativos considera excenciais estar disponíveis para instalação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Noto Sans CJK SC"/>
              </a:rPr>
              <a:t>Você acredita ser importante estar disponível versões anteriores dos aplicativos, </a:t>
            </a: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além da versão atual ? Porque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Você prefere Software Licenciado ou acredita que o open Source atende todas as necessidades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Hoje como você faz quando precisa da instalação de aplicativos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pt-BR" sz="1400" spc="-1" strike="noStrike">
                <a:solidFill>
                  <a:srgbClr val="28471f"/>
                </a:solidFill>
                <a:latin typeface="Arial"/>
                <a:ea typeface="DejaVu Sans"/>
              </a:rPr>
              <a:t>O que você espera da funcionalidade ?</a:t>
            </a: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400" spc="-1" strike="noStrike">
                <a:solidFill>
                  <a:srgbClr val="28471f"/>
                </a:solidFill>
                <a:latin typeface="Arial"/>
                <a:ea typeface="DejaVu Sans"/>
              </a:rPr>
              <a:t>Se tiver alguma sugestão, gostaríamos de saber mais.  Deixe sua sugestão.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46" name="CustomShape 4"/>
          <p:cNvSpPr/>
          <p:nvPr/>
        </p:nvSpPr>
        <p:spPr>
          <a:xfrm>
            <a:off x="2463120" y="648000"/>
            <a:ext cx="3728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Usuários Linux corporativos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47" name="TextShape 5"/>
          <p:cNvSpPr txBox="1"/>
          <p:nvPr/>
        </p:nvSpPr>
        <p:spPr>
          <a:xfrm>
            <a:off x="144000" y="805680"/>
            <a:ext cx="16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Grupo Alvo 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8" name="CustomShape 6"/>
          <p:cNvSpPr/>
          <p:nvPr/>
        </p:nvSpPr>
        <p:spPr>
          <a:xfrm>
            <a:off x="576000" y="1757160"/>
            <a:ext cx="8424000" cy="690840"/>
          </a:xfrm>
          <a:prstGeom prst="rect">
            <a:avLst/>
          </a:prstGeom>
          <a:solidFill>
            <a:srgbClr val="dde8cb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Entrevistas </a:t>
            </a:r>
            <a:endParaRPr b="1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extShape 1"/>
          <p:cNvSpPr txBox="1"/>
          <p:nvPr/>
        </p:nvSpPr>
        <p:spPr>
          <a:xfrm>
            <a:off x="72000" y="73080"/>
            <a:ext cx="3672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200" spc="-1" strike="noStrike">
                <a:latin typeface="Arial"/>
              </a:rPr>
              <a:t>Consolidar a pesquisa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50" name="CustomShape 2"/>
          <p:cNvSpPr/>
          <p:nvPr/>
        </p:nvSpPr>
        <p:spPr>
          <a:xfrm>
            <a:off x="2304000" y="792000"/>
            <a:ext cx="5456880" cy="720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Tabelas com respostas X pessoas</a:t>
            </a:r>
            <a:endParaRPr b="0" lang="pt-BR" sz="1400" spc="-1" strike="noStrike">
              <a:latin typeface="Arial"/>
            </a:endParaRPr>
          </a:p>
        </p:txBody>
      </p:sp>
      <p:graphicFrame>
        <p:nvGraphicFramePr>
          <p:cNvPr id="1151" name="Table 3"/>
          <p:cNvGraphicFramePr/>
          <p:nvPr/>
        </p:nvGraphicFramePr>
        <p:xfrm>
          <a:off x="1592640" y="1833480"/>
          <a:ext cx="676692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perguntas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Usuario1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Usuario2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Usuario3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roup 1"/>
          <p:cNvGrpSpPr/>
          <p:nvPr/>
        </p:nvGrpSpPr>
        <p:grpSpPr>
          <a:xfrm>
            <a:off x="504000" y="1044000"/>
            <a:ext cx="9072360" cy="4328640"/>
            <a:chOff x="504000" y="1044000"/>
            <a:chExt cx="9072360" cy="4328640"/>
          </a:xfrm>
        </p:grpSpPr>
        <p:sp>
          <p:nvSpPr>
            <p:cNvPr id="1153" name="CustomShape 2"/>
            <p:cNvSpPr/>
            <p:nvPr/>
          </p:nvSpPr>
          <p:spPr>
            <a:xfrm>
              <a:off x="504000" y="1044000"/>
              <a:ext cx="9072360" cy="4328640"/>
            </a:xfrm>
            <a:prstGeom prst="rect">
              <a:avLst/>
            </a:prstGeom>
            <a:noFill/>
            <a:ln w="28440">
              <a:solidFill>
                <a:srgbClr val="4a452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3"/>
            <p:cNvSpPr/>
            <p:nvPr/>
          </p:nvSpPr>
          <p:spPr>
            <a:xfrm>
              <a:off x="504000" y="1044000"/>
              <a:ext cx="4536000" cy="2163960"/>
            </a:xfrm>
            <a:prstGeom prst="rect">
              <a:avLst/>
            </a:prstGeom>
            <a:noFill/>
            <a:ln w="2556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4"/>
            <p:cNvSpPr/>
            <p:nvPr/>
          </p:nvSpPr>
          <p:spPr>
            <a:xfrm>
              <a:off x="504000" y="3208320"/>
              <a:ext cx="4536000" cy="2163960"/>
            </a:xfrm>
            <a:prstGeom prst="rect">
              <a:avLst/>
            </a:prstGeom>
            <a:noFill/>
            <a:ln w="2556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5"/>
            <p:cNvSpPr/>
            <p:nvPr/>
          </p:nvSpPr>
          <p:spPr>
            <a:xfrm>
              <a:off x="5040360" y="1044000"/>
              <a:ext cx="4536000" cy="2163960"/>
            </a:xfrm>
            <a:prstGeom prst="rect">
              <a:avLst/>
            </a:prstGeom>
            <a:noFill/>
            <a:ln w="2556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6"/>
            <p:cNvSpPr/>
            <p:nvPr/>
          </p:nvSpPr>
          <p:spPr>
            <a:xfrm>
              <a:off x="5040360" y="3208320"/>
              <a:ext cx="4536000" cy="2163960"/>
            </a:xfrm>
            <a:prstGeom prst="rect">
              <a:avLst/>
            </a:prstGeom>
            <a:noFill/>
            <a:ln w="25560">
              <a:solidFill>
                <a:srgbClr val="26262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8" name="CustomShape 7"/>
          <p:cNvSpPr/>
          <p:nvPr/>
        </p:nvSpPr>
        <p:spPr>
          <a:xfrm>
            <a:off x="466560" y="434880"/>
            <a:ext cx="26866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BR" sz="2650" spc="-1" strike="noStrike">
                <a:solidFill>
                  <a:srgbClr val="000000"/>
                </a:solidFill>
                <a:latin typeface="Arial"/>
                <a:ea typeface="DejaVu Sans"/>
              </a:rPr>
              <a:t>Proto - Persona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159" name="CustomShape 8"/>
          <p:cNvSpPr/>
          <p:nvPr/>
        </p:nvSpPr>
        <p:spPr>
          <a:xfrm>
            <a:off x="2160000" y="1533600"/>
            <a:ext cx="2079720" cy="9864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marL="141840" indent="-14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989" spc="-1" strike="noStrike">
                <a:solidFill>
                  <a:srgbClr val="000000"/>
                </a:solidFill>
                <a:latin typeface="Arial"/>
                <a:ea typeface="DejaVu Sans"/>
              </a:rPr>
              <a:t>Desenvolvedor e usuario da plataforma Linux </a:t>
            </a:r>
            <a:endParaRPr b="0" lang="pt-BR" sz="989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989" spc="-1" strike="noStrike">
              <a:latin typeface="Arial"/>
            </a:endParaRPr>
          </a:p>
        </p:txBody>
      </p:sp>
      <p:pic>
        <p:nvPicPr>
          <p:cNvPr id="1160" name="Picture 12_1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776880" y="1353240"/>
            <a:ext cx="1217160" cy="1364040"/>
          </a:xfrm>
          <a:prstGeom prst="rect">
            <a:avLst/>
          </a:prstGeom>
          <a:ln>
            <a:noFill/>
          </a:ln>
        </p:spPr>
      </p:pic>
      <p:sp>
        <p:nvSpPr>
          <p:cNvPr id="1161" name="CustomShape 9"/>
          <p:cNvSpPr/>
          <p:nvPr/>
        </p:nvSpPr>
        <p:spPr>
          <a:xfrm>
            <a:off x="6744960" y="1482480"/>
            <a:ext cx="127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Possui conhecimento em Linux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2" name="CustomShape 10"/>
          <p:cNvSpPr/>
          <p:nvPr/>
        </p:nvSpPr>
        <p:spPr>
          <a:xfrm>
            <a:off x="5191200" y="1482480"/>
            <a:ext cx="141912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São desenvolvedores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3" name="CustomShape 11"/>
          <p:cNvSpPr/>
          <p:nvPr/>
        </p:nvSpPr>
        <p:spPr>
          <a:xfrm>
            <a:off x="8157600" y="1482480"/>
            <a:ext cx="127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Estão dispostos a mudanças e experimentar novas plataformas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4" name="CustomShape 12"/>
          <p:cNvSpPr/>
          <p:nvPr/>
        </p:nvSpPr>
        <p:spPr>
          <a:xfrm>
            <a:off x="5086080" y="1047960"/>
            <a:ext cx="6519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BR" sz="1490" spc="-1" strike="noStrike">
                <a:solidFill>
                  <a:srgbClr val="000000"/>
                </a:solidFill>
                <a:latin typeface="Arial"/>
                <a:ea typeface="DejaVu Sans"/>
              </a:rPr>
              <a:t>Perfil</a:t>
            </a:r>
            <a:endParaRPr b="0" lang="pt-BR" sz="1490" spc="-1" strike="noStrike">
              <a:latin typeface="Arial"/>
            </a:endParaRPr>
          </a:p>
        </p:txBody>
      </p:sp>
      <p:sp>
        <p:nvSpPr>
          <p:cNvPr id="1165" name="CustomShape 13"/>
          <p:cNvSpPr/>
          <p:nvPr/>
        </p:nvSpPr>
        <p:spPr>
          <a:xfrm>
            <a:off x="955800" y="3504240"/>
            <a:ext cx="11322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São desenvolvedores de aplicações Cloud ou BackEnd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6" name="CustomShape 14"/>
          <p:cNvSpPr/>
          <p:nvPr/>
        </p:nvSpPr>
        <p:spPr>
          <a:xfrm>
            <a:off x="3384000" y="3528000"/>
            <a:ext cx="10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Estão na hierarquia de TI no ITAU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7" name="CustomShape 15"/>
          <p:cNvSpPr/>
          <p:nvPr/>
        </p:nvSpPr>
        <p:spPr>
          <a:xfrm>
            <a:off x="956880" y="4421160"/>
            <a:ext cx="113112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Não utilizam Xcode e nem desenvolvem para plataforma IOS (Apple)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8" name="CustomShape 16"/>
          <p:cNvSpPr/>
          <p:nvPr/>
        </p:nvSpPr>
        <p:spPr>
          <a:xfrm>
            <a:off x="5616000" y="3672000"/>
            <a:ext cx="1134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Ter disponível maior variedade de ferramentas, inclusive Open Source 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69" name="CustomShape 17"/>
          <p:cNvSpPr/>
          <p:nvPr/>
        </p:nvSpPr>
        <p:spPr>
          <a:xfrm>
            <a:off x="5038200" y="3167640"/>
            <a:ext cx="21333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BR" sz="1490" spc="-1" strike="noStrike">
                <a:solidFill>
                  <a:srgbClr val="000000"/>
                </a:solidFill>
                <a:latin typeface="Arial"/>
                <a:ea typeface="DejaVu Sans"/>
              </a:rPr>
              <a:t>Necessidades / Metas</a:t>
            </a:r>
            <a:endParaRPr b="0" lang="pt-BR" sz="1490" spc="-1" strike="noStrike">
              <a:latin typeface="Arial"/>
            </a:endParaRPr>
          </a:p>
        </p:txBody>
      </p:sp>
      <p:sp>
        <p:nvSpPr>
          <p:cNvPr id="1170" name="CustomShape 18"/>
          <p:cNvSpPr/>
          <p:nvPr/>
        </p:nvSpPr>
        <p:spPr>
          <a:xfrm>
            <a:off x="507600" y="3158280"/>
            <a:ext cx="7603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BR" sz="149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490" spc="-1" strike="noStrike">
              <a:latin typeface="Arial"/>
            </a:endParaRPr>
          </a:p>
        </p:txBody>
      </p:sp>
      <p:sp>
        <p:nvSpPr>
          <p:cNvPr id="1171" name="CustomShape 19"/>
          <p:cNvSpPr/>
          <p:nvPr/>
        </p:nvSpPr>
        <p:spPr>
          <a:xfrm>
            <a:off x="6744960" y="2276280"/>
            <a:ext cx="127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São versáteis e dinâmicos para utilização de aplicativos na plataforma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2" name="CustomShape 20"/>
          <p:cNvSpPr/>
          <p:nvPr/>
        </p:nvSpPr>
        <p:spPr>
          <a:xfrm>
            <a:off x="6871320" y="3672000"/>
            <a:ext cx="9766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Ter acesso aos ambientes (Cloud, Hub, Git, etc do Itau)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3" name="CustomShape 21"/>
          <p:cNvSpPr/>
          <p:nvPr/>
        </p:nvSpPr>
        <p:spPr>
          <a:xfrm>
            <a:off x="2232000" y="3528000"/>
            <a:ext cx="10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São homens ou mulheres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4" name="CustomShape 22"/>
          <p:cNvSpPr/>
          <p:nvPr/>
        </p:nvSpPr>
        <p:spPr>
          <a:xfrm>
            <a:off x="2232000" y="4421160"/>
            <a:ext cx="10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Trabalham em HomeOffice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5" name="CustomShape 23"/>
          <p:cNvSpPr/>
          <p:nvPr/>
        </p:nvSpPr>
        <p:spPr>
          <a:xfrm>
            <a:off x="3384000" y="4421160"/>
            <a:ext cx="1008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Grande maioria são novas contratações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6" name="CustomShape 24"/>
          <p:cNvSpPr/>
          <p:nvPr/>
        </p:nvSpPr>
        <p:spPr>
          <a:xfrm>
            <a:off x="8023320" y="3672000"/>
            <a:ext cx="9766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Ter mais autonomia no uso do equipamento corporativo</a:t>
            </a:r>
            <a:endParaRPr b="0" lang="pt-BR" sz="770" spc="-1" strike="noStrike">
              <a:latin typeface="Arial"/>
            </a:endParaRPr>
          </a:p>
        </p:txBody>
      </p:sp>
      <p:sp>
        <p:nvSpPr>
          <p:cNvPr id="1177" name="CustomShape 25"/>
          <p:cNvSpPr/>
          <p:nvPr/>
        </p:nvSpPr>
        <p:spPr>
          <a:xfrm>
            <a:off x="6858000" y="4536000"/>
            <a:ext cx="99000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>
              <a:lnSpc>
                <a:spcPct val="100000"/>
              </a:lnSpc>
            </a:pPr>
            <a:r>
              <a:rPr b="1" lang="pt-BR" sz="770" spc="-1" strike="noStrike">
                <a:solidFill>
                  <a:srgbClr val="000000"/>
                </a:solidFill>
                <a:latin typeface="Arial"/>
                <a:ea typeface="DejaVu Sans"/>
              </a:rPr>
              <a:t>Poder desenvolver em diferentes ferramentas</a:t>
            </a:r>
            <a:endParaRPr b="0" lang="pt-BR" sz="7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CustomShape 1"/>
          <p:cNvSpPr/>
          <p:nvPr/>
        </p:nvSpPr>
        <p:spPr>
          <a:xfrm>
            <a:off x="149688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Ter permissao para instalar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79" name="CustomShape 2"/>
          <p:cNvSpPr/>
          <p:nvPr/>
        </p:nvSpPr>
        <p:spPr>
          <a:xfrm>
            <a:off x="2470680" y="987120"/>
            <a:ext cx="1531800" cy="176112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Desenvolvedor Linux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80" name="CustomShape 3"/>
          <p:cNvSpPr/>
          <p:nvPr/>
        </p:nvSpPr>
        <p:spPr>
          <a:xfrm>
            <a:off x="47448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Ter autonomia para escolher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81" name="CustomShape 4"/>
          <p:cNvSpPr/>
          <p:nvPr/>
        </p:nvSpPr>
        <p:spPr>
          <a:xfrm>
            <a:off x="387360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Depender da abertura do chamado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182" name="CustomShape 5"/>
          <p:cNvSpPr/>
          <p:nvPr/>
        </p:nvSpPr>
        <p:spPr>
          <a:xfrm>
            <a:off x="285120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Perder tempo em aguardar a instalação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183" name="CustomShape 6"/>
          <p:cNvSpPr/>
          <p:nvPr/>
        </p:nvSpPr>
        <p:spPr>
          <a:xfrm>
            <a:off x="618516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Não ser atendido a tempo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84" name="CustomShape 7"/>
          <p:cNvSpPr/>
          <p:nvPr/>
        </p:nvSpPr>
        <p:spPr>
          <a:xfrm>
            <a:off x="516240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Atrasar alguma atividade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85" name="CustomShape 8"/>
          <p:cNvSpPr/>
          <p:nvPr/>
        </p:nvSpPr>
        <p:spPr>
          <a:xfrm>
            <a:off x="861984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Estar sempre em dia com suas tarefas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186" name="CustomShape 9"/>
          <p:cNvSpPr/>
          <p:nvPr/>
        </p:nvSpPr>
        <p:spPr>
          <a:xfrm>
            <a:off x="7597080" y="36615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Realizar as entregas, independente da ferramenta 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187" name="CustomShape 10"/>
          <p:cNvSpPr/>
          <p:nvPr/>
        </p:nvSpPr>
        <p:spPr>
          <a:xfrm>
            <a:off x="6564600" y="121824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Não gosta de atrasar entregas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188" name="CustomShape 11"/>
          <p:cNvSpPr/>
          <p:nvPr/>
        </p:nvSpPr>
        <p:spPr>
          <a:xfrm>
            <a:off x="5542200" y="121824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Acredita na boa ética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89" name="CustomShape 12"/>
          <p:cNvSpPr/>
          <p:nvPr/>
        </p:nvSpPr>
        <p:spPr>
          <a:xfrm>
            <a:off x="6564600" y="22089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VsCode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90" name="CustomShape 13"/>
          <p:cNvSpPr/>
          <p:nvPr/>
        </p:nvSpPr>
        <p:spPr>
          <a:xfrm>
            <a:off x="5542200" y="22089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400" spc="-1" strike="noStrike">
                <a:latin typeface="Arial"/>
              </a:rPr>
              <a:t>Linux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1" name="CustomShape 14"/>
          <p:cNvSpPr/>
          <p:nvPr/>
        </p:nvSpPr>
        <p:spPr>
          <a:xfrm>
            <a:off x="7503120" y="21891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Podman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92" name="CustomShape 15"/>
          <p:cNvSpPr/>
          <p:nvPr/>
        </p:nvSpPr>
        <p:spPr>
          <a:xfrm>
            <a:off x="6564600" y="221832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VsCode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93" name="CustomShape 16"/>
          <p:cNvSpPr/>
          <p:nvPr/>
        </p:nvSpPr>
        <p:spPr>
          <a:xfrm>
            <a:off x="8496000" y="2189160"/>
            <a:ext cx="776880" cy="690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Remimnia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CustomShape 1"/>
          <p:cNvSpPr/>
          <p:nvPr/>
        </p:nvSpPr>
        <p:spPr>
          <a:xfrm>
            <a:off x="3050640" y="1872000"/>
            <a:ext cx="83736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Não ser atendido em tempo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95" name="CustomShape 2"/>
          <p:cNvSpPr/>
          <p:nvPr/>
        </p:nvSpPr>
        <p:spPr>
          <a:xfrm>
            <a:off x="2648520" y="1008000"/>
            <a:ext cx="116748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00" spc="-1" strike="noStrike">
                <a:latin typeface="Arial"/>
              </a:rPr>
              <a:t>Desenvolvedor de aplicativo na plataforma Linux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96" name="CustomShape 3"/>
          <p:cNvSpPr/>
          <p:nvPr/>
        </p:nvSpPr>
        <p:spPr>
          <a:xfrm>
            <a:off x="4058640" y="2304000"/>
            <a:ext cx="837360" cy="50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Atrasar alguma atividade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97" name="CustomShape 4"/>
          <p:cNvSpPr/>
          <p:nvPr/>
        </p:nvSpPr>
        <p:spPr>
          <a:xfrm>
            <a:off x="5151960" y="2304000"/>
            <a:ext cx="104004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Estar em dia com atividades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98" name="CustomShape 5"/>
          <p:cNvSpPr/>
          <p:nvPr/>
        </p:nvSpPr>
        <p:spPr>
          <a:xfrm>
            <a:off x="1703160" y="2761560"/>
            <a:ext cx="1320840" cy="8384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Recebem informação do atendimento ao suporte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199" name="CustomShape 6"/>
          <p:cNvSpPr/>
          <p:nvPr/>
        </p:nvSpPr>
        <p:spPr>
          <a:xfrm>
            <a:off x="432000" y="2016000"/>
            <a:ext cx="1584000" cy="576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Procura por informações relacionados a codigos, ferramentas, aplicações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00" name="CustomShape 7"/>
          <p:cNvSpPr/>
          <p:nvPr/>
        </p:nvSpPr>
        <p:spPr>
          <a:xfrm>
            <a:off x="504000" y="3744000"/>
            <a:ext cx="1440000" cy="648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Obtem informação de portais internos  (confluence)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01" name="CustomShape 8"/>
          <p:cNvSpPr/>
          <p:nvPr/>
        </p:nvSpPr>
        <p:spPr>
          <a:xfrm>
            <a:off x="7488000" y="2160000"/>
            <a:ext cx="109908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Ambiente de desenvolvimento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02" name="CustomShape 9"/>
          <p:cNvSpPr/>
          <p:nvPr/>
        </p:nvSpPr>
        <p:spPr>
          <a:xfrm>
            <a:off x="8568000" y="1584000"/>
            <a:ext cx="10764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Tem como amigos outros desenvolvedores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03" name="CustomShape 10"/>
          <p:cNvSpPr/>
          <p:nvPr/>
        </p:nvSpPr>
        <p:spPr>
          <a:xfrm>
            <a:off x="7200000" y="3557160"/>
            <a:ext cx="1658160" cy="54684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É comum ter assuntos sobre novas feature e ferramentas de desenvolvimento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04" name="CustomShape 11"/>
          <p:cNvSpPr/>
          <p:nvPr/>
        </p:nvSpPr>
        <p:spPr>
          <a:xfrm>
            <a:off x="8280000" y="4302720"/>
            <a:ext cx="14400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800" spc="-1" strike="noStrike">
                <a:latin typeface="Arial"/>
              </a:rPr>
              <a:t>Reclama muito por depender de atendimento para instalar um software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205" name="CustomShape 12"/>
          <p:cNvSpPr/>
          <p:nvPr/>
        </p:nvSpPr>
        <p:spPr>
          <a:xfrm>
            <a:off x="2160000" y="4744080"/>
            <a:ext cx="150732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100" spc="-1" strike="noStrike">
                <a:latin typeface="Arial"/>
              </a:rPr>
              <a:t>O produto irá agilizar a aquisição ferramentas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206" name="CustomShape 13"/>
          <p:cNvSpPr/>
          <p:nvPr/>
        </p:nvSpPr>
        <p:spPr>
          <a:xfrm>
            <a:off x="3816000" y="4744080"/>
            <a:ext cx="13680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Sempre que precisar instalar algo, vou olhar nesse produto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07" name="CustomShape 14"/>
          <p:cNvSpPr/>
          <p:nvPr/>
        </p:nvSpPr>
        <p:spPr>
          <a:xfrm>
            <a:off x="5544000" y="4752000"/>
            <a:ext cx="17280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900" spc="-1" strike="noStrike">
                <a:latin typeface="Arial"/>
              </a:rPr>
              <a:t>Poderá visualizar os software e escolher qual deseja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208" name="CustomShape 15"/>
          <p:cNvSpPr/>
          <p:nvPr/>
        </p:nvSpPr>
        <p:spPr>
          <a:xfrm>
            <a:off x="6192000" y="1728000"/>
            <a:ext cx="8640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Ter mais autonomia 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09" name="CustomShape 16"/>
          <p:cNvSpPr/>
          <p:nvPr/>
        </p:nvSpPr>
        <p:spPr>
          <a:xfrm>
            <a:off x="7056000" y="1008000"/>
            <a:ext cx="12996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Utiliza varias ferramentas para suas atividades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10" name="CustomShape 17"/>
          <p:cNvSpPr/>
          <p:nvPr/>
        </p:nvSpPr>
        <p:spPr>
          <a:xfrm>
            <a:off x="5544000" y="1008000"/>
            <a:ext cx="1299600" cy="52128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dist="19080" dir="5400000">
              <a:srgbClr val="000000">
                <a:alpha val="2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r>
              <a:rPr b="0" lang="pt-BR" sz="1050" spc="-1" strike="noStrike">
                <a:latin typeface="Arial"/>
              </a:rPr>
              <a:t>Desenvolve aplicativos para empresa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2022-09-03T12:18:01Z</dcterms:created>
  <dc:creator/>
  <dc:description/>
  <dc:language>pt-BR</dc:language>
  <cp:lastModifiedBy/>
  <dcterms:modified xsi:type="dcterms:W3CDTF">2022-10-23T16:35:09Z</dcterms:modified>
  <cp:revision>67</cp:revision>
  <dc:subject/>
  <dc:title/>
</cp:coreProperties>
</file>