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78500" cy="6072188"/>
  <p:notesSz cx="6858000" cy="9144000"/>
  <p:defaultTextStyle>
    <a:defPPr>
      <a:defRPr lang="en-US"/>
    </a:defPPr>
    <a:lvl1pPr marL="0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1pPr>
    <a:lvl2pPr marL="318943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2pPr>
    <a:lvl3pPr marL="637885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3pPr>
    <a:lvl4pPr marL="956828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4pPr>
    <a:lvl5pPr marL="1275771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5pPr>
    <a:lvl6pPr marL="1594714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6pPr>
    <a:lvl7pPr marL="1913656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7pPr>
    <a:lvl8pPr marL="2232599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8pPr>
    <a:lvl9pPr marL="2551542" algn="l" defTabSz="637885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8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388" y="993759"/>
            <a:ext cx="4911725" cy="2114021"/>
          </a:xfrm>
        </p:spPr>
        <p:txBody>
          <a:bodyPr anchor="b"/>
          <a:lstStyle>
            <a:lvl1pPr algn="ctr">
              <a:defRPr sz="3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189305"/>
            <a:ext cx="4333875" cy="1466039"/>
          </a:xfrm>
        </p:spPr>
        <p:txBody>
          <a:bodyPr/>
          <a:lstStyle>
            <a:lvl1pPr marL="0" indent="0" algn="ctr">
              <a:buNone/>
              <a:defRPr sz="1517"/>
            </a:lvl1pPr>
            <a:lvl2pPr marL="288905" indent="0" algn="ctr">
              <a:buNone/>
              <a:defRPr sz="1264"/>
            </a:lvl2pPr>
            <a:lvl3pPr marL="577809" indent="0" algn="ctr">
              <a:buNone/>
              <a:defRPr sz="1137"/>
            </a:lvl3pPr>
            <a:lvl4pPr marL="866714" indent="0" algn="ctr">
              <a:buNone/>
              <a:defRPr sz="1011"/>
            </a:lvl4pPr>
            <a:lvl5pPr marL="1155619" indent="0" algn="ctr">
              <a:buNone/>
              <a:defRPr sz="1011"/>
            </a:lvl5pPr>
            <a:lvl6pPr marL="1444523" indent="0" algn="ctr">
              <a:buNone/>
              <a:defRPr sz="1011"/>
            </a:lvl6pPr>
            <a:lvl7pPr marL="1733428" indent="0" algn="ctr">
              <a:buNone/>
              <a:defRPr sz="1011"/>
            </a:lvl7pPr>
            <a:lvl8pPr marL="2022333" indent="0" algn="ctr">
              <a:buNone/>
              <a:defRPr sz="1011"/>
            </a:lvl8pPr>
            <a:lvl9pPr marL="2311237" indent="0" algn="ctr">
              <a:buNone/>
              <a:defRPr sz="10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98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4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35239" y="323288"/>
            <a:ext cx="1245989" cy="5145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272" y="323288"/>
            <a:ext cx="3665736" cy="51458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3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3" y="1513832"/>
            <a:ext cx="4983956" cy="2525861"/>
          </a:xfrm>
        </p:spPr>
        <p:txBody>
          <a:bodyPr anchor="b"/>
          <a:lstStyle>
            <a:lvl1pPr>
              <a:defRPr sz="3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263" y="4063589"/>
            <a:ext cx="4983956" cy="1328291"/>
          </a:xfrm>
        </p:spPr>
        <p:txBody>
          <a:bodyPr/>
          <a:lstStyle>
            <a:lvl1pPr marL="0" indent="0">
              <a:buNone/>
              <a:defRPr sz="1517">
                <a:solidFill>
                  <a:schemeClr val="tx1"/>
                </a:solidFill>
              </a:defRPr>
            </a:lvl1pPr>
            <a:lvl2pPr marL="288905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2pPr>
            <a:lvl3pPr marL="577809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3pPr>
            <a:lvl4pPr marL="866714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4pPr>
            <a:lvl5pPr marL="1155619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5pPr>
            <a:lvl6pPr marL="144452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6pPr>
            <a:lvl7pPr marL="1733428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7pPr>
            <a:lvl8pPr marL="202233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8pPr>
            <a:lvl9pPr marL="2311237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272" y="1616439"/>
            <a:ext cx="2455863" cy="38527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365" y="1616439"/>
            <a:ext cx="2455863" cy="38527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5" y="323289"/>
            <a:ext cx="4983956" cy="1173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025" y="1488530"/>
            <a:ext cx="2444576" cy="729505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025" y="2218035"/>
            <a:ext cx="2444576" cy="3262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5366" y="1488530"/>
            <a:ext cx="2456615" cy="729505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5366" y="2218035"/>
            <a:ext cx="2456615" cy="3262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7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404812"/>
            <a:ext cx="1863717" cy="1416844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5" y="874284"/>
            <a:ext cx="2925366" cy="4315189"/>
          </a:xfrm>
        </p:spPr>
        <p:txBody>
          <a:bodyPr/>
          <a:lstStyle>
            <a:lvl1pPr>
              <a:defRPr sz="2022"/>
            </a:lvl1pPr>
            <a:lvl2pPr>
              <a:defRPr sz="1769"/>
            </a:lvl2pPr>
            <a:lvl3pPr>
              <a:defRPr sz="1517"/>
            </a:lvl3pPr>
            <a:lvl4pPr>
              <a:defRPr sz="1264"/>
            </a:lvl4pPr>
            <a:lvl5pPr>
              <a:defRPr sz="1264"/>
            </a:lvl5pPr>
            <a:lvl6pPr>
              <a:defRPr sz="1264"/>
            </a:lvl6pPr>
            <a:lvl7pPr>
              <a:defRPr sz="1264"/>
            </a:lvl7pPr>
            <a:lvl8pPr>
              <a:defRPr sz="1264"/>
            </a:lvl8pPr>
            <a:lvl9pPr>
              <a:defRPr sz="12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821656"/>
            <a:ext cx="1863717" cy="3374844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6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404812"/>
            <a:ext cx="1863717" cy="1416844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6615" y="874284"/>
            <a:ext cx="2925366" cy="4315189"/>
          </a:xfrm>
        </p:spPr>
        <p:txBody>
          <a:bodyPr anchor="t"/>
          <a:lstStyle>
            <a:lvl1pPr marL="0" indent="0">
              <a:buNone/>
              <a:defRPr sz="2022"/>
            </a:lvl1pPr>
            <a:lvl2pPr marL="288905" indent="0">
              <a:buNone/>
              <a:defRPr sz="1769"/>
            </a:lvl2pPr>
            <a:lvl3pPr marL="577809" indent="0">
              <a:buNone/>
              <a:defRPr sz="1517"/>
            </a:lvl3pPr>
            <a:lvl4pPr marL="866714" indent="0">
              <a:buNone/>
              <a:defRPr sz="1264"/>
            </a:lvl4pPr>
            <a:lvl5pPr marL="1155619" indent="0">
              <a:buNone/>
              <a:defRPr sz="1264"/>
            </a:lvl5pPr>
            <a:lvl6pPr marL="1444523" indent="0">
              <a:buNone/>
              <a:defRPr sz="1264"/>
            </a:lvl6pPr>
            <a:lvl7pPr marL="1733428" indent="0">
              <a:buNone/>
              <a:defRPr sz="1264"/>
            </a:lvl7pPr>
            <a:lvl8pPr marL="2022333" indent="0">
              <a:buNone/>
              <a:defRPr sz="1264"/>
            </a:lvl8pPr>
            <a:lvl9pPr marL="2311237" indent="0">
              <a:buNone/>
              <a:defRPr sz="12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821656"/>
            <a:ext cx="1863717" cy="3374844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272" y="323289"/>
            <a:ext cx="4983956" cy="1173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616439"/>
            <a:ext cx="4983956" cy="385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272" y="5628020"/>
            <a:ext cx="1300163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065E-C25C-4181-8D1B-CC30B757DC9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28" y="5628020"/>
            <a:ext cx="1950244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1065" y="5628020"/>
            <a:ext cx="1300163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793E-CD85-4DC0-82A7-0BDAB0D6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7809" rtl="0" eaLnBrk="1" latinLnBrk="0" hangingPunct="1">
        <a:lnSpc>
          <a:spcPct val="90000"/>
        </a:lnSpc>
        <a:spcBef>
          <a:spcPct val="0"/>
        </a:spcBef>
        <a:buNone/>
        <a:defRPr sz="2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452" indent="-144452" algn="l" defTabSz="577809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1pPr>
      <a:lvl2pPr marL="433357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22262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4" kern="1200">
          <a:solidFill>
            <a:schemeClr val="tx1"/>
          </a:solidFill>
          <a:latin typeface="+mn-lt"/>
          <a:ea typeface="+mn-ea"/>
          <a:cs typeface="+mn-cs"/>
        </a:defRPr>
      </a:lvl3pPr>
      <a:lvl4pPr marL="101116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300071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58897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87788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166785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45569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1pPr>
      <a:lvl2pPr marL="288905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2pPr>
      <a:lvl3pPr marL="57780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3pPr>
      <a:lvl4pPr marL="866714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15561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44452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733428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02233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311237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033" y="151294"/>
            <a:ext cx="1454150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Raw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632" y="723479"/>
            <a:ext cx="3025772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Merge Genotype, Phenotype &amp; Survival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839" y="1348383"/>
            <a:ext cx="2011362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Next Most Damaging Variant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2308" y="1256049"/>
            <a:ext cx="213360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800" dirty="0"/>
              <a:t>Replace a patients most damaging variant that is considered to be a false positive with the next most highly ranked damaging variant.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690" y="1973287"/>
            <a:ext cx="2175667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Resolve Phenotype Differences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2308" y="1942508"/>
            <a:ext cx="2133600" cy="33855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800" dirty="0"/>
              <a:t>Resolves phenotype field entries differences between duplicate samples.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615" y="4045575"/>
            <a:ext cx="104298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Correct Typos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2308" y="3953242"/>
            <a:ext cx="213360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800" dirty="0"/>
              <a:t>Column name typos and field entries typos are cleaned to increase data consistency and usability.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901" y="4728630"/>
            <a:ext cx="1776410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Resolve Data Ambiguity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2308" y="4574743"/>
            <a:ext cx="2133600" cy="58477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800" dirty="0"/>
              <a:t>Reduce data ambiguity by creating new data columns e.g. determining whether a patient truly has a family history based upon information in several columns.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860" y="3216718"/>
            <a:ext cx="2172492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Remove Duplicate Samples and Negative Controls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351" y="2598192"/>
            <a:ext cx="1941510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Filter by Sequencing Depth</a:t>
            </a:r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1740518" y="1000606"/>
            <a:ext cx="2" cy="3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" idx="0"/>
          </p:cNvCxnSpPr>
          <p:nvPr/>
        </p:nvCxnSpPr>
        <p:spPr>
          <a:xfrm>
            <a:off x="1740520" y="1625510"/>
            <a:ext cx="2" cy="3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2308" y="2505859"/>
            <a:ext cx="213360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800" dirty="0"/>
              <a:t>The genotype fields of samples who did not reach 80% bases above 49 reads are filled with </a:t>
            </a:r>
            <a:r>
              <a:rPr lang="en-GB" sz="800" dirty="0" err="1"/>
              <a:t>NaN</a:t>
            </a:r>
            <a:r>
              <a:rPr lang="en-GB" sz="800" dirty="0"/>
              <a:t> values.</a:t>
            </a:r>
          </a:p>
        </p:txBody>
      </p:sp>
      <p:cxnSp>
        <p:nvCxnSpPr>
          <p:cNvPr id="26" name="Straight Arrow Connector 25"/>
          <p:cNvCxnSpPr>
            <a:stCxn id="8" idx="2"/>
            <a:endCxn id="15" idx="0"/>
          </p:cNvCxnSpPr>
          <p:nvPr/>
        </p:nvCxnSpPr>
        <p:spPr>
          <a:xfrm>
            <a:off x="1740522" y="2250414"/>
            <a:ext cx="1584" cy="3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4" idx="0"/>
          </p:cNvCxnSpPr>
          <p:nvPr/>
        </p:nvCxnSpPr>
        <p:spPr>
          <a:xfrm>
            <a:off x="1742106" y="2875319"/>
            <a:ext cx="0" cy="3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0" idx="0"/>
          </p:cNvCxnSpPr>
          <p:nvPr/>
        </p:nvCxnSpPr>
        <p:spPr>
          <a:xfrm>
            <a:off x="1742106" y="3678637"/>
            <a:ext cx="2" cy="36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2" idx="0"/>
          </p:cNvCxnSpPr>
          <p:nvPr/>
        </p:nvCxnSpPr>
        <p:spPr>
          <a:xfrm flipH="1">
            <a:off x="1742106" y="4322700"/>
            <a:ext cx="2" cy="40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2"/>
            <a:endCxn id="5" idx="0"/>
          </p:cNvCxnSpPr>
          <p:nvPr/>
        </p:nvCxnSpPr>
        <p:spPr>
          <a:xfrm flipH="1">
            <a:off x="1740518" y="428422"/>
            <a:ext cx="1590" cy="29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3"/>
            <a:endCxn id="7" idx="1"/>
          </p:cNvCxnSpPr>
          <p:nvPr/>
        </p:nvCxnSpPr>
        <p:spPr>
          <a:xfrm flipV="1">
            <a:off x="2746203" y="1486882"/>
            <a:ext cx="596107" cy="6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" idx="3"/>
            <a:endCxn id="9" idx="1"/>
          </p:cNvCxnSpPr>
          <p:nvPr/>
        </p:nvCxnSpPr>
        <p:spPr>
          <a:xfrm flipV="1">
            <a:off x="2828357" y="2111786"/>
            <a:ext cx="513953" cy="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5" idx="3"/>
            <a:endCxn id="23" idx="1"/>
          </p:cNvCxnSpPr>
          <p:nvPr/>
        </p:nvCxnSpPr>
        <p:spPr>
          <a:xfrm flipV="1">
            <a:off x="2712863" y="2736690"/>
            <a:ext cx="629447" cy="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1"/>
            <a:endCxn id="10" idx="3"/>
          </p:cNvCxnSpPr>
          <p:nvPr/>
        </p:nvCxnSpPr>
        <p:spPr>
          <a:xfrm flipH="1">
            <a:off x="2263602" y="4184073"/>
            <a:ext cx="1078706" cy="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2" idx="3"/>
            <a:endCxn id="13" idx="1"/>
          </p:cNvCxnSpPr>
          <p:nvPr/>
        </p:nvCxnSpPr>
        <p:spPr>
          <a:xfrm flipV="1">
            <a:off x="2630313" y="4867131"/>
            <a:ext cx="711997" cy="6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2"/>
            <a:endCxn id="93" idx="0"/>
          </p:cNvCxnSpPr>
          <p:nvPr/>
        </p:nvCxnSpPr>
        <p:spPr>
          <a:xfrm>
            <a:off x="1742106" y="5005757"/>
            <a:ext cx="0" cy="49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3901" y="5501878"/>
            <a:ext cx="1776410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1" dirty="0"/>
              <a:t>Clean Data</a:t>
            </a:r>
          </a:p>
        </p:txBody>
      </p:sp>
    </p:spTree>
    <p:extLst>
      <p:ext uri="{BB962C8B-B14F-4D97-AF65-F5344CB8AC3E}">
        <p14:creationId xmlns:p14="http://schemas.microsoft.com/office/powerpoint/2010/main" val="2352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128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David</dc:creator>
  <cp:lastModifiedBy>ROSS David</cp:lastModifiedBy>
  <cp:revision>6</cp:revision>
  <dcterms:created xsi:type="dcterms:W3CDTF">2017-09-26T14:07:29Z</dcterms:created>
  <dcterms:modified xsi:type="dcterms:W3CDTF">2017-09-26T15:21:23Z</dcterms:modified>
</cp:coreProperties>
</file>