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</p:sldMasterIdLst>
  <p:notesMasterIdLst>
    <p:notesMasterId r:id="rId21"/>
  </p:notesMasterIdLst>
  <p:sldIdLst>
    <p:sldId id="1366" r:id="rId2"/>
    <p:sldId id="1602" r:id="rId3"/>
    <p:sldId id="1616" r:id="rId4"/>
    <p:sldId id="1599" r:id="rId5"/>
    <p:sldId id="1600" r:id="rId6"/>
    <p:sldId id="1643" r:id="rId7"/>
    <p:sldId id="1644" r:id="rId8"/>
    <p:sldId id="1645" r:id="rId9"/>
    <p:sldId id="1646" r:id="rId10"/>
    <p:sldId id="1647" r:id="rId11"/>
    <p:sldId id="1651" r:id="rId12"/>
    <p:sldId id="1648" r:id="rId13"/>
    <p:sldId id="1649" r:id="rId14"/>
    <p:sldId id="1650" r:id="rId15"/>
    <p:sldId id="1601" r:id="rId16"/>
    <p:sldId id="1653" r:id="rId17"/>
    <p:sldId id="1652" r:id="rId18"/>
    <p:sldId id="1655" r:id="rId19"/>
    <p:sldId id="1579" r:id="rId20"/>
  </p:sldIdLst>
  <p:sldSz cx="9906000" cy="6858000" type="A4"/>
  <p:notesSz cx="6877050" cy="100028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buFont typeface="Wingdings" pitchFamily="2" charset="2"/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buFont typeface="Wingdings" pitchFamily="2" charset="2"/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buFont typeface="Wingdings" pitchFamily="2" charset="2"/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buFont typeface="Wingdings" pitchFamily="2" charset="2"/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buFont typeface="Wingdings" pitchFamily="2" charset="2"/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5">
          <p15:clr>
            <a:srgbClr val="A4A3A4"/>
          </p15:clr>
        </p15:guide>
        <p15:guide id="2" orient="horz" pos="591">
          <p15:clr>
            <a:srgbClr val="A4A3A4"/>
          </p15:clr>
        </p15:guide>
        <p15:guide id="3" orient="horz" pos="1222">
          <p15:clr>
            <a:srgbClr val="A4A3A4"/>
          </p15:clr>
        </p15:guide>
        <p15:guide id="4" pos="197">
          <p15:clr>
            <a:srgbClr val="A4A3A4"/>
          </p15:clr>
        </p15:guide>
        <p15:guide id="5" pos="3122">
          <p15:clr>
            <a:srgbClr val="A4A3A4"/>
          </p15:clr>
        </p15:guide>
        <p15:guide id="6" pos="60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8F8F8"/>
    <a:srgbClr val="808080"/>
    <a:srgbClr val="C0C0C0"/>
    <a:srgbClr val="CC0000"/>
    <a:srgbClr val="B2D2E1"/>
    <a:srgbClr val="FFC1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9147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72" y="108"/>
      </p:cViewPr>
      <p:guideLst>
        <p:guide orient="horz" pos="4115"/>
        <p:guide orient="horz" pos="591"/>
        <p:guide orient="horz" pos="1222"/>
        <p:guide pos="197"/>
        <p:guide pos="3122"/>
        <p:guide pos="6066"/>
      </p:guideLst>
    </p:cSldViewPr>
  </p:slideViewPr>
  <p:outlineViewPr>
    <p:cViewPr>
      <p:scale>
        <a:sx n="33" d="100"/>
        <a:sy n="33" d="100"/>
      </p:scale>
      <p:origin x="0" y="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3" y="3"/>
            <a:ext cx="2979948" cy="49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1" tIns="46551" rIns="93101" bIns="46551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3895499" y="3"/>
            <a:ext cx="2979948" cy="49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1" tIns="46551" rIns="93101" bIns="46551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CB70D1B-AA9C-4876-8A4B-DDD6A42C083F}" type="datetimeFigureOut">
              <a:rPr lang="ko-KR" altLang="en-US"/>
              <a:pPr>
                <a:defRPr/>
              </a:pPr>
              <a:t>2020-03-02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49300"/>
            <a:ext cx="5418138" cy="3751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9" tIns="46555" rIns="93109" bIns="46555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688671" y="4750909"/>
            <a:ext cx="5499710" cy="450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1" tIns="46551" rIns="93101" bIns="46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3" y="9501811"/>
            <a:ext cx="2979948" cy="49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1" tIns="46551" rIns="93101" bIns="46551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3895499" y="9501811"/>
            <a:ext cx="2979948" cy="49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1" tIns="46551" rIns="93101" bIns="46551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0ADC54-531E-403F-9826-91330460C76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928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4006790"/>
            <a:ext cx="8420100" cy="4001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FE9AFD-9246-4A92-85FF-5F88FC240B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7" y="295332"/>
            <a:ext cx="1092063" cy="3047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3459" y="108669"/>
            <a:ext cx="7720774" cy="215444"/>
          </a:xfrm>
          <a:prstGeom prst="rect">
            <a:avLst/>
          </a:prstGeom>
          <a:noFill/>
        </p:spPr>
        <p:txBody>
          <a:bodyPr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255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53B2EA-6ECA-4D59-8F9B-A3A426ACF8A8}" type="datetimeFigureOut">
              <a:rPr lang="ko-KR" altLang="en-US" smtClean="0"/>
              <a:pPr/>
              <a:t>2020-03-02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DD39159-20DF-442D-AAEE-B930AEBEF34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CEB258-7B5E-4FAD-88AE-BCFC3AAC6A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7" y="295332"/>
            <a:ext cx="1092063" cy="3047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8" y="554038"/>
            <a:ext cx="9471025" cy="396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138" y="2259013"/>
            <a:ext cx="9353550" cy="3508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4908550" y="6669088"/>
            <a:ext cx="1555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41288" indent="-141288">
              <a:spcBef>
                <a:spcPct val="0"/>
              </a:spcBef>
              <a:spcAft>
                <a:spcPct val="30000"/>
              </a:spcAft>
              <a:buSzPct val="120000"/>
              <a:tabLst>
                <a:tab pos="604838" algn="l"/>
              </a:tabLst>
              <a:defRPr/>
            </a:pPr>
            <a:fld id="{300C79AC-B364-4DCB-9119-D6F89A1A200C}" type="slidenum">
              <a:rPr kumimoji="0" lang="ko-KR" altLang="en-US" sz="1000" b="1">
                <a:solidFill>
                  <a:srgbClr val="003F59"/>
                </a:solidFill>
                <a:latin typeface="+mn-lt"/>
                <a:ea typeface="+mn-ea"/>
              </a:rPr>
              <a:pPr marL="141288" indent="-141288">
                <a:spcBef>
                  <a:spcPct val="0"/>
                </a:spcBef>
                <a:spcAft>
                  <a:spcPct val="30000"/>
                </a:spcAft>
                <a:buSzPct val="120000"/>
                <a:tabLst>
                  <a:tab pos="604838" algn="l"/>
                </a:tabLst>
                <a:defRPr/>
              </a:pPr>
              <a:t>‹#›</a:t>
            </a:fld>
            <a:endParaRPr kumimoji="0" lang="en-US" altLang="ko-KR" sz="1000" b="1" dirty="0">
              <a:solidFill>
                <a:srgbClr val="003F5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908550" y="6669088"/>
            <a:ext cx="1555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41288" indent="-141288">
              <a:spcBef>
                <a:spcPct val="0"/>
              </a:spcBef>
              <a:spcAft>
                <a:spcPct val="30000"/>
              </a:spcAft>
              <a:buSzPct val="120000"/>
              <a:tabLst>
                <a:tab pos="604838" algn="l"/>
              </a:tabLst>
              <a:defRPr/>
            </a:pPr>
            <a:fld id="{300C79AC-B364-4DCB-9119-D6F89A1A200C}" type="slidenum">
              <a:rPr kumimoji="0" lang="ko-KR" altLang="en-US" sz="1000" b="1">
                <a:solidFill>
                  <a:srgbClr val="003F59"/>
                </a:solidFill>
                <a:latin typeface="+mn-lt"/>
                <a:ea typeface="+mn-ea"/>
              </a:rPr>
              <a:pPr marL="141288" indent="-141288">
                <a:spcBef>
                  <a:spcPct val="0"/>
                </a:spcBef>
                <a:spcAft>
                  <a:spcPct val="30000"/>
                </a:spcAft>
                <a:buSzPct val="120000"/>
                <a:tabLst>
                  <a:tab pos="604838" algn="l"/>
                </a:tabLst>
                <a:defRPr/>
              </a:pPr>
              <a:t>‹#›</a:t>
            </a:fld>
            <a:endParaRPr kumimoji="0" lang="en-US" altLang="ko-KR" sz="1000" b="1" dirty="0">
              <a:solidFill>
                <a:srgbClr val="003F59"/>
              </a:solidFill>
              <a:latin typeface="+mn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98502-59D2-4272-8B4C-A866A592C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47" y="6593345"/>
            <a:ext cx="614632" cy="171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04789" y="2014526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216531" y="2014526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4908550" y="6669088"/>
            <a:ext cx="1555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41288" indent="-141288">
              <a:spcBef>
                <a:spcPct val="0"/>
              </a:spcBef>
              <a:spcAft>
                <a:spcPct val="30000"/>
              </a:spcAft>
              <a:buSzPct val="120000"/>
              <a:tabLst>
                <a:tab pos="604838" algn="l"/>
              </a:tabLst>
              <a:defRPr/>
            </a:pPr>
            <a:fld id="{300C79AC-B364-4DCB-9119-D6F89A1A200C}" type="slidenum">
              <a:rPr kumimoji="0" lang="ko-KR" altLang="en-US" sz="1000" b="1">
                <a:solidFill>
                  <a:srgbClr val="003F59"/>
                </a:solidFill>
                <a:latin typeface="+mn-lt"/>
                <a:ea typeface="+mn-ea"/>
              </a:rPr>
              <a:pPr marL="141288" indent="-141288">
                <a:spcBef>
                  <a:spcPct val="0"/>
                </a:spcBef>
                <a:spcAft>
                  <a:spcPct val="30000"/>
                </a:spcAft>
                <a:buSzPct val="120000"/>
                <a:tabLst>
                  <a:tab pos="604838" algn="l"/>
                </a:tabLst>
                <a:defRPr/>
              </a:pPr>
              <a:t>‹#›</a:t>
            </a:fld>
            <a:endParaRPr kumimoji="0" lang="en-US" altLang="ko-KR" sz="1000" b="1" dirty="0">
              <a:solidFill>
                <a:srgbClr val="003F59"/>
              </a:solidFill>
              <a:latin typeface="+mn-lt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044D2-4420-48DF-9908-8F386EC47C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47" y="6593345"/>
            <a:ext cx="614632" cy="171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04789" y="2014526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216531" y="2014526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304789" y="3657585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216531" y="3657585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4908550" y="6669088"/>
            <a:ext cx="1555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41288" indent="-141288">
              <a:spcBef>
                <a:spcPct val="0"/>
              </a:spcBef>
              <a:spcAft>
                <a:spcPct val="30000"/>
              </a:spcAft>
              <a:buSzPct val="120000"/>
              <a:tabLst>
                <a:tab pos="604838" algn="l"/>
              </a:tabLst>
              <a:defRPr/>
            </a:pPr>
            <a:fld id="{300C79AC-B364-4DCB-9119-D6F89A1A200C}" type="slidenum">
              <a:rPr kumimoji="0" lang="ko-KR" altLang="en-US" sz="1000" b="1">
                <a:solidFill>
                  <a:srgbClr val="003F59"/>
                </a:solidFill>
                <a:latin typeface="+mn-lt"/>
                <a:ea typeface="+mn-ea"/>
              </a:rPr>
              <a:pPr marL="141288" indent="-141288">
                <a:spcBef>
                  <a:spcPct val="0"/>
                </a:spcBef>
                <a:spcAft>
                  <a:spcPct val="30000"/>
                </a:spcAft>
                <a:buSzPct val="120000"/>
                <a:tabLst>
                  <a:tab pos="604838" algn="l"/>
                </a:tabLst>
                <a:defRPr/>
              </a:pPr>
              <a:t>‹#›</a:t>
            </a:fld>
            <a:endParaRPr kumimoji="0" lang="en-US" altLang="ko-KR" sz="1000" b="1" dirty="0">
              <a:solidFill>
                <a:srgbClr val="003F59"/>
              </a:solidFill>
              <a:latin typeface="+mn-lt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6257AE-AE03-4C93-942A-90EDD9F35C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47" y="6593345"/>
            <a:ext cx="614632" cy="171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04789" y="2014526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216532" y="2014526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4908550" y="6669088"/>
            <a:ext cx="1555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41288" indent="-141288">
              <a:spcBef>
                <a:spcPct val="0"/>
              </a:spcBef>
              <a:spcAft>
                <a:spcPct val="30000"/>
              </a:spcAft>
              <a:buSzPct val="120000"/>
              <a:tabLst>
                <a:tab pos="604838" algn="l"/>
              </a:tabLst>
              <a:defRPr/>
            </a:pPr>
            <a:fld id="{300C79AC-B364-4DCB-9119-D6F89A1A200C}" type="slidenum">
              <a:rPr kumimoji="0" lang="ko-KR" altLang="en-US" sz="1000" b="1">
                <a:solidFill>
                  <a:srgbClr val="003F59"/>
                </a:solidFill>
                <a:latin typeface="+mn-lt"/>
                <a:ea typeface="+mn-ea"/>
              </a:rPr>
              <a:pPr marL="141288" indent="-141288">
                <a:spcBef>
                  <a:spcPct val="0"/>
                </a:spcBef>
                <a:spcAft>
                  <a:spcPct val="30000"/>
                </a:spcAft>
                <a:buSzPct val="120000"/>
                <a:tabLst>
                  <a:tab pos="604838" algn="l"/>
                </a:tabLst>
                <a:defRPr/>
              </a:pPr>
              <a:t>‹#›</a:t>
            </a:fld>
            <a:endParaRPr kumimoji="0" lang="en-US" altLang="ko-KR" sz="1000" b="1" dirty="0">
              <a:solidFill>
                <a:srgbClr val="003F59"/>
              </a:solidFill>
              <a:latin typeface="+mn-lt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C4A123-C725-4552-8C4F-AE83484615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47" y="6593345"/>
            <a:ext cx="614632" cy="171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04789" y="2014526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216532" y="2014526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304789" y="3657585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216532" y="3657585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304789" y="5300660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5216532" y="5300660"/>
            <a:ext cx="4110038" cy="12003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4908550" y="6669088"/>
            <a:ext cx="1555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41288" indent="-141288">
              <a:spcBef>
                <a:spcPct val="0"/>
              </a:spcBef>
              <a:spcAft>
                <a:spcPct val="30000"/>
              </a:spcAft>
              <a:buSzPct val="120000"/>
              <a:tabLst>
                <a:tab pos="604838" algn="l"/>
              </a:tabLst>
              <a:defRPr/>
            </a:pPr>
            <a:fld id="{300C79AC-B364-4DCB-9119-D6F89A1A200C}" type="slidenum">
              <a:rPr kumimoji="0" lang="ko-KR" altLang="en-US" sz="1000" b="1">
                <a:solidFill>
                  <a:srgbClr val="003F59"/>
                </a:solidFill>
                <a:latin typeface="+mn-lt"/>
                <a:ea typeface="+mn-ea"/>
              </a:rPr>
              <a:pPr marL="141288" indent="-141288">
                <a:spcBef>
                  <a:spcPct val="0"/>
                </a:spcBef>
                <a:spcAft>
                  <a:spcPct val="30000"/>
                </a:spcAft>
                <a:buSzPct val="120000"/>
                <a:tabLst>
                  <a:tab pos="604838" algn="l"/>
                </a:tabLst>
                <a:defRPr/>
              </a:pPr>
              <a:t>‹#›</a:t>
            </a:fld>
            <a:endParaRPr kumimoji="0" lang="en-US" altLang="ko-KR" sz="1000" b="1" dirty="0">
              <a:solidFill>
                <a:srgbClr val="003F59"/>
              </a:solidFill>
              <a:latin typeface="+mn-lt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05A69A-AF99-4CFB-BEE0-1EC282E820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47" y="6593345"/>
            <a:ext cx="614632" cy="171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 userDrawn="1"/>
        </p:nvSpPr>
        <p:spPr bwMode="auto">
          <a:xfrm>
            <a:off x="4908550" y="6669088"/>
            <a:ext cx="15557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41288" indent="-141288">
              <a:spcBef>
                <a:spcPct val="0"/>
              </a:spcBef>
              <a:spcAft>
                <a:spcPct val="30000"/>
              </a:spcAft>
              <a:buSzPct val="120000"/>
              <a:tabLst>
                <a:tab pos="604838" algn="l"/>
              </a:tabLst>
              <a:defRPr/>
            </a:pPr>
            <a:fld id="{300C79AC-B364-4DCB-9119-D6F89A1A200C}" type="slidenum">
              <a:rPr kumimoji="0" lang="ko-KR" altLang="en-US" sz="1000" b="1">
                <a:solidFill>
                  <a:srgbClr val="003F59"/>
                </a:solidFill>
                <a:latin typeface="+mn-lt"/>
                <a:ea typeface="+mn-ea"/>
              </a:rPr>
              <a:pPr marL="141288" indent="-141288">
                <a:spcBef>
                  <a:spcPct val="0"/>
                </a:spcBef>
                <a:spcAft>
                  <a:spcPct val="30000"/>
                </a:spcAft>
                <a:buSzPct val="120000"/>
                <a:tabLst>
                  <a:tab pos="604838" algn="l"/>
                </a:tabLst>
                <a:defRPr/>
              </a:pPr>
              <a:t>‹#›</a:t>
            </a:fld>
            <a:endParaRPr kumimoji="0" lang="en-US" altLang="ko-KR" sz="1000" b="1" dirty="0">
              <a:solidFill>
                <a:srgbClr val="003F5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192088" y="554038"/>
            <a:ext cx="9471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8138" y="2259013"/>
            <a:ext cx="935355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875" r:id="rId2"/>
    <p:sldLayoutId id="2147483745" r:id="rId3"/>
    <p:sldLayoutId id="2147483766" r:id="rId4"/>
    <p:sldLayoutId id="2147483761" r:id="rId5"/>
    <p:sldLayoutId id="2147483762" r:id="rId6"/>
    <p:sldLayoutId id="2147483796" r:id="rId7"/>
    <p:sldLayoutId id="2147483798" r:id="rId8"/>
    <p:sldLayoutId id="2147483743" r:id="rId9"/>
    <p:sldLayoutId id="214748387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맑은 고딕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맑은 고딕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맑은 고딕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pitchFamily="34" charset="0"/>
          <a:ea typeface="맑은 고딕" pitchFamily="50" charset="-127"/>
        </a:defRPr>
      </a:lvl9pPr>
    </p:titleStyle>
    <p:bodyStyle>
      <a:lvl1pPr marL="146050" indent="-146050" algn="l" rtl="0" eaLnBrk="0" fontAlgn="base" hangingPunct="0">
        <a:spcBef>
          <a:spcPct val="20000"/>
        </a:spcBef>
        <a:spcAft>
          <a:spcPct val="5000"/>
        </a:spcAft>
        <a:buFont typeface="Wingdings" pitchFamily="2" charset="2"/>
        <a:buChar char="§"/>
        <a:defRPr kumimoji="1" lang="ko-KR" altLang="en-US" sz="1200" kern="1200" dirty="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330200" indent="-177800" algn="l" rtl="0" eaLnBrk="0" fontAlgn="base" hangingPunct="0">
        <a:spcBef>
          <a:spcPct val="20000"/>
        </a:spcBef>
        <a:spcAft>
          <a:spcPct val="5000"/>
        </a:spcAft>
        <a:buFont typeface="Arial" charset="0"/>
        <a:buChar char="–"/>
        <a:defRPr kumimoji="1" lang="ko-KR" altLang="en-US" sz="1200" kern="1200" dirty="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514350" indent="-152400" algn="l" rtl="0" eaLnBrk="0" fontAlgn="base" hangingPunct="0">
        <a:spcBef>
          <a:spcPct val="20000"/>
        </a:spcBef>
        <a:spcAft>
          <a:spcPct val="5000"/>
        </a:spcAft>
        <a:buFont typeface="Arial" charset="0"/>
        <a:buChar char="•"/>
        <a:defRPr kumimoji="1" lang="ko-KR" altLang="en-US" sz="1200" kern="1200" dirty="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698500" indent="-177800" algn="l" rtl="0" eaLnBrk="0" fontAlgn="base" hangingPunct="0">
        <a:spcBef>
          <a:spcPct val="20000"/>
        </a:spcBef>
        <a:spcAft>
          <a:spcPct val="5000"/>
        </a:spcAft>
        <a:buSzPct val="70000"/>
        <a:buFont typeface="Arial" charset="0"/>
        <a:buChar char="►"/>
        <a:defRPr kumimoji="1" lang="ko-KR" altLang="en-US" sz="1200" kern="1200" dirty="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869950" indent="-152400" algn="l" rtl="0" eaLnBrk="0" fontAlgn="base" hangingPunct="0">
        <a:spcBef>
          <a:spcPct val="20000"/>
        </a:spcBef>
        <a:spcAft>
          <a:spcPct val="5000"/>
        </a:spcAft>
        <a:buFont typeface="Arial" charset="0"/>
        <a:buChar char="»"/>
        <a:defRPr kumimoji="1" lang="ko-KR" altLang="en-US" sz="1200" kern="1200" dirty="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>
          <a:xfrm>
            <a:off x="0" y="2223159"/>
            <a:ext cx="9906000" cy="646331"/>
          </a:xfrm>
        </p:spPr>
        <p:txBody>
          <a:bodyPr/>
          <a:lstStyle/>
          <a:p>
            <a:pPr algn="ctr" eaLnBrk="1" hangingPunct="1"/>
            <a:r>
              <a:rPr lang="en-US" altLang="ko-KR" sz="3600" b="1">
                <a:solidFill>
                  <a:srgbClr val="0C0C0C"/>
                </a:solidFill>
                <a:latin typeface="Verdana" pitchFamily="34" charset="0"/>
                <a:ea typeface="맑은 고딕" pitchFamily="50" charset="-127"/>
              </a:rPr>
              <a:t>IT </a:t>
            </a:r>
            <a:r>
              <a:rPr lang="ko-KR" altLang="en-US" sz="3600" b="1">
                <a:solidFill>
                  <a:srgbClr val="0C0C0C"/>
                </a:solidFill>
                <a:latin typeface="Verdana" pitchFamily="34" charset="0"/>
                <a:ea typeface="맑은 고딕" pitchFamily="50" charset="-127"/>
              </a:rPr>
              <a:t>프로젝트 </a:t>
            </a:r>
            <a:r>
              <a:rPr lang="ko-KR" altLang="en-US" sz="3600" b="1" dirty="0">
                <a:solidFill>
                  <a:srgbClr val="0C0C0C"/>
                </a:solidFill>
                <a:latin typeface="Verdana" pitchFamily="34" charset="0"/>
                <a:ea typeface="맑은 고딕" pitchFamily="50" charset="-127"/>
              </a:rPr>
              <a:t>관리지침</a:t>
            </a:r>
            <a:endParaRPr lang="ko-KR" altLang="en-US" sz="3600" b="1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0" y="3787325"/>
            <a:ext cx="9906000" cy="40011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C0C0C"/>
                </a:solidFill>
                <a:latin typeface="+mn-ea"/>
                <a:ea typeface="+mn-ea"/>
              </a:rPr>
              <a:t>- IT</a:t>
            </a:r>
            <a:r>
              <a:rPr lang="ko-KR" altLang="en-US" sz="2000" b="1" dirty="0">
                <a:solidFill>
                  <a:srgbClr val="0C0C0C"/>
                </a:solidFill>
                <a:latin typeface="+mn-ea"/>
                <a:ea typeface="+mn-ea"/>
              </a:rPr>
              <a:t>서비스본부 </a:t>
            </a:r>
            <a:r>
              <a:rPr lang="en-US" altLang="ko-KR" sz="2000" b="1" dirty="0">
                <a:solidFill>
                  <a:srgbClr val="0C0C0C"/>
                </a:solidFill>
                <a:latin typeface="+mn-ea"/>
                <a:ea typeface="+mn-ea"/>
              </a:rPr>
              <a:t>- </a:t>
            </a:r>
            <a:r>
              <a:rPr lang="ko-KR" altLang="en-US" sz="2000" b="1" dirty="0">
                <a:solidFill>
                  <a:srgbClr val="0C0C0C"/>
                </a:solidFill>
                <a:latin typeface="+mn-ea"/>
                <a:ea typeface="+mn-ea"/>
              </a:rPr>
              <a:t> </a:t>
            </a:r>
            <a:endParaRPr lang="en-US" altLang="ko-KR" sz="2000" b="1" dirty="0">
              <a:solidFill>
                <a:srgbClr val="0C0C0C"/>
              </a:solidFill>
              <a:latin typeface="+mn-ea"/>
              <a:ea typeface="+mn-ea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0" y="5105270"/>
            <a:ext cx="9905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7163" indent="-157163" latinLnBrk="0">
              <a:spcBef>
                <a:spcPct val="20000"/>
              </a:spcBef>
              <a:spcAft>
                <a:spcPct val="5000"/>
              </a:spcAft>
              <a:buFontTx/>
              <a:buNone/>
            </a:pPr>
            <a:r>
              <a:rPr lang="en-US" altLang="ko-KR" sz="1600" b="1">
                <a:latin typeface="+mn-ea"/>
                <a:ea typeface="+mn-ea"/>
              </a:rPr>
              <a:t>2020.03.02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83027"/>
              </p:ext>
            </p:extLst>
          </p:nvPr>
        </p:nvGraphicFramePr>
        <p:xfrm>
          <a:off x="6223819" y="210626"/>
          <a:ext cx="3405956" cy="60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관리부서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서비스본부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적용부서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전부서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문서버전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최종수정일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2020.03.02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5545"/>
            <a:ext cx="6090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관리 프로세스 </a:t>
            </a:r>
            <a:r>
              <a:rPr lang="en-US" altLang="ko-KR" dirty="0"/>
              <a:t>: </a:t>
            </a:r>
            <a:r>
              <a:rPr lang="ko-KR" altLang="en-US" dirty="0"/>
              <a:t>종료 프로세스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337916" y="4060168"/>
            <a:ext cx="9223965" cy="2401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rtlCol="0" anchor="ctr"/>
          <a:lstStyle/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프로젝트의 모든 단계를 종료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  <a:ea typeface="+mn-ea"/>
              </a:rPr>
              <a:t>프로젝트 종료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교훈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  <a:t>(Lessons learned)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문서 작성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  <a:ea typeface="+mn-ea"/>
              </a:rPr>
              <a:t>프로젝트 최종 </a:t>
            </a:r>
            <a:r>
              <a:rPr lang="ko-KR" altLang="en-US" sz="1600" b="1" kern="0" dirty="0" err="1">
                <a:latin typeface="+mn-ea"/>
                <a:ea typeface="+mn-ea"/>
              </a:rPr>
              <a:t>결과서</a:t>
            </a:r>
            <a:r>
              <a:rPr lang="en-US" altLang="ko-KR" sz="1600" b="1" kern="0" dirty="0"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latin typeface="+mn-ea"/>
                <a:ea typeface="+mn-ea"/>
              </a:rPr>
              <a:t>프로젝트 완료 보고서</a:t>
            </a:r>
            <a:r>
              <a:rPr lang="en-US" altLang="ko-KR" sz="1600" b="1" kern="0" dirty="0">
                <a:latin typeface="+mn-ea"/>
                <a:ea typeface="+mn-ea"/>
              </a:rPr>
              <a:t>) </a:t>
            </a:r>
            <a:r>
              <a:rPr lang="ko-KR" altLang="en-US" sz="1600" b="1" kern="0" dirty="0">
                <a:latin typeface="+mn-ea"/>
                <a:ea typeface="+mn-ea"/>
              </a:rPr>
              <a:t>작성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 산출물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기록물을 저장소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  <a:t>(Repository)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에 저장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  <a:ea typeface="+mn-ea"/>
              </a:rPr>
              <a:t>계약 종료에 필요한 사항 확인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I. </a:t>
            </a:r>
            <a:r>
              <a:rPr lang="ko-KR" altLang="en-US" sz="1200" dirty="0"/>
              <a:t>프로젝트 관리의 개념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46803" y="1271237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범위 기준선 검토 및 완료 확인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330057" y="1741434"/>
            <a:ext cx="2989556" cy="1429482"/>
          </a:xfrm>
          <a:prstGeom prst="roundRect">
            <a:avLst>
              <a:gd name="adj" fmla="val 9925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교훈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(Lessons learned)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완료 보고서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산출물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기록물 저장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계약 종료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330056" y="1000292"/>
            <a:ext cx="2989557" cy="627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프로젝트 종료 및 산출물 저장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46801" y="1688364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프로젝트 모든 단계 종료</a:t>
            </a: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5447169" y="1913002"/>
            <a:ext cx="1156225" cy="274345"/>
          </a:xfrm>
          <a:prstGeom prst="downArrow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2360036" y="883401"/>
            <a:ext cx="7201845" cy="2425720"/>
          </a:xfrm>
          <a:prstGeom prst="rect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2546812" y="2105491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조달 종료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46800" y="2522618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교훈 수집 및 산출물 보관</a:t>
            </a:r>
          </a:p>
        </p:txBody>
      </p:sp>
      <p:sp>
        <p:nvSpPr>
          <p:cNvPr id="33" name="굽은 화살표 32"/>
          <p:cNvSpPr/>
          <p:nvPr/>
        </p:nvSpPr>
        <p:spPr>
          <a:xfrm flipV="1">
            <a:off x="1048025" y="1845796"/>
            <a:ext cx="1244521" cy="856773"/>
          </a:xfrm>
          <a:prstGeom prst="bentArrow">
            <a:avLst>
              <a:gd name="adj1" fmla="val 32549"/>
              <a:gd name="adj2" fmla="val 33154"/>
              <a:gd name="adj3" fmla="val 40991"/>
              <a:gd name="adj4" fmla="val 59344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7916" y="1054444"/>
            <a:ext cx="1678362" cy="7934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감시 및 통제</a:t>
            </a:r>
          </a:p>
        </p:txBody>
      </p:sp>
    </p:spTree>
    <p:extLst>
      <p:ext uri="{BB962C8B-B14F-4D97-AF65-F5344CB8AC3E}">
        <p14:creationId xmlns:p14="http://schemas.microsoft.com/office/powerpoint/2010/main" val="28829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35134" y="3849550"/>
            <a:ext cx="3835730" cy="50036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p:sp>
        <p:nvSpPr>
          <p:cNvPr id="11306" name="제목 78"/>
          <p:cNvSpPr>
            <a:spLocks noGrp="1"/>
          </p:cNvSpPr>
          <p:nvPr>
            <p:ph type="title"/>
          </p:nvPr>
        </p:nvSpPr>
        <p:spPr>
          <a:xfrm>
            <a:off x="-1" y="1720477"/>
            <a:ext cx="9906000" cy="523220"/>
          </a:xfrm>
        </p:spPr>
        <p:txBody>
          <a:bodyPr anchor="b" anchorCtr="0"/>
          <a:lstStyle/>
          <a:p>
            <a:pPr algn="ctr"/>
            <a:r>
              <a:rPr kumimoji="1" lang="en-US" altLang="ko-KR" sz="2800" kern="0">
                <a:solidFill>
                  <a:srgbClr val="006699"/>
                </a:solidFill>
                <a:latin typeface="+mj-ea"/>
              </a:rPr>
              <a:t>Table of contens</a:t>
            </a:r>
            <a:endParaRPr lang="ko-KR" altLang="ko-KR" sz="3200" dirty="0">
              <a:latin typeface="+mj-ea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035135" y="3115628"/>
            <a:ext cx="3835730" cy="203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00050" indent="-400050" algn="l" latinLnBrk="0">
              <a:lnSpc>
                <a:spcPct val="100000"/>
              </a:lnSpc>
              <a:spcBef>
                <a:spcPts val="3000"/>
              </a:spcBef>
              <a:buClrTx/>
              <a:buAutoNum type="romanUcPeriod"/>
              <a:defRPr/>
            </a:pPr>
            <a:r>
              <a:rPr lang="ko-KR" altLang="en-US" sz="2400" b="1" dirty="0">
                <a:latin typeface="+mj-ea"/>
                <a:ea typeface="+mj-ea"/>
                <a:cs typeface="Tahoma" pitchFamily="34" charset="0"/>
              </a:rPr>
              <a:t>프로젝트 관리의</a:t>
            </a:r>
            <a:r>
              <a:rPr lang="en-US" altLang="ko-KR" sz="2400" b="1" dirty="0">
                <a:latin typeface="+mj-ea"/>
                <a:ea typeface="+mj-ea"/>
                <a:cs typeface="Tahoma" pitchFamily="34" charset="0"/>
              </a:rPr>
              <a:t> </a:t>
            </a:r>
            <a:r>
              <a:rPr lang="ko-KR" altLang="en-US" sz="2400" b="1" dirty="0">
                <a:latin typeface="+mj-ea"/>
                <a:ea typeface="+mj-ea"/>
                <a:cs typeface="Tahoma" pitchFamily="34" charset="0"/>
              </a:rPr>
              <a:t>개념</a:t>
            </a:r>
            <a:endParaRPr lang="en-US" altLang="ko-KR" sz="2400" b="1" dirty="0">
              <a:latin typeface="+mj-ea"/>
              <a:ea typeface="+mj-ea"/>
              <a:cs typeface="Tahoma" pitchFamily="34" charset="0"/>
            </a:endParaRPr>
          </a:p>
          <a:p>
            <a:pPr marL="400050" indent="-400050" algn="l" latinLnBrk="0">
              <a:lnSpc>
                <a:spcPct val="100000"/>
              </a:lnSpc>
              <a:spcBef>
                <a:spcPts val="3000"/>
              </a:spcBef>
              <a:buClrTx/>
              <a:buAutoNum type="romanUcPeriod"/>
              <a:defRPr/>
            </a:pPr>
            <a:r>
              <a:rPr lang="en-US" altLang="ko-KR" sz="2400" b="1">
                <a:latin typeface="+mj-ea"/>
                <a:ea typeface="+mj-ea"/>
                <a:cs typeface="Tahoma" pitchFamily="34" charset="0"/>
              </a:rPr>
              <a:t>R&amp;R,</a:t>
            </a:r>
            <a:r>
              <a:rPr lang="ko-KR" altLang="en-US" sz="2400" b="1">
                <a:latin typeface="+mj-ea"/>
                <a:ea typeface="+mj-ea"/>
                <a:cs typeface="Tahoma" pitchFamily="34" charset="0"/>
              </a:rPr>
              <a:t> 산출물</a:t>
            </a:r>
            <a:r>
              <a:rPr lang="en-US" altLang="ko-KR" sz="2400" b="1">
                <a:latin typeface="+mj-ea"/>
                <a:ea typeface="+mj-ea"/>
                <a:cs typeface="Tahoma" pitchFamily="34" charset="0"/>
              </a:rPr>
              <a:t>, </a:t>
            </a:r>
            <a:r>
              <a:rPr lang="ko-KR" altLang="en-US" sz="2400" b="1">
                <a:latin typeface="+mj-ea"/>
                <a:ea typeface="+mj-ea"/>
                <a:cs typeface="Tahoma" pitchFamily="34" charset="0"/>
              </a:rPr>
              <a:t>보고체계</a:t>
            </a:r>
            <a:endParaRPr lang="en-US" altLang="ko-KR" sz="2400" b="1">
              <a:latin typeface="+mj-ea"/>
              <a:ea typeface="+mj-ea"/>
              <a:cs typeface="Tahoma" pitchFamily="34" charset="0"/>
            </a:endParaRPr>
          </a:p>
          <a:p>
            <a:pPr marL="400050" indent="-400050" algn="l" latinLnBrk="0">
              <a:lnSpc>
                <a:spcPct val="100000"/>
              </a:lnSpc>
              <a:spcBef>
                <a:spcPts val="3000"/>
              </a:spcBef>
              <a:buClrTx/>
              <a:buAutoNum type="romanUcPeriod"/>
              <a:defRPr/>
            </a:pPr>
            <a:r>
              <a:rPr lang="ko-KR" altLang="en-US" sz="2400" b="1">
                <a:latin typeface="+mj-ea"/>
                <a:ea typeface="+mj-ea"/>
                <a:cs typeface="Tahoma" pitchFamily="34" charset="0"/>
              </a:rPr>
              <a:t>최소 관리 방안</a:t>
            </a:r>
            <a:endParaRPr lang="en-US" altLang="ko-KR" sz="2400" b="1" dirty="0">
              <a:latin typeface="+mj-ea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3545"/>
            <a:ext cx="54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조직원 기본 역할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707886"/>
          </a:xfrm>
        </p:spPr>
        <p:txBody>
          <a:bodyPr/>
          <a:lstStyle/>
          <a:p>
            <a:r>
              <a:rPr lang="ko-KR" altLang="en-US" dirty="0"/>
              <a:t>프로젝트 조직은 프로젝트 팀원</a:t>
            </a:r>
            <a:r>
              <a:rPr lang="en-US" altLang="ko-KR" dirty="0"/>
              <a:t>(PL, 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PMO/PM </a:t>
            </a:r>
            <a:r>
              <a:rPr lang="ko-KR" altLang="en-US" dirty="0"/>
              <a:t>간의 역할이 서로 다르며</a:t>
            </a:r>
            <a:r>
              <a:rPr lang="en-US" altLang="ko-KR" dirty="0"/>
              <a:t>, PM</a:t>
            </a:r>
            <a:r>
              <a:rPr lang="ko-KR" altLang="en-US" dirty="0"/>
              <a:t>은 프로젝트 범위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  <a:r>
              <a:rPr lang="en-US" altLang="ko-KR" dirty="0"/>
              <a:t>, </a:t>
            </a:r>
            <a:r>
              <a:rPr lang="ko-KR" altLang="en-US" dirty="0"/>
              <a:t>원가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리스크 관리에 중점을 두고 있음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II</a:t>
            </a:r>
            <a:r>
              <a:rPr lang="en-US" altLang="ko-KR" sz="1200"/>
              <a:t>. R&amp;R, </a:t>
            </a:r>
            <a:r>
              <a:rPr lang="ko-KR" altLang="en-US" sz="1200"/>
              <a:t>산출물</a:t>
            </a:r>
            <a:r>
              <a:rPr lang="en-US" altLang="ko-KR" sz="1200"/>
              <a:t>, </a:t>
            </a:r>
            <a:r>
              <a:rPr lang="ko-KR" altLang="en-US" sz="1200"/>
              <a:t>보고체계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16759"/>
              </p:ext>
            </p:extLst>
          </p:nvPr>
        </p:nvGraphicFramePr>
        <p:xfrm>
          <a:off x="302281" y="1314922"/>
          <a:ext cx="9327494" cy="5091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6248">
                  <a:extLst>
                    <a:ext uri="{9D8B030D-6E8A-4147-A177-3AD203B41FA5}">
                      <a16:colId xmlns:a16="http://schemas.microsoft.com/office/drawing/2014/main" val="3822321782"/>
                    </a:ext>
                  </a:extLst>
                </a:gridCol>
                <a:gridCol w="785162">
                  <a:extLst>
                    <a:ext uri="{9D8B030D-6E8A-4147-A177-3AD203B41FA5}">
                      <a16:colId xmlns:a16="http://schemas.microsoft.com/office/drawing/2014/main" val="3679334951"/>
                    </a:ext>
                  </a:extLst>
                </a:gridCol>
                <a:gridCol w="2804729">
                  <a:extLst>
                    <a:ext uri="{9D8B030D-6E8A-4147-A177-3AD203B41FA5}">
                      <a16:colId xmlns:a16="http://schemas.microsoft.com/office/drawing/2014/main" val="3218833661"/>
                    </a:ext>
                  </a:extLst>
                </a:gridCol>
                <a:gridCol w="3281355">
                  <a:extLst>
                    <a:ext uri="{9D8B030D-6E8A-4147-A177-3AD203B41FA5}">
                      <a16:colId xmlns:a16="http://schemas.microsoft.com/office/drawing/2014/main" val="3577773916"/>
                    </a:ext>
                  </a:extLst>
                </a:gridCol>
              </a:tblGrid>
              <a:tr h="309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그룹장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본부장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144000" marT="0" marB="1440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PMO / PM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144000" marT="0" marB="1440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팀원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(PL, 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144000" marT="0" marB="1440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4017"/>
                  </a:ext>
                </a:extLst>
              </a:tr>
              <a:tr h="1556966">
                <a:tc rowSpan="2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프로젝트 현황 모니터링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일정 현황 모니터링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이슈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보고서 확인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144000" marT="0" marB="14400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PMO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144000" marT="0" marB="144000"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전체 프로젝트 진행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변경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전체 프로젝트 상황 분석</a:t>
                      </a:r>
                      <a:endParaRPr lang="en-US" altLang="ko-KR" sz="14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개발조직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의사소통 조율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조달 업체 관리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144000" marT="0" marB="1440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[PL/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팀원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리스크 보고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[PL/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팀원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내 작업 확인 및 실행</a:t>
                      </a:r>
                      <a:endParaRPr lang="en-US" altLang="ko-KR" sz="14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[PL/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팀원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내 작업 진행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률 보고</a:t>
                      </a:r>
                      <a:endParaRPr lang="en-US" altLang="ko-KR" sz="14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[PL]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프로젝트 팀원 성과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---------------------------------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서비스 정책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프로세스 관리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400" b="1" u="none" strike="noStrike" baseline="0" dirty="0" err="1">
                          <a:effectLst/>
                          <a:latin typeface="+mn-ea"/>
                          <a:ea typeface="+mn-ea"/>
                        </a:rPr>
                        <a:t>UseCase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식별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1400" b="1" u="none" strike="noStrike" baseline="0" dirty="0" err="1">
                          <a:effectLst/>
                          <a:latin typeface="+mn-ea"/>
                          <a:ea typeface="+mn-ea"/>
                        </a:rPr>
                        <a:t>UseCase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에 대한 화면 설계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품질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테스트케이스 작성 및 테스트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] UI/UX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디자인 및 퍼블리싱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아키텍처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시스템 설계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기능 구현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u="none" strike="noStrike" baseline="0" dirty="0" err="1">
                          <a:effectLst/>
                          <a:latin typeface="+mn-ea"/>
                          <a:ea typeface="+mn-ea"/>
                        </a:rPr>
                        <a:t>단위테스트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baseline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u="none" strike="noStrike" baseline="0"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400" b="1" u="none" strike="noStrike" baseline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보안</a:t>
                      </a:r>
                      <a:r>
                        <a:rPr lang="en-US" altLang="ko-KR" sz="1400" b="1" u="none" strike="noStrike" baseline="0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b="1" u="none" strike="noStrike" baseline="0" dirty="0">
                          <a:effectLst/>
                          <a:latin typeface="+mn-ea"/>
                          <a:ea typeface="+mn-ea"/>
                        </a:rPr>
                        <a:t>요구사항 식별 및 실행</a:t>
                      </a:r>
                      <a:endParaRPr lang="en-US" altLang="ko-KR" sz="1400" b="1" u="none" strike="noStrike" baseline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144000" marT="0" marB="144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04091"/>
                  </a:ext>
                </a:extLst>
              </a:tr>
              <a:tr h="295650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4000" marR="144000" marT="0" marB="144000"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프로젝트 정보 등록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14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수집 및 범위 정의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세부 작업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(Task)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자원 할당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일정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품질 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산출물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이슈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보고서 관리</a:t>
                      </a:r>
                      <a:endParaRPr lang="en-US" altLang="ko-KR" sz="1400" b="1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팀 관리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조달 관리</a:t>
                      </a:r>
                    </a:p>
                  </a:txBody>
                  <a:tcPr marL="144000" marR="144000" marT="0" marB="1440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9373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1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0885"/>
              </p:ext>
            </p:extLst>
          </p:nvPr>
        </p:nvGraphicFramePr>
        <p:xfrm>
          <a:off x="324952" y="367448"/>
          <a:ext cx="9287583" cy="6202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590">
                  <a:extLst>
                    <a:ext uri="{9D8B030D-6E8A-4147-A177-3AD203B41FA5}">
                      <a16:colId xmlns:a16="http://schemas.microsoft.com/office/drawing/2014/main" val="388265664"/>
                    </a:ext>
                  </a:extLst>
                </a:gridCol>
                <a:gridCol w="1204991">
                  <a:extLst>
                    <a:ext uri="{9D8B030D-6E8A-4147-A177-3AD203B41FA5}">
                      <a16:colId xmlns:a16="http://schemas.microsoft.com/office/drawing/2014/main" val="3800539571"/>
                    </a:ext>
                  </a:extLst>
                </a:gridCol>
                <a:gridCol w="1940781">
                  <a:extLst>
                    <a:ext uri="{9D8B030D-6E8A-4147-A177-3AD203B41FA5}">
                      <a16:colId xmlns:a16="http://schemas.microsoft.com/office/drawing/2014/main" val="3876984535"/>
                    </a:ext>
                  </a:extLst>
                </a:gridCol>
                <a:gridCol w="1144564">
                  <a:extLst>
                    <a:ext uri="{9D8B030D-6E8A-4147-A177-3AD203B41FA5}">
                      <a16:colId xmlns:a16="http://schemas.microsoft.com/office/drawing/2014/main" val="2464920946"/>
                    </a:ext>
                  </a:extLst>
                </a:gridCol>
                <a:gridCol w="1981660">
                  <a:extLst>
                    <a:ext uri="{9D8B030D-6E8A-4147-A177-3AD203B41FA5}">
                      <a16:colId xmlns:a16="http://schemas.microsoft.com/office/drawing/2014/main" val="2883045154"/>
                    </a:ext>
                  </a:extLst>
                </a:gridCol>
                <a:gridCol w="1966997">
                  <a:extLst>
                    <a:ext uri="{9D8B030D-6E8A-4147-A177-3AD203B41FA5}">
                      <a16:colId xmlns:a16="http://schemas.microsoft.com/office/drawing/2014/main" val="330822014"/>
                    </a:ext>
                  </a:extLst>
                </a:gridCol>
              </a:tblGrid>
              <a:tr h="969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프로세스 그룹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지식 영역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적용 규모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필수 산출물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50858"/>
                  </a:ext>
                </a:extLst>
              </a:tr>
              <a:tr h="155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착수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통합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프로젝트 헌장 개발</a:t>
                      </a:r>
                      <a:endParaRPr lang="ko-KR" alt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프로젝트 헌장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필요에 따라 프로젝트 착수 보고를 수행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41568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이해관계자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이해관계자 식별</a:t>
                      </a:r>
                      <a:endParaRPr lang="ko-KR" alt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이해관계자 </a:t>
                      </a:r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등록부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534814"/>
                  </a:ext>
                </a:extLst>
              </a:tr>
              <a:tr h="96916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기획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통합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프로젝트관리 계획서 개발</a:t>
                      </a:r>
                      <a:endParaRPr lang="ko-KR" alt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프로젝트관리 계획서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753828"/>
                  </a:ext>
                </a:extLst>
              </a:tr>
              <a:tr h="193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범위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범위관리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계획수립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요구사항관리 계획서</a:t>
                      </a:r>
                      <a:b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범위관리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계획서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81860"/>
                  </a:ext>
                </a:extLst>
              </a:tr>
              <a:tr h="193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요구사항 수집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요구사항 문서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요구사항 추적 매트릭스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075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범위 정의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범위기술서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91604"/>
                  </a:ext>
                </a:extLst>
              </a:tr>
              <a:tr h="290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작업분류체계</a:t>
                      </a:r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(WBS) </a:t>
                      </a:r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WBS,</a:t>
                      </a:r>
                      <a:b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)WBS 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사전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WBS 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WBS 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사전은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PMS 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도구를 사용하여 관리하도록 하며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상황에 따라 별도 문서로 관리 가능함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40643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일정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일정 관리 계획 수립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일정관리 계획서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759650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Activity) </a:t>
                      </a:r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정의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PMS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도구로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24318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활동 순서 배열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5723618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활동 자원 산정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3240406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활동 기간 산정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1340818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일정 개발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프로젝트 일정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1015443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원가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원가 관리 계획 수립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외주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외주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원가관리 계획서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647476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원가 산정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외주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외주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활동원가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산정치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300764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예산 책정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외주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외주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원가 기준선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45026"/>
                  </a:ext>
                </a:extLst>
              </a:tr>
              <a:tr h="290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품질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품질 관리 계획 수립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품질 </a:t>
                      </a:r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메트릭스</a:t>
                      </a:r>
                      <a:b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품질 체크리스트</a:t>
                      </a:r>
                      <a:b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품질관리 계획서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84786"/>
                  </a:ext>
                </a:extLst>
              </a:tr>
              <a:tr h="193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인적자원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인적자원 관리 계획 수립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책임 배정 매트릭스</a:t>
                      </a:r>
                      <a:b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인적자원관리 계획서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480559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effectLst/>
                          <a:latin typeface="+mn-ea"/>
                          <a:ea typeface="+mn-ea"/>
                        </a:rPr>
                        <a:t>의사소통 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의사소통 관리 계획 수립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의사소통관리 계획서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24811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리스크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리스크 관리 계획 수립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리스크관리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계획서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51456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리스크 식별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리스크 관리대장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50019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정성적 리스크 분석 수행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고위험 프로젝트 대상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76286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정량적 리스크 분석 수행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8260599"/>
                  </a:ext>
                </a:extLst>
              </a:tr>
              <a:tr h="9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리스크 대응 계획 수립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소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리스크 관리대장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04235"/>
                  </a:ext>
                </a:extLst>
              </a:tr>
              <a:tr h="193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조달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조달 관리 계획 수립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외주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외주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제안요청서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조달관리 계획서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85913"/>
                  </a:ext>
                </a:extLst>
              </a:tr>
              <a:tr h="155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+mn-ea"/>
                          <a:ea typeface="+mn-ea"/>
                        </a:rPr>
                        <a:t>이해관계자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이해관계자 관리 계획 수립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이해관계자관리 계획서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16095"/>
                  </a:ext>
                </a:extLst>
              </a:tr>
            </a:tbl>
          </a:graphicData>
        </a:graphic>
      </p:graphicFrame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204793" y="43545"/>
            <a:ext cx="68836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규모별 수행 프로세스 및 필수 산출물</a:t>
            </a:r>
          </a:p>
        </p:txBody>
      </p:sp>
      <p:sp>
        <p:nvSpPr>
          <p:cNvPr id="5" name="Text Box 49">
            <a:extLst>
              <a:ext uri="{FF2B5EF4-FFF2-40B4-BE49-F238E27FC236}">
                <a16:creationId xmlns:a16="http://schemas.microsoft.com/office/drawing/2014/main" id="{B2689B2E-78D7-410F-9ECF-45C017F0E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II</a:t>
            </a:r>
            <a:r>
              <a:rPr lang="en-US" altLang="ko-KR" sz="1200"/>
              <a:t>. R&amp;R, </a:t>
            </a:r>
            <a:r>
              <a:rPr lang="ko-KR" altLang="en-US" sz="1200"/>
              <a:t>산출물</a:t>
            </a:r>
            <a:r>
              <a:rPr lang="en-US" altLang="ko-KR" sz="1200"/>
              <a:t>, </a:t>
            </a:r>
            <a:r>
              <a:rPr lang="ko-KR" altLang="en-US" sz="1200"/>
              <a:t>보고체계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2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80029"/>
              </p:ext>
            </p:extLst>
          </p:nvPr>
        </p:nvGraphicFramePr>
        <p:xfrm>
          <a:off x="324952" y="412790"/>
          <a:ext cx="9302697" cy="6056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970">
                  <a:extLst>
                    <a:ext uri="{9D8B030D-6E8A-4147-A177-3AD203B41FA5}">
                      <a16:colId xmlns:a16="http://schemas.microsoft.com/office/drawing/2014/main" val="388265664"/>
                    </a:ext>
                  </a:extLst>
                </a:gridCol>
                <a:gridCol w="1158358">
                  <a:extLst>
                    <a:ext uri="{9D8B030D-6E8A-4147-A177-3AD203B41FA5}">
                      <a16:colId xmlns:a16="http://schemas.microsoft.com/office/drawing/2014/main" val="2554696364"/>
                    </a:ext>
                  </a:extLst>
                </a:gridCol>
                <a:gridCol w="1918637">
                  <a:extLst>
                    <a:ext uri="{9D8B030D-6E8A-4147-A177-3AD203B41FA5}">
                      <a16:colId xmlns:a16="http://schemas.microsoft.com/office/drawing/2014/main" val="3876984535"/>
                    </a:ext>
                  </a:extLst>
                </a:gridCol>
                <a:gridCol w="1113937">
                  <a:extLst>
                    <a:ext uri="{9D8B030D-6E8A-4147-A177-3AD203B41FA5}">
                      <a16:colId xmlns:a16="http://schemas.microsoft.com/office/drawing/2014/main" val="2464920946"/>
                    </a:ext>
                  </a:extLst>
                </a:gridCol>
                <a:gridCol w="1816128">
                  <a:extLst>
                    <a:ext uri="{9D8B030D-6E8A-4147-A177-3AD203B41FA5}">
                      <a16:colId xmlns:a16="http://schemas.microsoft.com/office/drawing/2014/main" val="2883045154"/>
                    </a:ext>
                  </a:extLst>
                </a:gridCol>
                <a:gridCol w="2149667">
                  <a:extLst>
                    <a:ext uri="{9D8B030D-6E8A-4147-A177-3AD203B41FA5}">
                      <a16:colId xmlns:a16="http://schemas.microsoft.com/office/drawing/2014/main" val="330822014"/>
                    </a:ext>
                  </a:extLst>
                </a:gridCol>
              </a:tblGrid>
              <a:tr h="2022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프로세스 그룹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지식 영역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적용 규모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필수 산출물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50858"/>
                  </a:ext>
                </a:extLst>
              </a:tr>
              <a:tr h="60686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작업 지시 및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상황은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관리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승인된 변경 요청 수행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41568"/>
                  </a:ext>
                </a:extLst>
              </a:tr>
              <a:tr h="404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보증 수행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규모에 따라 테스트 규모를 적절히 선택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534814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인적자원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프로젝트팀 확보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753828"/>
                  </a:ext>
                </a:extLst>
              </a:tr>
              <a:tr h="23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인적자원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팀 개발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의사소통 채널 이용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81860"/>
                  </a:ext>
                </a:extLst>
              </a:tr>
              <a:tr h="23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인적자원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팀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관리대장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075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의사소통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의사소통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문서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91604"/>
                  </a:ext>
                </a:extLst>
              </a:tr>
              <a:tr h="350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수행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40643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이해관계자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이해관계자 참여 관리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관리대장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759650"/>
                  </a:ext>
                </a:extLst>
              </a:tr>
              <a:tr h="202289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감시 및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작업 감시 및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상태 보고서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24318"/>
                  </a:ext>
                </a:extLst>
              </a:tr>
              <a:tr h="404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변경통제 수행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변경요청서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관리대장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23618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검수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인수 확인서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40406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0818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15443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647476"/>
                  </a:ext>
                </a:extLst>
              </a:tr>
              <a:tr h="404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규모에 따라 품질관리 활동의 규모를 적절히 선택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300764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의사소통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의사소통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의사소통 채널 이용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45026"/>
                  </a:ext>
                </a:extLst>
              </a:tr>
              <a:tr h="350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84786"/>
                  </a:ext>
                </a:extLst>
              </a:tr>
              <a:tr h="23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480559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이해관계자 관리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이해관계자 참여 통제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의사소통 채널 이용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24811"/>
                  </a:ext>
                </a:extLst>
              </a:tr>
              <a:tr h="4045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관리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또는 단계 종료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교훈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필요에 따라 프로젝트 완료 보고를 수행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51456"/>
                  </a:ext>
                </a:extLst>
              </a:tr>
              <a:tr h="20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관리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종료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50019"/>
                  </a:ext>
                </a:extLst>
              </a:tr>
            </a:tbl>
          </a:graphicData>
        </a:graphic>
      </p:graphicFrame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204793" y="43545"/>
            <a:ext cx="68836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규모별 수행 프로세스 및 필수 산출물</a:t>
            </a:r>
          </a:p>
        </p:txBody>
      </p:sp>
      <p:sp>
        <p:nvSpPr>
          <p:cNvPr id="5" name="Text Box 49">
            <a:extLst>
              <a:ext uri="{FF2B5EF4-FFF2-40B4-BE49-F238E27FC236}">
                <a16:creationId xmlns:a16="http://schemas.microsoft.com/office/drawing/2014/main" id="{703FF37C-74F8-4C45-AF0C-ED2BB2DD0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II</a:t>
            </a:r>
            <a:r>
              <a:rPr lang="en-US" altLang="ko-KR" sz="1200"/>
              <a:t>. R&amp;R, </a:t>
            </a:r>
            <a:r>
              <a:rPr lang="ko-KR" altLang="en-US" sz="1200"/>
              <a:t>산출물</a:t>
            </a:r>
            <a:r>
              <a:rPr lang="en-US" altLang="ko-KR" sz="1200"/>
              <a:t>, </a:t>
            </a:r>
            <a:r>
              <a:rPr lang="ko-KR" altLang="en-US" sz="1200"/>
              <a:t>보고체계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468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934722" y="2386884"/>
            <a:ext cx="0" cy="3893573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69075" y="2397801"/>
            <a:ext cx="0" cy="3882656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3545"/>
            <a:ext cx="54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보고 체계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1015663"/>
          </a:xfrm>
        </p:spPr>
        <p:txBody>
          <a:bodyPr/>
          <a:lstStyle/>
          <a:p>
            <a:r>
              <a:rPr lang="ko-KR" altLang="en-US" dirty="0"/>
              <a:t>프로젝트는 반드시 업무성격에 따라 주관부서와 </a:t>
            </a:r>
            <a:r>
              <a:rPr lang="en-US" altLang="ko-KR" dirty="0"/>
              <a:t>PM</a:t>
            </a:r>
            <a:r>
              <a:rPr lang="ko-KR" altLang="en-US" dirty="0"/>
              <a:t>을 배정하며</a:t>
            </a:r>
            <a:r>
              <a:rPr lang="en-US" altLang="ko-KR" dirty="0"/>
              <a:t>, PM</a:t>
            </a:r>
            <a:r>
              <a:rPr lang="ko-KR" altLang="en-US" dirty="0"/>
              <a:t>이 </a:t>
            </a:r>
            <a:r>
              <a:rPr lang="en-US" altLang="ko-KR" dirty="0"/>
              <a:t>Milestone(</a:t>
            </a:r>
            <a:r>
              <a:rPr lang="ko-KR" altLang="en-US" dirty="0" err="1"/>
              <a:t>중요시점</a:t>
            </a:r>
            <a:r>
              <a:rPr lang="en-US" altLang="ko-KR" dirty="0"/>
              <a:t>) </a:t>
            </a:r>
            <a:r>
              <a:rPr lang="ko-KR" altLang="en-US" dirty="0"/>
              <a:t>및 단계별 보고를 실시함</a:t>
            </a:r>
            <a:br>
              <a:rPr lang="en-US" altLang="ko-KR"/>
            </a:b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92806" y="1719374"/>
            <a:ext cx="7991204" cy="562273"/>
            <a:chOff x="3273411" y="1735138"/>
            <a:chExt cx="6236503" cy="413130"/>
          </a:xfrm>
        </p:grpSpPr>
        <p:sp>
          <p:nvSpPr>
            <p:cNvPr id="6" name="AutoShape 21"/>
            <p:cNvSpPr>
              <a:spLocks noChangeArrowheads="1"/>
            </p:cNvSpPr>
            <p:nvPr/>
          </p:nvSpPr>
          <p:spPr bwMode="auto">
            <a:xfrm>
              <a:off x="3273411" y="1735138"/>
              <a:ext cx="1966659" cy="413130"/>
            </a:xfrm>
            <a:prstGeom prst="homePlate">
              <a:avLst>
                <a:gd name="adj" fmla="val 33542"/>
              </a:avLst>
            </a:prstGeom>
            <a:solidFill>
              <a:schemeClr val="accent2">
                <a:lumMod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0" rIns="0" bIns="0" anchor="ctr"/>
            <a:lstStyle/>
            <a:p>
              <a:pPr marL="93663" marR="0" lvl="0" indent="-93663" algn="ctr" defTabSz="708025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1" kern="0" dirty="0">
                  <a:solidFill>
                    <a:srgbClr val="FFFFFF"/>
                  </a:solidFill>
                  <a:latin typeface="+mj-ea"/>
                  <a:ea typeface="+mj-ea"/>
                  <a:cs typeface="Tahoma" pitchFamily="34" charset="0"/>
                </a:rPr>
                <a:t>계획 및 착수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Tahoma" pitchFamily="34" charset="0"/>
              </a:endParaRPr>
            </a:p>
          </p:txBody>
        </p:sp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7543255" y="1735138"/>
              <a:ext cx="1966659" cy="413130"/>
            </a:xfrm>
            <a:prstGeom prst="homePlate">
              <a:avLst>
                <a:gd name="adj" fmla="val 33561"/>
              </a:avLst>
            </a:prstGeom>
            <a:solidFill>
              <a:schemeClr val="accent2">
                <a:lumMod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0" rIns="0" bIns="0" anchor="ctr"/>
            <a:lstStyle/>
            <a:p>
              <a:pPr marL="93663" marR="0" lvl="0" indent="-93663" algn="ctr" defTabSz="708025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Tahoma" pitchFamily="34" charset="0"/>
                </a:rPr>
                <a:t>종료</a:t>
              </a:r>
              <a:endPara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Tahoma" pitchFamily="34" charset="0"/>
              </a:endParaRPr>
            </a:p>
          </p:txBody>
        </p:sp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>
              <a:off x="5416179" y="1735138"/>
              <a:ext cx="1966659" cy="413130"/>
            </a:xfrm>
            <a:prstGeom prst="homePlate">
              <a:avLst>
                <a:gd name="adj" fmla="val 33542"/>
              </a:avLst>
            </a:prstGeom>
            <a:solidFill>
              <a:schemeClr val="accent2">
                <a:lumMod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0" rIns="0" bIns="0" anchor="ctr"/>
            <a:lstStyle/>
            <a:p>
              <a:pPr marL="93663" marR="0" lvl="0" indent="-93663" algn="ctr" defTabSz="708025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cs typeface="Tahoma" pitchFamily="34" charset="0"/>
                </a:rPr>
                <a:t>실행</a:t>
              </a:r>
            </a:p>
          </p:txBody>
        </p:sp>
      </p:grpSp>
      <p:sp>
        <p:nvSpPr>
          <p:cNvPr id="10" name="직사각형 9"/>
          <p:cNvSpPr/>
          <p:nvPr/>
        </p:nvSpPr>
        <p:spPr bwMode="auto">
          <a:xfrm>
            <a:off x="374119" y="2495036"/>
            <a:ext cx="984250" cy="1610758"/>
          </a:xfrm>
          <a:prstGeom prst="rect">
            <a:avLst/>
          </a:prstGeom>
          <a:solidFill>
            <a:srgbClr val="83C2E5">
              <a:lumMod val="5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/>
          <a:p>
            <a:pPr marL="0" marR="0" lvl="0" indent="0" algn="ctr" defTabSz="708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ahoma" pitchFamily="34" charset="0"/>
              </a:rPr>
              <a:t>보고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Tahoma" pitchFamily="34" charset="0"/>
            </a:endParaRPr>
          </a:p>
          <a:p>
            <a:pPr marL="0" marR="0" lvl="0" indent="0" algn="ctr" defTabSz="708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rgbClr val="FFFFFF"/>
                </a:solidFill>
                <a:cs typeface="Tahoma" pitchFamily="34" charset="0"/>
              </a:rPr>
              <a:t>종류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Tahom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02143" y="2953794"/>
            <a:ext cx="2448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  <a:prstDash val="dash"/>
          </a:ln>
        </p:spPr>
        <p:txBody>
          <a:bodyPr>
            <a:noAutofit/>
          </a:bodyPr>
          <a:lstStyle/>
          <a:p>
            <a:pPr marL="176213" lvl="0" indent="-176213" algn="l" latinLnBrk="0">
              <a:buFont typeface="Wingdings" panose="05000000000000000000" pitchFamily="2" charset="2"/>
              <a:buChar char="§"/>
            </a:pPr>
            <a:r>
              <a:rPr lang="ko-KR" altLang="ko-KR" sz="1400" b="1" dirty="0">
                <a:solidFill>
                  <a:srgbClr val="0C0C0C"/>
                </a:solidFill>
              </a:rPr>
              <a:t>착수보고</a:t>
            </a:r>
            <a:r>
              <a:rPr lang="en-US" altLang="ko-KR" sz="1400" b="1" dirty="0">
                <a:solidFill>
                  <a:srgbClr val="0C0C0C"/>
                </a:solidFill>
              </a:rPr>
              <a:t> (</a:t>
            </a:r>
            <a:r>
              <a:rPr lang="ko-KR" altLang="ko-KR" sz="1400" b="1" dirty="0">
                <a:solidFill>
                  <a:srgbClr val="0C0C0C"/>
                </a:solidFill>
              </a:rPr>
              <a:t>필수</a:t>
            </a:r>
            <a:r>
              <a:rPr lang="en-US" altLang="ko-KR" sz="1400" b="1" dirty="0">
                <a:solidFill>
                  <a:srgbClr val="0C0C0C"/>
                </a:solidFill>
              </a:rPr>
              <a:t>)</a:t>
            </a:r>
          </a:p>
          <a:p>
            <a:pPr marL="285750" lvl="0" indent="-196850" algn="l" latinLnBrk="0">
              <a:spcBef>
                <a:spcPts val="300"/>
              </a:spcBef>
              <a:buFontTx/>
              <a:buChar char="-"/>
            </a:pPr>
            <a:r>
              <a:rPr lang="ko-KR" altLang="en-US" dirty="0">
                <a:solidFill>
                  <a:srgbClr val="0C0C0C"/>
                </a:solidFill>
              </a:rPr>
              <a:t>형식</a:t>
            </a:r>
            <a:r>
              <a:rPr lang="en-US" altLang="ko-KR" dirty="0">
                <a:solidFill>
                  <a:srgbClr val="0C0C0C"/>
                </a:solidFill>
              </a:rPr>
              <a:t>: </a:t>
            </a:r>
            <a:r>
              <a:rPr lang="ko-KR" altLang="en-US" dirty="0">
                <a:solidFill>
                  <a:srgbClr val="0C0C0C"/>
                </a:solidFill>
              </a:rPr>
              <a:t>서면 </a:t>
            </a:r>
            <a:r>
              <a:rPr lang="en-US" altLang="ko-KR" dirty="0">
                <a:solidFill>
                  <a:srgbClr val="0C0C0C"/>
                </a:solidFill>
              </a:rPr>
              <a:t>or </a:t>
            </a:r>
            <a:r>
              <a:rPr lang="ko-KR" altLang="en-US" dirty="0">
                <a:solidFill>
                  <a:srgbClr val="0C0C0C"/>
                </a:solidFill>
              </a:rPr>
              <a:t>발표</a:t>
            </a:r>
            <a:endParaRPr lang="en-US" altLang="ko-KR" dirty="0">
              <a:solidFill>
                <a:srgbClr val="0C0C0C"/>
              </a:solidFill>
            </a:endParaRPr>
          </a:p>
          <a:p>
            <a:pPr marL="285750" indent="-196850" algn="l" latinLnBrk="0">
              <a:spcBef>
                <a:spcPts val="300"/>
              </a:spcBef>
              <a:buFontTx/>
              <a:buChar char="-"/>
            </a:pPr>
            <a:r>
              <a:rPr lang="ko-KR" altLang="en-US" dirty="0">
                <a:solidFill>
                  <a:srgbClr val="0C0C0C"/>
                </a:solidFill>
              </a:rPr>
              <a:t>착수 후 </a:t>
            </a:r>
            <a:r>
              <a:rPr lang="en-US" altLang="ko-KR" dirty="0">
                <a:solidFill>
                  <a:srgbClr val="0C0C0C"/>
                </a:solidFill>
              </a:rPr>
              <a:t>2</a:t>
            </a:r>
            <a:r>
              <a:rPr lang="ko-KR" altLang="en-US" dirty="0">
                <a:solidFill>
                  <a:srgbClr val="0C0C0C"/>
                </a:solidFill>
              </a:rPr>
              <a:t>주 이내</a:t>
            </a:r>
            <a:endParaRPr lang="ko-KR" altLang="ko-KR" dirty="0">
              <a:solidFill>
                <a:srgbClr val="0C0C0C"/>
              </a:solidFill>
            </a:endParaRPr>
          </a:p>
          <a:p>
            <a:pPr marL="285750" lvl="0" indent="-196850" algn="l" latinLnBrk="0">
              <a:spcBef>
                <a:spcPts val="300"/>
              </a:spcBef>
              <a:buFontTx/>
              <a:buChar char="-"/>
            </a:pPr>
            <a:r>
              <a:rPr lang="ko-KR" altLang="en-US" dirty="0">
                <a:solidFill>
                  <a:srgbClr val="0C0C0C"/>
                </a:solidFill>
              </a:rPr>
              <a:t>주요 프로젝트에 한해 발표보고 지정</a:t>
            </a:r>
            <a:endParaRPr lang="en-US" altLang="ko-KR" dirty="0">
              <a:solidFill>
                <a:srgbClr val="0C0C0C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74119" y="4279538"/>
            <a:ext cx="984250" cy="1769715"/>
          </a:xfrm>
          <a:prstGeom prst="rect">
            <a:avLst/>
          </a:prstGeom>
          <a:solidFill>
            <a:srgbClr val="83C2E5">
              <a:lumMod val="5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/>
          <a:p>
            <a:pPr marL="0" marR="0" lvl="0" indent="0" algn="ctr" defTabSz="708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ahoma" pitchFamily="34" charset="0"/>
              </a:rPr>
              <a:t>보고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Tahoma" pitchFamily="34" charset="0"/>
            </a:endParaRPr>
          </a:p>
          <a:p>
            <a:pPr marL="0" marR="0" lvl="0" indent="0" algn="ctr" defTabSz="708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0" lang="ko-KR" altLang="en-US" sz="1400" b="1" kern="0" dirty="0">
                <a:solidFill>
                  <a:srgbClr val="FFFFFF"/>
                </a:solidFill>
                <a:cs typeface="Tahoma" pitchFamily="34" charset="0"/>
              </a:rPr>
              <a:t>내용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Tahoma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2143" y="4276115"/>
            <a:ext cx="24765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C0C0C"/>
                </a:solidFill>
              </a:rPr>
              <a:t>추진배경 </a:t>
            </a:r>
            <a:r>
              <a:rPr lang="en-US" altLang="ko-KR" dirty="0">
                <a:solidFill>
                  <a:srgbClr val="0C0C0C"/>
                </a:solidFill>
              </a:rPr>
              <a:t>(</a:t>
            </a:r>
            <a:r>
              <a:rPr lang="ko-KR" altLang="en-US" dirty="0">
                <a:solidFill>
                  <a:srgbClr val="0C0C0C"/>
                </a:solidFill>
              </a:rPr>
              <a:t>선택</a:t>
            </a:r>
            <a:r>
              <a:rPr lang="en-US" altLang="ko-KR" dirty="0">
                <a:solidFill>
                  <a:srgbClr val="0C0C0C"/>
                </a:solidFill>
              </a:rPr>
              <a:t>)</a:t>
            </a:r>
          </a:p>
          <a:p>
            <a:pPr marL="285750" lvl="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ko-KR" b="1" dirty="0">
                <a:solidFill>
                  <a:srgbClr val="0C0C0C"/>
                </a:solidFill>
              </a:rPr>
              <a:t>목</a:t>
            </a:r>
            <a:r>
              <a:rPr lang="ko-KR" altLang="en-US" b="1" dirty="0">
                <a:solidFill>
                  <a:srgbClr val="0C0C0C"/>
                </a:solidFill>
              </a:rPr>
              <a:t>적</a:t>
            </a:r>
            <a:r>
              <a:rPr lang="en-US" altLang="ko-KR" b="1" dirty="0">
                <a:solidFill>
                  <a:srgbClr val="0C0C0C"/>
                </a:solidFill>
              </a:rPr>
              <a:t> </a:t>
            </a:r>
            <a:r>
              <a:rPr lang="ko-KR" altLang="en-US" b="1" dirty="0">
                <a:solidFill>
                  <a:srgbClr val="0C0C0C"/>
                </a:solidFill>
              </a:rPr>
              <a:t>및 기대효과 </a:t>
            </a:r>
            <a:r>
              <a:rPr lang="en-US" altLang="ko-KR" b="1" dirty="0">
                <a:solidFill>
                  <a:srgbClr val="0C0C0C"/>
                </a:solidFill>
              </a:rPr>
              <a:t>(KPI)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과제 및 범위</a:t>
            </a:r>
            <a:endParaRPr lang="en-US" altLang="ko-KR" b="1" dirty="0">
              <a:solidFill>
                <a:srgbClr val="0C0C0C"/>
              </a:solidFill>
            </a:endParaRPr>
          </a:p>
          <a:p>
            <a:pPr marL="285750" lvl="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C0C0C"/>
                </a:solidFill>
              </a:rPr>
              <a:t>추진 절차</a:t>
            </a:r>
            <a:r>
              <a:rPr lang="en-US" altLang="ko-KR" dirty="0">
                <a:solidFill>
                  <a:srgbClr val="0C0C0C"/>
                </a:solidFill>
              </a:rPr>
              <a:t>/</a:t>
            </a:r>
            <a:r>
              <a:rPr lang="ko-KR" altLang="en-US" dirty="0">
                <a:solidFill>
                  <a:srgbClr val="0C0C0C"/>
                </a:solidFill>
              </a:rPr>
              <a:t>방법론 </a:t>
            </a:r>
            <a:r>
              <a:rPr lang="en-US" altLang="ko-KR" dirty="0">
                <a:solidFill>
                  <a:srgbClr val="0C0C0C"/>
                </a:solidFill>
              </a:rPr>
              <a:t>(</a:t>
            </a:r>
            <a:r>
              <a:rPr lang="ko-KR" altLang="en-US" dirty="0">
                <a:solidFill>
                  <a:srgbClr val="0C0C0C"/>
                </a:solidFill>
              </a:rPr>
              <a:t>선택</a:t>
            </a:r>
            <a:r>
              <a:rPr lang="en-US" altLang="ko-KR" dirty="0">
                <a:solidFill>
                  <a:srgbClr val="0C0C0C"/>
                </a:solidFill>
              </a:rPr>
              <a:t>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추진 </a:t>
            </a:r>
            <a:r>
              <a:rPr lang="ko-KR" altLang="ko-KR" b="1" dirty="0">
                <a:solidFill>
                  <a:srgbClr val="0C0C0C"/>
                </a:solidFill>
              </a:rPr>
              <a:t>조직</a:t>
            </a:r>
            <a:endParaRPr lang="en-US" altLang="ko-KR" b="1" dirty="0">
              <a:solidFill>
                <a:srgbClr val="0C0C0C"/>
              </a:solidFill>
            </a:endParaRP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추진 </a:t>
            </a:r>
            <a:r>
              <a:rPr lang="ko-KR" altLang="ko-KR" b="1" dirty="0">
                <a:solidFill>
                  <a:srgbClr val="0C0C0C"/>
                </a:solidFill>
              </a:rPr>
              <a:t>일정</a:t>
            </a:r>
            <a:endParaRPr lang="en-US" altLang="ko-KR" b="1" dirty="0">
              <a:solidFill>
                <a:srgbClr val="0C0C0C"/>
              </a:solidFill>
            </a:endParaRP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소요 </a:t>
            </a:r>
            <a:r>
              <a:rPr lang="ko-KR" altLang="ko-KR" b="1" dirty="0">
                <a:solidFill>
                  <a:srgbClr val="0C0C0C"/>
                </a:solidFill>
              </a:rPr>
              <a:t>자원</a:t>
            </a:r>
            <a:r>
              <a:rPr lang="en-US" altLang="ko-KR" b="1" dirty="0">
                <a:solidFill>
                  <a:srgbClr val="0C0C0C"/>
                </a:solidFill>
              </a:rPr>
              <a:t> (</a:t>
            </a:r>
            <a:r>
              <a:rPr lang="ko-KR" altLang="en-US" b="1" dirty="0">
                <a:solidFill>
                  <a:srgbClr val="0C0C0C"/>
                </a:solidFill>
              </a:rPr>
              <a:t>인력</a:t>
            </a:r>
            <a:r>
              <a:rPr lang="en-US" altLang="ko-KR" b="1" dirty="0">
                <a:solidFill>
                  <a:srgbClr val="0C0C0C"/>
                </a:solidFill>
              </a:rPr>
              <a:t>/</a:t>
            </a:r>
            <a:r>
              <a:rPr lang="ko-KR" altLang="ko-KR" b="1" dirty="0">
                <a:solidFill>
                  <a:srgbClr val="0C0C0C"/>
                </a:solidFill>
              </a:rPr>
              <a:t>비용</a:t>
            </a:r>
            <a:r>
              <a:rPr lang="en-US" altLang="ko-KR" b="1" dirty="0">
                <a:solidFill>
                  <a:srgbClr val="0C0C0C"/>
                </a:solidFill>
              </a:rPr>
              <a:t>)</a:t>
            </a:r>
            <a:endParaRPr lang="ko-KR" altLang="ko-KR" b="1" dirty="0">
              <a:solidFill>
                <a:srgbClr val="0C0C0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2143" y="2514700"/>
            <a:ext cx="7962072" cy="2963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6213" indent="-176213" algn="ctr">
              <a:buFont typeface="Wingdings" panose="05000000000000000000" pitchFamily="2" charset="2"/>
              <a:buChar char="§"/>
            </a:pPr>
            <a:r>
              <a:rPr lang="ko-KR" altLang="en-US" sz="1400" b="1" dirty="0" err="1">
                <a:solidFill>
                  <a:srgbClr val="0C0C0C"/>
                </a:solidFill>
                <a:latin typeface="Arial" charset="0"/>
                <a:ea typeface="맑은 고딕" pitchFamily="50" charset="-127"/>
              </a:rPr>
              <a:t>주간보고</a:t>
            </a:r>
            <a:r>
              <a:rPr lang="en-US" altLang="ko-KR" sz="1400" b="1" dirty="0">
                <a:solidFill>
                  <a:srgbClr val="0C0C0C"/>
                </a:solidFill>
                <a:latin typeface="Arial" charset="0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rgbClr val="0C0C0C"/>
                </a:solidFill>
                <a:latin typeface="Arial" charset="0"/>
                <a:ea typeface="맑은 고딕" pitchFamily="50" charset="-127"/>
              </a:rPr>
              <a:t>프로젝트 상태 보고서</a:t>
            </a:r>
            <a:r>
              <a:rPr lang="en-US" altLang="ko-KR" sz="1400" b="1" dirty="0">
                <a:solidFill>
                  <a:srgbClr val="0C0C0C"/>
                </a:solidFill>
                <a:latin typeface="Arial" charset="0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rgbClr val="0C0C0C"/>
                </a:solidFill>
                <a:latin typeface="Arial" charset="0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0C0C0C"/>
                </a:solidFill>
                <a:latin typeface="Arial" charset="0"/>
                <a:ea typeface="맑은 고딕" pitchFamily="50" charset="-127"/>
              </a:rPr>
              <a:t>: PM </a:t>
            </a:r>
            <a:r>
              <a:rPr lang="ko-KR" altLang="en-US" sz="1400" b="1" dirty="0">
                <a:solidFill>
                  <a:srgbClr val="0C0C0C"/>
                </a:solidFill>
                <a:latin typeface="Arial" charset="0"/>
                <a:ea typeface="맑은 고딕" pitchFamily="50" charset="-127"/>
              </a:rPr>
              <a:t>재량 하에 자율 실시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59179" y="2953794"/>
            <a:ext cx="2448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  <a:prstDash val="dash"/>
          </a:ln>
        </p:spPr>
        <p:txBody>
          <a:bodyPr>
            <a:noAutofit/>
          </a:bodyPr>
          <a:lstStyle/>
          <a:p>
            <a:pPr marL="176213" indent="-176213" algn="l" latinLnBrk="0">
              <a:buChar char="§"/>
            </a:pPr>
            <a:r>
              <a:rPr lang="ko-KR" altLang="en-US" sz="1400" b="1" dirty="0">
                <a:solidFill>
                  <a:srgbClr val="0C0C0C"/>
                </a:solidFill>
              </a:rPr>
              <a:t>중간</a:t>
            </a:r>
            <a:r>
              <a:rPr lang="ko-KR" altLang="ko-KR" sz="1400" b="1" dirty="0">
                <a:solidFill>
                  <a:srgbClr val="0C0C0C"/>
                </a:solidFill>
              </a:rPr>
              <a:t>보고</a:t>
            </a:r>
            <a:r>
              <a:rPr lang="en-US" altLang="ko-KR" sz="1400" b="1" dirty="0">
                <a:solidFill>
                  <a:srgbClr val="0C0C0C"/>
                </a:solidFill>
              </a:rPr>
              <a:t> (</a:t>
            </a:r>
            <a:r>
              <a:rPr lang="ko-KR" altLang="en-US" sz="1400" b="1" dirty="0">
                <a:solidFill>
                  <a:srgbClr val="0C0C0C"/>
                </a:solidFill>
              </a:rPr>
              <a:t>선택</a:t>
            </a:r>
            <a:r>
              <a:rPr lang="en-US" altLang="ko-KR" sz="1400" b="1" dirty="0">
                <a:solidFill>
                  <a:srgbClr val="0C0C0C"/>
                </a:solidFill>
              </a:rPr>
              <a:t>)</a:t>
            </a:r>
          </a:p>
          <a:p>
            <a:pPr marL="285750" indent="-196850" algn="l" latinLnBrk="0">
              <a:spcBef>
                <a:spcPts val="300"/>
              </a:spcBef>
              <a:buFontTx/>
              <a:buChar char="-"/>
            </a:pPr>
            <a:r>
              <a:rPr lang="ko-KR" altLang="en-US" dirty="0">
                <a:solidFill>
                  <a:srgbClr val="0C0C0C"/>
                </a:solidFill>
              </a:rPr>
              <a:t>형식</a:t>
            </a:r>
            <a:r>
              <a:rPr lang="en-US" altLang="ko-KR" dirty="0">
                <a:solidFill>
                  <a:srgbClr val="0C0C0C"/>
                </a:solidFill>
              </a:rPr>
              <a:t>: </a:t>
            </a:r>
            <a:r>
              <a:rPr lang="ko-KR" altLang="en-US" dirty="0">
                <a:solidFill>
                  <a:srgbClr val="0C0C0C"/>
                </a:solidFill>
              </a:rPr>
              <a:t>발표</a:t>
            </a:r>
            <a:endParaRPr lang="en-US" altLang="ko-KR" dirty="0">
              <a:solidFill>
                <a:srgbClr val="0C0C0C"/>
              </a:solidFill>
            </a:endParaRPr>
          </a:p>
          <a:p>
            <a:pPr marL="285750" indent="-196850" algn="l" latinLnBrk="0">
              <a:spcBef>
                <a:spcPts val="300"/>
              </a:spcBef>
              <a:buFontTx/>
              <a:buChar char="-"/>
            </a:pPr>
            <a:r>
              <a:rPr lang="en-US" altLang="ko-KR" dirty="0">
                <a:solidFill>
                  <a:srgbClr val="0C0C0C"/>
                </a:solidFill>
              </a:rPr>
              <a:t>4</a:t>
            </a:r>
            <a:r>
              <a:rPr lang="ko-KR" altLang="en-US" dirty="0">
                <a:solidFill>
                  <a:srgbClr val="0C0C0C"/>
                </a:solidFill>
              </a:rPr>
              <a:t>개월 이상 프로젝트 적용</a:t>
            </a:r>
            <a:endParaRPr lang="ko-KR" altLang="ko-KR" dirty="0">
              <a:solidFill>
                <a:srgbClr val="0C0C0C"/>
              </a:solidFill>
            </a:endParaRPr>
          </a:p>
          <a:p>
            <a:pPr marL="285750" indent="-196850" algn="l" latinLnBrk="0">
              <a:spcBef>
                <a:spcPts val="300"/>
              </a:spcBef>
              <a:buFontTx/>
              <a:buChar char="-"/>
            </a:pPr>
            <a:r>
              <a:rPr lang="ko-KR" altLang="en-US" dirty="0">
                <a:solidFill>
                  <a:srgbClr val="0C0C0C"/>
                </a:solidFill>
              </a:rPr>
              <a:t>주요 프로젝트에 한해 중간보고 시행</a:t>
            </a:r>
            <a:endParaRPr lang="en-US" altLang="ko-KR" dirty="0">
              <a:solidFill>
                <a:srgbClr val="0C0C0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16215" y="2953794"/>
            <a:ext cx="2448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  <a:prstDash val="dash"/>
          </a:ln>
        </p:spPr>
        <p:txBody>
          <a:bodyPr>
            <a:noAutofit/>
          </a:bodyPr>
          <a:lstStyle/>
          <a:p>
            <a:pPr marL="176213" indent="-176213" algn="l" latinLnBrk="0">
              <a:buChar char="§"/>
            </a:pPr>
            <a:r>
              <a:rPr lang="ko-KR" altLang="en-US" sz="1400" b="1" dirty="0">
                <a:solidFill>
                  <a:srgbClr val="0C0C0C"/>
                </a:solidFill>
              </a:rPr>
              <a:t>종료</a:t>
            </a:r>
            <a:r>
              <a:rPr lang="ko-KR" altLang="ko-KR" sz="1400" b="1" dirty="0">
                <a:solidFill>
                  <a:srgbClr val="0C0C0C"/>
                </a:solidFill>
              </a:rPr>
              <a:t>보고</a:t>
            </a:r>
            <a:r>
              <a:rPr lang="en-US" altLang="ko-KR" sz="1400" b="1" dirty="0">
                <a:solidFill>
                  <a:srgbClr val="0C0C0C"/>
                </a:solidFill>
              </a:rPr>
              <a:t> (</a:t>
            </a:r>
            <a:r>
              <a:rPr lang="ko-KR" altLang="ko-KR" sz="1400" b="1" dirty="0">
                <a:solidFill>
                  <a:srgbClr val="0C0C0C"/>
                </a:solidFill>
              </a:rPr>
              <a:t>필수</a:t>
            </a:r>
            <a:r>
              <a:rPr lang="en-US" altLang="ko-KR" sz="1400" b="1" dirty="0">
                <a:solidFill>
                  <a:srgbClr val="0C0C0C"/>
                </a:solidFill>
              </a:rPr>
              <a:t>)</a:t>
            </a:r>
          </a:p>
          <a:p>
            <a:pPr marL="285750" indent="-196850" algn="l" latinLnBrk="0">
              <a:spcBef>
                <a:spcPts val="300"/>
              </a:spcBef>
              <a:buFontTx/>
              <a:buChar char="-"/>
            </a:pPr>
            <a:r>
              <a:rPr lang="ko-KR" altLang="en-US" dirty="0">
                <a:solidFill>
                  <a:srgbClr val="0C0C0C"/>
                </a:solidFill>
              </a:rPr>
              <a:t>형식</a:t>
            </a:r>
            <a:r>
              <a:rPr lang="en-US" altLang="ko-KR" dirty="0">
                <a:solidFill>
                  <a:srgbClr val="0C0C0C"/>
                </a:solidFill>
              </a:rPr>
              <a:t>: </a:t>
            </a:r>
            <a:r>
              <a:rPr lang="ko-KR" altLang="en-US" dirty="0">
                <a:solidFill>
                  <a:srgbClr val="0C0C0C"/>
                </a:solidFill>
              </a:rPr>
              <a:t>서면 </a:t>
            </a:r>
            <a:r>
              <a:rPr lang="en-US" altLang="ko-KR" dirty="0">
                <a:solidFill>
                  <a:srgbClr val="0C0C0C"/>
                </a:solidFill>
              </a:rPr>
              <a:t>or </a:t>
            </a:r>
            <a:r>
              <a:rPr lang="ko-KR" altLang="en-US" dirty="0">
                <a:solidFill>
                  <a:srgbClr val="0C0C0C"/>
                </a:solidFill>
              </a:rPr>
              <a:t>발표</a:t>
            </a:r>
            <a:endParaRPr lang="en-US" altLang="ko-KR" dirty="0">
              <a:solidFill>
                <a:srgbClr val="0C0C0C"/>
              </a:solidFill>
            </a:endParaRPr>
          </a:p>
          <a:p>
            <a:pPr marL="285750" indent="-196850" algn="l" latinLnBrk="0">
              <a:spcBef>
                <a:spcPts val="300"/>
              </a:spcBef>
              <a:buFontTx/>
              <a:buChar char="-"/>
            </a:pPr>
            <a:r>
              <a:rPr lang="ko-KR" altLang="en-US" dirty="0">
                <a:solidFill>
                  <a:srgbClr val="0C0C0C"/>
                </a:solidFill>
              </a:rPr>
              <a:t>종료 후 </a:t>
            </a:r>
            <a:r>
              <a:rPr lang="en-US" altLang="ko-KR" dirty="0">
                <a:solidFill>
                  <a:srgbClr val="0C0C0C"/>
                </a:solidFill>
              </a:rPr>
              <a:t>2</a:t>
            </a:r>
            <a:r>
              <a:rPr lang="ko-KR" altLang="en-US" dirty="0">
                <a:solidFill>
                  <a:srgbClr val="0C0C0C"/>
                </a:solidFill>
              </a:rPr>
              <a:t>주 이내</a:t>
            </a:r>
            <a:endParaRPr lang="ko-KR" altLang="ko-KR" dirty="0">
              <a:solidFill>
                <a:srgbClr val="0C0C0C"/>
              </a:solidFill>
            </a:endParaRPr>
          </a:p>
          <a:p>
            <a:pPr marL="285750" indent="-196850" algn="l" latinLnBrk="0">
              <a:spcBef>
                <a:spcPts val="300"/>
              </a:spcBef>
              <a:buFontTx/>
              <a:buChar char="-"/>
            </a:pPr>
            <a:r>
              <a:rPr lang="ko-KR" altLang="en-US" dirty="0">
                <a:solidFill>
                  <a:srgbClr val="0C0C0C"/>
                </a:solidFill>
              </a:rPr>
              <a:t>주요 프로젝트에 한해 발표보고 지정</a:t>
            </a:r>
            <a:endParaRPr lang="en-US" altLang="ko-KR" dirty="0">
              <a:solidFill>
                <a:srgbClr val="0C0C0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38463" y="4276115"/>
            <a:ext cx="24765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ko-KR" b="1" dirty="0">
                <a:solidFill>
                  <a:srgbClr val="0C0C0C"/>
                </a:solidFill>
              </a:rPr>
              <a:t>목</a:t>
            </a:r>
            <a:r>
              <a:rPr lang="ko-KR" altLang="en-US" b="1" dirty="0">
                <a:solidFill>
                  <a:srgbClr val="0C0C0C"/>
                </a:solidFill>
              </a:rPr>
              <a:t>적</a:t>
            </a:r>
            <a:r>
              <a:rPr lang="en-US" altLang="ko-KR" b="1" dirty="0">
                <a:solidFill>
                  <a:srgbClr val="0C0C0C"/>
                </a:solidFill>
              </a:rPr>
              <a:t> </a:t>
            </a:r>
            <a:r>
              <a:rPr lang="ko-KR" altLang="en-US" b="1" dirty="0">
                <a:solidFill>
                  <a:srgbClr val="0C0C0C"/>
                </a:solidFill>
              </a:rPr>
              <a:t>및 기대효과 </a:t>
            </a:r>
            <a:r>
              <a:rPr lang="en-US" altLang="ko-KR" b="1" dirty="0">
                <a:solidFill>
                  <a:srgbClr val="0C0C0C"/>
                </a:solidFill>
              </a:rPr>
              <a:t>(KPI)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범위 및 변경 내역</a:t>
            </a:r>
            <a:endParaRPr lang="en-US" altLang="ko-KR" b="1" dirty="0">
              <a:solidFill>
                <a:srgbClr val="0C0C0C"/>
              </a:solidFill>
            </a:endParaRP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계획 대비 진척도</a:t>
            </a:r>
            <a:endParaRPr lang="en-US" altLang="ko-KR" b="1" dirty="0">
              <a:solidFill>
                <a:srgbClr val="0C0C0C"/>
              </a:solidFill>
            </a:endParaRP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향후 계획</a:t>
            </a:r>
            <a:endParaRPr lang="en-US" altLang="ko-KR" b="1" dirty="0">
              <a:solidFill>
                <a:srgbClr val="0C0C0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16215" y="4276115"/>
            <a:ext cx="24765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ko-KR" b="1" dirty="0">
                <a:solidFill>
                  <a:srgbClr val="0C0C0C"/>
                </a:solidFill>
              </a:rPr>
              <a:t>목</a:t>
            </a:r>
            <a:r>
              <a:rPr lang="ko-KR" altLang="en-US" b="1" dirty="0">
                <a:solidFill>
                  <a:srgbClr val="0C0C0C"/>
                </a:solidFill>
              </a:rPr>
              <a:t>적</a:t>
            </a:r>
            <a:r>
              <a:rPr lang="en-US" altLang="ko-KR" b="1" dirty="0">
                <a:solidFill>
                  <a:srgbClr val="0C0C0C"/>
                </a:solidFill>
              </a:rPr>
              <a:t> </a:t>
            </a:r>
            <a:r>
              <a:rPr lang="ko-KR" altLang="en-US" b="1" dirty="0">
                <a:solidFill>
                  <a:srgbClr val="0C0C0C"/>
                </a:solidFill>
              </a:rPr>
              <a:t>및 기대효과 </a:t>
            </a:r>
            <a:r>
              <a:rPr lang="en-US" altLang="ko-KR" b="1" dirty="0">
                <a:solidFill>
                  <a:srgbClr val="0C0C0C"/>
                </a:solidFill>
              </a:rPr>
              <a:t>(KPI)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수행내역 </a:t>
            </a:r>
            <a:r>
              <a:rPr lang="en-US" altLang="ko-KR" b="1" dirty="0">
                <a:solidFill>
                  <a:srgbClr val="0C0C0C"/>
                </a:solidFill>
              </a:rPr>
              <a:t>(</a:t>
            </a:r>
            <a:r>
              <a:rPr lang="ko-KR" altLang="ko-KR" b="1" dirty="0">
                <a:solidFill>
                  <a:srgbClr val="0C0C0C"/>
                </a:solidFill>
              </a:rPr>
              <a:t>계획대비 실적</a:t>
            </a:r>
            <a:r>
              <a:rPr lang="en-US" altLang="ko-KR" b="1" dirty="0">
                <a:solidFill>
                  <a:srgbClr val="0C0C0C"/>
                </a:solidFill>
              </a:rPr>
              <a:t>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추진 </a:t>
            </a:r>
            <a:r>
              <a:rPr lang="ko-KR" altLang="ko-KR" b="1" dirty="0">
                <a:solidFill>
                  <a:srgbClr val="0C0C0C"/>
                </a:solidFill>
              </a:rPr>
              <a:t>조직</a:t>
            </a:r>
            <a:r>
              <a:rPr lang="en-US" altLang="ko-KR" b="1" dirty="0">
                <a:solidFill>
                  <a:srgbClr val="0C0C0C"/>
                </a:solidFill>
              </a:rPr>
              <a:t> (</a:t>
            </a:r>
            <a:r>
              <a:rPr lang="ko-KR" altLang="en-US" b="1" dirty="0">
                <a:solidFill>
                  <a:srgbClr val="0C0C0C"/>
                </a:solidFill>
              </a:rPr>
              <a:t>기여도</a:t>
            </a:r>
            <a:r>
              <a:rPr lang="en-US" altLang="ko-KR" b="1" dirty="0">
                <a:solidFill>
                  <a:srgbClr val="0C0C0C"/>
                </a:solidFill>
              </a:rPr>
              <a:t>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ko-KR" b="1" dirty="0">
                <a:solidFill>
                  <a:srgbClr val="0C0C0C"/>
                </a:solidFill>
              </a:rPr>
              <a:t>소요</a:t>
            </a:r>
            <a:r>
              <a:rPr lang="en-US" altLang="ko-KR" b="1" dirty="0">
                <a:solidFill>
                  <a:srgbClr val="0C0C0C"/>
                </a:solidFill>
              </a:rPr>
              <a:t> </a:t>
            </a:r>
            <a:r>
              <a:rPr lang="ko-KR" altLang="ko-KR" b="1" dirty="0">
                <a:solidFill>
                  <a:srgbClr val="0C0C0C"/>
                </a:solidFill>
              </a:rPr>
              <a:t>자원</a:t>
            </a:r>
            <a:r>
              <a:rPr lang="en-US" altLang="ko-KR" b="1" dirty="0">
                <a:solidFill>
                  <a:srgbClr val="0C0C0C"/>
                </a:solidFill>
              </a:rPr>
              <a:t> (</a:t>
            </a:r>
            <a:r>
              <a:rPr lang="ko-KR" altLang="en-US" b="1" dirty="0">
                <a:solidFill>
                  <a:srgbClr val="0C0C0C"/>
                </a:solidFill>
              </a:rPr>
              <a:t>인력</a:t>
            </a:r>
            <a:r>
              <a:rPr lang="en-US" altLang="ko-KR" b="1" dirty="0">
                <a:solidFill>
                  <a:srgbClr val="0C0C0C"/>
                </a:solidFill>
              </a:rPr>
              <a:t>/</a:t>
            </a:r>
            <a:r>
              <a:rPr lang="ko-KR" altLang="en-US" b="1" dirty="0">
                <a:solidFill>
                  <a:srgbClr val="0C0C0C"/>
                </a:solidFill>
              </a:rPr>
              <a:t>비용</a:t>
            </a:r>
            <a:r>
              <a:rPr lang="en-US" altLang="ko-KR" b="1" dirty="0">
                <a:solidFill>
                  <a:srgbClr val="0C0C0C"/>
                </a:solidFill>
              </a:rPr>
              <a:t>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C0C0C"/>
                </a:solidFill>
              </a:rPr>
              <a:t>향후 </a:t>
            </a:r>
            <a:r>
              <a:rPr lang="ko-KR" altLang="ko-KR" b="1" dirty="0">
                <a:solidFill>
                  <a:srgbClr val="0C0C0C"/>
                </a:solidFill>
              </a:rPr>
              <a:t>활용</a:t>
            </a:r>
            <a:r>
              <a:rPr lang="en-US" altLang="ko-KR" b="1" dirty="0">
                <a:solidFill>
                  <a:srgbClr val="0C0C0C"/>
                </a:solidFill>
              </a:rPr>
              <a:t> </a:t>
            </a:r>
            <a:r>
              <a:rPr lang="ko-KR" altLang="ko-KR" b="1" dirty="0">
                <a:solidFill>
                  <a:srgbClr val="0C0C0C"/>
                </a:solidFill>
              </a:rPr>
              <a:t>계획</a:t>
            </a:r>
            <a:endParaRPr lang="en-US" altLang="ko-KR" b="1" dirty="0">
              <a:solidFill>
                <a:srgbClr val="0C0C0C"/>
              </a:solidFill>
            </a:endParaRPr>
          </a:p>
        </p:txBody>
      </p:sp>
      <p:sp>
        <p:nvSpPr>
          <p:cNvPr id="23" name="Text Box 49">
            <a:extLst>
              <a:ext uri="{FF2B5EF4-FFF2-40B4-BE49-F238E27FC236}">
                <a16:creationId xmlns:a16="http://schemas.microsoft.com/office/drawing/2014/main" id="{D32BEBCC-3E31-4382-BB55-628904B33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II</a:t>
            </a:r>
            <a:r>
              <a:rPr lang="en-US" altLang="ko-KR" sz="1200"/>
              <a:t>. R&amp;R, </a:t>
            </a:r>
            <a:r>
              <a:rPr lang="ko-KR" altLang="en-US" sz="1200"/>
              <a:t>산출물</a:t>
            </a:r>
            <a:r>
              <a:rPr lang="en-US" altLang="ko-KR" sz="1200"/>
              <a:t>, </a:t>
            </a:r>
            <a:r>
              <a:rPr lang="ko-KR" altLang="en-US" sz="1200"/>
              <a:t>보고체계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559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35134" y="4592520"/>
            <a:ext cx="3835730" cy="50036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p:sp>
        <p:nvSpPr>
          <p:cNvPr id="11306" name="제목 78"/>
          <p:cNvSpPr>
            <a:spLocks noGrp="1"/>
          </p:cNvSpPr>
          <p:nvPr>
            <p:ph type="title"/>
          </p:nvPr>
        </p:nvSpPr>
        <p:spPr>
          <a:xfrm>
            <a:off x="-1" y="1720477"/>
            <a:ext cx="9906000" cy="523220"/>
          </a:xfrm>
        </p:spPr>
        <p:txBody>
          <a:bodyPr anchor="b" anchorCtr="0"/>
          <a:lstStyle/>
          <a:p>
            <a:pPr algn="ctr"/>
            <a:r>
              <a:rPr kumimoji="1" lang="en-US" altLang="ko-KR" sz="2800" kern="0">
                <a:solidFill>
                  <a:srgbClr val="006699"/>
                </a:solidFill>
                <a:latin typeface="+mj-ea"/>
              </a:rPr>
              <a:t>Table of contens</a:t>
            </a:r>
            <a:endParaRPr lang="ko-KR" altLang="ko-KR" sz="3200" dirty="0">
              <a:latin typeface="+mj-ea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035134" y="3115628"/>
            <a:ext cx="3835729" cy="203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00050" indent="-400050" algn="l" latinLnBrk="0">
              <a:lnSpc>
                <a:spcPct val="100000"/>
              </a:lnSpc>
              <a:spcBef>
                <a:spcPts val="3000"/>
              </a:spcBef>
              <a:buClrTx/>
              <a:buAutoNum type="romanUcPeriod"/>
              <a:defRPr/>
            </a:pPr>
            <a:r>
              <a:rPr lang="ko-KR" altLang="en-US" sz="2400" b="1" dirty="0">
                <a:latin typeface="+mj-ea"/>
                <a:ea typeface="+mj-ea"/>
                <a:cs typeface="Tahoma" pitchFamily="34" charset="0"/>
              </a:rPr>
              <a:t>프로젝트 관리의</a:t>
            </a:r>
            <a:r>
              <a:rPr lang="en-US" altLang="ko-KR" sz="2400" b="1" dirty="0">
                <a:latin typeface="+mj-ea"/>
                <a:ea typeface="+mj-ea"/>
                <a:cs typeface="Tahoma" pitchFamily="34" charset="0"/>
              </a:rPr>
              <a:t> </a:t>
            </a:r>
            <a:r>
              <a:rPr lang="ko-KR" altLang="en-US" sz="2400" b="1" dirty="0">
                <a:latin typeface="+mj-ea"/>
                <a:ea typeface="+mj-ea"/>
                <a:cs typeface="Tahoma" pitchFamily="34" charset="0"/>
              </a:rPr>
              <a:t>개념</a:t>
            </a:r>
            <a:endParaRPr lang="en-US" altLang="ko-KR" sz="2400" b="1" dirty="0">
              <a:latin typeface="+mj-ea"/>
              <a:ea typeface="+mj-ea"/>
              <a:cs typeface="Tahoma" pitchFamily="34" charset="0"/>
            </a:endParaRPr>
          </a:p>
          <a:p>
            <a:pPr marL="400050" indent="-400050" algn="l" latinLnBrk="0">
              <a:lnSpc>
                <a:spcPct val="100000"/>
              </a:lnSpc>
              <a:spcBef>
                <a:spcPts val="3000"/>
              </a:spcBef>
              <a:buClrTx/>
              <a:buAutoNum type="romanUcPeriod"/>
              <a:defRPr/>
            </a:pPr>
            <a:r>
              <a:rPr lang="en-US" altLang="ko-KR" sz="2400" b="1">
                <a:latin typeface="+mj-ea"/>
                <a:ea typeface="+mj-ea"/>
                <a:cs typeface="Tahoma" pitchFamily="34" charset="0"/>
              </a:rPr>
              <a:t>R&amp;R,</a:t>
            </a:r>
            <a:r>
              <a:rPr lang="ko-KR" altLang="en-US" sz="2400" b="1">
                <a:latin typeface="+mj-ea"/>
                <a:ea typeface="+mj-ea"/>
                <a:cs typeface="Tahoma" pitchFamily="34" charset="0"/>
              </a:rPr>
              <a:t> 산출물</a:t>
            </a:r>
            <a:r>
              <a:rPr lang="en-US" altLang="ko-KR" sz="2400" b="1">
                <a:latin typeface="+mj-ea"/>
                <a:ea typeface="+mj-ea"/>
                <a:cs typeface="Tahoma" pitchFamily="34" charset="0"/>
              </a:rPr>
              <a:t>, </a:t>
            </a:r>
            <a:r>
              <a:rPr lang="ko-KR" altLang="en-US" sz="2400" b="1">
                <a:latin typeface="+mj-ea"/>
                <a:ea typeface="+mj-ea"/>
                <a:cs typeface="Tahoma" pitchFamily="34" charset="0"/>
              </a:rPr>
              <a:t>보고체계</a:t>
            </a:r>
            <a:endParaRPr lang="en-US" altLang="ko-KR" sz="2400" b="1">
              <a:latin typeface="+mj-ea"/>
              <a:ea typeface="+mj-ea"/>
              <a:cs typeface="Tahoma" pitchFamily="34" charset="0"/>
            </a:endParaRPr>
          </a:p>
          <a:p>
            <a:pPr marL="400050" indent="-400050" algn="l" latinLnBrk="0">
              <a:lnSpc>
                <a:spcPct val="100000"/>
              </a:lnSpc>
              <a:spcBef>
                <a:spcPts val="3000"/>
              </a:spcBef>
              <a:buClrTx/>
              <a:buAutoNum type="romanUcPeriod"/>
              <a:defRPr/>
            </a:pPr>
            <a:r>
              <a:rPr lang="ko-KR" altLang="en-US" sz="2400" b="1">
                <a:latin typeface="+mj-ea"/>
                <a:ea typeface="+mj-ea"/>
                <a:cs typeface="Tahoma" pitchFamily="34" charset="0"/>
              </a:rPr>
              <a:t>최소 관리 방안</a:t>
            </a:r>
            <a:endParaRPr lang="en-US" altLang="ko-KR" sz="2400" b="1" dirty="0">
              <a:latin typeface="+mj-ea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2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>
            <a:extLst>
              <a:ext uri="{FF2B5EF4-FFF2-40B4-BE49-F238E27FC236}">
                <a16:creationId xmlns:a16="http://schemas.microsoft.com/office/drawing/2014/main" id="{7630741F-1801-469C-B7FD-C6826C84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94" y="45545"/>
            <a:ext cx="6090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/>
              <a:t>프로젝트 최소 관리 방안의 원칙</a:t>
            </a:r>
            <a:endParaRPr lang="ko-KR" altLang="en-US" dirty="0"/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C5F3EADF-66EC-4D35-91CD-35DA7499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/>
              <a:t>III. </a:t>
            </a:r>
            <a:r>
              <a:rPr lang="ko-KR" altLang="en-US" sz="1200"/>
              <a:t>최소 관리 방안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3E959E-1B7F-4B26-B792-73592000B4E0}"/>
              </a:ext>
            </a:extLst>
          </p:cNvPr>
          <p:cNvSpPr/>
          <p:nvPr/>
        </p:nvSpPr>
        <p:spPr bwMode="auto">
          <a:xfrm>
            <a:off x="337916" y="635726"/>
            <a:ext cx="9223965" cy="5825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rtlCol="0" anchor="ctr"/>
          <a:lstStyle/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  <a:ea typeface="+mn-ea"/>
              </a:rPr>
              <a:t>[</a:t>
            </a:r>
            <a:r>
              <a:rPr lang="ko-KR" altLang="en-US" sz="1600" b="1" kern="0">
                <a:latin typeface="+mn-ea"/>
                <a:ea typeface="+mn-ea"/>
              </a:rPr>
              <a:t>착수</a:t>
            </a:r>
            <a:r>
              <a:rPr lang="en-US" altLang="ko-KR" sz="1600" b="1" kern="0">
                <a:latin typeface="+mn-ea"/>
                <a:ea typeface="+mn-ea"/>
              </a:rPr>
              <a:t>] </a:t>
            </a:r>
            <a:r>
              <a:rPr lang="ko-KR" altLang="en-US" sz="1600" b="1" kern="0">
                <a:latin typeface="+mn-ea"/>
                <a:ea typeface="+mn-ea"/>
              </a:rPr>
              <a:t>프로젝트는 반드시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목표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상위범위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이해관계자</a:t>
            </a:r>
            <a:r>
              <a:rPr lang="ko-KR" altLang="en-US" sz="1600" b="1" kern="0">
                <a:latin typeface="+mn-ea"/>
                <a:ea typeface="+mn-ea"/>
              </a:rPr>
              <a:t>를 정의해야 한다</a:t>
            </a:r>
            <a:r>
              <a:rPr lang="en-US" altLang="ko-KR" sz="1600" b="1" kern="0">
                <a:latin typeface="+mn-ea"/>
                <a:ea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</a:rPr>
              <a:t>[</a:t>
            </a:r>
            <a:r>
              <a:rPr lang="ko-KR" altLang="en-US" sz="1600" b="1" kern="0">
                <a:latin typeface="+mn-ea"/>
              </a:rPr>
              <a:t>착수</a:t>
            </a:r>
            <a:r>
              <a:rPr lang="en-US" altLang="ko-KR" sz="1600" b="1" kern="0">
                <a:latin typeface="+mn-ea"/>
              </a:rPr>
              <a:t>] </a:t>
            </a:r>
            <a:r>
              <a:rPr lang="ko-KR" altLang="en-US" sz="1600" b="1" kern="0">
                <a:latin typeface="+mn-ea"/>
              </a:rPr>
              <a:t>프로젝트가 성공하기 위한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핵심성공요소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(CSF)</a:t>
            </a:r>
            <a:r>
              <a:rPr lang="ko-KR" altLang="en-US" sz="1600" b="1" kern="0">
                <a:latin typeface="+mn-ea"/>
              </a:rPr>
              <a:t>와 이를 측정하기 위한 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KPI</a:t>
            </a:r>
            <a:r>
              <a:rPr lang="ko-KR" altLang="en-US" sz="1600" b="1" kern="0">
                <a:latin typeface="+mn-ea"/>
              </a:rPr>
              <a:t>를 설정한다</a:t>
            </a:r>
            <a:r>
              <a:rPr lang="en-US" altLang="ko-KR" sz="1600" b="1" kern="0">
                <a:latin typeface="+mn-ea"/>
              </a:rPr>
              <a:t>.</a:t>
            </a:r>
            <a:endParaRPr lang="en-US" altLang="ko-KR" sz="1600" b="1" kern="0"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  <a:ea typeface="+mn-ea"/>
              </a:rPr>
              <a:t>[</a:t>
            </a:r>
            <a:r>
              <a:rPr lang="ko-KR" altLang="en-US" sz="1600" b="1" kern="0">
                <a:latin typeface="+mn-ea"/>
                <a:ea typeface="+mn-ea"/>
              </a:rPr>
              <a:t>기획</a:t>
            </a:r>
            <a:r>
              <a:rPr lang="en-US" altLang="ko-KR" sz="1600" b="1" kern="0">
                <a:latin typeface="+mn-ea"/>
                <a:ea typeface="+mn-ea"/>
              </a:rPr>
              <a:t>] </a:t>
            </a:r>
            <a:r>
              <a:rPr lang="ko-KR" altLang="en-US" sz="1600" b="1" kern="0">
                <a:latin typeface="+mn-ea"/>
                <a:ea typeface="+mn-ea"/>
              </a:rPr>
              <a:t>요구사항 수집은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기능 요구사항</a:t>
            </a:r>
            <a:r>
              <a:rPr lang="ko-KR" altLang="en-US" sz="1600" b="1" kern="0">
                <a:latin typeface="+mn-ea"/>
                <a:ea typeface="+mn-ea"/>
              </a:rPr>
              <a:t> 외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비기능 요구사항</a:t>
            </a:r>
            <a:r>
              <a:rPr lang="en-US" altLang="ko-KR" sz="1600" b="1" kern="0">
                <a:latin typeface="+mn-ea"/>
                <a:ea typeface="+mn-ea"/>
              </a:rPr>
              <a:t>(</a:t>
            </a:r>
            <a:r>
              <a:rPr lang="ko-KR" altLang="en-US" sz="1600" b="1" kern="0">
                <a:latin typeface="+mn-ea"/>
                <a:ea typeface="+mn-ea"/>
              </a:rPr>
              <a:t>응답속도</a:t>
            </a:r>
            <a:r>
              <a:rPr lang="en-US" altLang="ko-KR" sz="1600" b="1" kern="0">
                <a:latin typeface="+mn-ea"/>
                <a:ea typeface="+mn-ea"/>
              </a:rPr>
              <a:t>, </a:t>
            </a:r>
            <a:r>
              <a:rPr lang="ko-KR" altLang="en-US" sz="1600" b="1" kern="0">
                <a:latin typeface="+mn-ea"/>
                <a:ea typeface="+mn-ea"/>
              </a:rPr>
              <a:t>보안</a:t>
            </a:r>
            <a:r>
              <a:rPr lang="en-US" altLang="ko-KR" sz="1600" b="1" kern="0">
                <a:latin typeface="+mn-ea"/>
                <a:ea typeface="+mn-ea"/>
              </a:rPr>
              <a:t> </a:t>
            </a:r>
            <a:r>
              <a:rPr lang="ko-KR" altLang="en-US" sz="1600" b="1" kern="0">
                <a:latin typeface="+mn-ea"/>
                <a:ea typeface="+mn-ea"/>
              </a:rPr>
              <a:t>등</a:t>
            </a:r>
            <a:r>
              <a:rPr lang="en-US" altLang="ko-KR" sz="1600" b="1" kern="0">
                <a:latin typeface="+mn-ea"/>
                <a:ea typeface="+mn-ea"/>
              </a:rPr>
              <a:t>)</a:t>
            </a:r>
            <a:r>
              <a:rPr lang="ko-KR" altLang="en-US" sz="1600" b="1" kern="0">
                <a:latin typeface="+mn-ea"/>
                <a:ea typeface="+mn-ea"/>
              </a:rPr>
              <a:t>도 수집한다</a:t>
            </a:r>
            <a:r>
              <a:rPr lang="en-US" altLang="ko-KR" sz="1600" b="1" kern="0">
                <a:latin typeface="+mn-ea"/>
                <a:ea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</a:rPr>
              <a:t>[</a:t>
            </a:r>
            <a:r>
              <a:rPr lang="ko-KR" altLang="en-US" sz="1600" b="1" kern="0">
                <a:latin typeface="+mn-ea"/>
              </a:rPr>
              <a:t>기획</a:t>
            </a:r>
            <a:r>
              <a:rPr lang="en-US" altLang="ko-KR" sz="1600" b="1" kern="0">
                <a:latin typeface="+mn-ea"/>
              </a:rPr>
              <a:t>] WBS</a:t>
            </a:r>
            <a:r>
              <a:rPr lang="ko-KR" altLang="en-US" sz="1600" b="1" kern="0">
                <a:latin typeface="+mn-ea"/>
              </a:rPr>
              <a:t>의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최하위 레벨의 작업은 최소 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주일 이내</a:t>
            </a:r>
            <a:r>
              <a:rPr lang="ko-KR" altLang="en-US" sz="1600" b="1" kern="0">
                <a:latin typeface="+mn-ea"/>
              </a:rPr>
              <a:t>로 작성하되</a:t>
            </a:r>
            <a:r>
              <a:rPr lang="en-US" altLang="ko-KR" sz="1600" b="1" kern="0">
                <a:latin typeface="+mn-ea"/>
              </a:rPr>
              <a:t>, 1</a:t>
            </a:r>
            <a:r>
              <a:rPr lang="ko-KR" altLang="en-US" sz="1600" b="1" kern="0">
                <a:latin typeface="+mn-ea"/>
              </a:rPr>
              <a:t>주를 넘기면 분할한다</a:t>
            </a:r>
            <a:r>
              <a:rPr lang="en-US" altLang="ko-KR" sz="1600" b="1" kern="0">
                <a:latin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  <a:ea typeface="+mn-ea"/>
              </a:rPr>
              <a:t>[</a:t>
            </a:r>
            <a:r>
              <a:rPr lang="ko-KR" altLang="en-US" sz="1600" b="1" kern="0">
                <a:latin typeface="+mn-ea"/>
                <a:ea typeface="+mn-ea"/>
              </a:rPr>
              <a:t>기획</a:t>
            </a:r>
            <a:r>
              <a:rPr lang="en-US" altLang="ko-KR" sz="1600" b="1" kern="0">
                <a:latin typeface="+mn-ea"/>
                <a:ea typeface="+mn-ea"/>
              </a:rPr>
              <a:t>] </a:t>
            </a:r>
            <a:r>
              <a:rPr lang="ko-KR" altLang="en-US" sz="1600" b="1" kern="0">
                <a:latin typeface="+mn-ea"/>
                <a:ea typeface="+mn-ea"/>
              </a:rPr>
              <a:t>일정은 타당해야 하며</a:t>
            </a:r>
            <a:r>
              <a:rPr lang="en-US" altLang="ko-KR" sz="1600" b="1" kern="0">
                <a:latin typeface="+mn-ea"/>
                <a:ea typeface="+mn-ea"/>
              </a:rPr>
              <a:t>, </a:t>
            </a:r>
            <a:r>
              <a:rPr lang="ko-KR" altLang="en-US" sz="1600" b="1" kern="0">
                <a:latin typeface="+mn-ea"/>
                <a:ea typeface="+mn-ea"/>
              </a:rPr>
              <a:t>여유일정은 작업별 부여가 아닌 맨 마지막 단계에 부여한다</a:t>
            </a:r>
            <a:r>
              <a:rPr lang="en-US" altLang="ko-KR" sz="1600" b="1" kern="0">
                <a:latin typeface="+mn-ea"/>
                <a:ea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  <a:ea typeface="+mn-ea"/>
              </a:rPr>
              <a:t>[</a:t>
            </a:r>
            <a:r>
              <a:rPr lang="ko-KR" altLang="en-US" sz="1600" b="1" kern="0">
                <a:latin typeface="+mn-ea"/>
                <a:ea typeface="+mn-ea"/>
              </a:rPr>
              <a:t>기획</a:t>
            </a:r>
            <a:r>
              <a:rPr lang="en-US" altLang="ko-KR" sz="1600" b="1" kern="0">
                <a:latin typeface="+mn-ea"/>
                <a:ea typeface="+mn-ea"/>
              </a:rPr>
              <a:t>] </a:t>
            </a:r>
            <a:r>
              <a:rPr lang="ko-KR" altLang="en-US" sz="1600" b="1" kern="0">
                <a:latin typeface="+mn-ea"/>
              </a:rPr>
              <a:t>프로젝트 계획시 반드시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기준선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(Baseline -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범위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일정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품질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600" b="1" kern="0">
                <a:latin typeface="+mn-ea"/>
              </a:rPr>
              <a:t>을 정의한다</a:t>
            </a:r>
            <a:r>
              <a:rPr lang="en-US" altLang="ko-KR" sz="1600" b="1" kern="0">
                <a:latin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</a:rPr>
              <a:t>[</a:t>
            </a:r>
            <a:r>
              <a:rPr lang="ko-KR" altLang="en-US" sz="1600" b="1" kern="0">
                <a:latin typeface="+mn-ea"/>
              </a:rPr>
              <a:t>기획</a:t>
            </a:r>
            <a:r>
              <a:rPr lang="en-US" altLang="ko-KR" sz="1600" b="1" kern="0">
                <a:latin typeface="+mn-ea"/>
              </a:rPr>
              <a:t>] </a:t>
            </a:r>
            <a:r>
              <a:rPr lang="ko-KR" altLang="en-US" sz="1600" b="1" kern="0">
                <a:latin typeface="+mn-ea"/>
              </a:rPr>
              <a:t>산출물은 프로젝트 관리용 산출물이 아닌 실제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결과물 산출물</a:t>
            </a:r>
            <a:r>
              <a:rPr lang="ko-KR" altLang="en-US" sz="1600" b="1" kern="0">
                <a:latin typeface="+mn-ea"/>
              </a:rPr>
              <a:t>에 중심을 둔다</a:t>
            </a:r>
            <a:r>
              <a:rPr lang="en-US" altLang="ko-KR" sz="1600" b="1" kern="0">
                <a:latin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</a:rPr>
              <a:t>[</a:t>
            </a:r>
            <a:r>
              <a:rPr lang="ko-KR" altLang="en-US" sz="1600" b="1" kern="0">
                <a:latin typeface="+mn-ea"/>
              </a:rPr>
              <a:t>기획</a:t>
            </a:r>
            <a:r>
              <a:rPr lang="en-US" altLang="ko-KR" sz="1600" b="1" kern="0">
                <a:latin typeface="+mn-ea"/>
              </a:rPr>
              <a:t>] Test Case</a:t>
            </a:r>
            <a:r>
              <a:rPr lang="ko-KR" altLang="en-US" sz="1600" b="1" kern="0">
                <a:latin typeface="+mn-ea"/>
              </a:rPr>
              <a:t>는 반드시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요구사항 정의서와 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1:1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로 연결</a:t>
            </a:r>
            <a:r>
              <a:rPr lang="ko-KR" altLang="en-US" sz="1600" b="1" kern="0">
                <a:latin typeface="+mn-ea"/>
              </a:rPr>
              <a:t>되도록 작성한다</a:t>
            </a:r>
            <a:r>
              <a:rPr lang="en-US" altLang="ko-KR" sz="1600" b="1" kern="0">
                <a:latin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  <a:ea typeface="+mn-ea"/>
              </a:rPr>
              <a:t>[</a:t>
            </a:r>
            <a:r>
              <a:rPr lang="ko-KR" altLang="en-US" sz="1600" b="1" kern="0">
                <a:latin typeface="+mn-ea"/>
                <a:ea typeface="+mn-ea"/>
              </a:rPr>
              <a:t>실행</a:t>
            </a:r>
            <a:r>
              <a:rPr lang="en-US" altLang="ko-KR" sz="1600" b="1" kern="0">
                <a:latin typeface="+mn-ea"/>
                <a:ea typeface="+mn-ea"/>
              </a:rPr>
              <a:t>/</a:t>
            </a:r>
            <a:r>
              <a:rPr lang="ko-KR" altLang="en-US" sz="1600" b="1" kern="0">
                <a:latin typeface="+mn-ea"/>
                <a:ea typeface="+mn-ea"/>
              </a:rPr>
              <a:t>통제</a:t>
            </a:r>
            <a:r>
              <a:rPr lang="en-US" altLang="ko-KR" sz="1600" b="1" kern="0">
                <a:latin typeface="+mn-ea"/>
                <a:ea typeface="+mn-ea"/>
              </a:rPr>
              <a:t>] PM</a:t>
            </a:r>
            <a:r>
              <a:rPr lang="ko-KR" altLang="en-US" sz="1600" b="1" kern="0">
                <a:latin typeface="+mn-ea"/>
                <a:ea typeface="+mn-ea"/>
              </a:rPr>
              <a:t>은 수시로 프로젝트 상태를 관리해야 하며</a:t>
            </a:r>
            <a:r>
              <a:rPr lang="en-US" altLang="ko-KR" sz="1600" b="1" kern="0">
                <a:latin typeface="+mn-ea"/>
                <a:ea typeface="+mn-ea"/>
              </a:rPr>
              <a:t>, </a:t>
            </a:r>
            <a:r>
              <a:rPr lang="ko-KR" altLang="en-US" sz="1600" b="1" kern="0">
                <a:latin typeface="+mn-ea"/>
                <a:ea typeface="+mn-ea"/>
              </a:rPr>
              <a:t>보고는 최대 </a:t>
            </a:r>
            <a:r>
              <a:rPr lang="en-US" altLang="ko-KR" sz="1600" b="1" kern="0">
                <a:latin typeface="+mn-ea"/>
                <a:ea typeface="+mn-ea"/>
              </a:rPr>
              <a:t>1</a:t>
            </a:r>
            <a:r>
              <a:rPr lang="ko-KR" altLang="en-US" sz="1600" b="1" kern="0">
                <a:latin typeface="+mn-ea"/>
                <a:ea typeface="+mn-ea"/>
              </a:rPr>
              <a:t>주일을 넘기지 않는다</a:t>
            </a:r>
            <a:r>
              <a:rPr lang="en-US" altLang="ko-KR" sz="1600" b="1" kern="0">
                <a:latin typeface="+mn-ea"/>
                <a:ea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  <a:ea typeface="+mn-ea"/>
              </a:rPr>
              <a:t>[</a:t>
            </a:r>
            <a:r>
              <a:rPr lang="ko-KR" altLang="en-US" sz="1600" b="1" kern="0">
                <a:latin typeface="+mn-ea"/>
                <a:ea typeface="+mn-ea"/>
              </a:rPr>
              <a:t>실행</a:t>
            </a:r>
            <a:r>
              <a:rPr lang="en-US" altLang="ko-KR" sz="1600" b="1" kern="0">
                <a:latin typeface="+mn-ea"/>
                <a:ea typeface="+mn-ea"/>
              </a:rPr>
              <a:t>/</a:t>
            </a:r>
            <a:r>
              <a:rPr lang="ko-KR" altLang="en-US" sz="1600" b="1" kern="0">
                <a:latin typeface="+mn-ea"/>
                <a:ea typeface="+mn-ea"/>
              </a:rPr>
              <a:t>통제</a:t>
            </a:r>
            <a:r>
              <a:rPr lang="en-US" altLang="ko-KR" sz="1600" b="1" kern="0">
                <a:latin typeface="+mn-ea"/>
                <a:ea typeface="+mn-ea"/>
              </a:rPr>
              <a:t>] </a:t>
            </a:r>
            <a:r>
              <a:rPr lang="ko-KR" altLang="en-US" sz="1600" b="1" kern="0">
                <a:latin typeface="+mn-ea"/>
                <a:ea typeface="+mn-ea"/>
              </a:rPr>
              <a:t>프로젝트 관리는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범위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일정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품질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리스크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의사소통</a:t>
            </a:r>
            <a:r>
              <a:rPr lang="ko-KR" altLang="en-US" sz="1600" b="1" kern="0">
                <a:latin typeface="+mn-ea"/>
                <a:ea typeface="+mn-ea"/>
              </a:rPr>
              <a:t> 관리를 핵심으로 한다</a:t>
            </a:r>
            <a:r>
              <a:rPr lang="en-US" altLang="ko-KR" sz="1600" b="1" kern="0">
                <a:latin typeface="+mn-ea"/>
                <a:ea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  <a:ea typeface="+mn-ea"/>
              </a:rPr>
              <a:t>[</a:t>
            </a:r>
            <a:r>
              <a:rPr lang="ko-KR" altLang="en-US" sz="1600" b="1" kern="0">
                <a:latin typeface="+mn-ea"/>
                <a:ea typeface="+mn-ea"/>
              </a:rPr>
              <a:t>실행</a:t>
            </a:r>
            <a:r>
              <a:rPr lang="en-US" altLang="ko-KR" sz="1600" b="1" kern="0">
                <a:latin typeface="+mn-ea"/>
                <a:ea typeface="+mn-ea"/>
              </a:rPr>
              <a:t>/</a:t>
            </a:r>
            <a:r>
              <a:rPr lang="ko-KR" altLang="en-US" sz="1600" b="1" kern="0">
                <a:latin typeface="+mn-ea"/>
                <a:ea typeface="+mn-ea"/>
              </a:rPr>
              <a:t>통제</a:t>
            </a:r>
            <a:r>
              <a:rPr lang="en-US" altLang="ko-KR" sz="1600" b="1" kern="0">
                <a:latin typeface="+mn-ea"/>
                <a:ea typeface="+mn-ea"/>
              </a:rPr>
              <a:t>] </a:t>
            </a:r>
            <a:r>
              <a:rPr lang="ko-KR" altLang="en-US" sz="1600" b="1" kern="0">
                <a:latin typeface="+mn-ea"/>
                <a:ea typeface="+mn-ea"/>
              </a:rPr>
              <a:t>기준선 변경은 반드시 </a:t>
            </a:r>
            <a:r>
              <a:rPr lang="en-US" altLang="ko-KR" sz="1600" b="1" kern="0">
                <a:latin typeface="+mn-ea"/>
                <a:ea typeface="+mn-ea"/>
              </a:rPr>
              <a:t>CCB(</a:t>
            </a:r>
            <a:r>
              <a:rPr lang="ko-KR" altLang="en-US" sz="1600" b="1" kern="0">
                <a:latin typeface="+mn-ea"/>
                <a:ea typeface="+mn-ea"/>
              </a:rPr>
              <a:t>변경통제위원회</a:t>
            </a:r>
            <a:r>
              <a:rPr lang="en-US" altLang="ko-KR" sz="1600" b="1" kern="0">
                <a:latin typeface="+mn-ea"/>
                <a:ea typeface="+mn-ea"/>
              </a:rPr>
              <a:t>)</a:t>
            </a:r>
            <a:r>
              <a:rPr lang="ko-KR" altLang="en-US" sz="1600" b="1" kern="0">
                <a:latin typeface="+mn-ea"/>
                <a:ea typeface="+mn-ea"/>
              </a:rPr>
              <a:t>를 통해 진행한다</a:t>
            </a:r>
            <a:r>
              <a:rPr lang="en-US" altLang="ko-KR" sz="1600" b="1" kern="0">
                <a:latin typeface="+mn-ea"/>
                <a:ea typeface="+mn-ea"/>
              </a:rPr>
              <a:t>.</a:t>
            </a:r>
          </a:p>
          <a:p>
            <a:pPr marL="177800" indent="-177800" algn="l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1" kern="0">
                <a:latin typeface="+mn-ea"/>
                <a:ea typeface="+mn-ea"/>
              </a:rPr>
              <a:t>[</a:t>
            </a:r>
            <a:r>
              <a:rPr lang="ko-KR" altLang="en-US" sz="1600" b="1" kern="0">
                <a:latin typeface="+mn-ea"/>
                <a:ea typeface="+mn-ea"/>
              </a:rPr>
              <a:t>종료</a:t>
            </a:r>
            <a:r>
              <a:rPr lang="en-US" altLang="ko-KR" sz="1600" b="1" kern="0">
                <a:latin typeface="+mn-ea"/>
                <a:ea typeface="+mn-ea"/>
              </a:rPr>
              <a:t>] PM</a:t>
            </a:r>
            <a:r>
              <a:rPr lang="ko-KR" altLang="en-US" sz="1600" b="1" kern="0">
                <a:latin typeface="+mn-ea"/>
                <a:ea typeface="+mn-ea"/>
              </a:rPr>
              <a:t>은 프로젝트 종료 후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성과 측정</a:t>
            </a:r>
            <a:r>
              <a:rPr lang="ko-KR" altLang="en-US" sz="1600" b="1" kern="0">
                <a:latin typeface="+mn-ea"/>
                <a:ea typeface="+mn-ea"/>
              </a:rPr>
              <a:t> 및 프로젝트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  <a:ea typeface="+mn-ea"/>
              </a:rPr>
              <a:t>회고</a:t>
            </a:r>
            <a:r>
              <a:rPr lang="ko-KR" altLang="en-US" sz="1600" b="1" kern="0">
                <a:latin typeface="+mn-ea"/>
                <a:ea typeface="+mn-ea"/>
              </a:rPr>
              <a:t>를 진행한다</a:t>
            </a:r>
            <a:r>
              <a:rPr lang="en-US" altLang="ko-KR" sz="1600" b="1" ker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06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71158"/>
              </p:ext>
            </p:extLst>
          </p:nvPr>
        </p:nvGraphicFramePr>
        <p:xfrm>
          <a:off x="324951" y="428410"/>
          <a:ext cx="9304824" cy="6063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0988">
                  <a:extLst>
                    <a:ext uri="{9D8B030D-6E8A-4147-A177-3AD203B41FA5}">
                      <a16:colId xmlns:a16="http://schemas.microsoft.com/office/drawing/2014/main" val="388265664"/>
                    </a:ext>
                  </a:extLst>
                </a:gridCol>
                <a:gridCol w="2569038">
                  <a:extLst>
                    <a:ext uri="{9D8B030D-6E8A-4147-A177-3AD203B41FA5}">
                      <a16:colId xmlns:a16="http://schemas.microsoft.com/office/drawing/2014/main" val="3876984535"/>
                    </a:ext>
                  </a:extLst>
                </a:gridCol>
                <a:gridCol w="5264798">
                  <a:extLst>
                    <a:ext uri="{9D8B030D-6E8A-4147-A177-3AD203B41FA5}">
                      <a16:colId xmlns:a16="http://schemas.microsoft.com/office/drawing/2014/main" val="330822014"/>
                    </a:ext>
                  </a:extLst>
                </a:gridCol>
              </a:tblGrid>
              <a:tr h="2706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프로세스 그룹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최소 산출물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50858"/>
                  </a:ext>
                </a:extLst>
              </a:tr>
              <a:tr h="2706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n-ea"/>
                          <a:ea typeface="+mn-ea"/>
                        </a:rPr>
                        <a:t>착수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헌장 개발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개요서 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컨플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개요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목표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상위범위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이해관계자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(R&amp;R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핵심성공요소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(CSF), KPI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41568"/>
                  </a:ext>
                </a:extLst>
              </a:tr>
              <a:tr h="454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이해관계자 식별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534814"/>
                  </a:ext>
                </a:extLst>
              </a:tr>
              <a:tr h="72497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72000" marR="72000" marT="72000" marB="7200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수집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요구사항 정의서 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엑셀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부여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요구사항 정의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비기능 요구사항 정의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1" i="0" u="none" strike="noStrike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범위 기준선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중 범위에 포함되는 것만 해당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72000" marB="72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40075"/>
                  </a:ext>
                </a:extLst>
              </a:tr>
              <a:tr h="705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 계획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일정표 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(WBS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엑셀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최하위 레벨의 작업은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주일을 넘기지 않는다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일정 버퍼는 전체 일정 맨 마지막에 부여한다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 확정된 일정을 </a:t>
                      </a:r>
                      <a:r>
                        <a:rPr lang="ko-KR" altLang="en-US" sz="1200" b="1" i="0" u="none" strike="noStrike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일정 기준선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40643"/>
                  </a:ext>
                </a:extLst>
              </a:tr>
              <a:tr h="705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 관리 계획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테스트케이스 문서 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엑셀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Test Case ID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맵핑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1" i="0" u="none" strike="noStrike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품질 기준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측정방법 정의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비기능 요구사항 테스트 포함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084786"/>
                  </a:ext>
                </a:extLst>
              </a:tr>
              <a:tr h="410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기준선</a:t>
                      </a: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(Baseline)</a:t>
                      </a: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정의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품질 기준선</a:t>
                      </a:r>
                      <a:endParaRPr lang="en-US" altLang="ko-KR" sz="12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일정표</a:t>
                      </a: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테스트케이스 문서에 포함하여 정의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58498"/>
                  </a:ext>
                </a:extLst>
              </a:tr>
              <a:tr h="270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 관리 계획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리스크 관리대장 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엑셀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72000" marB="72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50019"/>
                  </a:ext>
                </a:extLst>
              </a:tr>
              <a:tr h="705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1200" b="1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>
                          <a:latin typeface="+mn-ea"/>
                          <a:ea typeface="+mn-ea"/>
                        </a:rPr>
                        <a:t>통제</a:t>
                      </a:r>
                    </a:p>
                  </a:txBody>
                  <a:tcPr marL="72000" marR="72000" marT="72000" marB="7200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상태 보고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상태 보고서 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주단위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워드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진척률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작업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 작업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지연중인 작업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 여부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의사결정 사항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9891"/>
                  </a:ext>
                </a:extLst>
              </a:tr>
              <a:tr h="57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72000" marR="72000" marT="72000" marB="7200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성과 보고 </a:t>
                      </a:r>
                      <a:r>
                        <a:rPr lang="en-US" altLang="ko-KR" sz="12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성과 보고서 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컨플</a:t>
                      </a:r>
                      <a:r>
                        <a:rPr lang="en-US" altLang="ko-KR" sz="1200" b="1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KPI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측정값 보고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회고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78910"/>
                  </a:ext>
                </a:extLst>
              </a:tr>
            </a:tbl>
          </a:graphicData>
        </a:graphic>
      </p:graphicFrame>
      <p:sp>
        <p:nvSpPr>
          <p:cNvPr id="6" name="Text Box 49">
            <a:extLst>
              <a:ext uri="{FF2B5EF4-FFF2-40B4-BE49-F238E27FC236}">
                <a16:creationId xmlns:a16="http://schemas.microsoft.com/office/drawing/2014/main" id="{CAA8E181-843C-4F2E-B1C9-2432E20E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94" y="45545"/>
            <a:ext cx="6090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/>
              <a:t>최소 필수 산출물</a:t>
            </a:r>
            <a:endParaRPr lang="ko-KR" altLang="en-US" dirty="0"/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0BDBF033-63E8-45F5-A1EC-7A0953BCC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/>
              <a:t>III. </a:t>
            </a:r>
            <a:r>
              <a:rPr lang="ko-KR" altLang="en-US" sz="1200"/>
              <a:t>최소 관리 방안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797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255799" y="2768048"/>
            <a:ext cx="7720774" cy="646331"/>
          </a:xfrm>
        </p:spPr>
        <p:txBody>
          <a:bodyPr/>
          <a:lstStyle/>
          <a:p>
            <a:pPr algn="ctr"/>
            <a:r>
              <a:rPr lang="en-US" altLang="ko-KR" sz="3600" dirty="0"/>
              <a:t>End of Document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194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3545"/>
            <a:ext cx="54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개정 이력</a:t>
            </a:r>
          </a:p>
        </p:txBody>
      </p:sp>
      <p:graphicFrame>
        <p:nvGraphicFramePr>
          <p:cNvPr id="5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877942"/>
              </p:ext>
            </p:extLst>
          </p:nvPr>
        </p:nvGraphicFramePr>
        <p:xfrm>
          <a:off x="812658" y="1214426"/>
          <a:ext cx="8247521" cy="508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문서버전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변경 내용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 err="1"/>
                        <a:t>수정자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2020.02.24</a:t>
                      </a: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초기  작성</a:t>
                      </a:r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한광일</a:t>
                      </a: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1.1</a:t>
                      </a: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2020.03.02</a:t>
                      </a: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최소 관리 방안 작성</a:t>
                      </a: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한광일</a:t>
                      </a: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4420" marR="844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84420" marR="8442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94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35134" y="3083194"/>
            <a:ext cx="3835730" cy="50036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p:sp>
        <p:nvSpPr>
          <p:cNvPr id="11306" name="제목 78"/>
          <p:cNvSpPr>
            <a:spLocks noGrp="1"/>
          </p:cNvSpPr>
          <p:nvPr>
            <p:ph type="title"/>
          </p:nvPr>
        </p:nvSpPr>
        <p:spPr>
          <a:xfrm>
            <a:off x="-1" y="1720477"/>
            <a:ext cx="9906000" cy="523220"/>
          </a:xfrm>
        </p:spPr>
        <p:txBody>
          <a:bodyPr anchor="b" anchorCtr="0"/>
          <a:lstStyle/>
          <a:p>
            <a:pPr algn="ctr"/>
            <a:r>
              <a:rPr kumimoji="1" lang="en-US" altLang="ko-KR" sz="2800" kern="0">
                <a:solidFill>
                  <a:srgbClr val="006699"/>
                </a:solidFill>
                <a:latin typeface="+mj-ea"/>
              </a:rPr>
              <a:t>Table of contens</a:t>
            </a:r>
            <a:endParaRPr lang="ko-KR" altLang="ko-KR" sz="3200" dirty="0">
              <a:latin typeface="+mj-ea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035135" y="3115627"/>
            <a:ext cx="3835730" cy="20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00050" indent="-400050" algn="l" latinLnBrk="0">
              <a:lnSpc>
                <a:spcPct val="100000"/>
              </a:lnSpc>
              <a:spcBef>
                <a:spcPts val="3000"/>
              </a:spcBef>
              <a:buClrTx/>
              <a:buAutoNum type="romanUcPeriod"/>
              <a:defRPr/>
            </a:pPr>
            <a:r>
              <a:rPr lang="ko-KR" altLang="en-US" sz="2400" b="1" dirty="0">
                <a:latin typeface="+mj-ea"/>
                <a:ea typeface="+mj-ea"/>
                <a:cs typeface="Tahoma" pitchFamily="34" charset="0"/>
              </a:rPr>
              <a:t>프로젝트 관리의</a:t>
            </a:r>
            <a:r>
              <a:rPr lang="en-US" altLang="ko-KR" sz="2400" b="1" dirty="0">
                <a:latin typeface="+mj-ea"/>
                <a:ea typeface="+mj-ea"/>
                <a:cs typeface="Tahoma" pitchFamily="34" charset="0"/>
              </a:rPr>
              <a:t> </a:t>
            </a:r>
            <a:r>
              <a:rPr lang="ko-KR" altLang="en-US" sz="2400" b="1" dirty="0">
                <a:latin typeface="+mj-ea"/>
                <a:ea typeface="+mj-ea"/>
                <a:cs typeface="Tahoma" pitchFamily="34" charset="0"/>
              </a:rPr>
              <a:t>개념</a:t>
            </a:r>
            <a:endParaRPr lang="en-US" altLang="ko-KR" sz="2400" b="1" dirty="0">
              <a:latin typeface="+mj-ea"/>
              <a:ea typeface="+mj-ea"/>
              <a:cs typeface="Tahoma" pitchFamily="34" charset="0"/>
            </a:endParaRPr>
          </a:p>
          <a:p>
            <a:pPr marL="400050" indent="-400050" algn="l" latinLnBrk="0">
              <a:spcBef>
                <a:spcPts val="3000"/>
              </a:spcBef>
              <a:buFont typeface="Wingdings" pitchFamily="2" charset="2"/>
              <a:buAutoNum type="romanUcPeriod"/>
              <a:defRPr/>
            </a:pPr>
            <a:r>
              <a:rPr lang="en-US" altLang="ko-KR" sz="2400" b="1">
                <a:latin typeface="+mj-ea"/>
                <a:cs typeface="Tahoma" pitchFamily="34" charset="0"/>
              </a:rPr>
              <a:t>R&amp;R,</a:t>
            </a:r>
            <a:r>
              <a:rPr lang="ko-KR" altLang="en-US" sz="2400" b="1">
                <a:latin typeface="+mj-ea"/>
                <a:cs typeface="Tahoma" pitchFamily="34" charset="0"/>
              </a:rPr>
              <a:t> 산출물</a:t>
            </a:r>
            <a:r>
              <a:rPr lang="en-US" altLang="ko-KR" sz="2400" b="1">
                <a:latin typeface="+mj-ea"/>
                <a:cs typeface="Tahoma" pitchFamily="34" charset="0"/>
              </a:rPr>
              <a:t>, </a:t>
            </a:r>
            <a:r>
              <a:rPr lang="ko-KR" altLang="en-US" sz="2400" b="1">
                <a:latin typeface="+mj-ea"/>
                <a:cs typeface="Tahoma" pitchFamily="34" charset="0"/>
              </a:rPr>
              <a:t>보고체계</a:t>
            </a:r>
            <a:endParaRPr lang="en-US" altLang="ko-KR" sz="2400" b="1">
              <a:latin typeface="+mj-ea"/>
              <a:cs typeface="Tahoma" pitchFamily="34" charset="0"/>
            </a:endParaRPr>
          </a:p>
          <a:p>
            <a:pPr marL="400050" indent="-400050" algn="l" latinLnBrk="0">
              <a:spcBef>
                <a:spcPts val="3000"/>
              </a:spcBef>
              <a:buFont typeface="Wingdings" pitchFamily="2" charset="2"/>
              <a:buAutoNum type="romanUcPeriod"/>
              <a:defRPr/>
            </a:pPr>
            <a:r>
              <a:rPr lang="ko-KR" altLang="en-US" sz="2400" b="1">
                <a:latin typeface="+mj-ea"/>
                <a:cs typeface="Tahoma" pitchFamily="34" charset="0"/>
              </a:rPr>
              <a:t>최소 관리 방안</a:t>
            </a:r>
            <a:endParaRPr lang="en-US" altLang="ko-KR" sz="2400" b="1">
              <a:latin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3545"/>
            <a:ext cx="59315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개념 및 관리 프로세스 지식 영역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707886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프로젝트</a:t>
            </a:r>
            <a:r>
              <a:rPr lang="ko-KR" altLang="en-US" dirty="0"/>
              <a:t>란 </a:t>
            </a:r>
            <a:r>
              <a:rPr lang="ko-KR" altLang="en-US" dirty="0">
                <a:solidFill>
                  <a:srgbClr val="0070C0"/>
                </a:solidFill>
              </a:rPr>
              <a:t>고유한</a:t>
            </a:r>
            <a:r>
              <a:rPr lang="ko-KR" altLang="en-US" dirty="0"/>
              <a:t> 제품 또는 서비스를 만들기 위한 </a:t>
            </a:r>
            <a:r>
              <a:rPr lang="ko-KR" altLang="en-US" dirty="0">
                <a:solidFill>
                  <a:srgbClr val="0070C0"/>
                </a:solidFill>
              </a:rPr>
              <a:t>일정 기간</a:t>
            </a:r>
            <a:r>
              <a:rPr lang="ko-KR" altLang="en-US" dirty="0"/>
              <a:t> 내의 활동이며</a:t>
            </a:r>
            <a:r>
              <a:rPr lang="en-US" altLang="ko-KR" dirty="0"/>
              <a:t>, </a:t>
            </a:r>
            <a:r>
              <a:rPr lang="ko-KR" altLang="en-US" dirty="0"/>
              <a:t>프로젝트관리란 </a:t>
            </a:r>
            <a:r>
              <a:rPr lang="ko-KR" altLang="en-US" dirty="0">
                <a:solidFill>
                  <a:srgbClr val="0070C0"/>
                </a:solidFill>
              </a:rPr>
              <a:t>범위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일정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원가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70C0"/>
                </a:solidFill>
              </a:rPr>
              <a:t>통제</a:t>
            </a:r>
            <a:r>
              <a:rPr lang="ko-KR" altLang="en-US" dirty="0"/>
              <a:t>함으로써 목표를 성취해 나가는 과정임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5445120" y="2168860"/>
            <a:ext cx="2145887" cy="4027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marR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Tx/>
              <a:buNone/>
              <a:tabLst/>
            </a:pPr>
            <a:r>
              <a:rPr kumimoji="0" lang="ko-KR" altLang="en-US" sz="1400" b="1" i="0" u="none" strike="noStrike" kern="0" cap="none" spc="-1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kumimoji="0" lang="ko-KR" altLang="en-US" sz="1400" b="1" kern="0" spc="-100" dirty="0">
                <a:solidFill>
                  <a:schemeClr val="bg1"/>
                </a:solidFill>
                <a:latin typeface="맑은 고딕" pitchFamily="50" charset="-127"/>
              </a:rPr>
              <a:t>목표 달성</a:t>
            </a:r>
            <a:endParaRPr kumimoji="0" lang="ko-KR" altLang="en-US" sz="1400" b="1" i="0" u="none" strike="noStrike" kern="0" cap="none" spc="-10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584108" y="2870763"/>
            <a:ext cx="171216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marR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Tx/>
              <a:buNone/>
              <a:tabLst/>
            </a:pPr>
            <a:r>
              <a:rPr lang="ko-KR" altLang="en-US" sz="1400" b="1" kern="0" spc="-1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범위 </a:t>
            </a:r>
            <a:r>
              <a:rPr kumimoji="0" lang="en-US" altLang="ko-KR" sz="1400" b="1" i="0" u="none" strike="noStrike" kern="0" cap="none" spc="-10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(Scope)</a:t>
            </a:r>
            <a:endParaRPr kumimoji="0" lang="ko-KR" altLang="en-US" sz="1400" b="1" i="0" u="none" strike="noStrike" kern="0" cap="none" spc="-10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665935" y="2870763"/>
            <a:ext cx="171216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FontTx/>
              <a:buNone/>
            </a:pPr>
            <a:r>
              <a:rPr lang="ko-KR" altLang="en-US" sz="1400" b="1" kern="0" spc="-100" dirty="0">
                <a:solidFill>
                  <a:sysClr val="windowText" lastClr="000000"/>
                </a:solidFill>
                <a:latin typeface="맑은 고딕" pitchFamily="50" charset="-127"/>
              </a:rPr>
              <a:t>일정</a:t>
            </a:r>
            <a:r>
              <a:rPr lang="en-US" altLang="ko-KR" sz="1400" b="1" kern="0" spc="-100" dirty="0">
                <a:solidFill>
                  <a:sysClr val="windowText" lastClr="000000"/>
                </a:solidFill>
                <a:latin typeface="맑은 고딕" pitchFamily="50" charset="-127"/>
              </a:rPr>
              <a:t> (Schedule)</a:t>
            </a:r>
            <a:endParaRPr lang="ko-KR" altLang="en-US" sz="1400" b="1" kern="0" spc="-10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659588" y="2870763"/>
            <a:ext cx="171216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FontTx/>
              <a:buNone/>
            </a:pPr>
            <a:r>
              <a:rPr lang="ko-KR" altLang="en-US" sz="1400" b="1" kern="0" spc="-100" dirty="0">
                <a:solidFill>
                  <a:sysClr val="windowText" lastClr="000000"/>
                </a:solidFill>
                <a:latin typeface="맑은 고딕" pitchFamily="50" charset="-127"/>
              </a:rPr>
              <a:t>원가 </a:t>
            </a:r>
            <a:r>
              <a:rPr lang="en-US" altLang="ko-KR" sz="1400" b="1" kern="0" spc="-100" dirty="0">
                <a:solidFill>
                  <a:sysClr val="windowText" lastClr="000000"/>
                </a:solidFill>
                <a:latin typeface="맑은 고딕" pitchFamily="50" charset="-127"/>
              </a:rPr>
              <a:t>(Cost)</a:t>
            </a:r>
            <a:endParaRPr lang="ko-KR" altLang="en-US" sz="1400" b="1" kern="0" spc="-100" dirty="0">
              <a:solidFill>
                <a:sysClr val="windowText" lastClr="000000"/>
              </a:solidFill>
              <a:latin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20" idx="2"/>
            <a:endCxn id="21" idx="0"/>
          </p:cNvCxnSpPr>
          <p:nvPr/>
        </p:nvCxnSpPr>
        <p:spPr bwMode="auto">
          <a:xfrm rot="5400000">
            <a:off x="5329568" y="1682267"/>
            <a:ext cx="299116" cy="2077876"/>
          </a:xfrm>
          <a:prstGeom prst="bentConnector3">
            <a:avLst>
              <a:gd name="adj1" fmla="val 50000"/>
            </a:avLst>
          </a:prstGeom>
          <a:solidFill>
            <a:srgbClr val="FBB7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꺾인 연결선 24"/>
          <p:cNvCxnSpPr>
            <a:stCxn id="20" idx="2"/>
            <a:endCxn id="22" idx="0"/>
          </p:cNvCxnSpPr>
          <p:nvPr/>
        </p:nvCxnSpPr>
        <p:spPr bwMode="auto">
          <a:xfrm rot="16200000" flipH="1">
            <a:off x="6370482" y="2719229"/>
            <a:ext cx="299116" cy="3951"/>
          </a:xfrm>
          <a:prstGeom prst="bentConnector3">
            <a:avLst>
              <a:gd name="adj1" fmla="val 50000"/>
            </a:avLst>
          </a:prstGeom>
          <a:solidFill>
            <a:srgbClr val="FBB7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꺾인 연결선 25"/>
          <p:cNvCxnSpPr>
            <a:stCxn id="20" idx="2"/>
            <a:endCxn id="23" idx="0"/>
          </p:cNvCxnSpPr>
          <p:nvPr/>
        </p:nvCxnSpPr>
        <p:spPr bwMode="auto">
          <a:xfrm rot="16200000" flipH="1">
            <a:off x="7367308" y="1722403"/>
            <a:ext cx="299116" cy="1997604"/>
          </a:xfrm>
          <a:prstGeom prst="bentConnector3">
            <a:avLst>
              <a:gd name="adj1" fmla="val 50000"/>
            </a:avLst>
          </a:prstGeom>
          <a:solidFill>
            <a:srgbClr val="FBB7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553375" y="3316727"/>
            <a:ext cx="1801957" cy="84983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85725" indent="-85725" algn="l" eaLnBrk="0" latin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프로젝트 계획 수립과 통제의 기본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85725" indent="-85725" algn="l" eaLnBrk="0" latin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범위 변경은 타 관리 영역에 영향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06183" y="3320988"/>
            <a:ext cx="1837381" cy="84983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85725" indent="-85725" algn="l" eaLnBrk="0" latinLnBrk="0" hangingPunct="0">
              <a:lnSpc>
                <a:spcPct val="100000"/>
              </a:lnSpc>
              <a:spcBef>
                <a:spcPts val="300"/>
              </a:spcBef>
              <a:buClrTx/>
              <a:buFont typeface="Wingdings" pitchFamily="2" charset="2"/>
              <a:buChar char="§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정해진 기간 내에 구체적 가치를 제공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85725" indent="-85725" algn="l" eaLnBrk="0" latinLnBrk="0" hangingPunct="0">
              <a:lnSpc>
                <a:spcPct val="100000"/>
              </a:lnSpc>
              <a:spcBef>
                <a:spcPts val="300"/>
              </a:spcBef>
              <a:buClrTx/>
              <a:buFont typeface="Wingdings" pitchFamily="2" charset="2"/>
              <a:buChar char="§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외부 고객이 원하는 이정표를 준수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7580" y="3284984"/>
            <a:ext cx="1872208" cy="84983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85725" indent="-85725" algn="l" eaLnBrk="0" latin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ko-KR" altLang="en-US" dirty="0">
                <a:latin typeface="맑은 고딕" pitchFamily="50" charset="-127"/>
              </a:rPr>
              <a:t>적절한 비용</a:t>
            </a:r>
            <a:r>
              <a:rPr lang="en-US" altLang="ko-KR" dirty="0">
                <a:latin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</a:rPr>
              <a:t>자원</a:t>
            </a:r>
            <a:r>
              <a:rPr lang="en-US" altLang="ko-KR" dirty="0">
                <a:latin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</a:rPr>
              <a:t>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최선의 품질 제공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85725" indent="-85725" algn="l" eaLnBrk="0" latin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프로젝트 비용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추적 및 통제  </a:t>
            </a:r>
          </a:p>
        </p:txBody>
      </p:sp>
      <p:sp>
        <p:nvSpPr>
          <p:cNvPr id="42" name="아래쪽 화살표 41"/>
          <p:cNvSpPr/>
          <p:nvPr/>
        </p:nvSpPr>
        <p:spPr bwMode="auto">
          <a:xfrm rot="10800000">
            <a:off x="5022292" y="4149273"/>
            <a:ext cx="3048173" cy="277254"/>
          </a:xfrm>
          <a:prstGeom prst="downArrow">
            <a:avLst>
              <a:gd name="adj1" fmla="val 65926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marR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Tx/>
              <a:buNone/>
              <a:tabLst/>
            </a:pPr>
            <a:endParaRPr kumimoji="0" lang="ko-KR" altLang="en-US" b="0" i="0" u="none" strike="noStrike" kern="0" cap="none" spc="-10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39266" y="4509120"/>
            <a:ext cx="5480183" cy="288147"/>
          </a:xfrm>
          <a:prstGeom prst="rect">
            <a:avLst/>
          </a:prstGeom>
          <a:noFill/>
          <a:ln>
            <a:noFill/>
          </a:ln>
        </p:spPr>
        <p:txBody>
          <a:bodyPr wrap="square" lIns="72000" tIns="36000" rIns="72000" bIns="36000" rtlCol="0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ts val="300"/>
              </a:spcBef>
              <a:buClrTx/>
              <a:buNone/>
            </a:pPr>
            <a:r>
              <a:rPr lang="ko-KR" altLang="en-US" sz="1400" b="1" u="sng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프로젝트 관리 프로세스 지식 영역 </a:t>
            </a:r>
            <a:r>
              <a:rPr lang="en-US" altLang="ko-KR" sz="1400" b="1" u="sng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u="sng" dirty="0">
                <a:solidFill>
                  <a:srgbClr val="0070C0"/>
                </a:solidFill>
                <a:latin typeface="맑은 고딕" pitchFamily="50" charset="-127"/>
              </a:rPr>
              <a:t>PMBOK </a:t>
            </a:r>
            <a:r>
              <a:rPr lang="ko-KR" altLang="en-US" sz="1400" b="1" u="sng" dirty="0">
                <a:solidFill>
                  <a:srgbClr val="0070C0"/>
                </a:solidFill>
                <a:latin typeface="맑은 고딕" pitchFamily="50" charset="-127"/>
              </a:rPr>
              <a:t>기준</a:t>
            </a:r>
            <a:r>
              <a:rPr lang="en-US" altLang="ko-KR" sz="1400" b="1" u="sng" dirty="0">
                <a:solidFill>
                  <a:srgbClr val="0070C0"/>
                </a:solidFill>
                <a:latin typeface="맑은 고딕" pitchFamily="50" charset="-127"/>
              </a:rPr>
              <a:t>)</a:t>
            </a:r>
            <a:endParaRPr lang="ko-KR" altLang="en-US" sz="1400" b="1" u="sng" dirty="0">
              <a:solidFill>
                <a:srgbClr val="0070C0"/>
              </a:solidFill>
              <a:latin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39299" y="4185084"/>
            <a:ext cx="1995055" cy="288147"/>
          </a:xfrm>
          <a:prstGeom prst="rect">
            <a:avLst/>
          </a:prstGeom>
          <a:noFill/>
          <a:ln>
            <a:noFill/>
          </a:ln>
        </p:spPr>
        <p:txBody>
          <a:bodyPr wrap="square" lIns="72000" tIns="36000" rIns="72000" bIns="36000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300"/>
              </a:spcBef>
              <a:buClrTx/>
              <a:buNone/>
            </a:pPr>
            <a:r>
              <a:rPr lang="ko-KR" altLang="en-US" sz="1400" b="1">
                <a:latin typeface="맑은 고딕" pitchFamily="50" charset="-127"/>
              </a:rPr>
              <a:t>프로젝트 관리자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76560" y="5094292"/>
            <a:ext cx="2502089" cy="85498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FontTx/>
              <a:buNone/>
            </a:pPr>
            <a:r>
              <a:rPr kumimoji="0" lang="en-US" altLang="ko-KR" sz="1600" b="1" kern="0" spc="-100" dirty="0">
                <a:solidFill>
                  <a:schemeClr val="bg1"/>
                </a:solidFill>
                <a:latin typeface="맑은 고딕" pitchFamily="50" charset="-127"/>
              </a:rPr>
              <a:t>PM </a:t>
            </a:r>
            <a:r>
              <a:rPr kumimoji="0" lang="ko-KR" altLang="en-US" sz="1600" b="1" kern="0" spc="-100" dirty="0">
                <a:solidFill>
                  <a:schemeClr val="bg1"/>
                </a:solidFill>
                <a:latin typeface="맑은 고딕" pitchFamily="50" charset="-127"/>
              </a:rPr>
              <a:t>은 프로젝트 관리 프로세스를 실행 </a:t>
            </a:r>
            <a:r>
              <a:rPr kumimoji="0" lang="en-US" altLang="ko-KR" sz="1600" b="1" kern="0" spc="-100" dirty="0">
                <a:solidFill>
                  <a:schemeClr val="bg1"/>
                </a:solidFill>
                <a:latin typeface="맑은 고딕" pitchFamily="50" charset="-127"/>
              </a:rPr>
              <a:t>/ </a:t>
            </a:r>
            <a:r>
              <a:rPr kumimoji="0" lang="ko-KR" altLang="en-US" sz="1600" b="1" kern="0" spc="-100" dirty="0">
                <a:solidFill>
                  <a:schemeClr val="bg1"/>
                </a:solidFill>
                <a:latin typeface="맑은 고딕" pitchFamily="50" charset="-127"/>
              </a:rPr>
              <a:t>최적화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3761" y="2536927"/>
            <a:ext cx="2531588" cy="207325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ts val="1200"/>
              </a:spcBef>
              <a:buClrTx/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ko-KR" altLang="en-US" sz="1600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이해관계자 </a:t>
            </a:r>
            <a:br>
              <a:rPr lang="en-US" altLang="ko-KR" sz="1600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기대수준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만족시키도록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  <a:buClrTx/>
              <a:buNone/>
            </a:pPr>
            <a:r>
              <a:rPr lang="ko-KR" altLang="en-US" sz="1600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지식</a:t>
            </a:r>
            <a:r>
              <a:rPr lang="en-US" altLang="ko-KR" sz="1600" b="1" u="sng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u="sng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600" b="1" u="sng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u="sng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도구</a:t>
            </a:r>
            <a:r>
              <a:rPr lang="en-US" altLang="ko-KR" sz="1600" b="1" u="sng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u="sng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기법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프로젝트 활동에 </a:t>
            </a:r>
            <a:b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적용하는 것</a:t>
            </a:r>
          </a:p>
        </p:txBody>
      </p:sp>
      <p:sp>
        <p:nvSpPr>
          <p:cNvPr id="50" name="AutoShape 22"/>
          <p:cNvSpPr>
            <a:spLocks noChangeArrowheads="1"/>
          </p:cNvSpPr>
          <p:nvPr/>
        </p:nvSpPr>
        <p:spPr bwMode="gray">
          <a:xfrm rot="16200000">
            <a:off x="2203312" y="3351549"/>
            <a:ext cx="2033308" cy="297153"/>
          </a:xfrm>
          <a:prstGeom prst="downArrow">
            <a:avLst>
              <a:gd name="adj1" fmla="val 100000"/>
              <a:gd name="adj2" fmla="val 10000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 dirty="0">
              <a:latin typeface="Arial" pitchFamily="34" charset="0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483124" y="1592796"/>
            <a:ext cx="5976664" cy="4752528"/>
            <a:chOff x="2915816" y="1592796"/>
            <a:chExt cx="6048672" cy="4752528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2915816" y="1995055"/>
              <a:ext cx="6048672" cy="4350269"/>
            </a:xfrm>
            <a:prstGeom prst="rec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/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915816" y="1592796"/>
              <a:ext cx="6048672" cy="396044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algn="l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FontTx/>
                <a:buNone/>
              </a:pPr>
              <a:r>
                <a:rPr kumimoji="0" lang="ko-KR" altLang="en-US" sz="1600" b="1" kern="0" spc="-100" dirty="0">
                  <a:solidFill>
                    <a:schemeClr val="bg1"/>
                  </a:solidFill>
                  <a:latin typeface="맑은 고딕" pitchFamily="50" charset="-127"/>
                </a:rPr>
                <a:t>프로젝트 관리목표 및 관리 프로세스 지식 영역</a:t>
              </a:r>
            </a:p>
          </p:txBody>
        </p:sp>
      </p:grp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I. </a:t>
            </a:r>
            <a:r>
              <a:rPr lang="ko-KR" altLang="en-US" sz="1200" dirty="0"/>
              <a:t>프로젝트 관리의 개념</a:t>
            </a: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3667498" y="4488874"/>
            <a:ext cx="5594249" cy="1797626"/>
          </a:xfrm>
          <a:prstGeom prst="roundRect">
            <a:avLst>
              <a:gd name="adj" fmla="val 6309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marR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00"/>
              </a:buClr>
              <a:buSzTx/>
              <a:buFontTx/>
              <a:buNone/>
              <a:tabLst/>
            </a:pPr>
            <a:endParaRPr kumimoji="0" lang="ko-KR" altLang="en-US" b="0" i="0" u="none" strike="noStrike" kern="0" cap="none" spc="-10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23837" y="4869160"/>
            <a:ext cx="5284322" cy="1372592"/>
            <a:chOff x="3823837" y="4869160"/>
            <a:chExt cx="5284322" cy="1372592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4269988" y="4869160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lang="en-US" altLang="ko-KR" sz="1400" b="1" kern="0" spc="-1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5.</a:t>
              </a:r>
              <a:r>
                <a:rPr lang="ko-KR" altLang="en-US" sz="1400" b="1" kern="0" spc="-1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범위</a:t>
              </a:r>
              <a:endParaRPr kumimoji="0" lang="ko-KR" altLang="en-US" sz="1400" b="1" i="0" u="none" strike="noStrike" kern="0" cap="none" spc="-10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 bwMode="auto">
            <a:xfrm>
              <a:off x="4269988" y="5229200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en-US" altLang="ko-KR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6.</a:t>
              </a:r>
              <a:r>
                <a:rPr kumimoji="0" lang="ko-KR" altLang="en-US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일정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4269988" y="5589240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en-US" altLang="ko-KR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7.</a:t>
              </a:r>
              <a:r>
                <a:rPr kumimoji="0" lang="ko-KR" altLang="en-US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원가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6290686" y="4872819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en-US" altLang="ko-KR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8.</a:t>
              </a:r>
              <a:r>
                <a:rPr kumimoji="0" lang="ko-KR" altLang="en-US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품질</a:t>
              </a: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6290686" y="5232859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lang="en-US" altLang="ko-KR" sz="1400" b="1" kern="0" spc="-1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9.</a:t>
              </a:r>
              <a:r>
                <a:rPr lang="ko-KR" altLang="en-US" sz="1400" b="1" kern="0" spc="-1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인적자원</a:t>
              </a:r>
              <a:endParaRPr kumimoji="0" lang="ko-KR" altLang="en-US" sz="1400" b="1" i="0" u="none" strike="noStrike" kern="0" cap="none" spc="-10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6290686" y="5593065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en-US" altLang="ko-KR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10.</a:t>
              </a:r>
              <a:r>
                <a:rPr kumimoji="0" lang="ko-KR" altLang="en-US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의사소통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 bwMode="auto">
            <a:xfrm>
              <a:off x="7728809" y="4872819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en-US" altLang="ko-KR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11.</a:t>
              </a:r>
              <a:r>
                <a:rPr kumimoji="0" lang="ko-KR" altLang="en-US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리스크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 bwMode="auto">
            <a:xfrm>
              <a:off x="7728809" y="5232859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lang="en-US" altLang="ko-KR" sz="1400" b="1" kern="0" spc="-1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12.</a:t>
              </a:r>
              <a:r>
                <a:rPr lang="ko-KR" altLang="en-US" sz="1400" b="1" kern="0" spc="-1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조달</a:t>
              </a:r>
              <a:endParaRPr kumimoji="0" lang="ko-KR" altLang="en-US" sz="1400" b="1" i="0" u="none" strike="noStrike" kern="0" cap="none" spc="-10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3823837" y="5949280"/>
              <a:ext cx="5274700" cy="29247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en-US" altLang="ko-KR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4.</a:t>
              </a:r>
              <a:r>
                <a:rPr kumimoji="0" lang="ko-KR" altLang="en-US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통합 관리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23837" y="4869160"/>
              <a:ext cx="400657" cy="100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eaVert" wrap="square" lIns="72000" tIns="36000" rIns="72000" bIns="36000" rtlCol="0" anchor="ctr">
              <a:noAutofit/>
            </a:bodyPr>
            <a:lstStyle/>
            <a:p>
              <a:pPr marL="85725" indent="-85725" algn="ctr" eaLnBrk="1" hangingPunct="1">
                <a:lnSpc>
                  <a:spcPct val="100000"/>
                </a:lnSpc>
                <a:spcBef>
                  <a:spcPts val="300"/>
                </a:spcBef>
                <a:buClrTx/>
                <a:buNone/>
              </a:pPr>
              <a:r>
                <a: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핵심 영역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3296" y="4872818"/>
              <a:ext cx="400657" cy="100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eaVert" wrap="square" lIns="72000" tIns="36000" rIns="72000" bIns="36000" rtlCol="0" anchor="ctr">
              <a:noAutofit/>
            </a:bodyPr>
            <a:lstStyle/>
            <a:p>
              <a:pPr marL="85725" indent="-85725" algn="ctr" eaLnBrk="1" hangingPunct="1">
                <a:lnSpc>
                  <a:spcPct val="100000"/>
                </a:lnSpc>
                <a:spcBef>
                  <a:spcPts val="300"/>
                </a:spcBef>
                <a:buClrTx/>
                <a:buNone/>
              </a:pPr>
              <a:r>
                <a:rPr lang="ko-KR" altLang="en-US" sz="16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보조 영역</a:t>
              </a:r>
            </a:p>
          </p:txBody>
        </p:sp>
        <p:sp>
          <p:nvSpPr>
            <p:cNvPr id="55" name="모서리가 둥근 직사각형 54"/>
            <p:cNvSpPr/>
            <p:nvPr/>
          </p:nvSpPr>
          <p:spPr bwMode="auto">
            <a:xfrm>
              <a:off x="7738431" y="5598934"/>
              <a:ext cx="1369728" cy="28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en-US" altLang="ko-KR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13.</a:t>
              </a:r>
              <a:r>
                <a:rPr kumimoji="0" lang="ko-KR" altLang="en-US" sz="1400" b="1" i="0" u="none" strike="noStrike" kern="0" cap="none" spc="-10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이해관계자</a:t>
              </a:r>
            </a:p>
          </p:txBody>
        </p:sp>
      </p:grpSp>
      <p:sp>
        <p:nvSpPr>
          <p:cNvPr id="56" name="AutoShape 22"/>
          <p:cNvSpPr>
            <a:spLocks noChangeArrowheads="1"/>
          </p:cNvSpPr>
          <p:nvPr/>
        </p:nvSpPr>
        <p:spPr bwMode="gray">
          <a:xfrm rot="5400000">
            <a:off x="2624537" y="5200813"/>
            <a:ext cx="1710998" cy="374924"/>
          </a:xfrm>
          <a:prstGeom prst="downArrow">
            <a:avLst>
              <a:gd name="adj1" fmla="val 100000"/>
              <a:gd name="adj2" fmla="val 100000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 dirty="0">
              <a:latin typeface="Arial" pitchFamily="34" charset="0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85468" y="1755351"/>
            <a:ext cx="2484276" cy="3240360"/>
            <a:chOff x="488504" y="2708920"/>
            <a:chExt cx="2340260" cy="3240360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488505" y="3104964"/>
              <a:ext cx="2340259" cy="2844316"/>
            </a:xfrm>
            <a:prstGeom prst="rec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latin typeface="+mn-lt"/>
                <a:ea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88504" y="2708920"/>
              <a:ext cx="2340259" cy="396044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2000" tIns="72000" rIns="72000" bIns="72000" rtlCol="0" anchor="ctr"/>
            <a:lstStyle/>
            <a:p>
              <a:pPr algn="l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FontTx/>
                <a:buNone/>
              </a:pPr>
              <a:r>
                <a:rPr kumimoji="0" lang="ko-KR" altLang="en-US" sz="1600" b="1" kern="0" spc="-100" dirty="0">
                  <a:solidFill>
                    <a:schemeClr val="bg1"/>
                  </a:solidFill>
                  <a:latin typeface="맑은 고딕" pitchFamily="50" charset="-127"/>
                </a:rPr>
                <a:t>프로젝트 관리의 개념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57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3545"/>
            <a:ext cx="54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관리 프로세스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92881" y="554039"/>
            <a:ext cx="9470232" cy="707886"/>
          </a:xfrm>
        </p:spPr>
        <p:txBody>
          <a:bodyPr/>
          <a:lstStyle/>
          <a:p>
            <a:r>
              <a:rPr lang="ko-KR" altLang="en-US" dirty="0"/>
              <a:t>프로젝트는 보통 착수</a:t>
            </a:r>
            <a:r>
              <a:rPr lang="en-US" altLang="ko-KR" dirty="0"/>
              <a:t>,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종료의 </a:t>
            </a:r>
            <a:r>
              <a:rPr lang="en-US" altLang="ko-KR" dirty="0"/>
              <a:t>4</a:t>
            </a:r>
            <a:r>
              <a:rPr lang="ko-KR" altLang="en-US" dirty="0"/>
              <a:t>개 단계로 진행되며</a:t>
            </a:r>
            <a:r>
              <a:rPr lang="en-US" altLang="ko-KR" dirty="0"/>
              <a:t>, </a:t>
            </a:r>
            <a:r>
              <a:rPr lang="ko-KR" altLang="en-US" dirty="0"/>
              <a:t>감시 및 통제 활동은 프로젝트 전반에서 이루어짐</a:t>
            </a:r>
          </a:p>
        </p:txBody>
      </p:sp>
      <p:grpSp>
        <p:nvGrpSpPr>
          <p:cNvPr id="54" name="그룹 41"/>
          <p:cNvGrpSpPr/>
          <p:nvPr/>
        </p:nvGrpSpPr>
        <p:grpSpPr>
          <a:xfrm>
            <a:off x="624840" y="2025563"/>
            <a:ext cx="3786458" cy="2701516"/>
            <a:chOff x="2396716" y="2438183"/>
            <a:chExt cx="4824536" cy="2935033"/>
          </a:xfrm>
        </p:grpSpPr>
        <p:sp>
          <p:nvSpPr>
            <p:cNvPr id="55" name="타원 54"/>
            <p:cNvSpPr/>
            <p:nvPr/>
          </p:nvSpPr>
          <p:spPr bwMode="auto">
            <a:xfrm>
              <a:off x="2396716" y="2438183"/>
              <a:ext cx="1584176" cy="75608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ko-KR" altLang="en-US" sz="1800" b="1" i="0" u="none" strike="noStrike" kern="0" cap="none" spc="-10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착수</a:t>
              </a: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4592960" y="2438183"/>
              <a:ext cx="1584176" cy="75608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R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Tx/>
                <a:buFontTx/>
                <a:buNone/>
                <a:tabLst/>
              </a:pPr>
              <a:r>
                <a:rPr kumimoji="0" lang="ko-KR" altLang="en-US" sz="1800" b="1" i="0" u="none" strike="noStrike" kern="0" cap="none" spc="-10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기획</a:t>
              </a: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3404828" y="3537012"/>
              <a:ext cx="1584176" cy="75608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FontTx/>
                <a:buNone/>
              </a:pPr>
              <a:r>
                <a:rPr kumimoji="0" lang="ko-KR" altLang="en-US" sz="1800" b="1" kern="0" spc="-100" dirty="0">
                  <a:solidFill>
                    <a:schemeClr val="bg1"/>
                  </a:solidFill>
                  <a:latin typeface="맑은 고딕" pitchFamily="50" charset="-127"/>
                </a:rPr>
                <a:t>감시 및 통제</a:t>
              </a:r>
            </a:p>
          </p:txBody>
        </p:sp>
        <p:sp>
          <p:nvSpPr>
            <p:cNvPr id="58" name="타원 57"/>
            <p:cNvSpPr/>
            <p:nvPr/>
          </p:nvSpPr>
          <p:spPr bwMode="auto">
            <a:xfrm>
              <a:off x="5637076" y="3573016"/>
              <a:ext cx="1584176" cy="75608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FontTx/>
                <a:buNone/>
              </a:pPr>
              <a:r>
                <a:rPr kumimoji="0" lang="ko-KR" altLang="en-US" sz="1800" b="1" kern="0" spc="-100" dirty="0">
                  <a:solidFill>
                    <a:schemeClr val="bg1"/>
                  </a:solidFill>
                  <a:latin typeface="맑은 고딕" pitchFamily="50" charset="-127"/>
                </a:rPr>
                <a:t>실행</a:t>
              </a:r>
            </a:p>
          </p:txBody>
        </p:sp>
        <p:sp>
          <p:nvSpPr>
            <p:cNvPr id="59" name="타원 58"/>
            <p:cNvSpPr/>
            <p:nvPr/>
          </p:nvSpPr>
          <p:spPr bwMode="auto">
            <a:xfrm>
              <a:off x="4592960" y="4617132"/>
              <a:ext cx="1584176" cy="75608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FontTx/>
                <a:buNone/>
              </a:pPr>
              <a:r>
                <a:rPr kumimoji="0" lang="ko-KR" altLang="en-US" sz="1800" b="1" kern="0" spc="-100">
                  <a:solidFill>
                    <a:schemeClr val="bg1"/>
                  </a:solidFill>
                  <a:latin typeface="맑은 고딕" pitchFamily="50" charset="-127"/>
                </a:rPr>
                <a:t>종료</a:t>
              </a:r>
              <a:endParaRPr kumimoji="0" lang="ko-KR" altLang="en-US" sz="1800" b="1" kern="0" spc="-100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cxnSp>
          <p:nvCxnSpPr>
            <p:cNvPr id="60" name="직선 화살표 연결선 59"/>
            <p:cNvCxnSpPr>
              <a:stCxn id="55" idx="6"/>
              <a:endCxn id="56" idx="2"/>
            </p:cNvCxnSpPr>
            <p:nvPr/>
          </p:nvCxnSpPr>
          <p:spPr bwMode="auto">
            <a:xfrm>
              <a:off x="3980892" y="2816225"/>
              <a:ext cx="612068" cy="1588"/>
            </a:xfrm>
            <a:prstGeom prst="straightConnector1">
              <a:avLst/>
            </a:prstGeom>
            <a:solidFill>
              <a:srgbClr val="FBB77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직선 화살표 연결선 60"/>
            <p:cNvCxnSpPr/>
            <p:nvPr/>
          </p:nvCxnSpPr>
          <p:spPr bwMode="auto">
            <a:xfrm rot="10800000">
              <a:off x="4953001" y="3857870"/>
              <a:ext cx="720000" cy="1588"/>
            </a:xfrm>
            <a:prstGeom prst="straightConnector1">
              <a:avLst/>
            </a:prstGeom>
            <a:solidFill>
              <a:srgbClr val="FBB77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직선 화살표 연결선 61"/>
            <p:cNvCxnSpPr>
              <a:stCxn id="56" idx="5"/>
              <a:endCxn id="58" idx="0"/>
            </p:cNvCxnSpPr>
            <p:nvPr/>
          </p:nvCxnSpPr>
          <p:spPr bwMode="auto">
            <a:xfrm rot="16200000" flipH="1">
              <a:off x="5942414" y="3086265"/>
              <a:ext cx="489475" cy="484025"/>
            </a:xfrm>
            <a:prstGeom prst="straightConnector1">
              <a:avLst/>
            </a:prstGeom>
            <a:solidFill>
              <a:srgbClr val="FBB77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직선 화살표 연결선 62"/>
            <p:cNvCxnSpPr>
              <a:stCxn id="57" idx="0"/>
              <a:endCxn id="56" idx="3"/>
            </p:cNvCxnSpPr>
            <p:nvPr/>
          </p:nvCxnSpPr>
          <p:spPr bwMode="auto">
            <a:xfrm rot="5400000" flipH="1" flipV="1">
              <a:off x="4284201" y="2996257"/>
              <a:ext cx="453471" cy="628041"/>
            </a:xfrm>
            <a:prstGeom prst="straightConnector1">
              <a:avLst/>
            </a:prstGeom>
            <a:solidFill>
              <a:srgbClr val="FBB77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직선 화살표 연결선 63"/>
            <p:cNvCxnSpPr/>
            <p:nvPr/>
          </p:nvCxnSpPr>
          <p:spPr bwMode="auto">
            <a:xfrm rot="10800000">
              <a:off x="4968974" y="4039479"/>
              <a:ext cx="720000" cy="1588"/>
            </a:xfrm>
            <a:prstGeom prst="straightConnector1">
              <a:avLst/>
            </a:prstGeom>
            <a:solidFill>
              <a:srgbClr val="FBB77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65" name="직선 화살표 연결선 64"/>
            <p:cNvCxnSpPr>
              <a:stCxn id="57" idx="4"/>
              <a:endCxn id="59" idx="1"/>
            </p:cNvCxnSpPr>
            <p:nvPr/>
          </p:nvCxnSpPr>
          <p:spPr bwMode="auto">
            <a:xfrm rot="16200000" flipH="1">
              <a:off x="4293555" y="4196456"/>
              <a:ext cx="434762" cy="628041"/>
            </a:xfrm>
            <a:prstGeom prst="straightConnector1">
              <a:avLst/>
            </a:prstGeom>
            <a:solidFill>
              <a:srgbClr val="FBB77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6" name="TextBox 65"/>
          <p:cNvSpPr txBox="1"/>
          <p:nvPr/>
        </p:nvSpPr>
        <p:spPr>
          <a:xfrm>
            <a:off x="314324" y="4561241"/>
            <a:ext cx="2808312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ts val="300"/>
              </a:spcBef>
              <a:buClrTx/>
            </a:pPr>
            <a:r>
              <a:rPr lang="en-US" altLang="ko-KR" sz="900" b="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* </a:t>
            </a:r>
            <a:r>
              <a:rPr lang="ko-KR" altLang="en-US" sz="900" b="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화살표는 문서 및 산출물의 흐름을 표현</a:t>
            </a:r>
            <a:r>
              <a:rPr lang="en-US" altLang="ko-KR" sz="900" b="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</a:t>
            </a:r>
            <a:endParaRPr lang="ko-KR" altLang="en-US" sz="900" b="0" dirty="0">
              <a:solidFill>
                <a:schemeClr val="tx1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80062" y="4800599"/>
            <a:ext cx="4104000" cy="16611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rtlCol="0" anchor="ctr"/>
          <a:lstStyle/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1" kern="0" dirty="0">
                <a:solidFill>
                  <a:schemeClr val="accent5"/>
                </a:solidFill>
                <a:latin typeface="Arial" pitchFamily="34" charset="0"/>
              </a:rPr>
              <a:t>착수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프로젝트를 인식하고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시작을 공식화</a:t>
            </a:r>
            <a:endParaRPr lang="en-US" altLang="ko-KR" b="1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1" kern="0" dirty="0">
                <a:solidFill>
                  <a:schemeClr val="accent5"/>
                </a:solidFill>
                <a:latin typeface="Arial" pitchFamily="34" charset="0"/>
              </a:rPr>
              <a:t>기획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프로젝트 목적달성을 위한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관리 계획 수립</a:t>
            </a:r>
            <a:endParaRPr lang="en-US" altLang="ko-KR" b="1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1" kern="0" dirty="0">
                <a:solidFill>
                  <a:schemeClr val="accent5"/>
                </a:solidFill>
                <a:latin typeface="Arial" pitchFamily="34" charset="0"/>
              </a:rPr>
              <a:t>실행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사람과 자원을 조정하여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계획을 실행</a:t>
            </a:r>
            <a:endParaRPr lang="en-US" altLang="ko-KR" b="1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1" kern="0" dirty="0">
                <a:solidFill>
                  <a:schemeClr val="accent5"/>
                </a:solidFill>
                <a:latin typeface="Arial" pitchFamily="34" charset="0"/>
              </a:rPr>
              <a:t>감시 및 통제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: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모니터링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측정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보완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수정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시정조치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예방조치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)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 활동을 통해 프로젝트 목적 달성을 보증</a:t>
            </a:r>
            <a:endParaRPr lang="en-US" altLang="ko-KR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b="1" kern="0" dirty="0">
                <a:solidFill>
                  <a:schemeClr val="accent5"/>
                </a:solidFill>
                <a:latin typeface="Arial" pitchFamily="34" charset="0"/>
              </a:rPr>
              <a:t>종료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프로젝트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완료를 공식화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하고 종결처리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14324" y="1338990"/>
            <a:ext cx="4435476" cy="5193573"/>
            <a:chOff x="314324" y="1232310"/>
            <a:chExt cx="4435476" cy="530025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14324" y="1232310"/>
              <a:ext cx="4435476" cy="504056"/>
            </a:xfrm>
            <a:prstGeom prst="roundRect">
              <a:avLst>
                <a:gd name="adj" fmla="val 0"/>
              </a:avLst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>
                  <a:latin typeface="+mn-ea"/>
                </a:rPr>
                <a:t>프로젝트 관리 프로세스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4325" y="1232310"/>
              <a:ext cx="4435475" cy="5300254"/>
            </a:xfrm>
            <a:prstGeom prst="rec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</p:grpSp>
      <p:grpSp>
        <p:nvGrpSpPr>
          <p:cNvPr id="70" name="Group 23"/>
          <p:cNvGrpSpPr>
            <a:grpSpLocks/>
          </p:cNvGrpSpPr>
          <p:nvPr/>
        </p:nvGrpSpPr>
        <p:grpSpPr bwMode="auto">
          <a:xfrm>
            <a:off x="5205885" y="1954450"/>
            <a:ext cx="4377960" cy="2736257"/>
            <a:chOff x="2779" y="2509"/>
            <a:chExt cx="2796" cy="1294"/>
          </a:xfrm>
        </p:grpSpPr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5178" y="3661"/>
              <a:ext cx="397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latinLnBrk="1" hangingPunct="1">
                <a:buNone/>
              </a:pPr>
              <a:r>
                <a:rPr kumimoji="1" lang="ko-KR" altLang="en-US" sz="1000" b="1">
                  <a:latin typeface="맑은 고딕" pitchFamily="50" charset="-127"/>
                  <a:ea typeface="맑은 고딕" pitchFamily="50" charset="-127"/>
                </a:rPr>
                <a:t>완료</a:t>
              </a:r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3065" y="2509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 sz="2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3065" y="3665"/>
              <a:ext cx="24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 sz="2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3065" y="3317"/>
              <a:ext cx="623" cy="352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384" y="8"/>
                </a:cxn>
                <a:cxn ang="0">
                  <a:pos x="576" y="296"/>
                </a:cxn>
                <a:cxn ang="0">
                  <a:pos x="672" y="344"/>
                </a:cxn>
              </a:cxnLst>
              <a:rect l="0" t="0" r="r" b="b"/>
              <a:pathLst>
                <a:path w="672" h="352">
                  <a:moveTo>
                    <a:pt x="0" y="344"/>
                  </a:moveTo>
                  <a:cubicBezTo>
                    <a:pt x="144" y="180"/>
                    <a:pt x="288" y="16"/>
                    <a:pt x="384" y="8"/>
                  </a:cubicBezTo>
                  <a:cubicBezTo>
                    <a:pt x="480" y="0"/>
                    <a:pt x="528" y="240"/>
                    <a:pt x="576" y="296"/>
                  </a:cubicBezTo>
                  <a:cubicBezTo>
                    <a:pt x="624" y="352"/>
                    <a:pt x="640" y="336"/>
                    <a:pt x="672" y="344"/>
                  </a:cubicBezTo>
                </a:path>
              </a:pathLst>
            </a:custGeom>
            <a:noFill/>
            <a:ln w="9525" cap="flat" cmpd="sng">
              <a:solidFill>
                <a:srgbClr val="00B0F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 sz="2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4802" y="3325"/>
              <a:ext cx="624" cy="352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384" y="8"/>
                </a:cxn>
                <a:cxn ang="0">
                  <a:pos x="576" y="296"/>
                </a:cxn>
                <a:cxn ang="0">
                  <a:pos x="672" y="344"/>
                </a:cxn>
              </a:cxnLst>
              <a:rect l="0" t="0" r="r" b="b"/>
              <a:pathLst>
                <a:path w="672" h="352">
                  <a:moveTo>
                    <a:pt x="0" y="344"/>
                  </a:moveTo>
                  <a:cubicBezTo>
                    <a:pt x="144" y="180"/>
                    <a:pt x="288" y="16"/>
                    <a:pt x="384" y="8"/>
                  </a:cubicBezTo>
                  <a:cubicBezTo>
                    <a:pt x="480" y="0"/>
                    <a:pt x="528" y="240"/>
                    <a:pt x="576" y="296"/>
                  </a:cubicBezTo>
                  <a:cubicBezTo>
                    <a:pt x="624" y="352"/>
                    <a:pt x="640" y="336"/>
                    <a:pt x="672" y="344"/>
                  </a:cubicBezTo>
                </a:path>
              </a:pathLst>
            </a:custGeom>
            <a:noFill/>
            <a:ln w="9525" cap="flat" cmpd="sng">
              <a:solidFill>
                <a:srgbClr val="7030A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 sz="2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3065" y="2893"/>
              <a:ext cx="1693" cy="784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336" y="528"/>
                </a:cxn>
                <a:cxn ang="0">
                  <a:pos x="768" y="96"/>
                </a:cxn>
                <a:cxn ang="0">
                  <a:pos x="1104" y="48"/>
                </a:cxn>
                <a:cxn ang="0">
                  <a:pos x="1344" y="384"/>
                </a:cxn>
                <a:cxn ang="0">
                  <a:pos x="1632" y="720"/>
                </a:cxn>
                <a:cxn ang="0">
                  <a:pos x="1776" y="768"/>
                </a:cxn>
              </a:cxnLst>
              <a:rect l="0" t="0" r="r" b="b"/>
              <a:pathLst>
                <a:path w="1776" h="784">
                  <a:moveTo>
                    <a:pt x="0" y="768"/>
                  </a:moveTo>
                  <a:cubicBezTo>
                    <a:pt x="104" y="704"/>
                    <a:pt x="208" y="640"/>
                    <a:pt x="336" y="528"/>
                  </a:cubicBezTo>
                  <a:cubicBezTo>
                    <a:pt x="464" y="416"/>
                    <a:pt x="640" y="176"/>
                    <a:pt x="768" y="96"/>
                  </a:cubicBezTo>
                  <a:cubicBezTo>
                    <a:pt x="896" y="16"/>
                    <a:pt x="1008" y="0"/>
                    <a:pt x="1104" y="48"/>
                  </a:cubicBezTo>
                  <a:cubicBezTo>
                    <a:pt x="1200" y="96"/>
                    <a:pt x="1256" y="272"/>
                    <a:pt x="1344" y="384"/>
                  </a:cubicBezTo>
                  <a:cubicBezTo>
                    <a:pt x="1432" y="496"/>
                    <a:pt x="1560" y="656"/>
                    <a:pt x="1632" y="720"/>
                  </a:cubicBezTo>
                  <a:cubicBezTo>
                    <a:pt x="1704" y="784"/>
                    <a:pt x="1740" y="776"/>
                    <a:pt x="1776" y="768"/>
                  </a:cubicBezTo>
                </a:path>
              </a:pathLst>
            </a:custGeom>
            <a:noFill/>
            <a:ln w="9525" cap="flat" cmpd="sng">
              <a:solidFill>
                <a:srgbClr val="00B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 sz="2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3065" y="3373"/>
              <a:ext cx="2316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200" y="0"/>
                </a:cxn>
                <a:cxn ang="0">
                  <a:pos x="2496" y="288"/>
                </a:cxn>
              </a:cxnLst>
              <a:rect l="0" t="0" r="r" b="b"/>
              <a:pathLst>
                <a:path w="2496" h="288">
                  <a:moveTo>
                    <a:pt x="0" y="288"/>
                  </a:moveTo>
                  <a:cubicBezTo>
                    <a:pt x="392" y="144"/>
                    <a:pt x="784" y="0"/>
                    <a:pt x="1200" y="0"/>
                  </a:cubicBezTo>
                  <a:cubicBezTo>
                    <a:pt x="1616" y="0"/>
                    <a:pt x="2056" y="144"/>
                    <a:pt x="2496" y="28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 sz="2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3065" y="2637"/>
              <a:ext cx="2272" cy="1024"/>
            </a:xfrm>
            <a:custGeom>
              <a:avLst/>
              <a:gdLst/>
              <a:ahLst/>
              <a:cxnLst>
                <a:cxn ang="0">
                  <a:pos x="0" y="1024"/>
                </a:cxn>
                <a:cxn ang="0">
                  <a:pos x="480" y="928"/>
                </a:cxn>
                <a:cxn ang="0">
                  <a:pos x="1248" y="496"/>
                </a:cxn>
                <a:cxn ang="0">
                  <a:pos x="1536" y="64"/>
                </a:cxn>
                <a:cxn ang="0">
                  <a:pos x="1968" y="112"/>
                </a:cxn>
                <a:cxn ang="0">
                  <a:pos x="2160" y="640"/>
                </a:cxn>
                <a:cxn ang="0">
                  <a:pos x="2448" y="1024"/>
                </a:cxn>
              </a:cxnLst>
              <a:rect l="0" t="0" r="r" b="b"/>
              <a:pathLst>
                <a:path w="2448" h="1024">
                  <a:moveTo>
                    <a:pt x="0" y="1024"/>
                  </a:moveTo>
                  <a:cubicBezTo>
                    <a:pt x="136" y="1020"/>
                    <a:pt x="272" y="1016"/>
                    <a:pt x="480" y="928"/>
                  </a:cubicBezTo>
                  <a:cubicBezTo>
                    <a:pt x="688" y="840"/>
                    <a:pt x="1072" y="640"/>
                    <a:pt x="1248" y="496"/>
                  </a:cubicBezTo>
                  <a:cubicBezTo>
                    <a:pt x="1424" y="352"/>
                    <a:pt x="1416" y="128"/>
                    <a:pt x="1536" y="64"/>
                  </a:cubicBezTo>
                  <a:cubicBezTo>
                    <a:pt x="1656" y="0"/>
                    <a:pt x="1864" y="16"/>
                    <a:pt x="1968" y="112"/>
                  </a:cubicBezTo>
                  <a:cubicBezTo>
                    <a:pt x="2072" y="208"/>
                    <a:pt x="2080" y="488"/>
                    <a:pt x="2160" y="640"/>
                  </a:cubicBezTo>
                  <a:cubicBezTo>
                    <a:pt x="2240" y="792"/>
                    <a:pt x="2296" y="960"/>
                    <a:pt x="2448" y="1024"/>
                  </a:cubicBezTo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ko-KR" altLang="en-US" sz="2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 Box 32"/>
            <p:cNvSpPr txBox="1">
              <a:spLocks noChangeArrowheads="1"/>
            </p:cNvSpPr>
            <p:nvPr/>
          </p:nvSpPr>
          <p:spPr bwMode="auto">
            <a:xfrm>
              <a:off x="4070" y="3673"/>
              <a:ext cx="31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buNone/>
              </a:pPr>
              <a:r>
                <a:rPr kumimoji="1" lang="ko-KR" altLang="en-US" b="1" dirty="0">
                  <a:latin typeface="맑은 고딕" pitchFamily="50" charset="-127"/>
                  <a:ea typeface="맑은 고딕" pitchFamily="50" charset="-127"/>
                </a:rPr>
                <a:t>시간</a:t>
              </a:r>
            </a:p>
          </p:txBody>
        </p:sp>
        <p:sp>
          <p:nvSpPr>
            <p:cNvPr id="80" name="Text Box 33"/>
            <p:cNvSpPr txBox="1">
              <a:spLocks noChangeArrowheads="1"/>
            </p:cNvSpPr>
            <p:nvPr/>
          </p:nvSpPr>
          <p:spPr bwMode="auto">
            <a:xfrm>
              <a:off x="2779" y="2995"/>
              <a:ext cx="31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latinLnBrk="1" hangingPunct="1">
                <a:buNone/>
              </a:pPr>
              <a:r>
                <a:rPr kumimoji="1" lang="ko-KR" altLang="en-US" b="1" dirty="0">
                  <a:latin typeface="맑은 고딕" pitchFamily="50" charset="-127"/>
                  <a:ea typeface="맑은 고딕" pitchFamily="50" charset="-127"/>
                </a:rPr>
                <a:t>활동 수준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2971" y="3661"/>
              <a:ext cx="396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latinLnBrk="1" hangingPunct="1">
                <a:buNone/>
              </a:pPr>
              <a:r>
                <a:rPr kumimoji="1" lang="ko-KR" altLang="en-US" sz="1000" b="1" dirty="0">
                  <a:latin typeface="맑은 고딕" pitchFamily="50" charset="-127"/>
                  <a:ea typeface="맑은 고딕" pitchFamily="50" charset="-127"/>
                </a:rPr>
                <a:t>시작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4594" y="2539"/>
              <a:ext cx="34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buNone/>
              </a:pP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실행</a:t>
              </a:r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3869" y="2794"/>
              <a:ext cx="34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buNone/>
              </a:pPr>
              <a:r>
                <a:rPr lang="ko-KR" altLang="en-US" sz="1400" b="1" dirty="0">
                  <a:latin typeface="맑은 고딕" pitchFamily="50" charset="-127"/>
                </a:rPr>
                <a:t>기</a:t>
              </a: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획</a:t>
              </a:r>
            </a:p>
          </p:txBody>
        </p:sp>
        <p:sp>
          <p:nvSpPr>
            <p:cNvPr id="84" name="Text Box 37"/>
            <p:cNvSpPr txBox="1">
              <a:spLocks noChangeArrowheads="1"/>
            </p:cNvSpPr>
            <p:nvPr/>
          </p:nvSpPr>
          <p:spPr bwMode="auto">
            <a:xfrm>
              <a:off x="5073" y="3202"/>
              <a:ext cx="48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buNone/>
              </a:pP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종료</a:t>
              </a:r>
            </a:p>
          </p:txBody>
        </p:sp>
        <p:sp>
          <p:nvSpPr>
            <p:cNvPr id="85" name="Text Box 38"/>
            <p:cNvSpPr txBox="1">
              <a:spLocks noChangeArrowheads="1"/>
            </p:cNvSpPr>
            <p:nvPr/>
          </p:nvSpPr>
          <p:spPr bwMode="auto">
            <a:xfrm>
              <a:off x="3826" y="3390"/>
              <a:ext cx="771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buNone/>
              </a:pP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감시 및 통제</a:t>
              </a:r>
            </a:p>
          </p:txBody>
        </p:sp>
        <p:sp>
          <p:nvSpPr>
            <p:cNvPr id="86" name="Text Box 39"/>
            <p:cNvSpPr txBox="1">
              <a:spLocks noChangeArrowheads="1"/>
            </p:cNvSpPr>
            <p:nvPr/>
          </p:nvSpPr>
          <p:spPr bwMode="auto">
            <a:xfrm>
              <a:off x="3165" y="3178"/>
              <a:ext cx="347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latinLnBrk="1" hangingPunct="1">
                <a:buNone/>
              </a:pPr>
              <a:r>
                <a:rPr kumimoji="1" lang="ko-KR" altLang="en-US" sz="1400" b="1" dirty="0">
                  <a:latin typeface="맑은 고딕" pitchFamily="50" charset="-127"/>
                  <a:ea typeface="맑은 고딕" pitchFamily="50" charset="-127"/>
                </a:rPr>
                <a:t>착수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179059" y="1354229"/>
            <a:ext cx="4435476" cy="5178334"/>
            <a:chOff x="314324" y="1232310"/>
            <a:chExt cx="4435476" cy="5178334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314324" y="1232310"/>
              <a:ext cx="4435475" cy="504056"/>
            </a:xfrm>
            <a:prstGeom prst="roundRect">
              <a:avLst>
                <a:gd name="adj" fmla="val 0"/>
              </a:avLst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800" b="1" dirty="0">
                  <a:latin typeface="+mn-ea"/>
                </a:rPr>
                <a:t>프로젝트 관리 프로세스간 중첩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4325" y="1232310"/>
              <a:ext cx="4435475" cy="5178334"/>
            </a:xfrm>
            <a:prstGeom prst="rec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ko-KR" altLang="en-US" sz="1400" dirty="0"/>
            </a:p>
          </p:txBody>
        </p:sp>
      </p:grpSp>
      <p:sp>
        <p:nvSpPr>
          <p:cNvPr id="91" name="직사각형 90"/>
          <p:cNvSpPr/>
          <p:nvPr/>
        </p:nvSpPr>
        <p:spPr bwMode="auto">
          <a:xfrm>
            <a:off x="5333409" y="4838699"/>
            <a:ext cx="4140000" cy="1615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rtlCol="0" anchor="ctr"/>
          <a:lstStyle/>
          <a:p>
            <a:pPr marL="177800" indent="-177800" algn="l" eaLnBrk="0" fontAlgn="auto" latinLnBrk="0" hangingPunct="0">
              <a:spcBef>
                <a:spcPts val="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프로젝트를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착수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기획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실행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종료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하는 </a:t>
            </a:r>
            <a:r>
              <a:rPr lang="ko-KR" altLang="en-US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전 과정에 감시 및 통제 활동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이 이루어짐</a:t>
            </a:r>
            <a:endParaRPr lang="en-US" altLang="ko-KR" b="1" kern="0" dirty="0">
              <a:solidFill>
                <a:sysClr val="windowText" lastClr="000000"/>
              </a:solidFill>
              <a:latin typeface="Arial" pitchFamily="34" charset="0"/>
            </a:endParaRPr>
          </a:p>
          <a:p>
            <a:pPr marL="177800" indent="-177800" algn="l" eaLnBrk="0" fontAlgn="auto" latinLnBrk="0" hangingPunct="0">
              <a:spcBef>
                <a:spcPts val="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프로젝트 계획은 수행과정에서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지속적인 변화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를 겪으며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이에 대한 </a:t>
            </a:r>
            <a:r>
              <a:rPr lang="ko-KR" altLang="en-US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변경관리가 매우 중요함</a:t>
            </a:r>
            <a:endParaRPr lang="en-US" altLang="ko-KR" b="1" kern="0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  <a:p>
            <a:pPr marL="177800" indent="-177800" algn="l" eaLnBrk="0" fontAlgn="auto" latinLnBrk="0" hangingPunct="0">
              <a:spcBef>
                <a:spcPts val="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일반적으로 실행단계에 가장 많은 양의 자원이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투입되게 되며</a:t>
            </a:r>
            <a:r>
              <a:rPr lang="en-US" altLang="ko-KR" kern="0" dirty="0">
                <a:solidFill>
                  <a:sysClr val="windowText" lastClr="000000"/>
                </a:solidFill>
                <a:latin typeface="Arial" pitchFamily="34" charset="0"/>
              </a:rPr>
              <a:t>, 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자원 활용의 효과성은 </a:t>
            </a:r>
            <a:r>
              <a:rPr lang="ko-KR" altLang="en-US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통제의 효율성</a:t>
            </a:r>
            <a:r>
              <a:rPr lang="ko-KR" altLang="en-US" b="1" kern="0" dirty="0">
                <a:solidFill>
                  <a:sysClr val="windowText" lastClr="000000"/>
                </a:solidFill>
                <a:latin typeface="Arial" pitchFamily="34" charset="0"/>
              </a:rPr>
              <a:t>에 의해 결정</a:t>
            </a:r>
            <a:r>
              <a:rPr lang="ko-KR" altLang="en-US" kern="0" dirty="0">
                <a:solidFill>
                  <a:sysClr val="windowText" lastClr="000000"/>
                </a:solidFill>
                <a:latin typeface="Arial" pitchFamily="34" charset="0"/>
              </a:rPr>
              <a:t> 됨</a:t>
            </a:r>
            <a:endParaRPr lang="en-US" altLang="ko-KR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I. </a:t>
            </a:r>
            <a:r>
              <a:rPr lang="ko-KR" altLang="en-US" sz="1200" dirty="0"/>
              <a:t>프로젝트 관리의 개념</a:t>
            </a:r>
          </a:p>
        </p:txBody>
      </p:sp>
    </p:spTree>
    <p:extLst>
      <p:ext uri="{BB962C8B-B14F-4D97-AF65-F5344CB8AC3E}">
        <p14:creationId xmlns:p14="http://schemas.microsoft.com/office/powerpoint/2010/main" val="38666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3545"/>
            <a:ext cx="7095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관리 프로세스 </a:t>
            </a:r>
            <a:r>
              <a:rPr lang="en-US" altLang="ko-KR" dirty="0"/>
              <a:t>: </a:t>
            </a:r>
            <a:r>
              <a:rPr lang="ko-KR" altLang="en-US" dirty="0"/>
              <a:t>착수 프로세스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337916" y="3755840"/>
            <a:ext cx="9223965" cy="2705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rtlCol="0" anchor="ctr"/>
          <a:lstStyle/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프로젝트를 공식적으로 승인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수행에 대한 공식적 권한 획득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예산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/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 목표를 식별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반드시 프로젝트를 추진 해야하는 배경 및 타당성을 검토하고</a:t>
            </a:r>
            <a:b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성공의 기준이 되는 목표를 설정함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 상위 범위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  <a:t>(High Level Scope)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를 정의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프로젝트가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성공하기 위해서 반드시 필요한</a:t>
            </a:r>
            <a:b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핵심 요구사항 및 구현 범위를 식별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함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요구사항은 세부적인 요구사항을 정의하지 않음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팀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조직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권한 획득 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프로젝트에 참여하는 조직 구성을 설정함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관리자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(PM)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임명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 이해관계자 식별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주요 핵심 이해관계자들을 정의함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I. </a:t>
            </a:r>
            <a:r>
              <a:rPr lang="ko-KR" altLang="en-US" sz="1200" dirty="0"/>
              <a:t>프로젝트 관리의 개념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37916" y="610384"/>
            <a:ext cx="3274342" cy="2017726"/>
            <a:chOff x="711792" y="381661"/>
            <a:chExt cx="3436119" cy="201772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11792" y="381661"/>
              <a:ext cx="3436119" cy="2017726"/>
            </a:xfrm>
            <a:prstGeom prst="roundRect">
              <a:avLst>
                <a:gd name="adj" fmla="val 992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896672" y="1488733"/>
              <a:ext cx="1476878" cy="7934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비즈니스</a:t>
              </a:r>
              <a:br>
                <a:rPr lang="en-US" altLang="ko-KR" sz="1400" b="1" dirty="0"/>
              </a:br>
              <a:r>
                <a:rPr lang="ko-KR" altLang="en-US" sz="1400" b="1" dirty="0"/>
                <a:t> 케이스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2496938" y="531512"/>
              <a:ext cx="1476878" cy="7934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계약 </a:t>
              </a:r>
              <a:br>
                <a:rPr lang="en-US" altLang="ko-KR" sz="1400" b="1" dirty="0"/>
              </a:br>
              <a:r>
                <a:rPr lang="en-US" altLang="ko-KR" sz="1400" b="1" dirty="0"/>
                <a:t>/ </a:t>
              </a:r>
              <a:r>
                <a:rPr lang="ko-KR" altLang="en-US" sz="1400" b="1" dirty="0"/>
                <a:t>협약</a:t>
              </a:r>
            </a:p>
          </p:txBody>
        </p:sp>
        <p:sp>
          <p:nvSpPr>
            <p:cNvPr id="46" name="타원 45"/>
            <p:cNvSpPr/>
            <p:nvPr/>
          </p:nvSpPr>
          <p:spPr>
            <a:xfrm>
              <a:off x="2496939" y="1488733"/>
              <a:ext cx="1476878" cy="79348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작업 </a:t>
              </a:r>
              <a:br>
                <a:rPr lang="en-US" altLang="ko-KR" sz="1400" b="1" dirty="0"/>
              </a:br>
              <a:r>
                <a:rPr lang="ko-KR" altLang="en-US" sz="1400" b="1" dirty="0"/>
                <a:t>지시서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96672" y="678696"/>
              <a:ext cx="1476878" cy="438307"/>
            </a:xfrm>
            <a:prstGeom prst="rect">
              <a:avLst/>
            </a:prstGeom>
            <a:solidFill>
              <a:schemeClr val="accent5"/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이해관계자</a:t>
              </a:r>
              <a:br>
                <a:rPr lang="en-US" altLang="ko-KR" sz="1400" b="1" dirty="0">
                  <a:solidFill>
                    <a:schemeClr val="bg1"/>
                  </a:solidFill>
                </a:rPr>
              </a:br>
              <a:r>
                <a:rPr lang="ko-KR" altLang="en-US" sz="1400" b="1" dirty="0" err="1">
                  <a:solidFill>
                    <a:schemeClr val="bg1"/>
                  </a:solidFill>
                </a:rPr>
                <a:t>니즈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아래쪽 화살표 6"/>
            <p:cNvSpPr/>
            <p:nvPr/>
          </p:nvSpPr>
          <p:spPr>
            <a:xfrm>
              <a:off x="1313475" y="1211613"/>
              <a:ext cx="853944" cy="171354"/>
            </a:xfrm>
            <a:prstGeom prst="downArrow">
              <a:avLst/>
            </a:prstGeom>
            <a:solidFill>
              <a:schemeClr val="accent4"/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11" name="아래쪽 화살표 10"/>
          <p:cNvSpPr/>
          <p:nvPr/>
        </p:nvSpPr>
        <p:spPr>
          <a:xfrm rot="16200000">
            <a:off x="3171868" y="1482074"/>
            <a:ext cx="1156225" cy="274345"/>
          </a:xfrm>
          <a:prstGeom prst="downArrow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020340" y="812582"/>
            <a:ext cx="1995054" cy="4470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프로젝트 목표 정의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20340" y="1922913"/>
            <a:ext cx="1995054" cy="4470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주요 이해관계자 식별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020340" y="1369928"/>
            <a:ext cx="1995054" cy="4470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상위 요구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범위 정의</a:t>
            </a:r>
          </a:p>
        </p:txBody>
      </p:sp>
      <p:sp>
        <p:nvSpPr>
          <p:cNvPr id="92" name="아래쪽 화살표 91"/>
          <p:cNvSpPr/>
          <p:nvPr/>
        </p:nvSpPr>
        <p:spPr>
          <a:xfrm rot="16200000">
            <a:off x="5715747" y="1456300"/>
            <a:ext cx="1156225" cy="274345"/>
          </a:xfrm>
          <a:prstGeom prst="downArrow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572325" y="1523495"/>
            <a:ext cx="2989556" cy="1073129"/>
          </a:xfrm>
          <a:prstGeom prst="roundRect">
            <a:avLst>
              <a:gd name="adj" fmla="val 9925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헌장 개발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이해관계자 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</a:rPr>
              <a:t>등록부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필요시 프로젝트 착수 보고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572324" y="782353"/>
            <a:ext cx="2989557" cy="627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프로젝트 승인 </a:t>
            </a:r>
            <a:r>
              <a:rPr lang="en-US" altLang="ko-KR" sz="1600" b="1" dirty="0">
                <a:latin typeface="+mn-ea"/>
              </a:rPr>
              <a:t>/ </a:t>
            </a:r>
            <a:r>
              <a:rPr lang="ko-KR" altLang="en-US" sz="1600" b="1" dirty="0">
                <a:latin typeface="+mn-ea"/>
              </a:rPr>
              <a:t>공식화</a:t>
            </a:r>
          </a:p>
        </p:txBody>
      </p:sp>
      <p:sp>
        <p:nvSpPr>
          <p:cNvPr id="95" name="타원 94"/>
          <p:cNvSpPr/>
          <p:nvPr/>
        </p:nvSpPr>
        <p:spPr>
          <a:xfrm>
            <a:off x="3993890" y="2851458"/>
            <a:ext cx="2047953" cy="7934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1140" y="494905"/>
            <a:ext cx="9567194" cy="2270041"/>
          </a:xfrm>
          <a:prstGeom prst="rect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156685" y="2710011"/>
            <a:ext cx="1964827" cy="801163"/>
            <a:chOff x="6156685" y="2666466"/>
            <a:chExt cx="1964827" cy="801163"/>
          </a:xfrm>
        </p:grpSpPr>
        <p:sp>
          <p:nvSpPr>
            <p:cNvPr id="14" name="굽은 화살표 13"/>
            <p:cNvSpPr/>
            <p:nvPr/>
          </p:nvSpPr>
          <p:spPr>
            <a:xfrm rot="10800000">
              <a:off x="6156685" y="2666466"/>
              <a:ext cx="1964827" cy="801163"/>
            </a:xfrm>
            <a:prstGeom prst="bentArrow">
              <a:avLst>
                <a:gd name="adj1" fmla="val 37809"/>
                <a:gd name="adj2" fmla="val 35510"/>
                <a:gd name="adj3" fmla="val 41287"/>
                <a:gd name="adj4" fmla="val 69352"/>
              </a:avLst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92878" y="3054191"/>
              <a:ext cx="4924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00" rtl="0" eaLnBrk="1" fontAlgn="base" latinLnBrk="0" hangingPunct="1">
                <a:spcBef>
                  <a:spcPct val="20000"/>
                </a:spcBef>
                <a:spcAft>
                  <a:spcPct val="5000"/>
                </a:spcAft>
              </a:pPr>
              <a:r>
                <a:rPr kumimoji="1" lang="ko-KR" altLang="en-US" sz="1200" b="1" kern="1200" dirty="0">
                  <a:solidFill>
                    <a:schemeClr val="tx1"/>
                  </a:solidFill>
                  <a:latin typeface="+mn-lt"/>
                  <a:ea typeface="맑은 고딕" pitchFamily="50" charset="-127"/>
                  <a:cs typeface="+mn-cs"/>
                </a:rPr>
                <a:t>착수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39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3545"/>
            <a:ext cx="54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관리 프로세스 </a:t>
            </a:r>
            <a:r>
              <a:rPr lang="en-US" altLang="ko-KR" dirty="0"/>
              <a:t>: </a:t>
            </a:r>
            <a:r>
              <a:rPr lang="ko-KR" altLang="en-US" dirty="0"/>
              <a:t>기획 프로세스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337916" y="4151802"/>
            <a:ext cx="9223965" cy="2352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rtlCol="0" anchor="ctr"/>
          <a:lstStyle/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 범위 식별 및 상세화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현실적인 일정 및 예산 계획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/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제품의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품질 관리 프로세스 식별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 요구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자원 식별 및 계획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/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조달 사항 식별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의사소통 방법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및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</a:rPr>
              <a:t>효과적인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이해관계자 참여 방안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</a:rPr>
              <a:t>결정</a:t>
            </a:r>
            <a:endParaRPr lang="ko-KR" altLang="en-US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위험 관리 계획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수립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모든 보조 계획서를 하나의 프로젝트 관리 계획서에 통합</a:t>
            </a:r>
            <a:r>
              <a:rPr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결합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I. </a:t>
            </a:r>
            <a:r>
              <a:rPr lang="ko-KR" altLang="en-US" sz="1200" dirty="0"/>
              <a:t>프로젝트 관리의 개념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37907" y="499481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프로젝트 관리 계획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121161" y="1241730"/>
            <a:ext cx="2989556" cy="2056378"/>
          </a:xfrm>
          <a:prstGeom prst="roundRect">
            <a:avLst>
              <a:gd name="adj" fmla="val 9925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관리 계획서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요구사항 정의서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WBS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작성 및 일정 개발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품질 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</a:rPr>
              <a:t>메트릭스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체크리스트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책임 배정 매트릭스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리스크 관리대장 작성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121160" y="500588"/>
            <a:ext cx="2989557" cy="627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프로젝트 관리 계획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및 기준선</a:t>
            </a:r>
            <a:r>
              <a:rPr lang="en-US" altLang="ko-KR" sz="1600" b="1" dirty="0">
                <a:latin typeface="+mn-ea"/>
              </a:rPr>
              <a:t>(Baseline)</a:t>
            </a:r>
            <a:r>
              <a:rPr lang="ko-KR" altLang="en-US" sz="1600" b="1" dirty="0">
                <a:latin typeface="+mn-ea"/>
              </a:rPr>
              <a:t> 마련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7904" y="1333735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범위 정의 및 </a:t>
            </a:r>
            <a:r>
              <a:rPr lang="en-US" altLang="ko-KR" sz="1400" b="1" dirty="0">
                <a:solidFill>
                  <a:schemeClr val="bg1"/>
                </a:solidFill>
              </a:rPr>
              <a:t>WBS </a:t>
            </a:r>
            <a:r>
              <a:rPr lang="ko-KR" altLang="en-US" sz="1400" b="1" dirty="0">
                <a:solidFill>
                  <a:schemeClr val="bg1"/>
                </a:solidFill>
              </a:rPr>
              <a:t>작성 </a:t>
            </a:r>
            <a:r>
              <a:rPr lang="en-US" altLang="ko-KR" sz="1400" b="1" dirty="0">
                <a:solidFill>
                  <a:schemeClr val="bg1"/>
                </a:solidFill>
              </a:rPr>
              <a:t>/ </a:t>
            </a:r>
            <a:r>
              <a:rPr lang="ko-KR" altLang="en-US" sz="1400" b="1" dirty="0">
                <a:solidFill>
                  <a:schemeClr val="bg1"/>
                </a:solidFill>
              </a:rPr>
              <a:t>일정 개발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7909" y="1750862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품질 관리 계획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37909" y="2171849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인적자원 </a:t>
            </a:r>
            <a:r>
              <a:rPr lang="en-US" altLang="ko-KR" sz="1400" b="1" dirty="0">
                <a:solidFill>
                  <a:schemeClr val="bg1"/>
                </a:solidFill>
              </a:rPr>
              <a:t>/ </a:t>
            </a:r>
            <a:r>
              <a:rPr lang="ko-KR" altLang="en-US" sz="1400" b="1" dirty="0">
                <a:solidFill>
                  <a:schemeClr val="bg1"/>
                </a:solidFill>
              </a:rPr>
              <a:t>의사소통 관리 계획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7912" y="2590048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리스크 관리 계획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7912" y="3011035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조달 관리 계획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7905" y="916608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요구사항 수집</a:t>
            </a:r>
          </a:p>
        </p:txBody>
      </p:sp>
      <p:sp>
        <p:nvSpPr>
          <p:cNvPr id="25" name="타원 24"/>
          <p:cNvSpPr/>
          <p:nvPr/>
        </p:nvSpPr>
        <p:spPr>
          <a:xfrm>
            <a:off x="7687637" y="1245537"/>
            <a:ext cx="1783558" cy="7934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238273" y="1821027"/>
            <a:ext cx="1156225" cy="274345"/>
          </a:xfrm>
          <a:prstGeom prst="downArrow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642762" y="3574935"/>
            <a:ext cx="2465787" cy="4912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변경 통제 위원회</a:t>
            </a:r>
            <a:r>
              <a:rPr lang="en-US" altLang="ko-KR" sz="1400" b="1" dirty="0"/>
              <a:t>(CCB)</a:t>
            </a:r>
            <a:endParaRPr lang="ko-KR" altLang="en-US" sz="14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5108545" y="3366873"/>
            <a:ext cx="3597148" cy="716431"/>
            <a:chOff x="5108545" y="3285543"/>
            <a:chExt cx="3529131" cy="716431"/>
          </a:xfrm>
        </p:grpSpPr>
        <p:sp>
          <p:nvSpPr>
            <p:cNvPr id="32" name="굽은 화살표 31"/>
            <p:cNvSpPr/>
            <p:nvPr/>
          </p:nvSpPr>
          <p:spPr>
            <a:xfrm rot="10800000">
              <a:off x="5108545" y="3285543"/>
              <a:ext cx="3529131" cy="716431"/>
            </a:xfrm>
            <a:prstGeom prst="bentArrow">
              <a:avLst>
                <a:gd name="adj1" fmla="val 37814"/>
                <a:gd name="adj2" fmla="val 31718"/>
                <a:gd name="adj3" fmla="val 39751"/>
                <a:gd name="adj4" fmla="val 68598"/>
              </a:avLst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32813" y="3632060"/>
              <a:ext cx="27771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00" rtl="0" eaLnBrk="1" fontAlgn="base" latinLnBrk="0" hangingPunct="1">
                <a:spcBef>
                  <a:spcPct val="20000"/>
                </a:spcBef>
                <a:spcAft>
                  <a:spcPct val="5000"/>
                </a:spcAft>
              </a:pPr>
              <a:r>
                <a:rPr lang="ko-KR" altLang="en-US" b="1" dirty="0">
                  <a:latin typeface="+mn-ea"/>
                  <a:ea typeface="+mn-ea"/>
                </a:rPr>
                <a:t>변경 요청</a:t>
              </a:r>
              <a:r>
                <a:rPr lang="en-US" altLang="ko-KR" b="1" dirty="0">
                  <a:latin typeface="+mn-ea"/>
                  <a:ea typeface="+mn-ea"/>
                </a:rPr>
                <a:t>(CR, Change Request)</a:t>
              </a:r>
              <a:endParaRPr kumimoji="1" lang="ko-KR" altLang="en-US" b="1" kern="1200" dirty="0" err="1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51140" y="413924"/>
            <a:ext cx="7201845" cy="3068094"/>
          </a:xfrm>
          <a:prstGeom prst="rect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굽은 화살표 26"/>
          <p:cNvSpPr/>
          <p:nvPr/>
        </p:nvSpPr>
        <p:spPr>
          <a:xfrm rot="5400000">
            <a:off x="7657992" y="104668"/>
            <a:ext cx="709726" cy="1521699"/>
          </a:xfrm>
          <a:prstGeom prst="bentArrow">
            <a:avLst>
              <a:gd name="adj1" fmla="val 37809"/>
              <a:gd name="adj2" fmla="val 38210"/>
              <a:gd name="adj3" fmla="val 36581"/>
              <a:gd name="adj4" fmla="val 64636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1062" y="3366874"/>
            <a:ext cx="1521699" cy="623516"/>
            <a:chOff x="1121062" y="3285544"/>
            <a:chExt cx="1521699" cy="623516"/>
          </a:xfrm>
        </p:grpSpPr>
        <p:sp>
          <p:nvSpPr>
            <p:cNvPr id="33" name="굽은 화살표 32"/>
            <p:cNvSpPr/>
            <p:nvPr/>
          </p:nvSpPr>
          <p:spPr>
            <a:xfrm rot="16200000">
              <a:off x="1571062" y="2835544"/>
              <a:ext cx="621699" cy="1521699"/>
            </a:xfrm>
            <a:prstGeom prst="bentArrow">
              <a:avLst>
                <a:gd name="adj1" fmla="val 43133"/>
                <a:gd name="adj2" fmla="val 45503"/>
                <a:gd name="adj3" fmla="val 36581"/>
                <a:gd name="adj4" fmla="val 64636"/>
              </a:avLst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35807" y="3632061"/>
              <a:ext cx="4924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00" rtl="0" eaLnBrk="1" fontAlgn="base" latinLnBrk="0" hangingPunct="1">
                <a:spcBef>
                  <a:spcPct val="20000"/>
                </a:spcBef>
                <a:spcAft>
                  <a:spcPct val="5000"/>
                </a:spcAft>
              </a:pPr>
              <a:r>
                <a:rPr lang="ko-KR" altLang="en-US" b="1" dirty="0">
                  <a:latin typeface="+mn-ea"/>
                  <a:ea typeface="+mn-ea"/>
                </a:rPr>
                <a:t>승인</a:t>
              </a:r>
              <a:endParaRPr kumimoji="1" lang="ko-KR" altLang="en-US" b="1" kern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7687636" y="2590048"/>
            <a:ext cx="1783558" cy="7934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감시 및 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ko-KR" altLang="en-US" sz="1800" b="1" dirty="0">
                <a:solidFill>
                  <a:schemeClr val="bg1"/>
                </a:solidFill>
              </a:rPr>
              <a:t>통제</a:t>
            </a:r>
          </a:p>
        </p:txBody>
      </p:sp>
      <p:sp>
        <p:nvSpPr>
          <p:cNvPr id="39" name="왼쪽/오른쪽 화살표 38"/>
          <p:cNvSpPr/>
          <p:nvPr/>
        </p:nvSpPr>
        <p:spPr>
          <a:xfrm rot="5400000">
            <a:off x="8332742" y="2006327"/>
            <a:ext cx="493345" cy="622602"/>
          </a:xfrm>
          <a:prstGeom prst="leftRightArrow">
            <a:avLst>
              <a:gd name="adj1" fmla="val 50000"/>
              <a:gd name="adj2" fmla="val 33068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542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3545"/>
            <a:ext cx="54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관리 프로세스 </a:t>
            </a:r>
            <a:r>
              <a:rPr lang="en-US" altLang="ko-KR" dirty="0"/>
              <a:t>: </a:t>
            </a:r>
            <a:r>
              <a:rPr lang="ko-KR" altLang="en-US" dirty="0"/>
              <a:t>실행 프로세스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337916" y="3807133"/>
            <a:ext cx="9223965" cy="26976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rtlCol="0" anchor="ctr"/>
          <a:lstStyle/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 err="1">
                <a:latin typeface="+mn-ea"/>
                <a:ea typeface="+mn-ea"/>
              </a:rPr>
              <a:t>인도물</a:t>
            </a:r>
            <a:r>
              <a:rPr lang="ko-KR" altLang="en-US" sz="1600" b="1" kern="0" dirty="0">
                <a:latin typeface="+mn-ea"/>
                <a:ea typeface="+mn-ea"/>
              </a:rPr>
              <a:t> 개발</a:t>
            </a:r>
            <a:r>
              <a:rPr lang="en-US" altLang="ko-KR" sz="1600" b="1" kern="0" dirty="0">
                <a:latin typeface="+mn-ea"/>
                <a:ea typeface="+mn-ea"/>
              </a:rPr>
              <a:t>/</a:t>
            </a:r>
            <a:r>
              <a:rPr lang="ko-KR" altLang="en-US" sz="1600" b="1" kern="0" dirty="0">
                <a:latin typeface="+mn-ea"/>
                <a:ea typeface="+mn-ea"/>
              </a:rPr>
              <a:t>생성 </a:t>
            </a:r>
            <a:r>
              <a:rPr lang="en-US" altLang="ko-KR" sz="1600" b="1" kern="0" dirty="0">
                <a:latin typeface="+mn-ea"/>
                <a:ea typeface="+mn-ea"/>
              </a:rPr>
              <a:t>: </a:t>
            </a:r>
            <a:r>
              <a:rPr lang="ko-KR" altLang="en-US" sz="1600" b="1" kern="0" dirty="0">
                <a:latin typeface="+mn-ea"/>
                <a:ea typeface="+mn-ea"/>
              </a:rPr>
              <a:t>각 작업에 할당된 인적 자원이 수행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  <a:ea typeface="+mn-ea"/>
              </a:rPr>
              <a:t>인적</a:t>
            </a:r>
            <a:r>
              <a:rPr lang="en-US" altLang="ko-KR" sz="1600" b="1" kern="0" dirty="0">
                <a:latin typeface="+mn-ea"/>
                <a:ea typeface="+mn-ea"/>
              </a:rPr>
              <a:t>/</a:t>
            </a:r>
            <a:r>
              <a:rPr lang="ko-KR" altLang="en-US" sz="1600" b="1" kern="0" dirty="0">
                <a:latin typeface="+mn-ea"/>
                <a:ea typeface="+mn-ea"/>
              </a:rPr>
              <a:t>물리적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자원의 획득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  <a:ea typeface="+mn-ea"/>
              </a:rPr>
              <a:t>프로젝트 팀</a:t>
            </a:r>
            <a:r>
              <a:rPr lang="en-US" altLang="ko-KR" sz="1600" b="1" kern="0" dirty="0"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latin typeface="+mn-ea"/>
                <a:ea typeface="+mn-ea"/>
              </a:rPr>
              <a:t>조직</a:t>
            </a:r>
            <a:r>
              <a:rPr lang="en-US" altLang="ko-KR" sz="1600" b="1" kern="0" dirty="0">
                <a:latin typeface="+mn-ea"/>
                <a:ea typeface="+mn-ea"/>
              </a:rPr>
              <a:t>)</a:t>
            </a:r>
            <a:r>
              <a:rPr lang="ko-KR" altLang="en-US" sz="1600" b="1" kern="0" dirty="0">
                <a:latin typeface="+mn-ea"/>
                <a:ea typeface="+mn-ea"/>
              </a:rPr>
              <a:t> 퍼포먼스 관리 </a:t>
            </a:r>
            <a:r>
              <a:rPr lang="en-US" altLang="ko-KR" sz="1600" b="1" kern="0" dirty="0">
                <a:latin typeface="+mn-ea"/>
                <a:ea typeface="+mn-ea"/>
              </a:rPr>
              <a:t>: </a:t>
            </a:r>
            <a:r>
              <a:rPr lang="ko-KR" altLang="en-US" sz="1600" b="1" kern="0" dirty="0" err="1">
                <a:latin typeface="+mn-ea"/>
                <a:ea typeface="+mn-ea"/>
              </a:rPr>
              <a:t>기능조직</a:t>
            </a:r>
            <a:r>
              <a:rPr lang="ko-KR" altLang="en-US" sz="1600" b="1" kern="0" dirty="0">
                <a:latin typeface="+mn-ea"/>
                <a:ea typeface="+mn-ea"/>
              </a:rPr>
              <a:t> 형태인 경우 각 </a:t>
            </a:r>
            <a:r>
              <a:rPr lang="ko-KR" altLang="en-US" sz="1600" b="1" kern="0" dirty="0" err="1">
                <a:latin typeface="+mn-ea"/>
                <a:ea typeface="+mn-ea"/>
              </a:rPr>
              <a:t>조직장이</a:t>
            </a:r>
            <a:r>
              <a:rPr lang="ko-KR" altLang="en-US" sz="1600" b="1" kern="0" dirty="0">
                <a:latin typeface="+mn-ea"/>
                <a:ea typeface="+mn-ea"/>
              </a:rPr>
              <a:t> 수행</a:t>
            </a:r>
            <a:endParaRPr lang="en-US" altLang="ko-KR" sz="1600" b="1" kern="0" dirty="0"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</a:rPr>
              <a:t>프로젝트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품질 관리 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/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리스크 대응 구현</a:t>
            </a:r>
            <a:endParaRPr lang="ko-KR" altLang="en-US" sz="1600" b="1" kern="0" dirty="0"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 의사소통 수행 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  <a:t>/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이해관계자 참여 관리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 진행상황 보고</a:t>
            </a:r>
            <a:endParaRPr lang="en-US" altLang="ko-KR" sz="1600" b="1" kern="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교훈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(Lessons learned)</a:t>
            </a:r>
            <a:r>
              <a:rPr lang="ko-KR" altLang="en-US" sz="1600" b="1" kern="0" dirty="0">
                <a:latin typeface="+mn-ea"/>
              </a:rPr>
              <a:t>을 포함한 프로젝트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지식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(Knowledge</a:t>
            </a:r>
            <a:r>
              <a:rPr lang="en-US" altLang="ko-KR" sz="1600" b="1" kern="0">
                <a:solidFill>
                  <a:srgbClr val="0070C0"/>
                </a:solidFill>
                <a:latin typeface="+mn-ea"/>
              </a:rPr>
              <a:t>) </a:t>
            </a:r>
            <a:r>
              <a:rPr lang="ko-KR" altLang="en-US" sz="1600" b="1" kern="0">
                <a:solidFill>
                  <a:srgbClr val="0070C0"/>
                </a:solidFill>
                <a:latin typeface="+mn-ea"/>
              </a:rPr>
              <a:t>수집</a:t>
            </a:r>
            <a:endParaRPr lang="ko-KR" altLang="en-US" sz="1600" b="1" kern="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  <a:ea typeface="+mn-ea"/>
              </a:rPr>
              <a:t>계약을 위한 업체 경쟁 수행 및 업체 선정</a:t>
            </a:r>
            <a:r>
              <a:rPr lang="en-US" altLang="ko-KR" sz="1600" b="1" kern="0" dirty="0">
                <a:latin typeface="+mn-ea"/>
                <a:ea typeface="+mn-ea"/>
              </a:rPr>
              <a:t>(</a:t>
            </a:r>
            <a:r>
              <a:rPr lang="ko-KR" altLang="en-US" sz="1600" b="1" kern="0" dirty="0">
                <a:latin typeface="+mn-ea"/>
                <a:ea typeface="+mn-ea"/>
              </a:rPr>
              <a:t>계약</a:t>
            </a:r>
            <a:r>
              <a:rPr lang="en-US" altLang="ko-KR" sz="1600" b="1" kern="0" dirty="0">
                <a:latin typeface="+mn-ea"/>
                <a:ea typeface="+mn-ea"/>
              </a:rPr>
              <a:t>)</a:t>
            </a:r>
            <a:endParaRPr lang="ko-KR" altLang="en-US" sz="1600" b="1" kern="0" dirty="0">
              <a:latin typeface="+mn-ea"/>
              <a:ea typeface="+mn-ea"/>
            </a:endParaRP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I. </a:t>
            </a:r>
            <a:r>
              <a:rPr lang="ko-KR" altLang="en-US" sz="1200" dirty="0"/>
              <a:t>프로젝트 관리의 개념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37907" y="552380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프로젝트 작업 지시 및 관리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121161" y="1294628"/>
            <a:ext cx="2989556" cy="1703289"/>
          </a:xfrm>
          <a:prstGeom prst="roundRect">
            <a:avLst>
              <a:gd name="adj" fmla="val 9925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이슈 관리대장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각종 문서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회의록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보고서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관련 교훈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지식 수집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품질 보증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(QA)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 업무 수행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외주 계약서 작성 및 계약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121160" y="553487"/>
            <a:ext cx="2989557" cy="627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프로젝트 계획의 실행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7904" y="1386634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조달 수행 및 계약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7909" y="1803761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품질 보증</a:t>
            </a:r>
            <a:r>
              <a:rPr lang="en-US" altLang="ko-KR" sz="1400" b="1" dirty="0">
                <a:solidFill>
                  <a:schemeClr val="bg1"/>
                </a:solidFill>
              </a:rPr>
              <a:t>(QA) </a:t>
            </a:r>
            <a:r>
              <a:rPr lang="ko-KR" altLang="en-US" sz="1400" b="1" dirty="0">
                <a:solidFill>
                  <a:schemeClr val="bg1"/>
                </a:solidFill>
              </a:rPr>
              <a:t>수행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37909" y="2224748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이슈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7905" y="969507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의사소통 및 이해관계자 참여 관리</a:t>
            </a:r>
          </a:p>
        </p:txBody>
      </p:sp>
      <p:sp>
        <p:nvSpPr>
          <p:cNvPr id="26" name="타원 25"/>
          <p:cNvSpPr/>
          <p:nvPr/>
        </p:nvSpPr>
        <p:spPr>
          <a:xfrm>
            <a:off x="7777956" y="553487"/>
            <a:ext cx="1678362" cy="7934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감시 및 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ko-KR" altLang="en-US" sz="1800" b="1" dirty="0">
                <a:solidFill>
                  <a:schemeClr val="bg1"/>
                </a:solidFill>
              </a:rPr>
              <a:t>통제</a:t>
            </a: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238273" y="1873926"/>
            <a:ext cx="1156225" cy="274345"/>
          </a:xfrm>
          <a:prstGeom prst="downArrow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337916" y="2638015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교훈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>
                <a:solidFill>
                  <a:schemeClr val="bg1"/>
                </a:solidFill>
              </a:rPr>
              <a:t>지식 수집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63454" y="1923371"/>
            <a:ext cx="1307366" cy="4912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변경 통제</a:t>
            </a:r>
            <a:br>
              <a:rPr lang="en-US" altLang="ko-KR" sz="1400" b="1" dirty="0"/>
            </a:br>
            <a:r>
              <a:rPr lang="ko-KR" altLang="en-US" sz="1400" b="1" dirty="0"/>
              <a:t> 위원회</a:t>
            </a:r>
            <a:r>
              <a:rPr lang="en-US" altLang="ko-KR" sz="1400" b="1" dirty="0"/>
              <a:t>(CCB)</a:t>
            </a:r>
            <a:endParaRPr lang="ko-KR" altLang="en-US" sz="1400" b="1" dirty="0"/>
          </a:p>
        </p:txBody>
      </p:sp>
      <p:sp>
        <p:nvSpPr>
          <p:cNvPr id="36" name="아래쪽 화살표 35"/>
          <p:cNvSpPr/>
          <p:nvPr/>
        </p:nvSpPr>
        <p:spPr>
          <a:xfrm>
            <a:off x="8039024" y="1405344"/>
            <a:ext cx="1167829" cy="4172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CR</a:t>
            </a:r>
            <a:endParaRPr lang="ko-KR" altLang="en-US" sz="1400" dirty="0"/>
          </a:p>
        </p:txBody>
      </p:sp>
      <p:sp>
        <p:nvSpPr>
          <p:cNvPr id="37" name="아래쪽 화살표 36"/>
          <p:cNvSpPr/>
          <p:nvPr/>
        </p:nvSpPr>
        <p:spPr>
          <a:xfrm>
            <a:off x="8039023" y="2536508"/>
            <a:ext cx="1167829" cy="41729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승인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51140" y="466823"/>
            <a:ext cx="7201845" cy="2712887"/>
          </a:xfrm>
          <a:prstGeom prst="rect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왼쪽/오른쪽 화살표 2"/>
          <p:cNvSpPr/>
          <p:nvPr/>
        </p:nvSpPr>
        <p:spPr>
          <a:xfrm>
            <a:off x="7194296" y="614145"/>
            <a:ext cx="493345" cy="622602"/>
          </a:xfrm>
          <a:prstGeom prst="leftRightArrow">
            <a:avLst>
              <a:gd name="adj1" fmla="val 50000"/>
              <a:gd name="adj2" fmla="val 33068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657612" y="3010415"/>
            <a:ext cx="6194137" cy="688502"/>
            <a:chOff x="1657612" y="2876185"/>
            <a:chExt cx="6030031" cy="567578"/>
          </a:xfrm>
        </p:grpSpPr>
        <p:sp>
          <p:nvSpPr>
            <p:cNvPr id="38" name="굽은 화살표 37"/>
            <p:cNvSpPr/>
            <p:nvPr/>
          </p:nvSpPr>
          <p:spPr>
            <a:xfrm rot="16200000">
              <a:off x="4415126" y="118671"/>
              <a:ext cx="515004" cy="6030031"/>
            </a:xfrm>
            <a:prstGeom prst="bentArrow">
              <a:avLst>
                <a:gd name="adj1" fmla="val 43133"/>
                <a:gd name="adj2" fmla="val 45503"/>
                <a:gd name="adj3" fmla="val 36581"/>
                <a:gd name="adj4" fmla="val 64636"/>
              </a:avLst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45782" y="3166764"/>
              <a:ext cx="163378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00" rtl="0" eaLnBrk="1" fontAlgn="base" latinLnBrk="0" hangingPunct="1">
                <a:spcBef>
                  <a:spcPct val="20000"/>
                </a:spcBef>
                <a:spcAft>
                  <a:spcPct val="5000"/>
                </a:spcAft>
              </a:pPr>
              <a:r>
                <a:rPr lang="ko-KR" altLang="en-US" b="1" dirty="0">
                  <a:latin typeface="+mn-ea"/>
                  <a:ea typeface="+mn-ea"/>
                </a:rPr>
                <a:t>계획 및 기준선 변경</a:t>
              </a:r>
              <a:endParaRPr kumimoji="1" lang="ko-KR" altLang="en-US" b="1" kern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7777956" y="3057783"/>
            <a:ext cx="1678362" cy="7934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244075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Text Box 49"/>
          <p:cNvSpPr txBox="1">
            <a:spLocks noChangeArrowheads="1"/>
          </p:cNvSpPr>
          <p:nvPr/>
        </p:nvSpPr>
        <p:spPr bwMode="auto">
          <a:xfrm>
            <a:off x="204794" y="45545"/>
            <a:ext cx="6090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>
            <a:defPPr>
              <a:defRPr lang="ko-KR"/>
            </a:defPPr>
            <a:lvl1pPr algn="l" fontAlgn="auto" latinLnBrk="0">
              <a:spcBef>
                <a:spcPct val="0"/>
              </a:spcBef>
              <a:spcAft>
                <a:spcPts val="0"/>
              </a:spcAft>
              <a:buFontTx/>
              <a:buNone/>
              <a:defRPr kumimoji="0" sz="20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r>
              <a:rPr lang="ko-KR" altLang="en-US" dirty="0"/>
              <a:t>프로젝트 관리 프로세스 </a:t>
            </a:r>
            <a:r>
              <a:rPr lang="en-US" altLang="ko-KR" dirty="0"/>
              <a:t>: </a:t>
            </a:r>
            <a:r>
              <a:rPr lang="ko-KR" altLang="en-US" dirty="0"/>
              <a:t>감시 및 통제 프로세스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337916" y="4060168"/>
            <a:ext cx="9223965" cy="2401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108000" bIns="72000" rtlCol="0" anchor="ctr"/>
          <a:lstStyle/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프로젝트 성과 데이터 검토 및 분석</a:t>
            </a:r>
            <a:endParaRPr lang="en-US" altLang="ko-KR" sz="1600" b="1" kern="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프로젝트 성과 보고</a:t>
            </a:r>
            <a:endParaRPr lang="ko-KR" altLang="en-US" sz="1600" b="1" kern="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승인된 변경 요청 프로세스 수행 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  <a:t>: </a:t>
            </a:r>
            <a:r>
              <a:rPr lang="ko-KR" altLang="en-US" sz="1600" b="1" kern="0" dirty="0">
                <a:latin typeface="+mn-ea"/>
              </a:rPr>
              <a:t>수정</a:t>
            </a:r>
            <a:r>
              <a:rPr lang="en-US" altLang="ko-KR" sz="1600" b="1" kern="0" dirty="0">
                <a:latin typeface="+mn-ea"/>
              </a:rPr>
              <a:t>(change), </a:t>
            </a:r>
            <a:r>
              <a:rPr lang="ko-KR" altLang="en-US" sz="1600" b="1" kern="0" dirty="0">
                <a:latin typeface="+mn-ea"/>
              </a:rPr>
              <a:t>시정</a:t>
            </a:r>
            <a:r>
              <a:rPr lang="en-US" altLang="ko-KR" sz="1600" b="1" kern="0" dirty="0">
                <a:latin typeface="+mn-ea"/>
              </a:rPr>
              <a:t>(corrective) </a:t>
            </a:r>
            <a:r>
              <a:rPr lang="ko-KR" altLang="en-US" sz="1600" b="1" kern="0" dirty="0">
                <a:latin typeface="+mn-ea"/>
              </a:rPr>
              <a:t>조치</a:t>
            </a:r>
            <a:r>
              <a:rPr lang="en-US" altLang="ko-KR" sz="1600" b="1" kern="0" dirty="0">
                <a:latin typeface="+mn-ea"/>
              </a:rPr>
              <a:t>, </a:t>
            </a:r>
            <a:r>
              <a:rPr lang="ko-KR" altLang="en-US" sz="1600" b="1" kern="0" dirty="0">
                <a:latin typeface="+mn-ea"/>
              </a:rPr>
              <a:t>예방</a:t>
            </a:r>
            <a:r>
              <a:rPr lang="en-US" altLang="ko-KR" sz="1600" b="1" kern="0" dirty="0">
                <a:latin typeface="+mn-ea"/>
              </a:rPr>
              <a:t>(preventive) </a:t>
            </a:r>
            <a:r>
              <a:rPr lang="ko-KR" altLang="en-US" sz="1600" b="1" kern="0" dirty="0">
                <a:latin typeface="+mn-ea"/>
              </a:rPr>
              <a:t>조치</a:t>
            </a:r>
            <a:endParaRPr lang="ko-KR" altLang="en-US" sz="1600" b="1" kern="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리스크에 대한 활동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대응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  <a:ea typeface="+mn-ea"/>
              </a:rPr>
              <a:t>상태를 감시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  <a:ea typeface="+mn-ea"/>
              </a:rPr>
              <a:t>계약자 관리</a:t>
            </a:r>
          </a:p>
          <a:p>
            <a:pPr marL="177800" indent="-177800" algn="l" eaLnBrk="0" fontAlgn="auto" latinLnBrk="0" hangingPunct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1" kern="0" dirty="0">
                <a:latin typeface="+mn-ea"/>
                <a:ea typeface="+mn-ea"/>
              </a:rPr>
              <a:t>이해관계자 참여의 효과 측정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5926138" y="55420"/>
            <a:ext cx="37036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>
            <a:defPPr>
              <a:defRPr lang="ko-KR"/>
            </a:defPPr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1">
                <a:solidFill>
                  <a:srgbClr val="003F59"/>
                </a:solidFill>
                <a:latin typeface="Arial" pitchFamily="34" charset="0"/>
              </a:defRPr>
            </a:lvl1pPr>
          </a:lstStyle>
          <a:p>
            <a:pPr algn="r"/>
            <a:r>
              <a:rPr lang="en-US" altLang="ko-KR" sz="1200" dirty="0"/>
              <a:t>I. </a:t>
            </a:r>
            <a:r>
              <a:rPr lang="ko-KR" altLang="en-US" sz="1200" dirty="0"/>
              <a:t>프로젝트 관리의 개념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37907" y="569291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프로젝트 작업 감시 및 통제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121161" y="1311539"/>
            <a:ext cx="2989556" cy="1703289"/>
          </a:xfrm>
          <a:prstGeom prst="roundRect">
            <a:avLst>
              <a:gd name="adj" fmla="val 9925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상태 보고서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변경 요청서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(CR)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변경 관리대장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제품 인수 확인서 작성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프로젝트 계획서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문서 갱신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121160" y="570398"/>
            <a:ext cx="2989557" cy="627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프로젝트 전반을 모니터링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7904" y="1403545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범위 통제 및 </a:t>
            </a:r>
            <a:r>
              <a:rPr lang="ko-KR" altLang="en-US" sz="1400" b="1" dirty="0" err="1">
                <a:solidFill>
                  <a:schemeClr val="bg1"/>
                </a:solidFill>
              </a:rPr>
              <a:t>인도물</a:t>
            </a:r>
            <a:r>
              <a:rPr lang="ko-KR" altLang="en-US" sz="1400" b="1" dirty="0">
                <a:solidFill>
                  <a:schemeClr val="bg1"/>
                </a:solidFill>
              </a:rPr>
              <a:t> 검수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7909" y="1820672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일정 통제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37909" y="2241659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품질 통제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7905" y="986418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통합 변경 통제 수행</a:t>
            </a:r>
          </a:p>
        </p:txBody>
      </p:sp>
      <p:sp>
        <p:nvSpPr>
          <p:cNvPr id="26" name="타원 25"/>
          <p:cNvSpPr/>
          <p:nvPr/>
        </p:nvSpPr>
        <p:spPr>
          <a:xfrm>
            <a:off x="7777956" y="570398"/>
            <a:ext cx="1678362" cy="7934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238273" y="1890837"/>
            <a:ext cx="1156225" cy="274345"/>
          </a:xfrm>
          <a:prstGeom prst="downArrow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337916" y="2654926"/>
            <a:ext cx="3206329" cy="3599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의사소통 통제</a:t>
            </a:r>
          </a:p>
        </p:txBody>
      </p:sp>
      <p:sp>
        <p:nvSpPr>
          <p:cNvPr id="31" name="타원 30"/>
          <p:cNvSpPr/>
          <p:nvPr/>
        </p:nvSpPr>
        <p:spPr>
          <a:xfrm>
            <a:off x="7777956" y="2180574"/>
            <a:ext cx="1678362" cy="79348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51140" y="483734"/>
            <a:ext cx="7201845" cy="2712887"/>
          </a:xfrm>
          <a:prstGeom prst="rect">
            <a:avLst/>
          </a:prstGeom>
          <a:ln w="349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" name="왼쪽/오른쪽 화살표 2"/>
          <p:cNvSpPr/>
          <p:nvPr/>
        </p:nvSpPr>
        <p:spPr>
          <a:xfrm>
            <a:off x="7194296" y="631056"/>
            <a:ext cx="493345" cy="622602"/>
          </a:xfrm>
          <a:prstGeom prst="leftRightArrow">
            <a:avLst>
              <a:gd name="adj1" fmla="val 50000"/>
              <a:gd name="adj2" fmla="val 33068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 flipH="1">
            <a:off x="584472" y="3100385"/>
            <a:ext cx="4534165" cy="737373"/>
            <a:chOff x="5108547" y="3264603"/>
            <a:chExt cx="3529131" cy="737373"/>
          </a:xfrm>
        </p:grpSpPr>
        <p:sp>
          <p:nvSpPr>
            <p:cNvPr id="44" name="굽은 화살표 43"/>
            <p:cNvSpPr/>
            <p:nvPr/>
          </p:nvSpPr>
          <p:spPr>
            <a:xfrm rot="10800000">
              <a:off x="5108547" y="3264603"/>
              <a:ext cx="3529131" cy="737373"/>
            </a:xfrm>
            <a:prstGeom prst="bentArrow">
              <a:avLst>
                <a:gd name="adj1" fmla="val 36789"/>
                <a:gd name="adj2" fmla="val 31718"/>
                <a:gd name="adj3" fmla="val 39751"/>
                <a:gd name="adj4" fmla="val 68598"/>
              </a:avLst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08547" y="3632060"/>
              <a:ext cx="27771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00" rtl="0" eaLnBrk="1" fontAlgn="base" latinLnBrk="0" hangingPunct="1">
                <a:spcBef>
                  <a:spcPct val="20000"/>
                </a:spcBef>
                <a:spcAft>
                  <a:spcPct val="5000"/>
                </a:spcAft>
              </a:pPr>
              <a:r>
                <a:rPr lang="ko-KR" altLang="en-US" b="1" dirty="0">
                  <a:latin typeface="+mn-ea"/>
                  <a:ea typeface="+mn-ea"/>
                </a:rPr>
                <a:t>변경 요청</a:t>
              </a:r>
              <a:r>
                <a:rPr lang="en-US" altLang="ko-KR" b="1" dirty="0">
                  <a:latin typeface="+mn-ea"/>
                  <a:ea typeface="+mn-ea"/>
                </a:rPr>
                <a:t>(CR, Change Request)</a:t>
              </a:r>
              <a:endParaRPr kumimoji="1" lang="ko-KR" altLang="en-US" b="1" kern="1200" dirty="0" err="1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flipH="1">
            <a:off x="7584425" y="3100386"/>
            <a:ext cx="1355536" cy="644455"/>
            <a:chOff x="1121061" y="3264605"/>
            <a:chExt cx="1521699" cy="644455"/>
          </a:xfrm>
        </p:grpSpPr>
        <p:sp>
          <p:nvSpPr>
            <p:cNvPr id="47" name="굽은 화살표 46"/>
            <p:cNvSpPr/>
            <p:nvPr/>
          </p:nvSpPr>
          <p:spPr>
            <a:xfrm rot="16200000">
              <a:off x="1560591" y="2825075"/>
              <a:ext cx="642640" cy="1521699"/>
            </a:xfrm>
            <a:prstGeom prst="bentArrow">
              <a:avLst>
                <a:gd name="adj1" fmla="val 43133"/>
                <a:gd name="adj2" fmla="val 45503"/>
                <a:gd name="adj3" fmla="val 36581"/>
                <a:gd name="adj4" fmla="val 64636"/>
              </a:avLst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35807" y="3632061"/>
              <a:ext cx="4924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 defTabSz="914400" rtl="0" eaLnBrk="1" fontAlgn="base" latinLnBrk="0" hangingPunct="1">
                <a:spcBef>
                  <a:spcPct val="20000"/>
                </a:spcBef>
                <a:spcAft>
                  <a:spcPct val="5000"/>
                </a:spcAft>
              </a:pPr>
              <a:r>
                <a:rPr lang="ko-KR" altLang="en-US" b="1" dirty="0">
                  <a:latin typeface="+mn-ea"/>
                  <a:ea typeface="+mn-ea"/>
                </a:rPr>
                <a:t>승인</a:t>
              </a:r>
              <a:endParaRPr kumimoji="1" lang="ko-KR" altLang="en-US" b="1" kern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5126195" y="3360737"/>
            <a:ext cx="2465787" cy="4912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변경 통제 위원회</a:t>
            </a:r>
            <a:r>
              <a:rPr lang="en-US" altLang="ko-KR" sz="1400" b="1" dirty="0"/>
              <a:t>(CCB)</a:t>
            </a:r>
            <a:endParaRPr lang="ko-KR" altLang="en-US" sz="1400" b="1" dirty="0"/>
          </a:p>
        </p:txBody>
      </p:sp>
      <p:sp>
        <p:nvSpPr>
          <p:cNvPr id="4" name="위쪽 화살표 3"/>
          <p:cNvSpPr/>
          <p:nvPr/>
        </p:nvSpPr>
        <p:spPr>
          <a:xfrm>
            <a:off x="8095459" y="1418026"/>
            <a:ext cx="1043356" cy="320874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687711" y="1815182"/>
            <a:ext cx="1942064" cy="289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계획 및 기준선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4812551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Valtech">
      <a:dk1>
        <a:srgbClr val="0C0C0C"/>
      </a:dk1>
      <a:lt1>
        <a:srgbClr val="FFFFFF"/>
      </a:lt1>
      <a:dk2>
        <a:srgbClr val="003F59"/>
      </a:dk2>
      <a:lt2>
        <a:srgbClr val="6CAAC3"/>
      </a:lt2>
      <a:accent1>
        <a:srgbClr val="003F59"/>
      </a:accent1>
      <a:accent2>
        <a:srgbClr val="256888"/>
      </a:accent2>
      <a:accent3>
        <a:srgbClr val="B2D2E1"/>
      </a:accent3>
      <a:accent4>
        <a:srgbClr val="EFF6F9"/>
      </a:accent4>
      <a:accent5>
        <a:srgbClr val="205E7B"/>
      </a:accent5>
      <a:accent6>
        <a:srgbClr val="FF6A00"/>
      </a:accent6>
      <a:hlink>
        <a:srgbClr val="B2D2E1"/>
      </a:hlink>
      <a:folHlink>
        <a:srgbClr val="FF6A00"/>
      </a:folHlink>
    </a:clrScheme>
    <a:fontScheme name="Valtech K Standard Font">
      <a:majorFont>
        <a:latin typeface="Verdana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57163" indent="-157163" algn="l" defTabSz="914400" rtl="0" eaLnBrk="1" fontAlgn="base" latinLnBrk="0" hangingPunct="1">
          <a:spcBef>
            <a:spcPct val="20000"/>
          </a:spcBef>
          <a:spcAft>
            <a:spcPct val="5000"/>
          </a:spcAft>
          <a:buFont typeface="Wingdings" pitchFamily="2" charset="2"/>
          <a:buChar char="§"/>
          <a:defRPr kumimoji="1" sz="1200" kern="1200" dirty="0" err="1" smtClean="0">
            <a:solidFill>
              <a:schemeClr val="tx1"/>
            </a:solidFill>
            <a:latin typeface="+mn-lt"/>
            <a:ea typeface="맑은 고딕" pitchFamily="50" charset="-127"/>
            <a:cs typeface="+mn-cs"/>
          </a:defRPr>
        </a:defPPr>
      </a:lstStyle>
    </a:txDef>
  </a:objectDefaults>
  <a:extraClrSchemeLst>
    <a:extraClrScheme>
      <a:clrScheme name="blank 1">
        <a:dk1>
          <a:srgbClr val="0C0C0C"/>
        </a:dk1>
        <a:lt1>
          <a:srgbClr val="FFFFFF"/>
        </a:lt1>
        <a:dk2>
          <a:srgbClr val="1C1C1C"/>
        </a:dk2>
        <a:lt2>
          <a:srgbClr val="6CAAC3"/>
        </a:lt2>
        <a:accent1>
          <a:srgbClr val="003F59"/>
        </a:accent1>
        <a:accent2>
          <a:srgbClr val="256888"/>
        </a:accent2>
        <a:accent3>
          <a:srgbClr val="FFFFFF"/>
        </a:accent3>
        <a:accent4>
          <a:srgbClr val="090909"/>
        </a:accent4>
        <a:accent5>
          <a:srgbClr val="AAAFB5"/>
        </a:accent5>
        <a:accent6>
          <a:srgbClr val="205E7B"/>
        </a:accent6>
        <a:hlink>
          <a:srgbClr val="B2D2E1"/>
        </a:hlink>
        <a:folHlink>
          <a:srgbClr val="FF6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68266</TotalTime>
  <Words>2624</Words>
  <Application>Microsoft Office PowerPoint</Application>
  <PresentationFormat>A4 용지(210x297mm)</PresentationFormat>
  <Paragraphs>589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Verdana</vt:lpstr>
      <vt:lpstr>Wingdings</vt:lpstr>
      <vt:lpstr>1_blank</vt:lpstr>
      <vt:lpstr>IT 프로젝트 관리지침</vt:lpstr>
      <vt:lpstr>PowerPoint 프레젠테이션</vt:lpstr>
      <vt:lpstr>Table of contens</vt:lpstr>
      <vt:lpstr>프로젝트란 고유한 제품 또는 서비스를 만들기 위한 일정 기간 내의 활동이며, 프로젝트관리란 범위, 일정, 원가를 통제함으로써 목표를 성취해 나가는 과정임</vt:lpstr>
      <vt:lpstr>프로젝트는 보통 착수, 기획, 실행, 종료의 4개 단계로 진행되며, 감시 및 통제 활동은 프로젝트 전반에서 이루어짐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Table of contens</vt:lpstr>
      <vt:lpstr>프로젝트 조직은 프로젝트 팀원(PL, 팀원)과 PMO/PM 간의 역할이 서로 다르며, PM은 프로젝트 범위, 일정, 원가, 품질, 리스크 관리에 중점을 두고 있음</vt:lpstr>
      <vt:lpstr>PowerPoint 프레젠테이션</vt:lpstr>
      <vt:lpstr>PowerPoint 프레젠테이션</vt:lpstr>
      <vt:lpstr>프로젝트는 반드시 업무성격에 따라 주관부서와 PM을 배정하며, PM이 Milestone(중요시점) 및 단계별 보고를 실시함 </vt:lpstr>
      <vt:lpstr>Table of contens</vt:lpstr>
      <vt:lpstr>PowerPoint 프레젠테이션</vt:lpstr>
      <vt:lpstr>PowerPoint 프레젠테이션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 Proposal</dc:title>
  <dc:creator>kihan@eduwill.net</dc:creator>
  <cp:lastModifiedBy>한광일</cp:lastModifiedBy>
  <cp:revision>1909</cp:revision>
  <cp:lastPrinted>2014-04-17T05:42:48Z</cp:lastPrinted>
  <dcterms:created xsi:type="dcterms:W3CDTF">2012-05-03T06:25:33Z</dcterms:created>
  <dcterms:modified xsi:type="dcterms:W3CDTF">2020-03-02T03:50:37Z</dcterms:modified>
</cp:coreProperties>
</file>