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10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prstGeom prst="rect">
            <a:avLst/>
          </a:prstGeom>
        </p:spPr>
        <p:txBody>
          <a:bodyPr/>
          <a:lstStyle/>
          <a:p>
            <a:pPr/>
            <a:r>
              <a:t>Agenda Title</a:t>
            </a:r>
          </a:p>
        </p:txBody>
      </p:sp>
      <p:sp>
        <p:nvSpPr>
          <p:cNvPr id="10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11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11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2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3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7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7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8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9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4.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72"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73" name="BRAINWARE university"/>
          <p:cNvSpPr txBox="1"/>
          <p:nvPr>
            <p:ph type="subTitle" sz="quarter" idx="1"/>
          </p:nvPr>
        </p:nvSpPr>
        <p:spPr>
          <a:xfrm>
            <a:off x="4222773" y="1025059"/>
            <a:ext cx="17780001" cy="1360013"/>
          </a:xfrm>
          <a:prstGeom prst="rect">
            <a:avLst/>
          </a:prstGeom>
        </p:spPr>
        <p:txBody>
          <a:bodyPr anchor="ctr"/>
          <a:lstStyle/>
          <a:p>
            <a:pPr lvl="4" indent="0" algn="l">
              <a:defRPr b="1" spc="0" sz="7000">
                <a:blipFill rotWithShape="1">
                  <a:blip r:embed="rId2"/>
                  <a:srcRect l="0" t="0" r="0" b="0"/>
                  <a:stretch>
                    <a:fillRect/>
                  </a:stretch>
                </a:blipFill>
                <a:latin typeface="Verdana"/>
                <a:ea typeface="Verdana"/>
                <a:cs typeface="Verdana"/>
                <a:sym typeface="Verdana"/>
              </a:defRPr>
            </a:pPr>
            <a:r>
              <a:t>BRAINWARE </a:t>
            </a:r>
            <a:r>
              <a:rPr cap="all"/>
              <a:t>university </a:t>
            </a:r>
          </a:p>
        </p:txBody>
      </p:sp>
      <p:pic>
        <p:nvPicPr>
          <p:cNvPr id="174" name="LOGO.png" descr="LOGO.png"/>
          <p:cNvPicPr>
            <a:picLocks noChangeAspect="1"/>
          </p:cNvPicPr>
          <p:nvPr/>
        </p:nvPicPr>
        <p:blipFill>
          <a:blip r:embed="rId3">
            <a:extLst/>
          </a:blip>
          <a:srcRect l="461" t="666" r="264" b="528"/>
          <a:stretch>
            <a:fillRect/>
          </a:stretch>
        </p:blipFill>
        <p:spPr>
          <a:xfrm>
            <a:off x="2381226" y="1025181"/>
            <a:ext cx="1366229" cy="1359769"/>
          </a:xfrm>
          <a:custGeom>
            <a:avLst/>
            <a:gdLst/>
            <a:ahLst/>
            <a:cxnLst>
              <a:cxn ang="0">
                <a:pos x="wd2" y="hd2"/>
              </a:cxn>
              <a:cxn ang="5400000">
                <a:pos x="wd2" y="hd2"/>
              </a:cxn>
              <a:cxn ang="10800000">
                <a:pos x="wd2" y="hd2"/>
              </a:cxn>
              <a:cxn ang="16200000">
                <a:pos x="wd2" y="hd2"/>
              </a:cxn>
            </a:cxnLst>
            <a:rect l="0" t="0" r="r" b="b"/>
            <a:pathLst>
              <a:path w="21278" h="21596" fill="norm" stroke="1" extrusionOk="0">
                <a:moveTo>
                  <a:pt x="10761" y="0"/>
                </a:moveTo>
                <a:cubicBezTo>
                  <a:pt x="9380" y="0"/>
                  <a:pt x="8836" y="42"/>
                  <a:pt x="8246" y="183"/>
                </a:cubicBezTo>
                <a:cubicBezTo>
                  <a:pt x="4539" y="1069"/>
                  <a:pt x="1682" y="3716"/>
                  <a:pt x="476" y="7394"/>
                </a:cubicBezTo>
                <a:cubicBezTo>
                  <a:pt x="107" y="8518"/>
                  <a:pt x="0" y="9311"/>
                  <a:pt x="0" y="10829"/>
                </a:cubicBezTo>
                <a:cubicBezTo>
                  <a:pt x="0" y="12771"/>
                  <a:pt x="257" y="13985"/>
                  <a:pt x="1001" y="15544"/>
                </a:cubicBezTo>
                <a:cubicBezTo>
                  <a:pt x="2333" y="18335"/>
                  <a:pt x="4945" y="20532"/>
                  <a:pt x="7856" y="21305"/>
                </a:cubicBezTo>
                <a:cubicBezTo>
                  <a:pt x="8275" y="21416"/>
                  <a:pt x="8744" y="21529"/>
                  <a:pt x="8901" y="21551"/>
                </a:cubicBezTo>
                <a:cubicBezTo>
                  <a:pt x="9185" y="21590"/>
                  <a:pt x="9931" y="21600"/>
                  <a:pt x="10675" y="21595"/>
                </a:cubicBezTo>
                <a:cubicBezTo>
                  <a:pt x="11418" y="21590"/>
                  <a:pt x="12158" y="21562"/>
                  <a:pt x="12449" y="21519"/>
                </a:cubicBezTo>
                <a:cubicBezTo>
                  <a:pt x="13705" y="21334"/>
                  <a:pt x="15249" y="20710"/>
                  <a:pt x="16491" y="19881"/>
                </a:cubicBezTo>
                <a:cubicBezTo>
                  <a:pt x="19744" y="17711"/>
                  <a:pt x="21600" y="13750"/>
                  <a:pt x="21232" y="9764"/>
                </a:cubicBezTo>
                <a:cubicBezTo>
                  <a:pt x="21087" y="8203"/>
                  <a:pt x="20723" y="6992"/>
                  <a:pt x="19983" y="5585"/>
                </a:cubicBezTo>
                <a:cubicBezTo>
                  <a:pt x="18625" y="3004"/>
                  <a:pt x="16351" y="1160"/>
                  <a:pt x="13425" y="271"/>
                </a:cubicBezTo>
                <a:cubicBezTo>
                  <a:pt x="12574" y="13"/>
                  <a:pt x="12419" y="0"/>
                  <a:pt x="10761" y="0"/>
                </a:cubicBezTo>
                <a:close/>
              </a:path>
            </a:pathLst>
          </a:custGeom>
          <a:ln w="12700">
            <a:miter lim="400000"/>
          </a:ln>
          <a:effectLst>
            <a:outerShdw sx="100000" sy="100000" kx="0" ky="0" algn="b" rotWithShape="0" blurRad="381000" dist="114300" dir="0">
              <a:srgbClr val="000000">
                <a:alpha val="75000"/>
              </a:srgbClr>
            </a:outerShdw>
          </a:effectLst>
        </p:spPr>
      </p:pic>
      <p:sp>
        <p:nvSpPr>
          <p:cNvPr id="175" name="Topic                         :  Cyber Threats and Security"/>
          <p:cNvSpPr txBox="1"/>
          <p:nvPr/>
        </p:nvSpPr>
        <p:spPr>
          <a:xfrm>
            <a:off x="2666999" y="2936787"/>
            <a:ext cx="1905000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400">
                <a:latin typeface="Verdana"/>
                <a:ea typeface="Verdana"/>
                <a:cs typeface="Verdana"/>
                <a:sym typeface="Verdana"/>
              </a:defRPr>
            </a:pPr>
            <a:r>
              <a:t>Topic                         :</a:t>
            </a:r>
            <a:r>
              <a:rPr cap="all"/>
              <a:t>  Cyber Threats and Security</a:t>
            </a:r>
          </a:p>
        </p:txBody>
      </p:sp>
      <p:sp>
        <p:nvSpPr>
          <p:cNvPr id="176" name="Team Spirit Guide       :   MS. PUJA CHOUDHURY"/>
          <p:cNvSpPr txBox="1"/>
          <p:nvPr/>
        </p:nvSpPr>
        <p:spPr>
          <a:xfrm>
            <a:off x="2666999" y="3813575"/>
            <a:ext cx="1905000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400">
                <a:latin typeface="Verdana"/>
                <a:ea typeface="Verdana"/>
                <a:cs typeface="Verdana"/>
                <a:sym typeface="Verdana"/>
              </a:defRPr>
            </a:lvl1pPr>
          </a:lstStyle>
          <a:p>
            <a:pPr/>
            <a:r>
              <a:t>Team Spirit Guide       :   MS. PUJA CHOUDHURY</a:t>
            </a:r>
          </a:p>
        </p:txBody>
      </p:sp>
      <p:sp>
        <p:nvSpPr>
          <p:cNvPr id="177" name="Meet the Team…"/>
          <p:cNvSpPr txBox="1"/>
          <p:nvPr/>
        </p:nvSpPr>
        <p:spPr>
          <a:xfrm>
            <a:off x="2666999" y="4924678"/>
            <a:ext cx="19050001" cy="18643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400">
                <a:latin typeface="Verdana"/>
                <a:ea typeface="Verdana"/>
                <a:cs typeface="Verdana"/>
                <a:sym typeface="Verdana"/>
              </a:defRPr>
            </a:pPr>
            <a:r>
              <a:t>Meet the Team</a:t>
            </a:r>
          </a:p>
          <a:p>
            <a:pPr>
              <a:defRPr sz="3400">
                <a:latin typeface="Verdana"/>
                <a:ea typeface="Verdana"/>
                <a:cs typeface="Verdana"/>
                <a:sym typeface="Verdana"/>
              </a:defRPr>
            </a:pPr>
            <a:r>
              <a:t>We are proud to present the dynamic individuals behind The Apocalypse , each bringing unique skills and expertise to our presentation on Cyber Threats and Security. </a:t>
            </a:r>
          </a:p>
        </p:txBody>
      </p:sp>
      <p:sp>
        <p:nvSpPr>
          <p:cNvPr id="178" name="Team Members:…"/>
          <p:cNvSpPr txBox="1"/>
          <p:nvPr/>
        </p:nvSpPr>
        <p:spPr>
          <a:xfrm>
            <a:off x="2666999" y="7277841"/>
            <a:ext cx="19050001" cy="5262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1" sz="3400">
                <a:latin typeface="Verdana"/>
                <a:ea typeface="Verdana"/>
                <a:cs typeface="Verdana"/>
                <a:sym typeface="Verdana"/>
              </a:defRPr>
            </a:pPr>
            <a:r>
              <a:t>Team Members:</a:t>
            </a:r>
          </a:p>
          <a:p>
            <a:pPr algn="just">
              <a:defRPr sz="3400">
                <a:latin typeface="Verdana"/>
                <a:ea typeface="Verdana"/>
                <a:cs typeface="Verdana"/>
                <a:sym typeface="Verdana"/>
              </a:defRPr>
            </a:pPr>
            <a:r>
              <a:t>Shivam Rana           (BWU/BTA/22/646)   </a:t>
            </a:r>
            <a:r>
              <a:t>: Role- cover introduction and cyber threat </a:t>
            </a:r>
          </a:p>
          <a:p>
            <a:pPr algn="just">
              <a:defRPr sz="3400">
                <a:latin typeface="Verdana"/>
                <a:ea typeface="Verdana"/>
                <a:cs typeface="Verdana"/>
                <a:sym typeface="Verdana"/>
              </a:defRPr>
            </a:pPr>
            <a:r>
              <a:t>Udvab Biswas</a:t>
            </a:r>
            <a:r>
              <a:rPr cap="all"/>
              <a:t>          </a:t>
            </a:r>
            <a:r>
              <a:t>(BWU/BTA/22/185)   </a:t>
            </a:r>
            <a:r>
              <a:t>: Role- cover types of threats and impact</a:t>
            </a:r>
          </a:p>
          <a:p>
            <a:pPr algn="just">
              <a:defRPr sz="3400">
                <a:latin typeface="Verdana"/>
                <a:ea typeface="Verdana"/>
                <a:cs typeface="Verdana"/>
                <a:sym typeface="Verdana"/>
              </a:defRPr>
            </a:pPr>
            <a:r>
              <a:t>Inzamam Ul Haque  (BWU/BTA/22/203)   </a:t>
            </a:r>
            <a:r>
              <a:t>: Role- cover cybersecurity</a:t>
            </a:r>
          </a:p>
          <a:p>
            <a:pPr algn="just">
              <a:defRPr sz="3400">
                <a:latin typeface="Verdana"/>
                <a:ea typeface="Verdana"/>
                <a:cs typeface="Verdana"/>
                <a:sym typeface="Verdana"/>
              </a:defRPr>
            </a:pPr>
            <a:r>
              <a:t>Pradipta Maity         (BWU/BTA/22/198)   </a:t>
            </a:r>
            <a:r>
              <a:t>: Role- collaborative and IS </a:t>
            </a:r>
          </a:p>
          <a:p>
            <a:pPr algn="just">
              <a:defRPr sz="3400">
                <a:latin typeface="Verdana"/>
                <a:ea typeface="Verdana"/>
                <a:cs typeface="Verdana"/>
                <a:sym typeface="Verdana"/>
              </a:defRPr>
            </a:pPr>
            <a:r>
              <a:t>Rathindra Barman   (BWU/BTA/22/186)    </a:t>
            </a:r>
            <a:r>
              <a:t>: Role- cover enhancing cyber security</a:t>
            </a:r>
          </a:p>
          <a:p>
            <a:pPr algn="just">
              <a:defRPr sz="3400">
                <a:latin typeface="Verdana"/>
                <a:ea typeface="Verdana"/>
                <a:cs typeface="Verdana"/>
                <a:sym typeface="Verdana"/>
              </a:defRPr>
            </a:pPr>
            <a:r>
              <a:t>Sabuj Pal                (BWU/BTA/22/199)    </a:t>
            </a:r>
            <a:r>
              <a:t>: Role- conclusion and end the presentation</a:t>
            </a:r>
          </a:p>
        </p:txBody>
      </p:sp>
      <p:sp>
        <p:nvSpPr>
          <p:cNvPr id="179" name="Slide Number"/>
          <p:cNvSpPr txBox="1"/>
          <p:nvPr>
            <p:ph type="sldNum" sz="quarter" idx="4294967295"/>
          </p:nvPr>
        </p:nvSpPr>
        <p:spPr>
          <a:xfrm>
            <a:off x="12087986" y="12700000"/>
            <a:ext cx="21564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Reference:"/>
          <p:cNvSpPr txBox="1"/>
          <p:nvPr/>
        </p:nvSpPr>
        <p:spPr>
          <a:xfrm>
            <a:off x="2667000" y="2400300"/>
            <a:ext cx="19050000"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cap="all" sz="3200">
                <a:latin typeface="Verdana"/>
                <a:ea typeface="Verdana"/>
                <a:cs typeface="Verdana"/>
                <a:sym typeface="Verdana"/>
              </a:defRPr>
            </a:lvl1pPr>
          </a:lstStyle>
          <a:p>
            <a:pPr/>
            <a:r>
              <a:t>Reference:  </a:t>
            </a:r>
          </a:p>
        </p:txBody>
      </p:sp>
      <p:sp>
        <p:nvSpPr>
          <p:cNvPr id="250" name="Chat BOT’s and and some key points by Respected Team Spirit Guide  MS. PUJA CHOUDHURY"/>
          <p:cNvSpPr txBox="1"/>
          <p:nvPr/>
        </p:nvSpPr>
        <p:spPr>
          <a:xfrm>
            <a:off x="2667000" y="3124200"/>
            <a:ext cx="19483825"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200">
                <a:latin typeface="Verdana"/>
                <a:ea typeface="Verdana"/>
                <a:cs typeface="Verdana"/>
                <a:sym typeface="Verdana"/>
              </a:defRPr>
            </a:lvl1pPr>
          </a:lstStyle>
          <a:p>
            <a:pPr/>
            <a:r>
              <a:t>Chat BOT’s and and some key points by Respected Team Spirit Guide  MS. PUJA CHOUDHURY</a:t>
            </a:r>
          </a:p>
        </p:txBody>
      </p:sp>
      <p:sp>
        <p:nvSpPr>
          <p:cNvPr id="251"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52"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53" name="Slide Number"/>
          <p:cNvSpPr txBox="1"/>
          <p:nvPr>
            <p:ph type="sldNum" sz="quarter" idx="4294967295"/>
          </p:nvPr>
        </p:nvSpPr>
        <p:spPr>
          <a:xfrm>
            <a:off x="12001499" y="12700000"/>
            <a:ext cx="38862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HANKS"/>
          <p:cNvSpPr txBox="1"/>
          <p:nvPr>
            <p:ph type="title" idx="4294967295"/>
          </p:nvPr>
        </p:nvSpPr>
        <p:spPr>
          <a:xfrm>
            <a:off x="3557377" y="3887083"/>
            <a:ext cx="17269246" cy="5941834"/>
          </a:xfrm>
          <a:prstGeom prst="rect">
            <a:avLst/>
          </a:prstGeom>
        </p:spPr>
        <p:txBody>
          <a:bodyPr anchor="ctr"/>
          <a:lstStyle>
            <a:lvl1pPr>
              <a:defRPr b="1" spc="-200" sz="20000">
                <a:blipFill rotWithShape="1">
                  <a:blip r:embed="rId2"/>
                  <a:srcRect l="0" t="0" r="0" b="0"/>
                  <a:stretch>
                    <a:fillRect/>
                  </a:stretch>
                </a:blipFill>
                <a:latin typeface="Verdana"/>
                <a:ea typeface="Verdana"/>
                <a:cs typeface="Verdana"/>
                <a:sym typeface="Verdana"/>
              </a:defRPr>
            </a:lvl1pPr>
          </a:lstStyle>
          <a:p>
            <a:pPr/>
            <a:r>
              <a:t>THANKS</a:t>
            </a:r>
          </a:p>
        </p:txBody>
      </p:sp>
      <p:sp>
        <p:nvSpPr>
          <p:cNvPr id="256" name="Slide Number"/>
          <p:cNvSpPr txBox="1"/>
          <p:nvPr>
            <p:ph type="sldNum" sz="quarter" idx="4294967295"/>
          </p:nvPr>
        </p:nvSpPr>
        <p:spPr>
          <a:xfrm>
            <a:off x="12037313" y="12700000"/>
            <a:ext cx="31699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2"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aphicFrame>
        <p:nvGraphicFramePr>
          <p:cNvPr id="183" name="Table 1"/>
          <p:cNvGraphicFramePr/>
          <p:nvPr/>
        </p:nvGraphicFramePr>
        <p:xfrm>
          <a:off x="2667000" y="2794000"/>
          <a:ext cx="19062701" cy="855782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050000"/>
              </a:tblGrid>
              <a:tr h="854512">
                <a:tc>
                  <a:txBody>
                    <a:bodyPr/>
                    <a:lstStyle/>
                    <a:p>
                      <a:pPr algn="just" defTabSz="914400">
                        <a:tabLst>
                          <a:tab pos="1663700" algn="l"/>
                        </a:tabLst>
                        <a:defRPr sz="1800"/>
                      </a:pPr>
                      <a:r>
                        <a:rPr sz="3500">
                          <a:latin typeface="Graphik Semibold"/>
                          <a:ea typeface="Graphik Semibold"/>
                          <a:cs typeface="Graphik Semibold"/>
                          <a:sym typeface="Graphik Semibold"/>
                        </a:rPr>
                        <a:t> 1. INTRODUCTION</a:t>
                      </a:r>
                    </a:p>
                  </a:txBody>
                  <a:tcPr marL="50800" marR="50800" marT="50800" marB="50800" anchor="ctr" anchorCtr="0" horzOverflow="overflow"/>
                </a:tc>
              </a:tr>
              <a:tr h="854512">
                <a:tc>
                  <a:txBody>
                    <a:bodyPr/>
                    <a:lstStyle/>
                    <a:p>
                      <a:pPr algn="just" defTabSz="914400">
                        <a:tabLst>
                          <a:tab pos="1663700" algn="l"/>
                        </a:tabLst>
                        <a:defRPr sz="3500">
                          <a:latin typeface="Graphik Semibold"/>
                          <a:ea typeface="Graphik Semibold"/>
                          <a:cs typeface="Graphik Semibold"/>
                          <a:sym typeface="Graphik Semibold"/>
                        </a:defRPr>
                      </a:pPr>
                      <a:r>
                        <a:t> 2. </a:t>
                      </a:r>
                      <a:r>
                        <a:rPr cap="all"/>
                        <a:t>Understanding Cyber Threats</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3. Definition of Cyber Threats</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4. Types of Cyber Threats and Their Impact</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5. Understanding Cybersecurity</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6. Definition of Cybersecurity</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7. Enhancing Cyber Security </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8. Collaboration and Information Sharing</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9. Conclusion</a:t>
                      </a:r>
                    </a:p>
                  </a:txBody>
                  <a:tcPr marL="50800" marR="50800" marT="50800" marB="50800" anchor="ctr" anchorCtr="0" horzOverflow="overflow"/>
                </a:tc>
              </a:tr>
              <a:tr h="854512">
                <a:tc>
                  <a:txBody>
                    <a:bodyPr/>
                    <a:lstStyle/>
                    <a:p>
                      <a:pPr algn="just" defTabSz="914400">
                        <a:tabLst>
                          <a:tab pos="1663700" algn="l"/>
                        </a:tabLst>
                        <a:defRPr sz="1800"/>
                      </a:pPr>
                      <a:r>
                        <a:rPr cap="all" sz="3500">
                          <a:latin typeface="Graphik Semibold"/>
                          <a:ea typeface="Graphik Semibold"/>
                          <a:cs typeface="Graphik Semibold"/>
                          <a:sym typeface="Graphik Semibold"/>
                        </a:rPr>
                        <a:t> 10. Reference </a:t>
                      </a:r>
                    </a:p>
                  </a:txBody>
                  <a:tcPr marL="50800" marR="50800" marT="50800" marB="50800" anchor="ctr" anchorCtr="0" horzOverflow="overflow"/>
                </a:tc>
              </a:tr>
            </a:tbl>
          </a:graphicData>
        </a:graphic>
      </p:graphicFrame>
      <p:sp>
        <p:nvSpPr>
          <p:cNvPr id="184" name="Slide Number"/>
          <p:cNvSpPr txBox="1"/>
          <p:nvPr>
            <p:ph type="sldNum" sz="quarter" idx="4294967295"/>
          </p:nvPr>
        </p:nvSpPr>
        <p:spPr>
          <a:xfrm>
            <a:off x="12068301" y="12700000"/>
            <a:ext cx="2550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Table of Contents"/>
          <p:cNvSpPr txBox="1"/>
          <p:nvPr/>
        </p:nvSpPr>
        <p:spPr>
          <a:xfrm>
            <a:off x="9910885" y="762000"/>
            <a:ext cx="5486401" cy="7696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825500">
              <a:lnSpc>
                <a:spcPct val="100000"/>
              </a:lnSpc>
              <a:spcBef>
                <a:spcPts val="3900"/>
              </a:spcBef>
              <a:defRPr b="1" cap="all" sz="4000">
                <a:blipFill rotWithShape="1">
                  <a:blip r:embed="rId2"/>
                  <a:srcRect l="0" t="0" r="0" b="0"/>
                  <a:stretch>
                    <a:fillRect/>
                  </a:stretch>
                </a:blipFill>
                <a:latin typeface="Graphik"/>
                <a:ea typeface="Graphik"/>
                <a:cs typeface="Graphik"/>
                <a:sym typeface="Graphik"/>
              </a:defRPr>
            </a:lvl1pPr>
          </a:lstStyle>
          <a:p>
            <a:pPr/>
            <a:r>
              <a:t>Table of Contents</a:t>
            </a:r>
          </a:p>
        </p:txBody>
      </p:sp>
      <p:sp>
        <p:nvSpPr>
          <p:cNvPr id="186" name="Sunburst"/>
          <p:cNvSpPr/>
          <p:nvPr/>
        </p:nvSpPr>
        <p:spPr>
          <a:xfrm>
            <a:off x="8986714" y="762000"/>
            <a:ext cx="883819" cy="88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464" y="4077"/>
                </a:lnTo>
                <a:lnTo>
                  <a:pt x="6667" y="824"/>
                </a:lnTo>
                <a:lnTo>
                  <a:pt x="6991" y="5101"/>
                </a:lnTo>
                <a:lnTo>
                  <a:pt x="3164" y="3164"/>
                </a:lnTo>
                <a:lnTo>
                  <a:pt x="5100" y="6993"/>
                </a:lnTo>
                <a:lnTo>
                  <a:pt x="822" y="6667"/>
                </a:lnTo>
                <a:lnTo>
                  <a:pt x="4077" y="9464"/>
                </a:lnTo>
                <a:lnTo>
                  <a:pt x="0" y="10800"/>
                </a:lnTo>
                <a:lnTo>
                  <a:pt x="4077" y="12138"/>
                </a:lnTo>
                <a:lnTo>
                  <a:pt x="822" y="14934"/>
                </a:lnTo>
                <a:lnTo>
                  <a:pt x="5100" y="14609"/>
                </a:lnTo>
                <a:lnTo>
                  <a:pt x="3164" y="18438"/>
                </a:lnTo>
                <a:lnTo>
                  <a:pt x="6991" y="16500"/>
                </a:lnTo>
                <a:lnTo>
                  <a:pt x="6667" y="20778"/>
                </a:lnTo>
                <a:lnTo>
                  <a:pt x="9464" y="17525"/>
                </a:lnTo>
                <a:lnTo>
                  <a:pt x="10800" y="21600"/>
                </a:lnTo>
                <a:lnTo>
                  <a:pt x="12138" y="17525"/>
                </a:lnTo>
                <a:lnTo>
                  <a:pt x="14933" y="20778"/>
                </a:lnTo>
                <a:lnTo>
                  <a:pt x="14609" y="16500"/>
                </a:lnTo>
                <a:lnTo>
                  <a:pt x="18438" y="18438"/>
                </a:lnTo>
                <a:lnTo>
                  <a:pt x="16500" y="14609"/>
                </a:lnTo>
                <a:lnTo>
                  <a:pt x="20778" y="14934"/>
                </a:lnTo>
                <a:lnTo>
                  <a:pt x="17523" y="12138"/>
                </a:lnTo>
                <a:lnTo>
                  <a:pt x="21600" y="10800"/>
                </a:lnTo>
                <a:lnTo>
                  <a:pt x="17523" y="9464"/>
                </a:lnTo>
                <a:lnTo>
                  <a:pt x="20778" y="6667"/>
                </a:lnTo>
                <a:lnTo>
                  <a:pt x="16500" y="6993"/>
                </a:lnTo>
                <a:lnTo>
                  <a:pt x="18438" y="3164"/>
                </a:lnTo>
                <a:lnTo>
                  <a:pt x="14609" y="5101"/>
                </a:lnTo>
                <a:lnTo>
                  <a:pt x="14933" y="824"/>
                </a:lnTo>
                <a:lnTo>
                  <a:pt x="12138" y="4077"/>
                </a:lnTo>
                <a:lnTo>
                  <a:pt x="10800" y="0"/>
                </a:lnTo>
                <a:close/>
                <a:moveTo>
                  <a:pt x="10800" y="5098"/>
                </a:moveTo>
                <a:cubicBezTo>
                  <a:pt x="13950" y="5098"/>
                  <a:pt x="16504" y="7650"/>
                  <a:pt x="16504" y="10800"/>
                </a:cubicBezTo>
                <a:cubicBezTo>
                  <a:pt x="16504" y="13950"/>
                  <a:pt x="13950" y="16504"/>
                  <a:pt x="10800" y="16504"/>
                </a:cubicBezTo>
                <a:cubicBezTo>
                  <a:pt x="7650" y="16504"/>
                  <a:pt x="5096" y="13950"/>
                  <a:pt x="5096" y="10800"/>
                </a:cubicBezTo>
                <a:cubicBezTo>
                  <a:pt x="5096" y="7650"/>
                  <a:pt x="7650" y="5098"/>
                  <a:pt x="10800" y="5098"/>
                </a:cubicBezTo>
                <a:close/>
              </a:path>
            </a:pathLst>
          </a:custGeom>
          <a:solidFill>
            <a:schemeClr val="accent3">
              <a:hueOff val="945267"/>
              <a:satOff val="49643"/>
              <a:lumOff val="-19255"/>
            </a:schemeClr>
          </a:solidFill>
          <a:ln w="12700">
            <a:miter lim="400000"/>
          </a:ln>
        </p:spPr>
        <p:txBody>
          <a:bodyPr lIns="50800" tIns="50800" rIns="50800" bIns="50800" anchor="ctr"/>
          <a:lstStyle/>
          <a:p>
            <a:pPr algn="ctr" defTabSz="825500">
              <a:lnSpc>
                <a:spcPct val="100000"/>
              </a:lnSpc>
              <a:spcBef>
                <a:spcPts val="0"/>
              </a:spcBef>
              <a:defRPr sz="4200">
                <a:solidFill>
                  <a:srgbClr val="FFFFFF"/>
                </a:solidFill>
                <a:effectLst>
                  <a:outerShdw sx="100000" sy="100000" kx="0" ky="0" algn="b" rotWithShape="0" blurRad="76200" dist="12700" dir="5400000">
                    <a:srgbClr val="000000">
                      <a:alpha val="50000"/>
                    </a:srgbClr>
                  </a:outerShdw>
                </a:effectLst>
                <a:latin typeface="Graphik"/>
                <a:ea typeface="Graphik"/>
                <a:cs typeface="Graphik"/>
                <a:sym typeface="Graphik"/>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9"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0" name="INTRODUCTION"/>
          <p:cNvSpPr txBox="1"/>
          <p:nvPr/>
        </p:nvSpPr>
        <p:spPr>
          <a:xfrm>
            <a:off x="2667000" y="3099818"/>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Verdana"/>
                <a:ea typeface="Verdana"/>
                <a:cs typeface="Verdana"/>
                <a:sym typeface="Verdana"/>
              </a:defRPr>
            </a:lvl1pPr>
          </a:lstStyle>
          <a:p>
            <a:pPr/>
            <a:r>
              <a:t>INTRODUCTION</a:t>
            </a:r>
          </a:p>
        </p:txBody>
      </p:sp>
      <p:sp>
        <p:nvSpPr>
          <p:cNvPr id="191" name="In our increasingly interconnected world, the digital landscape is fraught with     peril. Cyber threats lurk in every corner of the internet, posing significant risks to individuals, businesses, and governments alike.…"/>
          <p:cNvSpPr txBox="1"/>
          <p:nvPr/>
        </p:nvSpPr>
        <p:spPr>
          <a:xfrm>
            <a:off x="2667000" y="3952476"/>
            <a:ext cx="19050000"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33400" indent="-406400" algn="just">
              <a:lnSpc>
                <a:spcPct val="100000"/>
              </a:lnSpc>
              <a:buSzPct val="60000"/>
              <a:buBlip>
                <a:blip r:embed="rId2"/>
              </a:buBlip>
              <a:defRPr sz="3200">
                <a:latin typeface="Verdana"/>
                <a:ea typeface="Verdana"/>
                <a:cs typeface="Verdana"/>
                <a:sym typeface="Verdana"/>
              </a:defRPr>
            </a:pPr>
            <a:r>
              <a:t>In our increasingly interconnected world, the digital landscape is fraught with     peril. Cyber threats lurk in every corner of the internet, posing significant risks to individuals, businesses, and governments alike.</a:t>
            </a:r>
          </a:p>
          <a:p>
            <a:pPr marL="533400" indent="-406400" algn="just">
              <a:lnSpc>
                <a:spcPct val="100000"/>
              </a:lnSpc>
              <a:buSzPct val="60000"/>
              <a:buBlip>
                <a:blip r:embed="rId2"/>
              </a:buBlip>
              <a:defRPr sz="3200">
                <a:latin typeface="Verdana"/>
                <a:ea typeface="Verdana"/>
                <a:cs typeface="Verdana"/>
                <a:sym typeface="Verdana"/>
              </a:defRPr>
            </a:pPr>
            <a:r>
              <a:t>From malicious software to sophisticated hacking techniques, cyber threats come in various forms, each with the potential to disrupt, damage, or gain unauthorized access to our digital assets.</a:t>
            </a:r>
          </a:p>
          <a:p>
            <a:pPr marL="533400" indent="-406400" algn="just">
              <a:lnSpc>
                <a:spcPct val="100000"/>
              </a:lnSpc>
              <a:buSzPct val="60000"/>
              <a:buBlip>
                <a:blip r:embed="rId2"/>
              </a:buBlip>
              <a:defRPr sz="3200">
                <a:latin typeface="Verdana"/>
                <a:ea typeface="Verdana"/>
                <a:cs typeface="Verdana"/>
                <a:sym typeface="Verdana"/>
              </a:defRPr>
            </a:pPr>
            <a:r>
              <a:t>Cybersecurity encompasses the measures and practices designed to protect against, detect, and respond to cyber threats.</a:t>
            </a:r>
          </a:p>
        </p:txBody>
      </p:sp>
      <p:sp>
        <p:nvSpPr>
          <p:cNvPr id="192" name="Cyber Threats and Security"/>
          <p:cNvSpPr txBox="1"/>
          <p:nvPr/>
        </p:nvSpPr>
        <p:spPr>
          <a:xfrm>
            <a:off x="5377956" y="762000"/>
            <a:ext cx="13628088" cy="1028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2438400">
              <a:lnSpc>
                <a:spcPct val="80000"/>
              </a:lnSpc>
              <a:spcBef>
                <a:spcPts val="0"/>
              </a:spcBef>
              <a:defRPr b="1" cap="all" spc="-59" sz="6000">
                <a:blipFill rotWithShape="1">
                  <a:blip r:embed="rId3"/>
                  <a:srcRect l="0" t="0" r="0" b="0"/>
                  <a:stretch>
                    <a:fillRect/>
                  </a:stretch>
                </a:blipFill>
                <a:latin typeface="Verdana"/>
                <a:ea typeface="Verdana"/>
                <a:cs typeface="Verdana"/>
                <a:sym typeface="Verdana"/>
              </a:defRPr>
            </a:lvl1pPr>
          </a:lstStyle>
          <a:p>
            <a:pPr/>
            <a:r>
              <a:t>Cyber Threats and Security</a:t>
            </a:r>
          </a:p>
        </p:txBody>
      </p:sp>
      <p:sp>
        <p:nvSpPr>
          <p:cNvPr id="193" name="Slide Number"/>
          <p:cNvSpPr txBox="1"/>
          <p:nvPr>
            <p:ph type="sldNum" sz="quarter" idx="4294967295"/>
          </p:nvPr>
        </p:nvSpPr>
        <p:spPr>
          <a:xfrm>
            <a:off x="12061951" y="12700000"/>
            <a:ext cx="2677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Understanding Cyber Threats"/>
          <p:cNvSpPr txBox="1"/>
          <p:nvPr/>
        </p:nvSpPr>
        <p:spPr>
          <a:xfrm>
            <a:off x="5935073" y="698500"/>
            <a:ext cx="12513854"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b="1" cap="all" sz="5000">
                <a:blipFill rotWithShape="1">
                  <a:blip r:embed="rId2"/>
                  <a:srcRect l="0" t="0" r="0" b="0"/>
                  <a:stretch>
                    <a:fillRect/>
                  </a:stretch>
                </a:blipFill>
                <a:latin typeface="Verdana"/>
                <a:ea typeface="Verdana"/>
                <a:cs typeface="Verdana"/>
                <a:sym typeface="Verdana"/>
              </a:defRPr>
            </a:lvl1pPr>
          </a:lstStyle>
          <a:p>
            <a:pPr/>
            <a:r>
              <a:t>Understanding Cyber Threats</a:t>
            </a:r>
          </a:p>
        </p:txBody>
      </p:sp>
      <p:sp>
        <p:nvSpPr>
          <p:cNvPr id="196"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7"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8" name="Definition"/>
          <p:cNvSpPr txBox="1"/>
          <p:nvPr/>
        </p:nvSpPr>
        <p:spPr>
          <a:xfrm>
            <a:off x="2667000" y="2394216"/>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cap="all" sz="3200">
                <a:latin typeface="Verdana"/>
                <a:ea typeface="Verdana"/>
                <a:cs typeface="Verdana"/>
                <a:sym typeface="Verdana"/>
              </a:defRPr>
            </a:lvl1pPr>
          </a:lstStyle>
          <a:p>
            <a:pPr/>
            <a:r>
              <a:t>Definition</a:t>
            </a:r>
          </a:p>
        </p:txBody>
      </p:sp>
      <p:sp>
        <p:nvSpPr>
          <p:cNvPr id="199" name="Cyber threat refers to any malicious activity that seeks to compromise the confidentiality, integrity, or availability of digital information or systems. These threats can manifest in various forms, including malware, phishing attacks, ransomware, data b"/>
          <p:cNvSpPr txBox="1"/>
          <p:nvPr/>
        </p:nvSpPr>
        <p:spPr>
          <a:xfrm>
            <a:off x="2667000" y="3385777"/>
            <a:ext cx="19050001" cy="2825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200">
                <a:latin typeface="Verdana"/>
                <a:ea typeface="Verdana"/>
                <a:cs typeface="Verdana"/>
                <a:sym typeface="Verdana"/>
              </a:defRPr>
            </a:lvl1pPr>
          </a:lstStyle>
          <a:p>
            <a:pPr/>
            <a:r>
              <a:t>Cyber threat refers to any malicious activity that seeks to compromise the confidentiality, integrity, or availability of digital information or systems. These threats can manifest in various forms, including malware, phishing attacks, ransomware, data breaches, and distributed denial-of-service (DDoS) attacks. Cyber threats can originate from a wide range of sources, including individual hackers, organized cybercrime groups, state-sponsored actors, and even insider threats.</a:t>
            </a:r>
          </a:p>
        </p:txBody>
      </p:sp>
      <p:sp>
        <p:nvSpPr>
          <p:cNvPr id="200" name="Types of Cyber Threats and Their Impact:"/>
          <p:cNvSpPr txBox="1"/>
          <p:nvPr/>
        </p:nvSpPr>
        <p:spPr>
          <a:xfrm>
            <a:off x="2667000" y="6837041"/>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cap="all" sz="3200">
                <a:latin typeface="Verdana"/>
                <a:ea typeface="Verdana"/>
                <a:cs typeface="Verdana"/>
                <a:sym typeface="Verdana"/>
              </a:defRPr>
            </a:lvl1pPr>
          </a:lstStyle>
          <a:p>
            <a:pPr/>
            <a:r>
              <a:t>Types of Cyber Threats and Their Impact:</a:t>
            </a:r>
          </a:p>
        </p:txBody>
      </p:sp>
      <p:sp>
        <p:nvSpPr>
          <p:cNvPr id="201" name="Malware:"/>
          <p:cNvSpPr txBox="1"/>
          <p:nvPr/>
        </p:nvSpPr>
        <p:spPr>
          <a:xfrm>
            <a:off x="2667000" y="8059456"/>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00000"/>
              </a:lnSpc>
              <a:defRPr b="1" sz="3200">
                <a:latin typeface="Verdana"/>
                <a:ea typeface="Verdana"/>
                <a:cs typeface="Verdana"/>
                <a:sym typeface="Verdana"/>
              </a:defRPr>
            </a:lvl1pPr>
          </a:lstStyle>
          <a:p>
            <a:pPr/>
            <a:r>
              <a:t>Malware:</a:t>
            </a:r>
          </a:p>
        </p:txBody>
      </p:sp>
      <p:sp>
        <p:nvSpPr>
          <p:cNvPr id="202" name="Malicious software designed to infiltrate, damage, or gain unauthorized access to computer systems or networks.…"/>
          <p:cNvSpPr txBox="1"/>
          <p:nvPr/>
        </p:nvSpPr>
        <p:spPr>
          <a:xfrm>
            <a:off x="2667000" y="9100264"/>
            <a:ext cx="19050001" cy="288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lnSpc>
                <a:spcPct val="100000"/>
              </a:lnSpc>
              <a:buSzPct val="50000"/>
              <a:buBlip>
                <a:blip r:embed="rId3"/>
              </a:buBlip>
              <a:defRPr sz="3200">
                <a:latin typeface="Verdana"/>
                <a:ea typeface="Verdana"/>
                <a:cs typeface="Verdana"/>
                <a:sym typeface="Verdana"/>
              </a:defRPr>
            </a:pPr>
            <a:r>
              <a:t>Malicious software designed to infiltrate, damage, or gain unauthorized access to computer systems or networks.</a:t>
            </a:r>
          </a:p>
          <a:p>
            <a:pPr marL="524163" indent="-397163" algn="just">
              <a:lnSpc>
                <a:spcPct val="100000"/>
              </a:lnSpc>
              <a:buSzPct val="50000"/>
              <a:buBlip>
                <a:blip r:embed="rId3"/>
              </a:buBlip>
              <a:defRPr sz="3200">
                <a:latin typeface="Verdana"/>
                <a:ea typeface="Verdana"/>
                <a:cs typeface="Verdana"/>
                <a:sym typeface="Verdana"/>
              </a:defRPr>
            </a:pPr>
            <a:r>
              <a:rPr u="sng"/>
              <a:t>Impact:</a:t>
            </a:r>
            <a:r>
              <a:t> Malware can result in data theft, system disruption, financial loss, and compromised privacy. It can also facilitate further cyber attacks by providing attackers with backdoor access to systems.</a:t>
            </a:r>
          </a:p>
        </p:txBody>
      </p:sp>
      <p:sp>
        <p:nvSpPr>
          <p:cNvPr id="203" name="Slide Number"/>
          <p:cNvSpPr txBox="1"/>
          <p:nvPr>
            <p:ph type="sldNum" sz="quarter" idx="4294967295"/>
          </p:nvPr>
        </p:nvSpPr>
        <p:spPr>
          <a:xfrm>
            <a:off x="12060300" y="12700000"/>
            <a:ext cx="27101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6"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7" name="Types of Cyber Threats and Their Impact:"/>
          <p:cNvSpPr txBox="1"/>
          <p:nvPr/>
        </p:nvSpPr>
        <p:spPr>
          <a:xfrm>
            <a:off x="2667000" y="960236"/>
            <a:ext cx="19050000"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cap="all" sz="3200">
                <a:latin typeface="Verdana"/>
                <a:ea typeface="Verdana"/>
                <a:cs typeface="Verdana"/>
                <a:sym typeface="Verdana"/>
              </a:defRPr>
            </a:lvl1pPr>
          </a:lstStyle>
          <a:p>
            <a:pPr/>
            <a:r>
              <a:t>Types of Cyber Threats and Their Impact:</a:t>
            </a:r>
          </a:p>
        </p:txBody>
      </p:sp>
      <p:sp>
        <p:nvSpPr>
          <p:cNvPr id="208" name="Phishing Attacks:"/>
          <p:cNvSpPr txBox="1"/>
          <p:nvPr/>
        </p:nvSpPr>
        <p:spPr>
          <a:xfrm>
            <a:off x="2667000" y="2044030"/>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ct val="100000"/>
              </a:lnSpc>
              <a:defRPr b="1" sz="3200">
                <a:latin typeface="Verdana"/>
                <a:ea typeface="Verdana"/>
                <a:cs typeface="Verdana"/>
                <a:sym typeface="Verdana"/>
              </a:defRPr>
            </a:lvl1pPr>
          </a:lstStyle>
          <a:p>
            <a:pPr/>
            <a:r>
              <a:t>Phishing Attacks:</a:t>
            </a:r>
          </a:p>
        </p:txBody>
      </p:sp>
      <p:sp>
        <p:nvSpPr>
          <p:cNvPr id="209" name="Deceptive emails, messages, or websites designed to trick individuals into divulging sensitive information such as login credentials, financial details, or personal data.…"/>
          <p:cNvSpPr txBox="1"/>
          <p:nvPr/>
        </p:nvSpPr>
        <p:spPr>
          <a:xfrm>
            <a:off x="2667000" y="2791751"/>
            <a:ext cx="19050001"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lnSpc>
                <a:spcPct val="100000"/>
              </a:lnSpc>
              <a:buSzPct val="50000"/>
              <a:buBlip>
                <a:blip r:embed="rId2"/>
              </a:buBlip>
              <a:defRPr sz="3200">
                <a:latin typeface="Verdana"/>
                <a:ea typeface="Verdana"/>
                <a:cs typeface="Verdana"/>
                <a:sym typeface="Verdana"/>
              </a:defRPr>
            </a:pPr>
            <a:r>
              <a:t>Deceptive emails, messages, or websites designed to trick individuals into divulging sensitive information such as login credentials, financial details, or personal data.</a:t>
            </a:r>
          </a:p>
          <a:p>
            <a:pPr marL="524163" indent="-397163" algn="just">
              <a:lnSpc>
                <a:spcPct val="100000"/>
              </a:lnSpc>
              <a:buSzPct val="50000"/>
              <a:buBlip>
                <a:blip r:embed="rId2"/>
              </a:buBlip>
              <a:defRPr sz="3200">
                <a:latin typeface="Verdana"/>
                <a:ea typeface="Verdana"/>
                <a:cs typeface="Verdana"/>
                <a:sym typeface="Verdana"/>
              </a:defRPr>
            </a:pPr>
            <a:r>
              <a:rPr u="sng"/>
              <a:t>Impact:</a:t>
            </a:r>
            <a:r>
              <a:t> Phishing attacks can lead to identity theft, financial fraud, unauthorized access to accounts, and reputational damage for individuals and organizations.</a:t>
            </a:r>
          </a:p>
        </p:txBody>
      </p:sp>
      <p:sp>
        <p:nvSpPr>
          <p:cNvPr id="210" name="Ransomware:"/>
          <p:cNvSpPr txBox="1"/>
          <p:nvPr/>
        </p:nvSpPr>
        <p:spPr>
          <a:xfrm>
            <a:off x="2667000" y="5294947"/>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ct val="100000"/>
              </a:lnSpc>
              <a:defRPr b="1" sz="3200">
                <a:latin typeface="Verdana"/>
                <a:ea typeface="Verdana"/>
                <a:cs typeface="Verdana"/>
                <a:sym typeface="Verdana"/>
              </a:defRPr>
            </a:lvl1pPr>
          </a:lstStyle>
          <a:p>
            <a:pPr/>
            <a:r>
              <a:t>Ransomware:</a:t>
            </a:r>
          </a:p>
        </p:txBody>
      </p:sp>
      <p:sp>
        <p:nvSpPr>
          <p:cNvPr id="211" name="Malware that encrypts files or locks users out of their systems, demanding a ransom payment in exchange for restoring access.…"/>
          <p:cNvSpPr txBox="1"/>
          <p:nvPr/>
        </p:nvSpPr>
        <p:spPr>
          <a:xfrm>
            <a:off x="2667000" y="6042387"/>
            <a:ext cx="19050001" cy="288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lnSpc>
                <a:spcPct val="100000"/>
              </a:lnSpc>
              <a:buSzPct val="50000"/>
              <a:buBlip>
                <a:blip r:embed="rId2"/>
              </a:buBlip>
              <a:defRPr sz="3200">
                <a:latin typeface="Verdana"/>
                <a:ea typeface="Verdana"/>
                <a:cs typeface="Verdana"/>
                <a:sym typeface="Verdana"/>
              </a:defRPr>
            </a:pPr>
            <a:r>
              <a:t>Malware that encrypts files or locks users out of their systems, demanding a ransom payment in exchange for restoring access.</a:t>
            </a:r>
          </a:p>
          <a:p>
            <a:pPr marL="524163" indent="-397163" algn="just">
              <a:lnSpc>
                <a:spcPct val="100000"/>
              </a:lnSpc>
              <a:buSzPct val="50000"/>
              <a:buBlip>
                <a:blip r:embed="rId2"/>
              </a:buBlip>
              <a:defRPr sz="3200">
                <a:latin typeface="Verdana"/>
                <a:ea typeface="Verdana"/>
                <a:cs typeface="Verdana"/>
                <a:sym typeface="Verdana"/>
              </a:defRPr>
            </a:pPr>
            <a:r>
              <a:rPr u="sng"/>
              <a:t>Impact:</a:t>
            </a:r>
            <a:r>
              <a:t> Ransomware attacks can disrupt operations, lead to data loss or leakage, incur financial losses due to ransom payments or recovery costs, and damage an organization's reputation.</a:t>
            </a:r>
          </a:p>
        </p:txBody>
      </p:sp>
      <p:sp>
        <p:nvSpPr>
          <p:cNvPr id="212" name="DDoS (Distributed Denial of Service) Attacks:"/>
          <p:cNvSpPr txBox="1"/>
          <p:nvPr/>
        </p:nvSpPr>
        <p:spPr>
          <a:xfrm>
            <a:off x="2666999" y="9058355"/>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ct val="100000"/>
              </a:lnSpc>
              <a:defRPr b="1" sz="3200">
                <a:latin typeface="Verdana"/>
                <a:ea typeface="Verdana"/>
                <a:cs typeface="Verdana"/>
                <a:sym typeface="Verdana"/>
              </a:defRPr>
            </a:lvl1pPr>
          </a:lstStyle>
          <a:p>
            <a:pPr/>
            <a:r>
              <a:t>DDoS (Distributed Denial of Service) Attacks:</a:t>
            </a:r>
          </a:p>
        </p:txBody>
      </p:sp>
      <p:sp>
        <p:nvSpPr>
          <p:cNvPr id="213" name="Coordinated attacks that overwhelm a target system or network with a flood of traffic, rendering it inaccessible to legitimate users.…"/>
          <p:cNvSpPr txBox="1"/>
          <p:nvPr/>
        </p:nvSpPr>
        <p:spPr>
          <a:xfrm>
            <a:off x="2667000" y="9788323"/>
            <a:ext cx="19050000"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lnSpc>
                <a:spcPct val="100000"/>
              </a:lnSpc>
              <a:buSzPct val="50000"/>
              <a:buBlip>
                <a:blip r:embed="rId2"/>
              </a:buBlip>
              <a:defRPr sz="3200">
                <a:latin typeface="Verdana"/>
                <a:ea typeface="Verdana"/>
                <a:cs typeface="Verdana"/>
                <a:sym typeface="Verdana"/>
              </a:defRPr>
            </a:pPr>
            <a:r>
              <a:t>Coordinated attacks that overwhelm a target system or network with a flood of traffic, rendering it inaccessible to legitimate users.</a:t>
            </a:r>
          </a:p>
          <a:p>
            <a:pPr marL="524163" indent="-397163" algn="just">
              <a:lnSpc>
                <a:spcPct val="100000"/>
              </a:lnSpc>
              <a:buSzPct val="50000"/>
              <a:buBlip>
                <a:blip r:embed="rId2"/>
              </a:buBlip>
              <a:defRPr sz="3200">
                <a:latin typeface="Verdana"/>
                <a:ea typeface="Verdana"/>
                <a:cs typeface="Verdana"/>
                <a:sym typeface="Verdana"/>
              </a:defRPr>
            </a:pPr>
            <a:r>
              <a:rPr u="sng"/>
              <a:t>Impact:</a:t>
            </a:r>
            <a:r>
              <a:t> DDoS attacks can disrupt online services, cause downtime, degrade network performance, and result in financial losses due to lost revenue or mitigation costs.</a:t>
            </a:r>
          </a:p>
        </p:txBody>
      </p:sp>
      <p:sp>
        <p:nvSpPr>
          <p:cNvPr id="214" name="Slide Number"/>
          <p:cNvSpPr txBox="1"/>
          <p:nvPr>
            <p:ph type="sldNum" sz="quarter" idx="4294967295"/>
          </p:nvPr>
        </p:nvSpPr>
        <p:spPr>
          <a:xfrm>
            <a:off x="12064110" y="12700000"/>
            <a:ext cx="26339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7"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8" name="Understanding Cybersecurity"/>
          <p:cNvSpPr txBox="1"/>
          <p:nvPr/>
        </p:nvSpPr>
        <p:spPr>
          <a:xfrm>
            <a:off x="5935073" y="698499"/>
            <a:ext cx="1262888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b="1" cap="all" sz="5000">
                <a:blipFill rotWithShape="1">
                  <a:blip r:embed="rId2"/>
                  <a:srcRect l="0" t="0" r="0" b="0"/>
                  <a:stretch>
                    <a:fillRect/>
                  </a:stretch>
                </a:blipFill>
                <a:latin typeface="Verdana"/>
                <a:ea typeface="Verdana"/>
                <a:cs typeface="Verdana"/>
                <a:sym typeface="Verdana"/>
              </a:defRPr>
            </a:lvl1pPr>
          </a:lstStyle>
          <a:p>
            <a:pPr/>
            <a:r>
              <a:t>Understanding Cybersecurity</a:t>
            </a:r>
          </a:p>
        </p:txBody>
      </p:sp>
      <p:sp>
        <p:nvSpPr>
          <p:cNvPr id="219" name="Cybersecurity, encompasses the measures and practices designed to protect against, detect, and respond to cyber threats. It involves a multidisciplinary approach that combines technology, policies, processes, and human expertise to safeguard digital asse"/>
          <p:cNvSpPr txBox="1"/>
          <p:nvPr/>
        </p:nvSpPr>
        <p:spPr>
          <a:xfrm>
            <a:off x="2667000" y="3390900"/>
            <a:ext cx="19050001" cy="2825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200">
                <a:latin typeface="Verdana"/>
                <a:ea typeface="Verdana"/>
                <a:cs typeface="Verdana"/>
                <a:sym typeface="Verdana"/>
              </a:defRPr>
            </a:lvl1pPr>
          </a:lstStyle>
          <a:p>
            <a:pPr/>
            <a:r>
              <a:t>Cybersecurity, encompasses the measures and practices designed to protect against, detect, and respond to cyber threats. It involves a multidisciplinary approach that combines technology, policies, processes, and human expertise to safeguard digital assets and mitigate risks. Effective cybersecurity strategies typically include elements such as network security, endpoint security, data encryption, access control, incident response planning, and security awareness training.</a:t>
            </a:r>
          </a:p>
        </p:txBody>
      </p:sp>
      <p:sp>
        <p:nvSpPr>
          <p:cNvPr id="220" name="Definition"/>
          <p:cNvSpPr txBox="1"/>
          <p:nvPr/>
        </p:nvSpPr>
        <p:spPr>
          <a:xfrm>
            <a:off x="2667000" y="2400300"/>
            <a:ext cx="19050000" cy="596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cap="all" sz="3200">
                <a:latin typeface="Verdana"/>
                <a:ea typeface="Verdana"/>
                <a:cs typeface="Verdana"/>
                <a:sym typeface="Verdana"/>
              </a:defRPr>
            </a:lvl1pPr>
          </a:lstStyle>
          <a:p>
            <a:pPr/>
            <a:r>
              <a:t>Definition</a:t>
            </a:r>
          </a:p>
        </p:txBody>
      </p:sp>
      <p:sp>
        <p:nvSpPr>
          <p:cNvPr id="221" name="Enhancing Cyber Security :"/>
          <p:cNvSpPr txBox="1"/>
          <p:nvPr/>
        </p:nvSpPr>
        <p:spPr>
          <a:xfrm>
            <a:off x="2667000" y="6832600"/>
            <a:ext cx="19050001" cy="596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cap="all" sz="3200">
                <a:latin typeface="Verdana"/>
                <a:ea typeface="Verdana"/>
                <a:cs typeface="Verdana"/>
                <a:sym typeface="Verdana"/>
              </a:defRPr>
            </a:lvl1pPr>
          </a:lstStyle>
          <a:p>
            <a:pPr/>
            <a:r>
              <a:t>Enhancing Cyber Security :</a:t>
            </a:r>
          </a:p>
        </p:txBody>
      </p:sp>
      <p:sp>
        <p:nvSpPr>
          <p:cNvPr id="222" name="Enforcing the use of complex passwords containing a combination of letters, numbers, and special characters can significantly enhance security.…"/>
          <p:cNvSpPr txBox="1"/>
          <p:nvPr/>
        </p:nvSpPr>
        <p:spPr>
          <a:xfrm>
            <a:off x="2667000" y="8883015"/>
            <a:ext cx="19050000" cy="26847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buSzPct val="50000"/>
              <a:buBlip>
                <a:blip r:embed="rId3"/>
              </a:buBlip>
              <a:defRPr sz="3200">
                <a:latin typeface="Verdana"/>
                <a:ea typeface="Verdana"/>
                <a:cs typeface="Verdana"/>
                <a:sym typeface="Verdana"/>
              </a:defRPr>
            </a:pPr>
            <a:r>
              <a:t>Enforcing the use of complex passwords containing a combination of letters, numbers, and special characters can significantly enhance security.</a:t>
            </a:r>
          </a:p>
          <a:p>
            <a:pPr marL="524163" indent="-397163" algn="just">
              <a:buSzPct val="50000"/>
              <a:buBlip>
                <a:blip r:embed="rId3"/>
              </a:buBlip>
              <a:defRPr sz="3200">
                <a:latin typeface="Verdana"/>
                <a:ea typeface="Verdana"/>
                <a:cs typeface="Verdana"/>
                <a:sym typeface="Verdana"/>
              </a:defRPr>
            </a:pPr>
            <a:r>
              <a:t>Multi-factor authentication adds an extra layer of protection by requiring users to provide multiple forms of verification, such as a password and a temporary code sent to their mobile device.</a:t>
            </a:r>
          </a:p>
        </p:txBody>
      </p:sp>
      <p:sp>
        <p:nvSpPr>
          <p:cNvPr id="223" name="Strong Password Policies and Multi-Factor Authentication (MFA):"/>
          <p:cNvSpPr txBox="1"/>
          <p:nvPr/>
        </p:nvSpPr>
        <p:spPr>
          <a:xfrm>
            <a:off x="2667000" y="8064500"/>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sz="3200">
                <a:latin typeface="Verdana"/>
                <a:ea typeface="Verdana"/>
                <a:cs typeface="Verdana"/>
                <a:sym typeface="Verdana"/>
              </a:defRPr>
            </a:lvl1pPr>
          </a:lstStyle>
          <a:p>
            <a:pPr/>
            <a:r>
              <a:t>Strong Password Policies and Multi-Factor Authentication (MFA):</a:t>
            </a:r>
          </a:p>
        </p:txBody>
      </p:sp>
      <p:sp>
        <p:nvSpPr>
          <p:cNvPr id="224" name="Slide Number"/>
          <p:cNvSpPr txBox="1"/>
          <p:nvPr>
            <p:ph type="sldNum" sz="quarter" idx="4294967295"/>
          </p:nvPr>
        </p:nvSpPr>
        <p:spPr>
          <a:xfrm>
            <a:off x="12060046" y="12700000"/>
            <a:ext cx="27152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7"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8" name="Regular Software Updates and Patch Management:"/>
          <p:cNvSpPr txBox="1"/>
          <p:nvPr/>
        </p:nvSpPr>
        <p:spPr>
          <a:xfrm>
            <a:off x="2667000" y="1879599"/>
            <a:ext cx="19050000"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sz="3200">
                <a:latin typeface="Verdana"/>
                <a:ea typeface="Verdana"/>
                <a:cs typeface="Verdana"/>
                <a:sym typeface="Verdana"/>
              </a:defRPr>
            </a:lvl1pPr>
          </a:lstStyle>
          <a:p>
            <a:pPr/>
            <a:r>
              <a:t>Regular Software Updates and Patch Management:</a:t>
            </a:r>
          </a:p>
        </p:txBody>
      </p:sp>
      <p:sp>
        <p:nvSpPr>
          <p:cNvPr id="229" name="Regularly updating software and systems helps to address known vulnerabilities and protect against potential exploits.…"/>
          <p:cNvSpPr txBox="1"/>
          <p:nvPr/>
        </p:nvSpPr>
        <p:spPr>
          <a:xfrm>
            <a:off x="2666999" y="2604642"/>
            <a:ext cx="19050001" cy="22390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buSzPct val="50000"/>
              <a:buBlip>
                <a:blip r:embed="rId2"/>
              </a:buBlip>
              <a:defRPr sz="3200">
                <a:latin typeface="Verdana"/>
                <a:ea typeface="Verdana"/>
                <a:cs typeface="Verdana"/>
                <a:sym typeface="Verdana"/>
              </a:defRPr>
            </a:pPr>
            <a:r>
              <a:t>Regularly updating software and systems helps to address known vulnerabilities and protect against potential exploits.</a:t>
            </a:r>
          </a:p>
          <a:p>
            <a:pPr marL="524163" indent="-397163" algn="just">
              <a:buSzPct val="50000"/>
              <a:buBlip>
                <a:blip r:embed="rId2"/>
              </a:buBlip>
              <a:defRPr sz="3200">
                <a:latin typeface="Verdana"/>
                <a:ea typeface="Verdana"/>
                <a:cs typeface="Verdana"/>
                <a:sym typeface="Verdana"/>
              </a:defRPr>
            </a:pPr>
            <a:r>
              <a:t>Implementing a patch management system ensures that updates are applied promptly across all devices and software components.</a:t>
            </a:r>
          </a:p>
        </p:txBody>
      </p:sp>
      <p:sp>
        <p:nvSpPr>
          <p:cNvPr id="230" name="Employee Training and Awareness:"/>
          <p:cNvSpPr txBox="1"/>
          <p:nvPr/>
        </p:nvSpPr>
        <p:spPr>
          <a:xfrm>
            <a:off x="2667000" y="4971794"/>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sz="3200">
                <a:latin typeface="Verdana"/>
                <a:ea typeface="Verdana"/>
                <a:cs typeface="Verdana"/>
                <a:sym typeface="Verdana"/>
              </a:defRPr>
            </a:lvl1pPr>
          </a:lstStyle>
          <a:p>
            <a:pPr/>
            <a:r>
              <a:t>Employee Training and Awareness:</a:t>
            </a:r>
          </a:p>
        </p:txBody>
      </p:sp>
      <p:sp>
        <p:nvSpPr>
          <p:cNvPr id="231" name="Regular training sessions and awareness programs can help employees recognize and respond effectively to cyber threats.…"/>
          <p:cNvSpPr txBox="1"/>
          <p:nvPr/>
        </p:nvSpPr>
        <p:spPr>
          <a:xfrm>
            <a:off x="2666999" y="5736302"/>
            <a:ext cx="19050001" cy="26847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buSzPct val="50000"/>
              <a:buBlip>
                <a:blip r:embed="rId2"/>
              </a:buBlip>
              <a:defRPr sz="3200">
                <a:latin typeface="Verdana"/>
                <a:ea typeface="Verdana"/>
                <a:cs typeface="Verdana"/>
                <a:sym typeface="Verdana"/>
              </a:defRPr>
            </a:pPr>
            <a:r>
              <a:t>Regular training sessions and awareness programs can help employees recognize and respond effectively to cyber threats.</a:t>
            </a:r>
          </a:p>
          <a:p>
            <a:pPr marL="524163" indent="-397163" algn="just">
              <a:buSzPct val="50000"/>
              <a:buBlip>
                <a:blip r:embed="rId2"/>
              </a:buBlip>
              <a:defRPr sz="3200">
                <a:latin typeface="Verdana"/>
                <a:ea typeface="Verdana"/>
                <a:cs typeface="Verdana"/>
                <a:sym typeface="Verdana"/>
              </a:defRPr>
            </a:pPr>
            <a:r>
              <a:t>Educating staff about common attack vectors, such as phishing emails, social engineering tactics, and suspicious links or attachments, is crucial for maintaining a vigilant workforce.</a:t>
            </a:r>
          </a:p>
        </p:txBody>
      </p:sp>
      <p:sp>
        <p:nvSpPr>
          <p:cNvPr id="232" name="Network Security Measures:"/>
          <p:cNvSpPr txBox="1"/>
          <p:nvPr/>
        </p:nvSpPr>
        <p:spPr>
          <a:xfrm>
            <a:off x="2666999" y="8568957"/>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sz="3200">
                <a:latin typeface="Verdana"/>
                <a:ea typeface="Verdana"/>
                <a:cs typeface="Verdana"/>
                <a:sym typeface="Verdana"/>
              </a:defRPr>
            </a:lvl1pPr>
          </a:lstStyle>
          <a:p>
            <a:pPr/>
            <a:r>
              <a:t>Network Security Measures:</a:t>
            </a:r>
          </a:p>
        </p:txBody>
      </p:sp>
      <p:sp>
        <p:nvSpPr>
          <p:cNvPr id="233" name="Firewalls act as a barrier between internal networks and external threats, controlling incoming and outgoing traffic based on predefined security rules.…"/>
          <p:cNvSpPr txBox="1"/>
          <p:nvPr/>
        </p:nvSpPr>
        <p:spPr>
          <a:xfrm>
            <a:off x="2666999" y="9286638"/>
            <a:ext cx="19050001" cy="3881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24163" indent="-397163" algn="just">
              <a:buSzPct val="50000"/>
              <a:buBlip>
                <a:blip r:embed="rId2"/>
              </a:buBlip>
              <a:defRPr sz="3200">
                <a:latin typeface="Verdana"/>
                <a:ea typeface="Verdana"/>
                <a:cs typeface="Verdana"/>
                <a:sym typeface="Verdana"/>
              </a:defRPr>
            </a:pPr>
            <a:r>
              <a:t>Firewalls act as a barrier between internal networks and external threats, controlling incoming and outgoing traffic based on predefined security rules.</a:t>
            </a:r>
          </a:p>
          <a:p>
            <a:pPr marL="524163" indent="-397163" algn="just">
              <a:buSzPct val="50000"/>
              <a:buBlip>
                <a:blip r:embed="rId2"/>
              </a:buBlip>
              <a:defRPr sz="3200">
                <a:latin typeface="Verdana"/>
                <a:ea typeface="Verdana"/>
                <a:cs typeface="Verdana"/>
                <a:sym typeface="Verdana"/>
              </a:defRPr>
            </a:pPr>
            <a:r>
              <a:t>Intrusion detection and prevention systems (IDS/IPS) monitor network traffic for suspicious activity and can automatically block or alert administrators to potential threats.</a:t>
            </a:r>
          </a:p>
          <a:p>
            <a:pPr marL="524163" indent="-397163" algn="just">
              <a:buSzPct val="50000"/>
              <a:buBlip>
                <a:blip r:embed="rId2"/>
              </a:buBlip>
              <a:defRPr sz="3200">
                <a:latin typeface="Verdana"/>
                <a:ea typeface="Verdana"/>
                <a:cs typeface="Verdana"/>
                <a:sym typeface="Verdana"/>
              </a:defRPr>
            </a:pPr>
            <a:r>
              <a:t>Encryption technologies, such as SSL/TLS protocols, protect data in transit by scrambling it to prevent unauthorized access.</a:t>
            </a:r>
          </a:p>
        </p:txBody>
      </p:sp>
      <p:sp>
        <p:nvSpPr>
          <p:cNvPr id="234" name="Enhancing Cyber Security :"/>
          <p:cNvSpPr txBox="1"/>
          <p:nvPr/>
        </p:nvSpPr>
        <p:spPr>
          <a:xfrm>
            <a:off x="2667000" y="965200"/>
            <a:ext cx="19050000" cy="596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cap="all" sz="3200">
                <a:latin typeface="Verdana"/>
                <a:ea typeface="Verdana"/>
                <a:cs typeface="Verdana"/>
                <a:sym typeface="Verdana"/>
              </a:defRPr>
            </a:lvl1pPr>
          </a:lstStyle>
          <a:p>
            <a:pPr/>
            <a:r>
              <a:t>Enhancing Cyber Security :</a:t>
            </a:r>
          </a:p>
        </p:txBody>
      </p:sp>
      <p:sp>
        <p:nvSpPr>
          <p:cNvPr id="235" name="Slide Number"/>
          <p:cNvSpPr txBox="1"/>
          <p:nvPr>
            <p:ph type="sldNum" sz="quarter" idx="4294967295"/>
          </p:nvPr>
        </p:nvSpPr>
        <p:spPr>
          <a:xfrm>
            <a:off x="12071984" y="12700000"/>
            <a:ext cx="24765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8"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9" name="Collaboration and Information Sharing"/>
          <p:cNvSpPr txBox="1"/>
          <p:nvPr/>
        </p:nvSpPr>
        <p:spPr>
          <a:xfrm>
            <a:off x="3615835" y="698500"/>
            <a:ext cx="17152330"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b="1" cap="all" sz="5000">
                <a:blipFill rotWithShape="1">
                  <a:blip r:embed="rId2"/>
                  <a:srcRect l="0" t="0" r="0" b="0"/>
                  <a:stretch>
                    <a:fillRect/>
                  </a:stretch>
                </a:blipFill>
                <a:latin typeface="Verdana"/>
                <a:ea typeface="Verdana"/>
                <a:cs typeface="Verdana"/>
                <a:sym typeface="Verdana"/>
              </a:defRPr>
            </a:lvl1pPr>
          </a:lstStyle>
          <a:p>
            <a:pPr/>
            <a:r>
              <a:t>Collaboration and Information Sharing</a:t>
            </a:r>
          </a:p>
        </p:txBody>
      </p:sp>
      <p:sp>
        <p:nvSpPr>
          <p:cNvPr id="240" name="Cyber Threats:…"/>
          <p:cNvSpPr txBox="1"/>
          <p:nvPr/>
        </p:nvSpPr>
        <p:spPr>
          <a:xfrm>
            <a:off x="2667000" y="2400300"/>
            <a:ext cx="19050001" cy="73291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1" sz="3200">
                <a:latin typeface="Verdana"/>
                <a:ea typeface="Verdana"/>
                <a:cs typeface="Verdana"/>
                <a:sym typeface="Verdana"/>
              </a:defRPr>
            </a:pPr>
            <a:r>
              <a:t>Cyber Threats:</a:t>
            </a:r>
          </a:p>
          <a:p>
            <a:pPr marL="524163" indent="-397163" algn="just">
              <a:buSzPct val="50000"/>
              <a:buBlip>
                <a:blip r:embed="rId3"/>
              </a:buBlip>
              <a:defRPr sz="3200">
                <a:latin typeface="Verdana"/>
                <a:ea typeface="Verdana"/>
                <a:cs typeface="Verdana"/>
                <a:sym typeface="Verdana"/>
              </a:defRPr>
            </a:pPr>
            <a:r>
              <a:rPr u="sng"/>
              <a:t>Early Warning System:</a:t>
            </a:r>
            <a:r>
              <a:t> Sharing indicators of compromise (IOCs) and suspicious activities to create a proactive defense against cyber threats.</a:t>
            </a:r>
          </a:p>
          <a:p>
            <a:pPr marL="524163" indent="-397163" algn="just">
              <a:buSzPct val="50000"/>
              <a:buBlip>
                <a:blip r:embed="rId3"/>
              </a:buBlip>
              <a:defRPr sz="3200">
                <a:latin typeface="Verdana"/>
                <a:ea typeface="Verdana"/>
                <a:cs typeface="Verdana"/>
                <a:sym typeface="Verdana"/>
              </a:defRPr>
            </a:pPr>
            <a:r>
              <a:rPr u="sng"/>
              <a:t>Threat Intelligence Sharing:</a:t>
            </a:r>
            <a:r>
              <a:t> Collaborating to share insights into cyber adversaries' tactics, techniques, and procedures (TTPs) to improve defenses and response strategies.</a:t>
            </a:r>
          </a:p>
          <a:p>
            <a:pPr marL="524163" indent="-397163" algn="just">
              <a:buSzPct val="50000"/>
              <a:buBlip>
                <a:blip r:embed="rId3"/>
              </a:buBlip>
              <a:defRPr sz="3200">
                <a:latin typeface="Verdana"/>
                <a:ea typeface="Verdana"/>
                <a:cs typeface="Verdana"/>
                <a:sym typeface="Verdana"/>
              </a:defRPr>
            </a:pPr>
          </a:p>
          <a:p>
            <a:pPr algn="just">
              <a:defRPr b="1" sz="3200">
                <a:latin typeface="Verdana"/>
                <a:ea typeface="Verdana"/>
                <a:cs typeface="Verdana"/>
                <a:sym typeface="Verdana"/>
              </a:defRPr>
            </a:pPr>
            <a:r>
              <a:t>Cybersecurity:</a:t>
            </a:r>
          </a:p>
          <a:p>
            <a:pPr marL="524163" indent="-397163" algn="just">
              <a:buSzPct val="50000"/>
              <a:buBlip>
                <a:blip r:embed="rId3"/>
              </a:buBlip>
              <a:defRPr sz="3200">
                <a:latin typeface="Verdana"/>
                <a:ea typeface="Verdana"/>
                <a:cs typeface="Verdana"/>
                <a:sym typeface="Verdana"/>
              </a:defRPr>
            </a:pPr>
            <a:r>
              <a:rPr u="sng"/>
              <a:t>Resource Optimization:</a:t>
            </a:r>
            <a:r>
              <a:t> Pooling expertise, technologies, and financial resources to develop robust cybersecurity solutions and initiatives.</a:t>
            </a:r>
          </a:p>
          <a:p>
            <a:pPr marL="524163" indent="-397163" algn="just">
              <a:buSzPct val="50000"/>
              <a:buBlip>
                <a:blip r:embed="rId3"/>
              </a:buBlip>
              <a:defRPr sz="3200">
                <a:latin typeface="Verdana"/>
                <a:ea typeface="Verdana"/>
                <a:cs typeface="Verdana"/>
                <a:sym typeface="Verdana"/>
              </a:defRPr>
            </a:pPr>
            <a:r>
              <a:rPr u="sng"/>
              <a:t>Public-Private Partnerships:</a:t>
            </a:r>
            <a:r>
              <a:t> Facilitating collaboration between government agencies, private sector organizations, academia, and non-profit entities to enhance national cybersecurity resilience.</a:t>
            </a:r>
          </a:p>
        </p:txBody>
      </p:sp>
      <p:sp>
        <p:nvSpPr>
          <p:cNvPr id="241" name="Slide Number"/>
          <p:cNvSpPr txBox="1"/>
          <p:nvPr>
            <p:ph type="sldNum" sz="quarter" idx="4294967295"/>
          </p:nvPr>
        </p:nvSpPr>
        <p:spPr>
          <a:xfrm>
            <a:off x="12061570" y="12700000"/>
            <a:ext cx="26847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Rectangle"/>
          <p:cNvSpPr/>
          <p:nvPr/>
        </p:nvSpPr>
        <p:spPr>
          <a:xfrm>
            <a:off x="-7036" y="-9257"/>
            <a:ext cx="24398072"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4" name="Rectangle"/>
          <p:cNvSpPr/>
          <p:nvPr/>
        </p:nvSpPr>
        <p:spPr>
          <a:xfrm>
            <a:off x="-7037" y="13288539"/>
            <a:ext cx="24398074" cy="482601"/>
          </a:xfrm>
          <a:prstGeom prst="rect">
            <a:avLst/>
          </a:prstGeom>
          <a:solidFill>
            <a:schemeClr val="accent5"/>
          </a:solidFill>
          <a:ln w="12700">
            <a:miter lim="400000"/>
          </a:ln>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5" name="cyber threats pose significant risks to individuals, businesses, and governments in today's interconnected digital landscape. From malware and phishing attacks to advanced persistent threats, the diversity and sophistication of cyber threats continue to "/>
          <p:cNvSpPr txBox="1"/>
          <p:nvPr/>
        </p:nvSpPr>
        <p:spPr>
          <a:xfrm>
            <a:off x="2667000" y="3121807"/>
            <a:ext cx="19050000" cy="19342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200">
                <a:latin typeface="Verdana"/>
                <a:ea typeface="Verdana"/>
                <a:cs typeface="Verdana"/>
                <a:sym typeface="Verdana"/>
              </a:defRPr>
            </a:lvl1pPr>
          </a:lstStyle>
          <a:p>
            <a:pPr/>
            <a:r>
              <a:t>cyber threats pose significant risks to individuals, businesses, and governments in today's interconnected digital landscape. From malware and phishing attacks to advanced persistent threats, the diversity and sophistication of cyber threats continue to evolve, necessitating constant vigilance and proactive cybersecurity measures.</a:t>
            </a:r>
          </a:p>
        </p:txBody>
      </p:sp>
      <p:sp>
        <p:nvSpPr>
          <p:cNvPr id="246" name="Conclusion"/>
          <p:cNvSpPr txBox="1"/>
          <p:nvPr/>
        </p:nvSpPr>
        <p:spPr>
          <a:xfrm>
            <a:off x="2666999" y="2400300"/>
            <a:ext cx="19050001"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1" cap="all" sz="3200">
                <a:latin typeface="Verdana"/>
                <a:ea typeface="Verdana"/>
                <a:cs typeface="Verdana"/>
                <a:sym typeface="Verdana"/>
              </a:defRPr>
            </a:lvl1pPr>
          </a:lstStyle>
          <a:p>
            <a:pPr/>
            <a:r>
              <a:t>Conclusion</a:t>
            </a:r>
          </a:p>
        </p:txBody>
      </p:sp>
      <p:sp>
        <p:nvSpPr>
          <p:cNvPr id="247" name="Slide Number"/>
          <p:cNvSpPr txBox="1"/>
          <p:nvPr>
            <p:ph type="sldNum" sz="quarter" idx="4294967295"/>
          </p:nvPr>
        </p:nvSpPr>
        <p:spPr>
          <a:xfrm>
            <a:off x="12059919" y="12700000"/>
            <a:ext cx="27178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