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e23af91896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e23af91896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e23af91896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e23af91896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e23af91896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e23af91896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e23af91896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e23af91896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e23af91896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e23af91896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e23af91896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e23af91896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e23af91896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e23af91896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e24a5127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e24a5127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e23af91896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e23af91896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e23af91896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e23af91896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youtube.com/watch?v=540vzMlf-54"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85125" y="744575"/>
            <a:ext cx="8447400" cy="864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000"/>
              <a:t>Generative Language Models and Automated Influence Operations: Emerging Threats and Potential Mitigations</a:t>
            </a:r>
            <a:endParaRPr sz="2000"/>
          </a:p>
        </p:txBody>
      </p:sp>
      <p:sp>
        <p:nvSpPr>
          <p:cNvPr id="55" name="Google Shape;55;p13"/>
          <p:cNvSpPr txBox="1"/>
          <p:nvPr>
            <p:ph idx="1" type="subTitle"/>
          </p:nvPr>
        </p:nvSpPr>
        <p:spPr>
          <a:xfrm>
            <a:off x="311700" y="2073775"/>
            <a:ext cx="8520600" cy="288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5" name="Google Shape;115;p22"/>
          <p:cNvPicPr preferRelativeResize="0"/>
          <p:nvPr/>
        </p:nvPicPr>
        <p:blipFill>
          <a:blip r:embed="rId3">
            <a:alphaModFix/>
          </a:blip>
          <a:stretch>
            <a:fillRect/>
          </a:stretch>
        </p:blipFill>
        <p:spPr>
          <a:xfrm>
            <a:off x="2247346" y="0"/>
            <a:ext cx="4649309" cy="5143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1111"/>
              <a:buFont typeface="Arial"/>
              <a:buNone/>
            </a:pPr>
            <a:r>
              <a:rPr lang="en" sz="1800">
                <a:solidFill>
                  <a:schemeClr val="dk2"/>
                </a:solidFill>
              </a:rPr>
              <a:t>Conclusions</a:t>
            </a:r>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457200" rtl="0" algn="l">
              <a:spcBef>
                <a:spcPts val="0"/>
              </a:spcBef>
              <a:spcAft>
                <a:spcPts val="0"/>
              </a:spcAft>
              <a:buNone/>
            </a:pPr>
            <a:r>
              <a:rPr lang="en"/>
              <a:t>1. Language models are likely to significantly impact the future of influence operations. </a:t>
            </a:r>
            <a:endParaRPr/>
          </a:p>
          <a:p>
            <a:pPr indent="0" lvl="0" marL="457200" rtl="0" algn="l">
              <a:spcBef>
                <a:spcPts val="1200"/>
              </a:spcBef>
              <a:spcAft>
                <a:spcPts val="0"/>
              </a:spcAft>
              <a:buNone/>
            </a:pPr>
            <a:r>
              <a:rPr lang="en"/>
              <a:t>2. There are no silver bullets for minimizing the risk of AI-generated disinformation.</a:t>
            </a:r>
            <a:endParaRPr/>
          </a:p>
          <a:p>
            <a:pPr indent="0" lvl="0" marL="457200" rtl="0" algn="l">
              <a:spcBef>
                <a:spcPts val="1200"/>
              </a:spcBef>
              <a:spcAft>
                <a:spcPts val="0"/>
              </a:spcAft>
              <a:buNone/>
            </a:pPr>
            <a:r>
              <a:rPr lang="en"/>
              <a:t> 3. New institutions and coordination (like collaboration between AI providers and social media platforms) are needed to collectively respond to the threat of (AI-powered) influence operations. </a:t>
            </a:r>
            <a:endParaRPr/>
          </a:p>
          <a:p>
            <a:pPr indent="0" lvl="0" marL="457200" rtl="0" algn="l">
              <a:spcBef>
                <a:spcPts val="1200"/>
              </a:spcBef>
              <a:spcAft>
                <a:spcPts val="0"/>
              </a:spcAft>
              <a:buNone/>
            </a:pPr>
            <a:r>
              <a:rPr lang="en"/>
              <a:t>4. Mitigations that address the supply of mis- or disinformation without addressing the demand for it are only partial solutions. </a:t>
            </a:r>
            <a:endParaRPr/>
          </a:p>
          <a:p>
            <a:pPr indent="0" lvl="0" marL="457200" rtl="0" algn="l">
              <a:spcBef>
                <a:spcPts val="1200"/>
              </a:spcBef>
              <a:spcAft>
                <a:spcPts val="1200"/>
              </a:spcAft>
              <a:buNone/>
            </a:pPr>
            <a:r>
              <a:rPr lang="en"/>
              <a:t>5. More research is needed to fully understand the threat of AI-powered influence operations as well as the feasibility of proposed mitigations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OpenAI CEO on AI risks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OpenAI CEO Sam Altman tells ABC News’ Rebecca Jarvis that AI will reshape society and acknowledges the risks: “I think people should be happy that we are a little bit scared of this.”" id="62" name="Google Shape;62;p14" title="OpenAI CEO, CTO on risks and how AI will reshape society">
            <a:hlinkClick r:id="rId3"/>
          </p:cNvPr>
          <p:cNvPicPr preferRelativeResize="0"/>
          <p:nvPr/>
        </p:nvPicPr>
        <p:blipFill>
          <a:blip r:embed="rId4">
            <a:alphaModFix/>
          </a:blip>
          <a:stretch>
            <a:fillRect/>
          </a:stretch>
        </p:blipFill>
        <p:spPr>
          <a:xfrm>
            <a:off x="1809305" y="1017725"/>
            <a:ext cx="6313139" cy="3551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1000"/>
                                        <p:tgtEl>
                                          <p:spTgt spid="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Topics to be addressed</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018"/>
              <a:buFont typeface="Arial"/>
              <a:buNone/>
            </a:pPr>
            <a:r>
              <a:rPr lang="en" sz="1217">
                <a:solidFill>
                  <a:schemeClr val="dk1"/>
                </a:solidFill>
              </a:rPr>
              <a:t>What Are Influence Operations, and Why Are They Carried Out? </a:t>
            </a:r>
            <a:endParaRPr sz="1217">
              <a:solidFill>
                <a:schemeClr val="dk1"/>
              </a:solidFill>
            </a:endParaRPr>
          </a:p>
          <a:p>
            <a:pPr indent="0" lvl="0" marL="0" rtl="0" algn="l">
              <a:lnSpc>
                <a:spcPct val="95000"/>
              </a:lnSpc>
              <a:spcBef>
                <a:spcPts val="0"/>
              </a:spcBef>
              <a:spcAft>
                <a:spcPts val="0"/>
              </a:spcAft>
              <a:buClr>
                <a:schemeClr val="dk1"/>
              </a:buClr>
              <a:buSzPts val="1018"/>
              <a:buFont typeface="Arial"/>
              <a:buNone/>
            </a:pPr>
            <a:r>
              <a:rPr lang="en" sz="1217">
                <a:solidFill>
                  <a:schemeClr val="dk1"/>
                </a:solidFill>
              </a:rPr>
              <a:t>Influence Operations and Impact </a:t>
            </a:r>
            <a:endParaRPr sz="1217">
              <a:solidFill>
                <a:schemeClr val="dk1"/>
              </a:solidFill>
            </a:endParaRPr>
          </a:p>
          <a:p>
            <a:pPr indent="0" lvl="0" marL="0" rtl="0" algn="l">
              <a:lnSpc>
                <a:spcPct val="95000"/>
              </a:lnSpc>
              <a:spcBef>
                <a:spcPts val="0"/>
              </a:spcBef>
              <a:spcAft>
                <a:spcPts val="0"/>
              </a:spcAft>
              <a:buClr>
                <a:schemeClr val="dk1"/>
              </a:buClr>
              <a:buSzPts val="1018"/>
              <a:buFont typeface="Arial"/>
              <a:buNone/>
            </a:pPr>
            <a:r>
              <a:rPr lang="en" sz="1217">
                <a:solidFill>
                  <a:schemeClr val="dk1"/>
                </a:solidFill>
              </a:rPr>
              <a:t>Recent Progress in Generative Models </a:t>
            </a:r>
            <a:endParaRPr sz="1217">
              <a:solidFill>
                <a:schemeClr val="dk1"/>
              </a:solidFill>
            </a:endParaRPr>
          </a:p>
          <a:p>
            <a:pPr indent="0" lvl="0" marL="0" rtl="0" algn="l">
              <a:lnSpc>
                <a:spcPct val="95000"/>
              </a:lnSpc>
              <a:spcBef>
                <a:spcPts val="0"/>
              </a:spcBef>
              <a:spcAft>
                <a:spcPts val="0"/>
              </a:spcAft>
              <a:buClr>
                <a:schemeClr val="dk1"/>
              </a:buClr>
              <a:buSzPts val="1018"/>
              <a:buFont typeface="Arial"/>
              <a:buNone/>
            </a:pPr>
            <a:r>
              <a:rPr lang="en" sz="1217">
                <a:solidFill>
                  <a:schemeClr val="dk1"/>
                </a:solidFill>
              </a:rPr>
              <a:t>What Are Generative Models, and How Are They Built? </a:t>
            </a:r>
            <a:endParaRPr sz="1217">
              <a:solidFill>
                <a:schemeClr val="dk1"/>
              </a:solidFill>
            </a:endParaRPr>
          </a:p>
          <a:p>
            <a:pPr indent="0" lvl="0" marL="0" rtl="0" algn="l">
              <a:lnSpc>
                <a:spcPct val="95000"/>
              </a:lnSpc>
              <a:spcBef>
                <a:spcPts val="0"/>
              </a:spcBef>
              <a:spcAft>
                <a:spcPts val="0"/>
              </a:spcAft>
              <a:buClr>
                <a:schemeClr val="dk1"/>
              </a:buClr>
              <a:buSzPts val="1018"/>
              <a:buFont typeface="Arial"/>
              <a:buNone/>
            </a:pPr>
            <a:r>
              <a:rPr lang="en" sz="1217">
                <a:solidFill>
                  <a:schemeClr val="dk1"/>
                </a:solidFill>
              </a:rPr>
              <a:t>Access and Diffusion of Generative Models</a:t>
            </a:r>
            <a:endParaRPr sz="1217">
              <a:solidFill>
                <a:schemeClr val="dk1"/>
              </a:solidFill>
            </a:endParaRPr>
          </a:p>
          <a:p>
            <a:pPr indent="0" lvl="0" marL="0" rtl="0" algn="l">
              <a:lnSpc>
                <a:spcPct val="95000"/>
              </a:lnSpc>
              <a:spcBef>
                <a:spcPts val="0"/>
              </a:spcBef>
              <a:spcAft>
                <a:spcPts val="0"/>
              </a:spcAft>
              <a:buClr>
                <a:schemeClr val="dk1"/>
              </a:buClr>
              <a:buSzPts val="1018"/>
              <a:buFont typeface="Arial"/>
              <a:buNone/>
            </a:pPr>
            <a:r>
              <a:rPr lang="en" sz="1217">
                <a:solidFill>
                  <a:schemeClr val="dk1"/>
                </a:solidFill>
              </a:rPr>
              <a:t>Generative Models and Influence Operations </a:t>
            </a:r>
            <a:endParaRPr sz="1217">
              <a:solidFill>
                <a:schemeClr val="dk1"/>
              </a:solidFill>
            </a:endParaRPr>
          </a:p>
          <a:p>
            <a:pPr indent="0" lvl="0" marL="0" rtl="0" algn="l">
              <a:lnSpc>
                <a:spcPct val="95000"/>
              </a:lnSpc>
              <a:spcBef>
                <a:spcPts val="0"/>
              </a:spcBef>
              <a:spcAft>
                <a:spcPts val="0"/>
              </a:spcAft>
              <a:buClr>
                <a:schemeClr val="dk1"/>
              </a:buClr>
              <a:buSzPts val="1018"/>
              <a:buFont typeface="Arial"/>
              <a:buNone/>
            </a:pPr>
            <a:r>
              <a:rPr lang="en" sz="1217">
                <a:solidFill>
                  <a:schemeClr val="dk1"/>
                </a:solidFill>
              </a:rPr>
              <a:t>Language Models and the ABCs of Disinformation</a:t>
            </a:r>
            <a:endParaRPr sz="1217">
              <a:solidFill>
                <a:schemeClr val="dk1"/>
              </a:solidFill>
            </a:endParaRPr>
          </a:p>
          <a:p>
            <a:pPr indent="0" lvl="0" marL="0" rtl="0" algn="l">
              <a:lnSpc>
                <a:spcPct val="95000"/>
              </a:lnSpc>
              <a:spcBef>
                <a:spcPts val="0"/>
              </a:spcBef>
              <a:spcAft>
                <a:spcPts val="0"/>
              </a:spcAft>
              <a:buClr>
                <a:schemeClr val="dk1"/>
              </a:buClr>
              <a:buSzPts val="1018"/>
              <a:buFont typeface="Arial"/>
              <a:buNone/>
            </a:pPr>
            <a:r>
              <a:rPr lang="en" sz="1217">
                <a:solidFill>
                  <a:schemeClr val="dk1"/>
                </a:solidFill>
              </a:rPr>
              <a:t>Expected Developments and Critical Unknowns </a:t>
            </a:r>
            <a:endParaRPr sz="1217">
              <a:solidFill>
                <a:schemeClr val="dk1"/>
              </a:solidFill>
            </a:endParaRPr>
          </a:p>
          <a:p>
            <a:pPr indent="0" lvl="0" marL="0" rtl="0" algn="l">
              <a:lnSpc>
                <a:spcPct val="95000"/>
              </a:lnSpc>
              <a:spcBef>
                <a:spcPts val="0"/>
              </a:spcBef>
              <a:spcAft>
                <a:spcPts val="0"/>
              </a:spcAft>
              <a:buClr>
                <a:schemeClr val="dk1"/>
              </a:buClr>
              <a:buSzPts val="1018"/>
              <a:buFont typeface="Arial"/>
              <a:buNone/>
            </a:pPr>
            <a:r>
              <a:rPr lang="en" sz="1217">
                <a:solidFill>
                  <a:schemeClr val="dk1"/>
                </a:solidFill>
              </a:rPr>
              <a:t>Mitigations</a:t>
            </a:r>
            <a:endParaRPr sz="1217">
              <a:solidFill>
                <a:schemeClr val="dk1"/>
              </a:solidFill>
            </a:endParaRPr>
          </a:p>
          <a:p>
            <a:pPr indent="0" lvl="0" marL="0" rtl="0" algn="l">
              <a:lnSpc>
                <a:spcPct val="95000"/>
              </a:lnSpc>
              <a:spcBef>
                <a:spcPts val="0"/>
              </a:spcBef>
              <a:spcAft>
                <a:spcPts val="0"/>
              </a:spcAft>
              <a:buClr>
                <a:schemeClr val="dk1"/>
              </a:buClr>
              <a:buSzPts val="1018"/>
              <a:buFont typeface="Arial"/>
              <a:buNone/>
            </a:pPr>
            <a:r>
              <a:rPr lang="en" sz="1217">
                <a:solidFill>
                  <a:schemeClr val="dk1"/>
                </a:solidFill>
              </a:rPr>
              <a:t>Framework for Evaluating Mitigations</a:t>
            </a:r>
            <a:endParaRPr sz="1217">
              <a:solidFill>
                <a:schemeClr val="dk1"/>
              </a:solidFill>
            </a:endParaRPr>
          </a:p>
          <a:p>
            <a:pPr indent="0" lvl="0" marL="0" rtl="0" algn="l">
              <a:lnSpc>
                <a:spcPct val="95000"/>
              </a:lnSpc>
              <a:spcBef>
                <a:spcPts val="0"/>
              </a:spcBef>
              <a:spcAft>
                <a:spcPts val="0"/>
              </a:spcAft>
              <a:buClr>
                <a:schemeClr val="dk1"/>
              </a:buClr>
              <a:buSzPts val="1018"/>
              <a:buFont typeface="Arial"/>
              <a:buNone/>
            </a:pPr>
            <a:r>
              <a:rPr lang="en" sz="1217">
                <a:solidFill>
                  <a:schemeClr val="dk1"/>
                </a:solidFill>
              </a:rPr>
              <a:t>Model Design and Construction </a:t>
            </a:r>
            <a:endParaRPr sz="1217">
              <a:solidFill>
                <a:schemeClr val="dk1"/>
              </a:solidFill>
            </a:endParaRPr>
          </a:p>
          <a:p>
            <a:pPr indent="0" lvl="0" marL="0" rtl="0" algn="l">
              <a:lnSpc>
                <a:spcPct val="95000"/>
              </a:lnSpc>
              <a:spcBef>
                <a:spcPts val="0"/>
              </a:spcBef>
              <a:spcAft>
                <a:spcPts val="0"/>
              </a:spcAft>
              <a:buClr>
                <a:schemeClr val="dk1"/>
              </a:buClr>
              <a:buSzPts val="1018"/>
              <a:buFont typeface="Arial"/>
              <a:buNone/>
            </a:pPr>
            <a:r>
              <a:rPr lang="en" sz="1217">
                <a:solidFill>
                  <a:schemeClr val="dk1"/>
                </a:solidFill>
              </a:rPr>
              <a:t>Model Access</a:t>
            </a:r>
            <a:endParaRPr sz="1217">
              <a:solidFill>
                <a:schemeClr val="dk1"/>
              </a:solidFill>
            </a:endParaRPr>
          </a:p>
          <a:p>
            <a:pPr indent="0" lvl="0" marL="0" rtl="0" algn="l">
              <a:lnSpc>
                <a:spcPct val="95000"/>
              </a:lnSpc>
              <a:spcBef>
                <a:spcPts val="0"/>
              </a:spcBef>
              <a:spcAft>
                <a:spcPts val="0"/>
              </a:spcAft>
              <a:buClr>
                <a:schemeClr val="dk1"/>
              </a:buClr>
              <a:buSzPts val="1018"/>
              <a:buFont typeface="Arial"/>
              <a:buNone/>
            </a:pPr>
            <a:r>
              <a:rPr lang="en" sz="1217">
                <a:solidFill>
                  <a:schemeClr val="dk1"/>
                </a:solidFill>
              </a:rPr>
              <a:t>Content Dissemination </a:t>
            </a:r>
            <a:endParaRPr sz="1217">
              <a:solidFill>
                <a:schemeClr val="dk1"/>
              </a:solidFill>
            </a:endParaRPr>
          </a:p>
          <a:p>
            <a:pPr indent="0" lvl="0" marL="0" rtl="0" algn="l">
              <a:lnSpc>
                <a:spcPct val="95000"/>
              </a:lnSpc>
              <a:spcBef>
                <a:spcPts val="0"/>
              </a:spcBef>
              <a:spcAft>
                <a:spcPts val="0"/>
              </a:spcAft>
              <a:buClr>
                <a:schemeClr val="dk1"/>
              </a:buClr>
              <a:buSzPts val="1018"/>
              <a:buFont typeface="Arial"/>
              <a:buNone/>
            </a:pPr>
            <a:r>
              <a:rPr lang="en" sz="1217">
                <a:solidFill>
                  <a:schemeClr val="dk1"/>
                </a:solidFill>
              </a:rPr>
              <a:t>Belief Formation</a:t>
            </a:r>
            <a:endParaRPr sz="1217">
              <a:solidFill>
                <a:schemeClr val="dk1"/>
              </a:solidFill>
            </a:endParaRPr>
          </a:p>
          <a:p>
            <a:pPr indent="0" lvl="0" marL="0" rtl="0" algn="l">
              <a:lnSpc>
                <a:spcPct val="95000"/>
              </a:lnSpc>
              <a:spcBef>
                <a:spcPts val="0"/>
              </a:spcBef>
              <a:spcAft>
                <a:spcPts val="0"/>
              </a:spcAft>
              <a:buClr>
                <a:schemeClr val="dk1"/>
              </a:buClr>
              <a:buSzPts val="1018"/>
              <a:buFont typeface="Arial"/>
              <a:buNone/>
            </a:pPr>
            <a:r>
              <a:rPr lang="en" sz="1217">
                <a:solidFill>
                  <a:schemeClr val="dk1"/>
                </a:solidFill>
              </a:rPr>
              <a:t>Language Models Will Likely Change Influence Operations </a:t>
            </a:r>
            <a:endParaRPr sz="1217">
              <a:solidFill>
                <a:schemeClr val="dk1"/>
              </a:solidFill>
            </a:endParaRPr>
          </a:p>
          <a:p>
            <a:pPr indent="0" lvl="0" marL="0" rtl="0" algn="l">
              <a:lnSpc>
                <a:spcPct val="95000"/>
              </a:lnSpc>
              <a:spcBef>
                <a:spcPts val="0"/>
              </a:spcBef>
              <a:spcAft>
                <a:spcPts val="0"/>
              </a:spcAft>
              <a:buClr>
                <a:schemeClr val="dk1"/>
              </a:buClr>
              <a:buSzPts val="1018"/>
              <a:buFont typeface="Arial"/>
              <a:buNone/>
            </a:pPr>
            <a:r>
              <a:rPr lang="en" sz="1217">
                <a:solidFill>
                  <a:schemeClr val="dk1"/>
                </a:solidFill>
              </a:rPr>
              <a:t>There Are No Silver Bullet Solutions </a:t>
            </a:r>
            <a:endParaRPr sz="1217">
              <a:solidFill>
                <a:schemeClr val="dk1"/>
              </a:solidFill>
            </a:endParaRPr>
          </a:p>
          <a:p>
            <a:pPr indent="0" lvl="0" marL="0" rtl="0" algn="l">
              <a:lnSpc>
                <a:spcPct val="95000"/>
              </a:lnSpc>
              <a:spcBef>
                <a:spcPts val="0"/>
              </a:spcBef>
              <a:spcAft>
                <a:spcPts val="0"/>
              </a:spcAft>
              <a:buClr>
                <a:schemeClr val="dk1"/>
              </a:buClr>
              <a:buSzPts val="1018"/>
              <a:buFont typeface="Arial"/>
              <a:buNone/>
            </a:pPr>
            <a:r>
              <a:rPr lang="en" sz="1217">
                <a:solidFill>
                  <a:schemeClr val="dk1"/>
                </a:solidFill>
              </a:rPr>
              <a:t>Collective Responses Are Needed</a:t>
            </a:r>
            <a:endParaRPr sz="1217">
              <a:solidFill>
                <a:schemeClr val="dk1"/>
              </a:solidFill>
            </a:endParaRPr>
          </a:p>
          <a:p>
            <a:pPr indent="0" lvl="0" marL="0" rtl="0" algn="l">
              <a:lnSpc>
                <a:spcPct val="95000"/>
              </a:lnSpc>
              <a:spcBef>
                <a:spcPts val="0"/>
              </a:spcBef>
              <a:spcAft>
                <a:spcPts val="0"/>
              </a:spcAft>
              <a:buClr>
                <a:schemeClr val="dk1"/>
              </a:buClr>
              <a:buSzPts val="1018"/>
              <a:buFont typeface="Arial"/>
              <a:buNone/>
            </a:pPr>
            <a:r>
              <a:rPr lang="en" sz="1217">
                <a:solidFill>
                  <a:schemeClr val="dk1"/>
                </a:solidFill>
              </a:rPr>
              <a:t>Mitigations Must Address Demand As Well As Supply </a:t>
            </a:r>
            <a:endParaRPr sz="1217">
              <a:solidFill>
                <a:schemeClr val="dk1"/>
              </a:solidFill>
            </a:endParaRPr>
          </a:p>
          <a:p>
            <a:pPr indent="0" lvl="0" marL="0" rtl="0" algn="l">
              <a:lnSpc>
                <a:spcPct val="95000"/>
              </a:lnSpc>
              <a:spcBef>
                <a:spcPts val="0"/>
              </a:spcBef>
              <a:spcAft>
                <a:spcPts val="0"/>
              </a:spcAft>
              <a:buClr>
                <a:schemeClr val="dk1"/>
              </a:buClr>
              <a:buSzPts val="1018"/>
              <a:buFont typeface="Arial"/>
              <a:buNone/>
            </a:pPr>
            <a:r>
              <a:rPr lang="en" sz="1217">
                <a:solidFill>
                  <a:schemeClr val="dk1"/>
                </a:solidFill>
              </a:rPr>
              <a:t>Further Research Is Necessary</a:t>
            </a:r>
            <a:endParaRPr sz="1217">
              <a:solidFill>
                <a:schemeClr val="dk1"/>
              </a:solidFill>
            </a:endParaRPr>
          </a:p>
          <a:p>
            <a:pPr indent="0" lvl="0" marL="0" rtl="0" algn="l">
              <a:lnSpc>
                <a:spcPct val="95000"/>
              </a:lnSpc>
              <a:spcBef>
                <a:spcPts val="0"/>
              </a:spcBef>
              <a:spcAft>
                <a:spcPts val="1200"/>
              </a:spcAft>
              <a:buSzPts val="1018"/>
              <a:buNone/>
            </a:pPr>
            <a:r>
              <a:t/>
            </a:r>
            <a:endParaRPr sz="166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Generative Models: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the last decade, research in AI has improved the ability to automate the production of digital content, including images, video, audio, and text. These new generative AI models can learn to understand the patterns in a given type of data—like text in the English language or the audio waveforms comprising songs—in order to sample new items of that type and produce original outputs.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0" name="Google Shape;80;p17"/>
          <p:cNvSpPr txBox="1"/>
          <p:nvPr>
            <p:ph idx="1" type="body"/>
          </p:nvPr>
        </p:nvSpPr>
        <p:spPr>
          <a:xfrm>
            <a:off x="177750" y="79000"/>
            <a:ext cx="8654700" cy="448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1" name="Google Shape;81;p17"/>
          <p:cNvPicPr preferRelativeResize="0"/>
          <p:nvPr/>
        </p:nvPicPr>
        <p:blipFill>
          <a:blip r:embed="rId3">
            <a:alphaModFix/>
          </a:blip>
          <a:stretch>
            <a:fillRect/>
          </a:stretch>
        </p:blipFill>
        <p:spPr>
          <a:xfrm>
            <a:off x="567934" y="0"/>
            <a:ext cx="7395881" cy="5143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8" name="Google Shape;88;p18"/>
          <p:cNvPicPr preferRelativeResize="0"/>
          <p:nvPr/>
        </p:nvPicPr>
        <p:blipFill>
          <a:blip r:embed="rId3">
            <a:alphaModFix/>
          </a:blip>
          <a:stretch>
            <a:fillRect/>
          </a:stretch>
        </p:blipFill>
        <p:spPr>
          <a:xfrm>
            <a:off x="812346" y="0"/>
            <a:ext cx="7519308" cy="5143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Influence Operations?</a:t>
            </a:r>
            <a:endParaRPr/>
          </a:p>
          <a:p>
            <a:pPr indent="0" lvl="0" marL="0" rtl="0" algn="l">
              <a:spcBef>
                <a:spcPts val="0"/>
              </a:spcBef>
              <a:spcAft>
                <a:spcPts val="0"/>
              </a:spcAft>
              <a:buNone/>
            </a:pPr>
            <a:r>
              <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 Attempts to cast one’s own government, culture, or policies in a positive light • Advocacy for or against specific policies </a:t>
            </a:r>
            <a:endParaRPr/>
          </a:p>
          <a:p>
            <a:pPr indent="0" lvl="0" marL="457200" rtl="0" algn="l">
              <a:spcBef>
                <a:spcPts val="1200"/>
              </a:spcBef>
              <a:spcAft>
                <a:spcPts val="1200"/>
              </a:spcAft>
              <a:buNone/>
            </a:pPr>
            <a:r>
              <a:rPr lang="en"/>
              <a:t>• Attempts to make allies look good and rivals look bad to third-party countries • Attempts to destabilize foreign relations or domestic affairs in rival countries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0" name="Google Shape;100;p20"/>
          <p:cNvSpPr txBox="1"/>
          <p:nvPr>
            <p:ph idx="1" type="body"/>
          </p:nvPr>
        </p:nvSpPr>
        <p:spPr>
          <a:xfrm>
            <a:off x="311700" y="0"/>
            <a:ext cx="8520600" cy="456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Elaborate scene construction and composition with 2022 text-to-image models. While Figure 2 shows that 2022 models can do hard tasks from 2015 easily, text-to-image models can also do tasks that were not possible before. In this image, many details of the scene are described via language, and the system translates that into a plausible image. Left is from Google’s Parti, and right is from Google’s Imagen.</a:t>
            </a:r>
            <a:endParaRPr/>
          </a:p>
          <a:p>
            <a:pPr indent="0" lvl="0" marL="0" rtl="0" algn="l">
              <a:spcBef>
                <a:spcPts val="1200"/>
              </a:spcBef>
              <a:spcAft>
                <a:spcPts val="1200"/>
              </a:spcAft>
              <a:buNone/>
            </a:pPr>
            <a:r>
              <a:t/>
            </a:r>
            <a:endParaRPr/>
          </a:p>
        </p:txBody>
      </p:sp>
      <p:pic>
        <p:nvPicPr>
          <p:cNvPr id="101" name="Google Shape;101;p20"/>
          <p:cNvPicPr preferRelativeResize="0"/>
          <p:nvPr/>
        </p:nvPicPr>
        <p:blipFill>
          <a:blip r:embed="rId3">
            <a:alphaModFix/>
          </a:blip>
          <a:stretch>
            <a:fillRect/>
          </a:stretch>
        </p:blipFill>
        <p:spPr>
          <a:xfrm>
            <a:off x="2371351" y="2078425"/>
            <a:ext cx="4847074" cy="24905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8" name="Google Shape;108;p21"/>
          <p:cNvPicPr preferRelativeResize="0"/>
          <p:nvPr/>
        </p:nvPicPr>
        <p:blipFill>
          <a:blip r:embed="rId3">
            <a:alphaModFix/>
          </a:blip>
          <a:stretch>
            <a:fillRect/>
          </a:stretch>
        </p:blipFill>
        <p:spPr>
          <a:xfrm>
            <a:off x="1880902" y="0"/>
            <a:ext cx="5382195"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