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9" r:id="rId3"/>
    <p:sldId id="290" r:id="rId4"/>
    <p:sldId id="293" r:id="rId5"/>
    <p:sldId id="294" r:id="rId6"/>
    <p:sldId id="296" r:id="rId7"/>
    <p:sldId id="300" r:id="rId8"/>
    <p:sldId id="324" r:id="rId9"/>
    <p:sldId id="323" r:id="rId10"/>
    <p:sldId id="301" r:id="rId11"/>
    <p:sldId id="302" r:id="rId12"/>
    <p:sldId id="303" r:id="rId13"/>
    <p:sldId id="304" r:id="rId14"/>
    <p:sldId id="305" r:id="rId15"/>
    <p:sldId id="306" r:id="rId16"/>
    <p:sldId id="307" r:id="rId17"/>
    <p:sldId id="325" r:id="rId18"/>
    <p:sldId id="328" r:id="rId19"/>
    <p:sldId id="329" r:id="rId20"/>
    <p:sldId id="330" r:id="rId21"/>
    <p:sldId id="331" r:id="rId22"/>
    <p:sldId id="342" r:id="rId23"/>
    <p:sldId id="332" r:id="rId24"/>
    <p:sldId id="333" r:id="rId25"/>
    <p:sldId id="334" r:id="rId26"/>
    <p:sldId id="335" r:id="rId27"/>
    <p:sldId id="326" r:id="rId28"/>
    <p:sldId id="348" r:id="rId29"/>
    <p:sldId id="327" r:id="rId30"/>
    <p:sldId id="344" r:id="rId31"/>
    <p:sldId id="346" r:id="rId32"/>
    <p:sldId id="345" r:id="rId33"/>
    <p:sldId id="343" r:id="rId34"/>
    <p:sldId id="347" r:id="rId35"/>
    <p:sldId id="340" r:id="rId36"/>
    <p:sldId id="317"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8D63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9" autoAdjust="0"/>
    <p:restoredTop sz="94624" autoAdjust="0"/>
  </p:normalViewPr>
  <p:slideViewPr>
    <p:cSldViewPr>
      <p:cViewPr varScale="1">
        <p:scale>
          <a:sx n="69" d="100"/>
          <a:sy n="69" d="100"/>
        </p:scale>
        <p:origin x="-54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8.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5000"/>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4/26/2017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8.xml"/><Relationship Id="rId4" Type="http://schemas.openxmlformats.org/officeDocument/2006/relationships/image" Target="../media/image22.jpeg"/></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receptumelogic.com/projects/bigcranes"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3.xml"/><Relationship Id="rId5" Type="http://schemas.openxmlformats.org/officeDocument/2006/relationships/image" Target="../media/image37.jpeg"/><Relationship Id="rId4" Type="http://schemas.openxmlformats.org/officeDocument/2006/relationships/image" Target="../media/image36.jpeg"/></Relationships>
</file>

<file path=ppt/slides/_rels/slide35.xml.rels><?xml version="1.0" encoding="UTF-8" standalone="yes"?>
<Relationships xmlns="http://schemas.openxmlformats.org/package/2006/relationships"><Relationship Id="rId3" Type="http://schemas.openxmlformats.org/officeDocument/2006/relationships/package" Target="../embeddings/Microsoft_Office_Excel_Worksheet1.xls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bigcranesindia.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pn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jpeg"/></Relationships>
</file>

<file path=ppt/slides/_rels/slide9.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pn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0" y="0"/>
            <a:ext cx="9144000" cy="6880942"/>
          </a:xfrm>
          <a:prstGeom prst="rect">
            <a:avLst/>
          </a:prstGeom>
        </p:spPr>
      </p:pic>
      <p:sp>
        <p:nvSpPr>
          <p:cNvPr id="8" name="TextBox 7"/>
          <p:cNvSpPr txBox="1"/>
          <p:nvPr/>
        </p:nvSpPr>
        <p:spPr>
          <a:xfrm>
            <a:off x="1905000" y="-2380"/>
            <a:ext cx="7239000" cy="1138773"/>
          </a:xfrm>
          <a:prstGeom prst="rect">
            <a:avLst/>
          </a:prstGeom>
          <a:noFill/>
        </p:spPr>
        <p:txBody>
          <a:bodyPr wrap="square" rtlCol="0">
            <a:spAutoFit/>
          </a:bodyPr>
          <a:lstStyle/>
          <a:p>
            <a:pPr algn="ctr"/>
            <a:r>
              <a:rPr lang="en-US" sz="3600" dirty="0">
                <a:latin typeface="Century Gothic"/>
                <a:cs typeface="Century Gothic"/>
              </a:rPr>
              <a:t>BIG CRANES INDIA PVT. LTD</a:t>
            </a:r>
            <a:r>
              <a:rPr lang="en-US" sz="4000" dirty="0"/>
              <a:t>.</a:t>
            </a:r>
          </a:p>
          <a:p>
            <a:pPr algn="r"/>
            <a:r>
              <a:rPr lang="en-US" sz="2800" dirty="0">
                <a:solidFill>
                  <a:schemeClr val="accent2">
                    <a:lumMod val="75000"/>
                  </a:schemeClr>
                </a:solidFill>
                <a:latin typeface="Baoli SC Regular"/>
                <a:cs typeface="Baoli SC Regular"/>
              </a:rPr>
              <a:t>Infrastructure revolution in India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GROUND BREAKING</a:t>
            </a:r>
          </a:p>
        </p:txBody>
      </p:sp>
      <p:pic>
        <p:nvPicPr>
          <p:cNvPr id="5" name="Content Placeholder 4" descr="ikea-hyd_2968179g.jpg"/>
          <p:cNvPicPr>
            <a:picLocks noGrp="1" noChangeAspect="1"/>
          </p:cNvPicPr>
          <p:nvPr>
            <p:ph idx="1"/>
          </p:nvPr>
        </p:nvPicPr>
        <p:blipFill>
          <a:blip r:embed="rId2" cstate="print"/>
          <a:stretch>
            <a:fillRect/>
          </a:stretch>
        </p:blipFill>
        <p:spPr>
          <a:xfrm>
            <a:off x="304800" y="3886200"/>
            <a:ext cx="8686800" cy="2780684"/>
          </a:xfrm>
        </p:spPr>
      </p:pic>
      <p:sp>
        <p:nvSpPr>
          <p:cNvPr id="4" name="Text Placeholder 3"/>
          <p:cNvSpPr>
            <a:spLocks noGrp="1"/>
          </p:cNvSpPr>
          <p:nvPr>
            <p:ph type="body" sz="half" idx="2"/>
          </p:nvPr>
        </p:nvSpPr>
        <p:spPr>
          <a:xfrm>
            <a:off x="457200" y="1435101"/>
            <a:ext cx="3008313" cy="2298700"/>
          </a:xfrm>
        </p:spPr>
        <p:txBody>
          <a:bodyPr/>
          <a:lstStyle/>
          <a:p>
            <a:r>
              <a:rPr lang="en-US" dirty="0"/>
              <a:t>Our work starts from the date of Ground Breaking Ceremony</a:t>
            </a:r>
          </a:p>
        </p:txBody>
      </p:sp>
      <p:pic>
        <p:nvPicPr>
          <p:cNvPr id="8" name="Picture 7" descr="editor_2017111355531.jpg"/>
          <p:cNvPicPr>
            <a:picLocks noChangeAspect="1"/>
          </p:cNvPicPr>
          <p:nvPr/>
        </p:nvPicPr>
        <p:blipFill>
          <a:blip r:embed="rId3" cstate="print"/>
          <a:srcRect r="43902"/>
          <a:stretch>
            <a:fillRect/>
          </a:stretch>
        </p:blipFill>
        <p:spPr>
          <a:xfrm>
            <a:off x="3581400" y="0"/>
            <a:ext cx="5486400" cy="3790122"/>
          </a:xfrm>
          <a:prstGeom prst="rect">
            <a:avLst/>
          </a:prstGeom>
        </p:spPr>
      </p:pic>
      <p:sp>
        <p:nvSpPr>
          <p:cNvPr id="3" name="TextBox 2"/>
          <p:cNvSpPr txBox="1"/>
          <p:nvPr/>
        </p:nvSpPr>
        <p:spPr>
          <a:xfrm>
            <a:off x="457200" y="533400"/>
            <a:ext cx="2329634" cy="523220"/>
          </a:xfrm>
          <a:prstGeom prst="rect">
            <a:avLst/>
          </a:prstGeom>
          <a:noFill/>
        </p:spPr>
        <p:txBody>
          <a:bodyPr wrap="none" rtlCol="0">
            <a:spAutoFit/>
          </a:bodyPr>
          <a:lstStyle/>
          <a:p>
            <a:r>
              <a:rPr lang="en-US" sz="2800" b="1" u="sng" dirty="0"/>
              <a:t>HOW IT HELPS</a:t>
            </a:r>
          </a:p>
        </p:txBody>
      </p:sp>
    </p:spTree>
    <p:extLst>
      <p:ext uri="{BB962C8B-B14F-4D97-AF65-F5344CB8AC3E}">
        <p14:creationId xmlns="" xmlns:p14="http://schemas.microsoft.com/office/powerpoint/2010/main" val="40199247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641350"/>
          </a:xfrm>
        </p:spPr>
        <p:txBody>
          <a:bodyPr/>
          <a:lstStyle/>
          <a:p>
            <a:r>
              <a:rPr lang="en-US" dirty="0"/>
              <a:t>SITE LIGHTNING</a:t>
            </a:r>
          </a:p>
        </p:txBody>
      </p:sp>
      <p:pic>
        <p:nvPicPr>
          <p:cNvPr id="5" name="Content Placeholder 4" descr="gens6-845x321.jpg"/>
          <p:cNvPicPr>
            <a:picLocks noGrp="1" noChangeAspect="1"/>
          </p:cNvPicPr>
          <p:nvPr>
            <p:ph idx="1"/>
          </p:nvPr>
        </p:nvPicPr>
        <p:blipFill>
          <a:blip r:embed="rId2" cstate="print"/>
          <a:stretch>
            <a:fillRect/>
          </a:stretch>
        </p:blipFill>
        <p:spPr>
          <a:xfrm>
            <a:off x="685800" y="2209800"/>
            <a:ext cx="8305800" cy="4267200"/>
          </a:xfrm>
        </p:spPr>
      </p:pic>
      <p:sp>
        <p:nvSpPr>
          <p:cNvPr id="4" name="Text Placeholder 3"/>
          <p:cNvSpPr>
            <a:spLocks noGrp="1"/>
          </p:cNvSpPr>
          <p:nvPr>
            <p:ph type="body" sz="half" idx="2"/>
          </p:nvPr>
        </p:nvSpPr>
        <p:spPr>
          <a:xfrm>
            <a:off x="457200" y="914401"/>
            <a:ext cx="3008313" cy="1143000"/>
          </a:xfrm>
        </p:spPr>
        <p:txBody>
          <a:bodyPr/>
          <a:lstStyle/>
          <a:p>
            <a:r>
              <a:rPr lang="en-US" dirty="0"/>
              <a:t>We have equipped with different type of Generators and lighting systems from the day of ground breaking till the end of the project.</a:t>
            </a:r>
          </a:p>
        </p:txBody>
      </p:sp>
      <p:sp>
        <p:nvSpPr>
          <p:cNvPr id="6" name="TextBox 5"/>
          <p:cNvSpPr txBox="1"/>
          <p:nvPr/>
        </p:nvSpPr>
        <p:spPr>
          <a:xfrm>
            <a:off x="6019800" y="533400"/>
            <a:ext cx="2329634" cy="523220"/>
          </a:xfrm>
          <a:prstGeom prst="rect">
            <a:avLst/>
          </a:prstGeom>
          <a:noFill/>
        </p:spPr>
        <p:txBody>
          <a:bodyPr wrap="none" rtlCol="0">
            <a:spAutoFit/>
          </a:bodyPr>
          <a:lstStyle/>
          <a:p>
            <a:r>
              <a:rPr lang="en-US" sz="2800" b="1" u="sng" dirty="0"/>
              <a:t>HOW IT HELPS</a:t>
            </a:r>
          </a:p>
        </p:txBody>
      </p:sp>
    </p:spTree>
    <p:extLst>
      <p:ext uri="{BB962C8B-B14F-4D97-AF65-F5344CB8AC3E}">
        <p14:creationId xmlns="" xmlns:p14="http://schemas.microsoft.com/office/powerpoint/2010/main" val="20688900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0" y="1295400"/>
            <a:ext cx="3008313" cy="704850"/>
          </a:xfrm>
        </p:spPr>
        <p:txBody>
          <a:bodyPr/>
          <a:lstStyle/>
          <a:p>
            <a:r>
              <a:rPr lang="en-US" dirty="0"/>
              <a:t>SITE LEVELLING &amp; GRADING</a:t>
            </a:r>
          </a:p>
        </p:txBody>
      </p:sp>
      <p:sp>
        <p:nvSpPr>
          <p:cNvPr id="4" name="Text Placeholder 3"/>
          <p:cNvSpPr>
            <a:spLocks noGrp="1"/>
          </p:cNvSpPr>
          <p:nvPr>
            <p:ph type="body" sz="half" idx="2"/>
          </p:nvPr>
        </p:nvSpPr>
        <p:spPr>
          <a:xfrm>
            <a:off x="5715000" y="1981200"/>
            <a:ext cx="3008313" cy="1384300"/>
          </a:xfrm>
        </p:spPr>
        <p:txBody>
          <a:bodyPr/>
          <a:lstStyle/>
          <a:p>
            <a:r>
              <a:rPr lang="en-US" dirty="0"/>
              <a:t>We have with us Excavators, Proclainers, Backhoe Loaders &amp; Dumpers for Site Leveling &amp; Grading works and for all other earth related works.</a:t>
            </a:r>
          </a:p>
        </p:txBody>
      </p:sp>
      <p:pic>
        <p:nvPicPr>
          <p:cNvPr id="5" name="Picture 4" descr="grading01.jpg"/>
          <p:cNvPicPr>
            <a:picLocks noChangeAspect="1"/>
          </p:cNvPicPr>
          <p:nvPr/>
        </p:nvPicPr>
        <p:blipFill>
          <a:blip r:embed="rId2" cstate="print"/>
          <a:stretch>
            <a:fillRect/>
          </a:stretch>
        </p:blipFill>
        <p:spPr>
          <a:xfrm>
            <a:off x="381000" y="381000"/>
            <a:ext cx="4724400" cy="3200400"/>
          </a:xfrm>
          <a:prstGeom prst="rect">
            <a:avLst/>
          </a:prstGeom>
        </p:spPr>
      </p:pic>
      <p:pic>
        <p:nvPicPr>
          <p:cNvPr id="6" name="Picture 5" descr="n11.jpg"/>
          <p:cNvPicPr>
            <a:picLocks noChangeAspect="1"/>
          </p:cNvPicPr>
          <p:nvPr/>
        </p:nvPicPr>
        <p:blipFill>
          <a:blip r:embed="rId3" cstate="print"/>
          <a:stretch>
            <a:fillRect/>
          </a:stretch>
        </p:blipFill>
        <p:spPr>
          <a:xfrm>
            <a:off x="381000" y="3657600"/>
            <a:ext cx="8382000" cy="2800350"/>
          </a:xfrm>
          <a:prstGeom prst="rect">
            <a:avLst/>
          </a:prstGeom>
        </p:spPr>
      </p:pic>
      <p:sp>
        <p:nvSpPr>
          <p:cNvPr id="7" name="TextBox 6"/>
          <p:cNvSpPr txBox="1"/>
          <p:nvPr/>
        </p:nvSpPr>
        <p:spPr>
          <a:xfrm>
            <a:off x="5867400" y="304800"/>
            <a:ext cx="2329634" cy="523220"/>
          </a:xfrm>
          <a:prstGeom prst="rect">
            <a:avLst/>
          </a:prstGeom>
          <a:noFill/>
        </p:spPr>
        <p:txBody>
          <a:bodyPr wrap="none" rtlCol="0">
            <a:spAutoFit/>
          </a:bodyPr>
          <a:lstStyle/>
          <a:p>
            <a:r>
              <a:rPr lang="en-US" sz="2800" b="1" u="sng" dirty="0"/>
              <a:t>HOW IT HELPS</a:t>
            </a:r>
          </a:p>
        </p:txBody>
      </p:sp>
    </p:spTree>
    <p:extLst>
      <p:ext uri="{BB962C8B-B14F-4D97-AF65-F5344CB8AC3E}">
        <p14:creationId xmlns="" xmlns:p14="http://schemas.microsoft.com/office/powerpoint/2010/main" val="4814740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676400"/>
            <a:ext cx="3008313" cy="368300"/>
          </a:xfrm>
        </p:spPr>
        <p:txBody>
          <a:bodyPr>
            <a:normAutofit fontScale="90000"/>
          </a:bodyPr>
          <a:lstStyle/>
          <a:p>
            <a:r>
              <a:rPr lang="en-US" dirty="0"/>
              <a:t>PILING &amp; FOUNDATION</a:t>
            </a:r>
          </a:p>
        </p:txBody>
      </p:sp>
      <p:sp>
        <p:nvSpPr>
          <p:cNvPr id="4" name="Text Placeholder 3"/>
          <p:cNvSpPr>
            <a:spLocks noGrp="1"/>
          </p:cNvSpPr>
          <p:nvPr>
            <p:ph type="body" sz="half" idx="2"/>
          </p:nvPr>
        </p:nvSpPr>
        <p:spPr>
          <a:xfrm>
            <a:off x="381000" y="2286000"/>
            <a:ext cx="3008313" cy="774700"/>
          </a:xfrm>
        </p:spPr>
        <p:txBody>
          <a:bodyPr/>
          <a:lstStyle/>
          <a:p>
            <a:r>
              <a:rPr lang="en-US" dirty="0"/>
              <a:t>We have all types and categories of Piling Rigs for Piling and Diaphragm Walls</a:t>
            </a:r>
          </a:p>
        </p:txBody>
      </p:sp>
      <p:pic>
        <p:nvPicPr>
          <p:cNvPr id="5" name="Picture 4" descr="001-724x543.jpg"/>
          <p:cNvPicPr>
            <a:picLocks noChangeAspect="1"/>
          </p:cNvPicPr>
          <p:nvPr/>
        </p:nvPicPr>
        <p:blipFill>
          <a:blip r:embed="rId2" cstate="print"/>
          <a:stretch>
            <a:fillRect/>
          </a:stretch>
        </p:blipFill>
        <p:spPr>
          <a:xfrm>
            <a:off x="304800" y="3657600"/>
            <a:ext cx="8610600" cy="2667000"/>
          </a:xfrm>
          <a:prstGeom prst="rect">
            <a:avLst/>
          </a:prstGeom>
        </p:spPr>
      </p:pic>
      <p:pic>
        <p:nvPicPr>
          <p:cNvPr id="6" name="Picture 5" descr="buyuk-olur-mu1.jpg"/>
          <p:cNvPicPr>
            <a:picLocks noChangeAspect="1"/>
          </p:cNvPicPr>
          <p:nvPr/>
        </p:nvPicPr>
        <p:blipFill>
          <a:blip r:embed="rId3" cstate="print"/>
          <a:stretch>
            <a:fillRect/>
          </a:stretch>
        </p:blipFill>
        <p:spPr>
          <a:xfrm>
            <a:off x="3657600" y="152400"/>
            <a:ext cx="5257800" cy="3371850"/>
          </a:xfrm>
          <a:prstGeom prst="rect">
            <a:avLst/>
          </a:prstGeom>
        </p:spPr>
      </p:pic>
      <p:sp>
        <p:nvSpPr>
          <p:cNvPr id="7" name="TextBox 6"/>
          <p:cNvSpPr txBox="1"/>
          <p:nvPr/>
        </p:nvSpPr>
        <p:spPr>
          <a:xfrm>
            <a:off x="457200" y="533400"/>
            <a:ext cx="2329634" cy="523220"/>
          </a:xfrm>
          <a:prstGeom prst="rect">
            <a:avLst/>
          </a:prstGeom>
          <a:noFill/>
        </p:spPr>
        <p:txBody>
          <a:bodyPr wrap="none" rtlCol="0">
            <a:spAutoFit/>
          </a:bodyPr>
          <a:lstStyle/>
          <a:p>
            <a:r>
              <a:rPr lang="en-US" sz="2800" b="1" u="sng" dirty="0"/>
              <a:t>HOW IT HELPS</a:t>
            </a:r>
          </a:p>
        </p:txBody>
      </p:sp>
    </p:spTree>
    <p:extLst>
      <p:ext uri="{BB962C8B-B14F-4D97-AF65-F5344CB8AC3E}">
        <p14:creationId xmlns="" xmlns:p14="http://schemas.microsoft.com/office/powerpoint/2010/main" val="12949101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76400"/>
            <a:ext cx="3008313" cy="628650"/>
          </a:xfrm>
        </p:spPr>
        <p:txBody>
          <a:bodyPr>
            <a:normAutofit fontScale="90000"/>
          </a:bodyPr>
          <a:lstStyle/>
          <a:p>
            <a:r>
              <a:rPr lang="en-US" dirty="0"/>
              <a:t>PLANT &amp; MACHINERY FOR ERECTION</a:t>
            </a:r>
          </a:p>
        </p:txBody>
      </p:sp>
      <p:sp>
        <p:nvSpPr>
          <p:cNvPr id="4" name="Text Placeholder 3"/>
          <p:cNvSpPr>
            <a:spLocks noGrp="1"/>
          </p:cNvSpPr>
          <p:nvPr>
            <p:ph type="body" sz="half" idx="2"/>
          </p:nvPr>
        </p:nvSpPr>
        <p:spPr>
          <a:xfrm>
            <a:off x="533400" y="2286000"/>
            <a:ext cx="3008313" cy="1536700"/>
          </a:xfrm>
        </p:spPr>
        <p:txBody>
          <a:bodyPr/>
          <a:lstStyle/>
          <a:p>
            <a:r>
              <a:rPr lang="en-US" dirty="0"/>
              <a:t>Soon after Piling, the erection of the plant starts with mobilization of different kinds of Cranes, Forklifts, Man-Lifts, Hydra’s, etc., which are available plenty all around the site which saves your time and money.</a:t>
            </a:r>
          </a:p>
        </p:txBody>
      </p:sp>
      <p:pic>
        <p:nvPicPr>
          <p:cNvPr id="6" name="Picture 5" descr="7.jpg"/>
          <p:cNvPicPr>
            <a:picLocks noChangeAspect="1"/>
          </p:cNvPicPr>
          <p:nvPr/>
        </p:nvPicPr>
        <p:blipFill>
          <a:blip r:embed="rId2" cstate="print"/>
          <a:stretch>
            <a:fillRect/>
          </a:stretch>
        </p:blipFill>
        <p:spPr>
          <a:xfrm>
            <a:off x="4495800" y="228600"/>
            <a:ext cx="4495800" cy="2532845"/>
          </a:xfrm>
          <a:prstGeom prst="rect">
            <a:avLst/>
          </a:prstGeom>
        </p:spPr>
      </p:pic>
      <p:pic>
        <p:nvPicPr>
          <p:cNvPr id="7" name="Picture 6" descr="97320_3_02.jpg"/>
          <p:cNvPicPr>
            <a:picLocks noChangeAspect="1"/>
          </p:cNvPicPr>
          <p:nvPr/>
        </p:nvPicPr>
        <p:blipFill>
          <a:blip r:embed="rId3" cstate="print">
            <a:clrChange>
              <a:clrFrom>
                <a:srgbClr val="D2C5B2"/>
              </a:clrFrom>
              <a:clrTo>
                <a:srgbClr val="D2C5B2">
                  <a:alpha val="0"/>
                </a:srgbClr>
              </a:clrTo>
            </a:clrChange>
          </a:blip>
          <a:stretch>
            <a:fillRect/>
          </a:stretch>
        </p:blipFill>
        <p:spPr>
          <a:xfrm>
            <a:off x="4495800" y="2895600"/>
            <a:ext cx="4491814" cy="2362200"/>
          </a:xfrm>
          <a:prstGeom prst="rect">
            <a:avLst/>
          </a:prstGeom>
        </p:spPr>
      </p:pic>
      <p:pic>
        <p:nvPicPr>
          <p:cNvPr id="8" name="Picture 7" descr="mob1.jpg"/>
          <p:cNvPicPr>
            <a:picLocks noChangeAspect="1"/>
          </p:cNvPicPr>
          <p:nvPr/>
        </p:nvPicPr>
        <p:blipFill>
          <a:blip r:embed="rId4" cstate="print">
            <a:clrChange>
              <a:clrFrom>
                <a:srgbClr val="FFFFFF"/>
              </a:clrFrom>
              <a:clrTo>
                <a:srgbClr val="FFFFFF">
                  <a:alpha val="0"/>
                </a:srgbClr>
              </a:clrTo>
            </a:clrChange>
          </a:blip>
          <a:stretch>
            <a:fillRect/>
          </a:stretch>
        </p:blipFill>
        <p:spPr>
          <a:xfrm>
            <a:off x="0" y="3962400"/>
            <a:ext cx="5143500" cy="2895600"/>
          </a:xfrm>
          <a:prstGeom prst="rect">
            <a:avLst/>
          </a:prstGeom>
        </p:spPr>
      </p:pic>
      <p:sp>
        <p:nvSpPr>
          <p:cNvPr id="9" name="TextBox 8"/>
          <p:cNvSpPr txBox="1"/>
          <p:nvPr/>
        </p:nvSpPr>
        <p:spPr>
          <a:xfrm>
            <a:off x="457200" y="533400"/>
            <a:ext cx="2329634" cy="523220"/>
          </a:xfrm>
          <a:prstGeom prst="rect">
            <a:avLst/>
          </a:prstGeom>
          <a:noFill/>
        </p:spPr>
        <p:txBody>
          <a:bodyPr wrap="none" rtlCol="0">
            <a:spAutoFit/>
          </a:bodyPr>
          <a:lstStyle/>
          <a:p>
            <a:r>
              <a:rPr lang="en-US" sz="2800" b="1" u="sng" dirty="0"/>
              <a:t>HOW IT HELPS</a:t>
            </a:r>
          </a:p>
        </p:txBody>
      </p:sp>
    </p:spTree>
    <p:extLst>
      <p:ext uri="{BB962C8B-B14F-4D97-AF65-F5344CB8AC3E}">
        <p14:creationId xmlns="" xmlns:p14="http://schemas.microsoft.com/office/powerpoint/2010/main" val="26777309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0" y="273050"/>
            <a:ext cx="4953000" cy="1162050"/>
          </a:xfrm>
        </p:spPr>
        <p:txBody>
          <a:bodyPr>
            <a:normAutofit/>
          </a:bodyPr>
          <a:lstStyle/>
          <a:p>
            <a:pPr algn="r"/>
            <a:r>
              <a:rPr lang="en-US" sz="2800" dirty="0"/>
              <a:t>FROM START OF THE PROJECT</a:t>
            </a:r>
          </a:p>
        </p:txBody>
      </p:sp>
      <p:pic>
        <p:nvPicPr>
          <p:cNvPr id="8" name="Picture 7" descr="WhatsApp Image 2017-03-31 at 2.27.54 PM.jpeg"/>
          <p:cNvPicPr>
            <a:picLocks noChangeAspect="1"/>
          </p:cNvPicPr>
          <p:nvPr/>
        </p:nvPicPr>
        <p:blipFill>
          <a:blip r:embed="rId2" cstate="print"/>
          <a:stretch>
            <a:fillRect/>
          </a:stretch>
        </p:blipFill>
        <p:spPr>
          <a:xfrm>
            <a:off x="152400" y="2743199"/>
            <a:ext cx="8839200" cy="3754933"/>
          </a:xfrm>
          <a:prstGeom prst="rect">
            <a:avLst/>
          </a:prstGeom>
        </p:spPr>
      </p:pic>
      <p:sp>
        <p:nvSpPr>
          <p:cNvPr id="10" name="Text Placeholder 3"/>
          <p:cNvSpPr txBox="1">
            <a:spLocks/>
          </p:cNvSpPr>
          <p:nvPr/>
        </p:nvSpPr>
        <p:spPr>
          <a:xfrm>
            <a:off x="4038600" y="1676400"/>
            <a:ext cx="4572000" cy="9906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noProof="0" dirty="0"/>
              <a:t>After plant erection with these cranes, the only activity left is Commercial Production that’s where we sign off.</a:t>
            </a: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457200" y="533400"/>
            <a:ext cx="2329634" cy="523220"/>
          </a:xfrm>
          <a:prstGeom prst="rect">
            <a:avLst/>
          </a:prstGeom>
          <a:noFill/>
        </p:spPr>
        <p:txBody>
          <a:bodyPr wrap="none" rtlCol="0">
            <a:spAutoFit/>
          </a:bodyPr>
          <a:lstStyle/>
          <a:p>
            <a:r>
              <a:rPr lang="en-US" sz="2800" b="1" u="sng" dirty="0"/>
              <a:t>HOW IT HELPS</a:t>
            </a:r>
          </a:p>
        </p:txBody>
      </p:sp>
    </p:spTree>
    <p:extLst>
      <p:ext uri="{BB962C8B-B14F-4D97-AF65-F5344CB8AC3E}">
        <p14:creationId xmlns="" xmlns:p14="http://schemas.microsoft.com/office/powerpoint/2010/main" val="10290996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ENGIZ_GENERAL_018.jpg"/>
          <p:cNvPicPr>
            <a:picLocks noChangeAspect="1"/>
          </p:cNvPicPr>
          <p:nvPr/>
        </p:nvPicPr>
        <p:blipFill>
          <a:blip r:embed="rId2" cstate="print"/>
          <a:stretch>
            <a:fillRect/>
          </a:stretch>
        </p:blipFill>
        <p:spPr>
          <a:xfrm>
            <a:off x="-1" y="152400"/>
            <a:ext cx="9144001" cy="5943600"/>
          </a:xfrm>
          <a:prstGeom prst="rect">
            <a:avLst/>
          </a:prstGeom>
        </p:spPr>
      </p:pic>
      <p:sp>
        <p:nvSpPr>
          <p:cNvPr id="3" name="TextBox 2"/>
          <p:cNvSpPr txBox="1"/>
          <p:nvPr/>
        </p:nvSpPr>
        <p:spPr>
          <a:xfrm>
            <a:off x="3048000" y="6324600"/>
            <a:ext cx="3505200" cy="369332"/>
          </a:xfrm>
          <a:prstGeom prst="rect">
            <a:avLst/>
          </a:prstGeom>
          <a:noFill/>
        </p:spPr>
        <p:txBody>
          <a:bodyPr wrap="square" rtlCol="0">
            <a:spAutoFit/>
          </a:bodyPr>
          <a:lstStyle/>
          <a:p>
            <a:r>
              <a:rPr lang="en-US" dirty="0"/>
              <a:t>TILL COMMERCIAL PRODUCTION</a:t>
            </a:r>
          </a:p>
        </p:txBody>
      </p:sp>
    </p:spTree>
    <p:extLst>
      <p:ext uri="{BB962C8B-B14F-4D97-AF65-F5344CB8AC3E}">
        <p14:creationId xmlns="" xmlns:p14="http://schemas.microsoft.com/office/powerpoint/2010/main" val="26315088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1200" y="3429000"/>
            <a:ext cx="5069567" cy="369332"/>
          </a:xfrm>
          <a:prstGeom prst="rect">
            <a:avLst/>
          </a:prstGeom>
          <a:noFill/>
        </p:spPr>
        <p:txBody>
          <a:bodyPr wrap="none" rtlCol="0">
            <a:spAutoFit/>
          </a:bodyPr>
          <a:lstStyle/>
          <a:p>
            <a:r>
              <a:rPr lang="en-US" dirty="0"/>
              <a:t>A PEEK IN TO OUR WEBSITE UNDER CONSTRUCTION</a:t>
            </a:r>
          </a:p>
        </p:txBody>
      </p:sp>
      <p:pic>
        <p:nvPicPr>
          <p:cNvPr id="3" name="Picture 2">
            <a:hlinkClick r:id="rId2"/>
          </p:cNvPr>
          <p:cNvPicPr>
            <a:picLocks noChangeAspect="1"/>
          </p:cNvPicPr>
          <p:nvPr/>
        </p:nvPicPr>
        <p:blipFill>
          <a:blip r:embed="rId3"/>
          <a:stretch>
            <a:fillRect/>
          </a:stretch>
        </p:blipFill>
        <p:spPr>
          <a:xfrm>
            <a:off x="3276600" y="1295400"/>
            <a:ext cx="2298700" cy="1892300"/>
          </a:xfrm>
          <a:prstGeom prst="rect">
            <a:avLst/>
          </a:prstGeom>
        </p:spPr>
      </p:pic>
    </p:spTree>
    <p:extLst>
      <p:ext uri="{BB962C8B-B14F-4D97-AF65-F5344CB8AC3E}">
        <p14:creationId xmlns="" xmlns:p14="http://schemas.microsoft.com/office/powerpoint/2010/main" val="29908735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OUR MISSION</a:t>
            </a:r>
          </a:p>
        </p:txBody>
      </p:sp>
      <p:sp>
        <p:nvSpPr>
          <p:cNvPr id="3" name="Content Placeholder 2"/>
          <p:cNvSpPr>
            <a:spLocks noGrp="1"/>
          </p:cNvSpPr>
          <p:nvPr>
            <p:ph idx="1"/>
          </p:nvPr>
        </p:nvSpPr>
        <p:spPr/>
        <p:txBody>
          <a:bodyPr>
            <a:normAutofit fontScale="92500" lnSpcReduction="20000"/>
          </a:bodyPr>
          <a:lstStyle/>
          <a:p>
            <a:pPr algn="just"/>
            <a:r>
              <a:rPr lang="en-IN" dirty="0" smtClean="0"/>
              <a:t>Contributing </a:t>
            </a:r>
            <a:r>
              <a:rPr lang="en-IN" dirty="0"/>
              <a:t>to the businesses of our clientile and the welfare of the society by providing adequate information to all and creating a congenial platorm for all to grow safer and richer. </a:t>
            </a:r>
          </a:p>
          <a:p>
            <a:pPr algn="just"/>
            <a:endParaRPr lang="en-IN" dirty="0"/>
          </a:p>
          <a:p>
            <a:pPr algn="just"/>
            <a:r>
              <a:rPr lang="en-IN" dirty="0"/>
              <a:t>Our social innovation includes using digital technology in skill development among the youth. Sharing and </a:t>
            </a:r>
            <a:r>
              <a:rPr lang="en-IN" dirty="0" smtClean="0"/>
              <a:t>tackling </a:t>
            </a:r>
            <a:r>
              <a:rPr lang="en-IN" dirty="0"/>
              <a:t>issues of safety of operating personnel, business owners and their equipments by providing a friendly interactive training time to time. </a:t>
            </a:r>
          </a:p>
          <a:p>
            <a:pPr algn="just"/>
            <a:endParaRPr lang="en-US" dirty="0"/>
          </a:p>
        </p:txBody>
      </p:sp>
    </p:spTree>
    <p:extLst>
      <p:ext uri="{BB962C8B-B14F-4D97-AF65-F5344CB8AC3E}">
        <p14:creationId xmlns="" xmlns:p14="http://schemas.microsoft.com/office/powerpoint/2010/main" val="37953659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u="sng" dirty="0"/>
              <a:t>POTENTIAL </a:t>
            </a:r>
            <a:r>
              <a:rPr lang="en-IN" dirty="0"/>
              <a:t/>
            </a:r>
            <a:br>
              <a:rPr lang="en-IN" dirty="0"/>
            </a:br>
            <a:endParaRPr lang="en-US" dirty="0"/>
          </a:p>
        </p:txBody>
      </p:sp>
      <p:sp>
        <p:nvSpPr>
          <p:cNvPr id="3" name="Content Placeholder 2"/>
          <p:cNvSpPr>
            <a:spLocks noGrp="1"/>
          </p:cNvSpPr>
          <p:nvPr>
            <p:ph idx="1"/>
          </p:nvPr>
        </p:nvSpPr>
        <p:spPr/>
        <p:txBody>
          <a:bodyPr/>
          <a:lstStyle/>
          <a:p>
            <a:pPr marL="0" indent="0" algn="just">
              <a:buNone/>
            </a:pPr>
            <a:r>
              <a:rPr lang="en-IN" dirty="0"/>
              <a:t>BCI assumes a large equipment population in India at present which will keep BCI busy for over five years. Besides there will be growth of over 25% within the next five years in the equipment volume parallel to the growth in infrastructure industry as envisaged by Government of India </a:t>
            </a:r>
            <a:endParaRPr lang="en-US" dirty="0"/>
          </a:p>
        </p:txBody>
      </p:sp>
    </p:spTree>
    <p:extLst>
      <p:ext uri="{BB962C8B-B14F-4D97-AF65-F5344CB8AC3E}">
        <p14:creationId xmlns="" xmlns:p14="http://schemas.microsoft.com/office/powerpoint/2010/main" val="28093592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44562"/>
          </a:xfrm>
        </p:spPr>
        <p:txBody>
          <a:bodyPr>
            <a:noAutofit/>
          </a:bodyPr>
          <a:lstStyle/>
          <a:p>
            <a:r>
              <a:rPr lang="en-US" sz="3200" dirty="0"/>
              <a:t>Overview of Infrastructure Industry in India.</a:t>
            </a:r>
            <a:br>
              <a:rPr lang="en-US" sz="3200" dirty="0"/>
            </a:br>
            <a:endParaRPr lang="en-US" sz="3200" dirty="0"/>
          </a:p>
        </p:txBody>
      </p:sp>
      <p:sp>
        <p:nvSpPr>
          <p:cNvPr id="3" name="Content Placeholder 2"/>
          <p:cNvSpPr>
            <a:spLocks noGrp="1"/>
          </p:cNvSpPr>
          <p:nvPr>
            <p:ph idx="1"/>
          </p:nvPr>
        </p:nvSpPr>
        <p:spPr>
          <a:xfrm>
            <a:off x="457200" y="1524000"/>
            <a:ext cx="8229600" cy="4343400"/>
          </a:xfrm>
        </p:spPr>
        <p:txBody>
          <a:bodyPr>
            <a:normAutofit fontScale="77500" lnSpcReduction="20000"/>
          </a:bodyPr>
          <a:lstStyle/>
          <a:p>
            <a:pPr marL="0" indent="0" algn="just">
              <a:buNone/>
            </a:pPr>
            <a:r>
              <a:rPr lang="en-US" sz="2000" b="1" u="sng" dirty="0"/>
              <a:t>IMMEDIATE FUTURE OF CONSTRUCTION EQUIPMENT USING SECTORS</a:t>
            </a:r>
          </a:p>
          <a:p>
            <a:pPr marL="0" indent="0" algn="just">
              <a:buNone/>
            </a:pPr>
            <a:endParaRPr lang="en-US" sz="2000" u="sng" dirty="0"/>
          </a:p>
          <a:p>
            <a:pPr lvl="0" algn="just"/>
            <a:r>
              <a:rPr lang="en-US" sz="2800" dirty="0"/>
              <a:t>Infrastructure sector is one of the key drivers for Indian economy. The sector is highly responsible for propelling India’s overall growth. </a:t>
            </a:r>
          </a:p>
          <a:p>
            <a:pPr lvl="0" algn="just"/>
            <a:endParaRPr lang="en-US" sz="2800" dirty="0"/>
          </a:p>
          <a:p>
            <a:pPr algn="just"/>
            <a:r>
              <a:rPr lang="en-US" sz="2800" dirty="0"/>
              <a:t>World class infrastructure in India is the Goal of present Government - Road Transport, Highways, Shipping and Aviation being the prime segments of focus. Investments to the tune of Rs. 25 trillion budgeted over the period of next  three years. </a:t>
            </a:r>
          </a:p>
          <a:p>
            <a:pPr algn="just"/>
            <a:endParaRPr lang="en-US" sz="2800" dirty="0"/>
          </a:p>
          <a:p>
            <a:pPr algn="just"/>
            <a:r>
              <a:rPr lang="en-US" sz="2800" dirty="0"/>
              <a:t>A major part of this is allocated for developing 27 industrial clusters and for road, railway and port connectivity projects</a:t>
            </a:r>
            <a:r>
              <a:rPr lang="en-US" sz="2400" dirty="0" smtClean="0"/>
              <a:t>.</a:t>
            </a:r>
          </a:p>
          <a:p>
            <a:pPr algn="just"/>
            <a:endParaRPr lang="en-US" sz="2800" dirty="0"/>
          </a:p>
          <a:p>
            <a:pPr lvl="0" algn="just"/>
            <a:endParaRPr lang="en-US" b="1" dirty="0"/>
          </a:p>
          <a:p>
            <a:pPr algn="just"/>
            <a:endParaRPr lang="en-US" dirty="0"/>
          </a:p>
        </p:txBody>
      </p:sp>
    </p:spTree>
    <p:extLst>
      <p:ext uri="{BB962C8B-B14F-4D97-AF65-F5344CB8AC3E}">
        <p14:creationId xmlns="" xmlns:p14="http://schemas.microsoft.com/office/powerpoint/2010/main" val="20150430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u="sng" dirty="0"/>
              <a:t>FUTURE OF BIG CRANES</a:t>
            </a:r>
            <a:endParaRPr lang="en-US" u="sng" dirty="0"/>
          </a:p>
        </p:txBody>
      </p:sp>
      <p:sp>
        <p:nvSpPr>
          <p:cNvPr id="3" name="Content Placeholder 2"/>
          <p:cNvSpPr>
            <a:spLocks noGrp="1"/>
          </p:cNvSpPr>
          <p:nvPr>
            <p:ph idx="1"/>
          </p:nvPr>
        </p:nvSpPr>
        <p:spPr>
          <a:xfrm>
            <a:off x="152400" y="1600200"/>
            <a:ext cx="8839200" cy="4525963"/>
          </a:xfrm>
        </p:spPr>
        <p:txBody>
          <a:bodyPr>
            <a:noAutofit/>
          </a:bodyPr>
          <a:lstStyle/>
          <a:p>
            <a:pPr algn="just"/>
            <a:r>
              <a:rPr lang="en-IN" sz="2400" u="sng" dirty="0"/>
              <a:t>Training of Operating Manpower</a:t>
            </a:r>
            <a:r>
              <a:rPr lang="en-IN" sz="2400" dirty="0"/>
              <a:t> suitable to each equipment and industry is another major business which can branch out of BCI which can grow in to a fairly promising revenue model.</a:t>
            </a:r>
          </a:p>
          <a:p>
            <a:pPr algn="just"/>
            <a:r>
              <a:rPr lang="en-IN" sz="2400" u="sng" dirty="0"/>
              <a:t>Quality certification of Equipments</a:t>
            </a:r>
            <a:r>
              <a:rPr lang="en-IN" sz="2400" dirty="0"/>
              <a:t> based on their age, condition and capacity is another service which will help end users rest assured and hence every service provider might like to employ. The requisite expertise, technology and manpower are already in place to give this business a shape.</a:t>
            </a:r>
          </a:p>
          <a:p>
            <a:pPr algn="just"/>
            <a:r>
              <a:rPr lang="en-IN" sz="2400" u="sng" dirty="0"/>
              <a:t>JOB Portal</a:t>
            </a:r>
            <a:r>
              <a:rPr lang="en-IN" sz="2400" dirty="0"/>
              <a:t> specific to this infrastructure industry is yet another attractive </a:t>
            </a:r>
            <a:r>
              <a:rPr lang="en-IN" sz="2400" dirty="0" smtClean="0"/>
              <a:t>arena </a:t>
            </a:r>
            <a:r>
              <a:rPr lang="en-IN" sz="2400" dirty="0"/>
              <a:t>where certified operators and service personnel can be hired from. This ensures quality of manpower and safer operation of equipments to the service providers. </a:t>
            </a:r>
            <a:endParaRPr lang="en-US" sz="2400" dirty="0"/>
          </a:p>
        </p:txBody>
      </p:sp>
    </p:spTree>
    <p:extLst>
      <p:ext uri="{BB962C8B-B14F-4D97-AF65-F5344CB8AC3E}">
        <p14:creationId xmlns="" xmlns:p14="http://schemas.microsoft.com/office/powerpoint/2010/main" val="12562833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REVENUE MODEL</a:t>
            </a:r>
            <a:r>
              <a:rPr lang="en-IN" dirty="0"/>
              <a:t> </a:t>
            </a:r>
            <a:endParaRPr lang="en-US" dirty="0"/>
          </a:p>
        </p:txBody>
      </p:sp>
      <p:sp>
        <p:nvSpPr>
          <p:cNvPr id="3" name="Content Placeholder 2"/>
          <p:cNvSpPr>
            <a:spLocks noGrp="1"/>
          </p:cNvSpPr>
          <p:nvPr>
            <p:ph idx="1"/>
          </p:nvPr>
        </p:nvSpPr>
        <p:spPr>
          <a:xfrm>
            <a:off x="457200" y="1295400"/>
            <a:ext cx="8229600" cy="5257800"/>
          </a:xfrm>
        </p:spPr>
        <p:txBody>
          <a:bodyPr>
            <a:normAutofit fontScale="92500" lnSpcReduction="10000"/>
          </a:bodyPr>
          <a:lstStyle/>
          <a:p>
            <a:pPr marL="0" indent="0" algn="just"/>
            <a:r>
              <a:rPr lang="en-IN" dirty="0" smtClean="0"/>
              <a:t> BCI </a:t>
            </a:r>
            <a:r>
              <a:rPr lang="en-IN" dirty="0"/>
              <a:t>would charge a nominal Subscription fee for each equipment enlisted by a service provider and will ensure providing the details of address and equipment to the user who seeks the service based on the geographic location, capacity of the equipment/job, suitability. This promises regular enquiries to the service providers which they can convert in to business </a:t>
            </a:r>
            <a:r>
              <a:rPr lang="en-IN" dirty="0" smtClean="0"/>
              <a:t>immediately </a:t>
            </a:r>
            <a:r>
              <a:rPr lang="en-IN" dirty="0"/>
              <a:t>and for future too. </a:t>
            </a:r>
          </a:p>
          <a:p>
            <a:pPr marL="0" indent="0" algn="just"/>
            <a:r>
              <a:rPr lang="en-IN" dirty="0" smtClean="0"/>
              <a:t> BCI </a:t>
            </a:r>
            <a:r>
              <a:rPr lang="en-IN" dirty="0"/>
              <a:t>plans not to charge any service fee from the end user or the service provider for this service besides the subscription fee from service provider. </a:t>
            </a:r>
            <a:endParaRPr lang="en-US" dirty="0"/>
          </a:p>
        </p:txBody>
      </p:sp>
    </p:spTree>
    <p:extLst>
      <p:ext uri="{BB962C8B-B14F-4D97-AF65-F5344CB8AC3E}">
        <p14:creationId xmlns="" xmlns:p14="http://schemas.microsoft.com/office/powerpoint/2010/main" val="9668333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3200"/>
            <a:ext cx="8229600" cy="1143000"/>
          </a:xfrm>
        </p:spPr>
        <p:txBody>
          <a:bodyPr>
            <a:normAutofit/>
          </a:bodyPr>
          <a:lstStyle/>
          <a:p>
            <a:r>
              <a:rPr lang="en-IN" u="sng" dirty="0"/>
              <a:t>SWOT ANALYSIS</a:t>
            </a:r>
            <a:endParaRPr lang="en-US" dirty="0"/>
          </a:p>
        </p:txBody>
      </p:sp>
    </p:spTree>
    <p:extLst>
      <p:ext uri="{BB962C8B-B14F-4D97-AF65-F5344CB8AC3E}">
        <p14:creationId xmlns="" xmlns:p14="http://schemas.microsoft.com/office/powerpoint/2010/main" val="41838545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u="sng" dirty="0"/>
              <a:t>STRENGTH</a:t>
            </a:r>
            <a:r>
              <a:rPr lang="en-IN" dirty="0"/>
              <a:t/>
            </a:r>
            <a:br>
              <a:rPr lang="en-IN" dirty="0"/>
            </a:br>
            <a:endParaRPr lang="en-US" dirty="0"/>
          </a:p>
        </p:txBody>
      </p:sp>
      <p:sp>
        <p:nvSpPr>
          <p:cNvPr id="3" name="Content Placeholder 2"/>
          <p:cNvSpPr>
            <a:spLocks noGrp="1"/>
          </p:cNvSpPr>
          <p:nvPr>
            <p:ph idx="1"/>
          </p:nvPr>
        </p:nvSpPr>
        <p:spPr>
          <a:xfrm>
            <a:off x="457200" y="1066800"/>
            <a:ext cx="8229600" cy="5059363"/>
          </a:xfrm>
        </p:spPr>
        <p:txBody>
          <a:bodyPr>
            <a:normAutofit lnSpcReduction="10000"/>
          </a:bodyPr>
          <a:lstStyle/>
          <a:p>
            <a:pPr algn="just"/>
            <a:r>
              <a:rPr lang="en-IN" dirty="0"/>
              <a:t>This is a First of its kind business model in India encompassing all needs of Infrastructure Equipment Industry. The potential is immense and hence  provides BCI a virgin and eager market to render its serivces.  This area is yet not explored or ventured by any one on a professional scale and thus is available for harvesting immediately. BCI ensures every user to be safer than before in terms of credibility of service provider, equipment safety and availability of options. </a:t>
            </a:r>
          </a:p>
          <a:p>
            <a:endParaRPr lang="en-US" dirty="0"/>
          </a:p>
        </p:txBody>
      </p:sp>
    </p:spTree>
    <p:extLst>
      <p:ext uri="{BB962C8B-B14F-4D97-AF65-F5344CB8AC3E}">
        <p14:creationId xmlns="" xmlns:p14="http://schemas.microsoft.com/office/powerpoint/2010/main" val="24269807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u="sng" dirty="0"/>
              <a:t>WEAKNESS</a:t>
            </a:r>
            <a:endParaRPr lang="en-US" dirty="0"/>
          </a:p>
        </p:txBody>
      </p:sp>
      <p:sp>
        <p:nvSpPr>
          <p:cNvPr id="3" name="Content Placeholder 2"/>
          <p:cNvSpPr>
            <a:spLocks noGrp="1"/>
          </p:cNvSpPr>
          <p:nvPr>
            <p:ph idx="1"/>
          </p:nvPr>
        </p:nvSpPr>
        <p:spPr>
          <a:xfrm>
            <a:off x="457200" y="1600200"/>
            <a:ext cx="8229600" cy="3611563"/>
          </a:xfrm>
        </p:spPr>
        <p:txBody>
          <a:bodyPr/>
          <a:lstStyle/>
          <a:p>
            <a:pPr marL="0" indent="0" algn="just">
              <a:buNone/>
            </a:pPr>
            <a:r>
              <a:rPr lang="en-IN" dirty="0"/>
              <a:t>Being a service industry, BCI will  be vulnerable to manpower iteration. Best in Industry emoluments and incentives will help retention of employees, in which BCI will leave no stone unturned.</a:t>
            </a:r>
          </a:p>
          <a:p>
            <a:endParaRPr lang="en-US" dirty="0"/>
          </a:p>
        </p:txBody>
      </p:sp>
    </p:spTree>
    <p:extLst>
      <p:ext uri="{BB962C8B-B14F-4D97-AF65-F5344CB8AC3E}">
        <p14:creationId xmlns="" xmlns:p14="http://schemas.microsoft.com/office/powerpoint/2010/main" val="317525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u="sng" dirty="0"/>
              <a:t>OPPORTUNITY</a:t>
            </a:r>
            <a:endParaRPr lang="en-US" dirty="0"/>
          </a:p>
        </p:txBody>
      </p:sp>
      <p:sp>
        <p:nvSpPr>
          <p:cNvPr id="3" name="Content Placeholder 2"/>
          <p:cNvSpPr>
            <a:spLocks noGrp="1"/>
          </p:cNvSpPr>
          <p:nvPr>
            <p:ph idx="1"/>
          </p:nvPr>
        </p:nvSpPr>
        <p:spPr/>
        <p:txBody>
          <a:bodyPr/>
          <a:lstStyle/>
          <a:p>
            <a:pPr marL="0" indent="0" algn="just">
              <a:buNone/>
            </a:pPr>
            <a:r>
              <a:rPr lang="en-IN" dirty="0"/>
              <a:t>BCI looks forward to a steep organic growth in its core operation. However, this accumelated knowledge base, customer database and operation expertese will give way to new opportunities of revenue from Job Portals, Quality Certifications, Human Resource Development, Equipment sales, Advertisements of spares and consumables used for equipments etc..</a:t>
            </a:r>
          </a:p>
          <a:p>
            <a:pPr marL="0" indent="0">
              <a:buNone/>
            </a:pPr>
            <a:endParaRPr lang="en-US" dirty="0"/>
          </a:p>
        </p:txBody>
      </p:sp>
    </p:spTree>
    <p:extLst>
      <p:ext uri="{BB962C8B-B14F-4D97-AF65-F5344CB8AC3E}">
        <p14:creationId xmlns="" xmlns:p14="http://schemas.microsoft.com/office/powerpoint/2010/main" val="36645576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2966" y="1524000"/>
            <a:ext cx="8229600" cy="3840163"/>
          </a:xfrm>
        </p:spPr>
        <p:txBody>
          <a:bodyPr/>
          <a:lstStyle/>
          <a:p>
            <a:pPr marL="0" indent="0" algn="just">
              <a:buNone/>
            </a:pPr>
            <a:r>
              <a:rPr lang="en-IN" dirty="0"/>
              <a:t>Like any startup industry, BCI will surely </a:t>
            </a:r>
            <a:r>
              <a:rPr lang="en-IN" dirty="0" smtClean="0"/>
              <a:t>remain </a:t>
            </a:r>
            <a:r>
              <a:rPr lang="en-IN" dirty="0"/>
              <a:t>under threat of mushrooming </a:t>
            </a:r>
            <a:r>
              <a:rPr lang="en-IN" dirty="0" smtClean="0"/>
              <a:t>competition </a:t>
            </a:r>
            <a:r>
              <a:rPr lang="en-IN" dirty="0"/>
              <a:t>soon after its venturing. Keeping abreast with the industries needs and establishing strong brand awareness and loyalty will help keep BCI ahead of others always.</a:t>
            </a:r>
          </a:p>
          <a:p>
            <a:endParaRPr lang="en-US" dirty="0"/>
          </a:p>
        </p:txBody>
      </p:sp>
      <p:sp>
        <p:nvSpPr>
          <p:cNvPr id="6" name="Title 1"/>
          <p:cNvSpPr>
            <a:spLocks noGrp="1"/>
          </p:cNvSpPr>
          <p:nvPr>
            <p:ph type="title"/>
          </p:nvPr>
        </p:nvSpPr>
        <p:spPr>
          <a:xfrm>
            <a:off x="457200" y="274638"/>
            <a:ext cx="8229600" cy="1143000"/>
          </a:xfrm>
        </p:spPr>
        <p:txBody>
          <a:bodyPr>
            <a:normAutofit/>
          </a:bodyPr>
          <a:lstStyle/>
          <a:p>
            <a:r>
              <a:rPr lang="en-IN" u="sng" dirty="0"/>
              <a:t>THREAT</a:t>
            </a:r>
            <a:endParaRPr lang="en-US" dirty="0"/>
          </a:p>
        </p:txBody>
      </p:sp>
    </p:spTree>
    <p:extLst>
      <p:ext uri="{BB962C8B-B14F-4D97-AF65-F5344CB8AC3E}">
        <p14:creationId xmlns="" xmlns:p14="http://schemas.microsoft.com/office/powerpoint/2010/main" val="6899335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1905000"/>
            <a:ext cx="7772400" cy="4419599"/>
          </a:xfrm>
        </p:spPr>
        <p:txBody>
          <a:bodyPr>
            <a:normAutofit/>
          </a:bodyPr>
          <a:lstStyle/>
          <a:p>
            <a:pPr marL="457200" indent="-457200">
              <a:lnSpc>
                <a:spcPct val="150000"/>
              </a:lnSpc>
              <a:buFont typeface="Arial" panose="020B0604020202020204" pitchFamily="34" charset="0"/>
              <a:buChar char="•"/>
            </a:pPr>
            <a:r>
              <a:rPr lang="en-US" sz="2800" dirty="0">
                <a:solidFill>
                  <a:schemeClr val="tx1"/>
                </a:solidFill>
              </a:rPr>
              <a:t>MEMBERSHIPS FROM CORPORATE CUSTOMERS</a:t>
            </a:r>
          </a:p>
          <a:p>
            <a:pPr marL="457200" indent="-457200">
              <a:lnSpc>
                <a:spcPct val="150000"/>
              </a:lnSpc>
              <a:buFont typeface="Arial" panose="020B0604020202020204" pitchFamily="34" charset="0"/>
              <a:buChar char="•"/>
            </a:pPr>
            <a:r>
              <a:rPr lang="en-US" sz="2800" dirty="0">
                <a:solidFill>
                  <a:schemeClr val="tx1"/>
                </a:solidFill>
              </a:rPr>
              <a:t>SUBSCRIPTIONS FROM SERVICE PROVIDERS</a:t>
            </a:r>
          </a:p>
          <a:p>
            <a:pPr marL="457200" indent="-457200">
              <a:lnSpc>
                <a:spcPct val="150000"/>
              </a:lnSpc>
              <a:buFont typeface="Arial" panose="020B0604020202020204" pitchFamily="34" charset="0"/>
              <a:buChar char="•"/>
            </a:pPr>
            <a:r>
              <a:rPr lang="en-US" sz="2800" dirty="0">
                <a:solidFill>
                  <a:schemeClr val="tx1"/>
                </a:solidFill>
              </a:rPr>
              <a:t>REGISTRATION OF EQUIPMENTS ON SITE</a:t>
            </a:r>
          </a:p>
          <a:p>
            <a:pPr marL="457200" indent="-457200">
              <a:lnSpc>
                <a:spcPct val="150000"/>
              </a:lnSpc>
              <a:buFont typeface="Arial" panose="020B0604020202020204" pitchFamily="34" charset="0"/>
              <a:buChar char="•"/>
            </a:pPr>
            <a:r>
              <a:rPr lang="en-US" sz="2800" dirty="0">
                <a:solidFill>
                  <a:schemeClr val="tx1"/>
                </a:solidFill>
              </a:rPr>
              <a:t>CERTIFICATION OF EQUIPMENTS</a:t>
            </a:r>
          </a:p>
          <a:p>
            <a:pPr marL="457200" indent="-457200">
              <a:lnSpc>
                <a:spcPct val="150000"/>
              </a:lnSpc>
              <a:buFont typeface="Arial" panose="020B0604020202020204" pitchFamily="34" charset="0"/>
              <a:buChar char="•"/>
            </a:pPr>
            <a:r>
              <a:rPr lang="en-US" sz="2800" dirty="0">
                <a:solidFill>
                  <a:schemeClr val="tx1"/>
                </a:solidFill>
              </a:rPr>
              <a:t>TRAINING OF MANPOWER AND CERTIFICATION</a:t>
            </a:r>
          </a:p>
          <a:p>
            <a:pPr marL="457200" indent="-457200">
              <a:lnSpc>
                <a:spcPct val="150000"/>
              </a:lnSpc>
              <a:buFont typeface="Arial" panose="020B0604020202020204" pitchFamily="34" charset="0"/>
              <a:buChar char="•"/>
            </a:pPr>
            <a:r>
              <a:rPr lang="en-US" sz="2800" dirty="0">
                <a:solidFill>
                  <a:schemeClr val="tx1"/>
                </a:solidFill>
              </a:rPr>
              <a:t>ADVERTISEMENTS</a:t>
            </a:r>
          </a:p>
        </p:txBody>
      </p:sp>
      <p:sp>
        <p:nvSpPr>
          <p:cNvPr id="4" name="TextBox 3"/>
          <p:cNvSpPr txBox="1"/>
          <p:nvPr/>
        </p:nvSpPr>
        <p:spPr>
          <a:xfrm>
            <a:off x="1371600" y="914400"/>
            <a:ext cx="6781800" cy="1077218"/>
          </a:xfrm>
          <a:prstGeom prst="rect">
            <a:avLst/>
          </a:prstGeom>
          <a:noFill/>
        </p:spPr>
        <p:txBody>
          <a:bodyPr wrap="square" rtlCol="0">
            <a:spAutoFit/>
          </a:bodyPr>
          <a:lstStyle/>
          <a:p>
            <a:r>
              <a:rPr lang="en-US" sz="3200" u="sng" dirty="0"/>
              <a:t>BIGCRANES REVENUE SOURCE</a:t>
            </a:r>
          </a:p>
          <a:p>
            <a:endParaRPr lang="en-US" sz="3200" u="sng" dirty="0"/>
          </a:p>
        </p:txBody>
      </p:sp>
    </p:spTree>
    <p:extLst>
      <p:ext uri="{BB962C8B-B14F-4D97-AF65-F5344CB8AC3E}">
        <p14:creationId xmlns="" xmlns:p14="http://schemas.microsoft.com/office/powerpoint/2010/main" val="16994883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62200" y="0"/>
            <a:ext cx="6781800" cy="1077218"/>
          </a:xfrm>
          <a:prstGeom prst="rect">
            <a:avLst/>
          </a:prstGeom>
          <a:noFill/>
        </p:spPr>
        <p:txBody>
          <a:bodyPr wrap="square" rtlCol="0">
            <a:spAutoFit/>
          </a:bodyPr>
          <a:lstStyle/>
          <a:p>
            <a:r>
              <a:rPr lang="en-US" sz="3200" u="sng" dirty="0" smtClean="0"/>
              <a:t>FUND REQUIREMENT</a:t>
            </a:r>
            <a:endParaRPr lang="en-US" sz="3200" u="sng" dirty="0"/>
          </a:p>
          <a:p>
            <a:endParaRPr lang="en-US" sz="3200" u="sng" dirty="0"/>
          </a:p>
        </p:txBody>
      </p:sp>
      <p:pic>
        <p:nvPicPr>
          <p:cNvPr id="7" name="Picture 6" descr="FICED CAP EXP.JPG"/>
          <p:cNvPicPr>
            <a:picLocks noChangeAspect="1"/>
          </p:cNvPicPr>
          <p:nvPr/>
        </p:nvPicPr>
        <p:blipFill>
          <a:blip r:embed="rId2"/>
          <a:stretch>
            <a:fillRect/>
          </a:stretch>
        </p:blipFill>
        <p:spPr>
          <a:xfrm>
            <a:off x="1600200" y="685800"/>
            <a:ext cx="4953000" cy="3562089"/>
          </a:xfrm>
          <a:prstGeom prst="rect">
            <a:avLst/>
          </a:prstGeom>
        </p:spPr>
      </p:pic>
      <p:pic>
        <p:nvPicPr>
          <p:cNvPr id="6" name="Picture 5" descr="WORKING CAPITAL.JPG"/>
          <p:cNvPicPr>
            <a:picLocks noChangeAspect="1"/>
          </p:cNvPicPr>
          <p:nvPr/>
        </p:nvPicPr>
        <p:blipFill>
          <a:blip r:embed="rId3"/>
          <a:stretch>
            <a:fillRect/>
          </a:stretch>
        </p:blipFill>
        <p:spPr>
          <a:xfrm>
            <a:off x="1600200" y="4419600"/>
            <a:ext cx="4953000" cy="2156708"/>
          </a:xfrm>
          <a:prstGeom prst="rect">
            <a:avLst/>
          </a:prstGeom>
        </p:spPr>
      </p:pic>
    </p:spTree>
    <p:extLst>
      <p:ext uri="{BB962C8B-B14F-4D97-AF65-F5344CB8AC3E}">
        <p14:creationId xmlns="" xmlns:p14="http://schemas.microsoft.com/office/powerpoint/2010/main" val="16994883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0" y="304800"/>
            <a:ext cx="7162800" cy="584775"/>
          </a:xfrm>
          <a:prstGeom prst="rect">
            <a:avLst/>
          </a:prstGeom>
          <a:noFill/>
        </p:spPr>
        <p:txBody>
          <a:bodyPr wrap="square" rtlCol="0">
            <a:spAutoFit/>
          </a:bodyPr>
          <a:lstStyle/>
          <a:p>
            <a:pPr algn="ctr"/>
            <a:r>
              <a:rPr lang="en-US" dirty="0" smtClean="0"/>
              <a:t>		           </a:t>
            </a:r>
            <a:r>
              <a:rPr lang="en-US" sz="3200" b="1" dirty="0" smtClean="0"/>
              <a:t>EXPENDITURE SUMMARY</a:t>
            </a:r>
            <a:endParaRPr lang="en-US" sz="3200" b="1" dirty="0"/>
          </a:p>
        </p:txBody>
      </p:sp>
      <p:graphicFrame>
        <p:nvGraphicFramePr>
          <p:cNvPr id="15" name="Table 14"/>
          <p:cNvGraphicFramePr>
            <a:graphicFrameLocks noGrp="1"/>
          </p:cNvGraphicFramePr>
          <p:nvPr/>
        </p:nvGraphicFramePr>
        <p:xfrm>
          <a:off x="381000" y="1143001"/>
          <a:ext cx="8153400" cy="5157683"/>
        </p:xfrm>
        <a:graphic>
          <a:graphicData uri="http://schemas.openxmlformats.org/drawingml/2006/table">
            <a:tbl>
              <a:tblPr/>
              <a:tblGrid>
                <a:gridCol w="1019175"/>
                <a:gridCol w="4490741"/>
                <a:gridCol w="2643484"/>
              </a:tblGrid>
              <a:tr h="388509">
                <a:tc>
                  <a:txBody>
                    <a:bodyPr/>
                    <a:lstStyle/>
                    <a:p>
                      <a:pPr algn="ctr" fontAlgn="ctr"/>
                      <a:r>
                        <a:rPr lang="en-US" sz="1400" b="1" i="0" u="none" strike="noStrike" dirty="0" err="1">
                          <a:solidFill>
                            <a:srgbClr val="000000"/>
                          </a:solidFill>
                          <a:latin typeface="Arial"/>
                        </a:rPr>
                        <a:t>S.No</a:t>
                      </a:r>
                      <a:endParaRPr lang="en-US" sz="1400" b="1" i="0" u="none" strike="noStrike" dirty="0">
                        <a:solidFill>
                          <a:srgbClr val="000000"/>
                        </a:solidFill>
                        <a:latin typeface="Arial"/>
                      </a:endParaRPr>
                    </a:p>
                  </a:txBody>
                  <a:tcPr marL="6608" marR="6608" marT="660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latin typeface="Calibri"/>
                        </a:rPr>
                        <a:t>ACTIVITY</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000000"/>
                          </a:solidFill>
                          <a:latin typeface="Calibri"/>
                        </a:rPr>
                        <a:t>TOTAL</a:t>
                      </a:r>
                    </a:p>
                  </a:txBody>
                  <a:tcPr marL="6608" marR="6608" marT="660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2250">
                <a:tc>
                  <a:txBody>
                    <a:bodyPr/>
                    <a:lstStyle/>
                    <a:p>
                      <a:pPr algn="ctr" fontAlgn="ctr"/>
                      <a:r>
                        <a:rPr lang="en-US" sz="1400" b="1" i="0" u="none" strike="noStrike" dirty="0">
                          <a:solidFill>
                            <a:srgbClr val="000000"/>
                          </a:solidFill>
                          <a:latin typeface="Arial"/>
                        </a:rPr>
                        <a:t>1</a:t>
                      </a:r>
                    </a:p>
                  </a:txBody>
                  <a:tcPr marL="6608" marR="6608" marT="660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latin typeface="Arial"/>
                        </a:rPr>
                        <a:t>RENTALS</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000000"/>
                          </a:solidFill>
                          <a:latin typeface="Calibri"/>
                        </a:rPr>
                        <a:t> 20,42,000</a:t>
                      </a:r>
                    </a:p>
                  </a:txBody>
                  <a:tcPr marL="6608" marR="6608" marT="660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2250">
                <a:tc>
                  <a:txBody>
                    <a:bodyPr/>
                    <a:lstStyle/>
                    <a:p>
                      <a:pPr algn="ctr" fontAlgn="ctr"/>
                      <a:r>
                        <a:rPr lang="en-US" sz="1400" b="1" i="0" u="none" strike="noStrike" dirty="0">
                          <a:solidFill>
                            <a:srgbClr val="000000"/>
                          </a:solidFill>
                          <a:latin typeface="Arial"/>
                        </a:rPr>
                        <a:t>2</a:t>
                      </a:r>
                    </a:p>
                  </a:txBody>
                  <a:tcPr marL="6608" marR="6608" marT="660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latin typeface="Arial"/>
                        </a:rPr>
                        <a:t>STAFF SALARIES</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000000"/>
                          </a:solidFill>
                          <a:latin typeface="Calibri"/>
                        </a:rPr>
                        <a:t>1,51,41,000</a:t>
                      </a:r>
                    </a:p>
                  </a:txBody>
                  <a:tcPr marL="6608" marR="6608" marT="660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2250">
                <a:tc>
                  <a:txBody>
                    <a:bodyPr/>
                    <a:lstStyle/>
                    <a:p>
                      <a:pPr algn="ctr" fontAlgn="ctr"/>
                      <a:r>
                        <a:rPr lang="en-US" sz="1400" b="1" i="0" u="none" strike="noStrike">
                          <a:solidFill>
                            <a:srgbClr val="000000"/>
                          </a:solidFill>
                          <a:latin typeface="Arial"/>
                        </a:rPr>
                        <a:t>2.1</a:t>
                      </a:r>
                    </a:p>
                  </a:txBody>
                  <a:tcPr marL="6608" marR="6608" marT="660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latin typeface="Arial"/>
                        </a:rPr>
                        <a:t>TRAVELLING EXPENSE</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000000"/>
                          </a:solidFill>
                          <a:latin typeface="Calibri"/>
                        </a:rPr>
                        <a:t> 89,40,000</a:t>
                      </a:r>
                    </a:p>
                  </a:txBody>
                  <a:tcPr marL="6608" marR="6608" marT="660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2250">
                <a:tc>
                  <a:txBody>
                    <a:bodyPr/>
                    <a:lstStyle/>
                    <a:p>
                      <a:pPr algn="ctr" fontAlgn="ctr"/>
                      <a:r>
                        <a:rPr lang="en-US" sz="1400" b="1" i="0" u="none" strike="noStrike">
                          <a:solidFill>
                            <a:srgbClr val="000000"/>
                          </a:solidFill>
                          <a:latin typeface="Arial"/>
                        </a:rPr>
                        <a:t> </a:t>
                      </a:r>
                    </a:p>
                  </a:txBody>
                  <a:tcPr marL="6608" marR="6608" marT="660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latin typeface="Arial"/>
                        </a:rPr>
                        <a:t>DIRECOTORS&amp; OTHERS TRAVELLING</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000000"/>
                          </a:solidFill>
                          <a:latin typeface="Calibri"/>
                        </a:rPr>
                        <a:t> 28,50,000</a:t>
                      </a:r>
                    </a:p>
                  </a:txBody>
                  <a:tcPr marL="6608" marR="6608" marT="660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2058">
                <a:tc>
                  <a:txBody>
                    <a:bodyPr/>
                    <a:lstStyle/>
                    <a:p>
                      <a:pPr algn="ctr" fontAlgn="ctr"/>
                      <a:r>
                        <a:rPr lang="en-US" sz="1400" b="1" i="0" u="none" strike="noStrike">
                          <a:solidFill>
                            <a:srgbClr val="000000"/>
                          </a:solidFill>
                          <a:latin typeface="Arial"/>
                        </a:rPr>
                        <a:t>3</a:t>
                      </a:r>
                    </a:p>
                  </a:txBody>
                  <a:tcPr marL="6608" marR="6608" marT="660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000000"/>
                          </a:solidFill>
                          <a:latin typeface="Arial"/>
                        </a:rPr>
                        <a:t>BUSINESS PROMOTIONS</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000000"/>
                          </a:solidFill>
                          <a:latin typeface="Calibri"/>
                        </a:rPr>
                        <a:t> </a:t>
                      </a:r>
                    </a:p>
                  </a:txBody>
                  <a:tcPr marL="6608" marR="6608" marT="660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2250">
                <a:tc>
                  <a:txBody>
                    <a:bodyPr/>
                    <a:lstStyle/>
                    <a:p>
                      <a:pPr algn="ctr" fontAlgn="ctr"/>
                      <a:r>
                        <a:rPr lang="en-US" sz="1400" b="1" i="0" u="none" strike="noStrike">
                          <a:solidFill>
                            <a:srgbClr val="000000"/>
                          </a:solidFill>
                          <a:latin typeface="Arial"/>
                        </a:rPr>
                        <a:t> </a:t>
                      </a:r>
                    </a:p>
                  </a:txBody>
                  <a:tcPr marL="6608" marR="6608" marT="660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latin typeface="Arial"/>
                        </a:rPr>
                        <a:t>WEB MAINTANACE</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000000"/>
                          </a:solidFill>
                          <a:latin typeface="Calibri"/>
                        </a:rPr>
                        <a:t> 3,30,000</a:t>
                      </a:r>
                    </a:p>
                  </a:txBody>
                  <a:tcPr marL="6608" marR="6608" marT="660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2250">
                <a:tc>
                  <a:txBody>
                    <a:bodyPr/>
                    <a:lstStyle/>
                    <a:p>
                      <a:pPr algn="ctr" fontAlgn="ctr"/>
                      <a:r>
                        <a:rPr lang="en-US" sz="1400" b="1" i="0" u="none" strike="noStrike">
                          <a:solidFill>
                            <a:srgbClr val="000000"/>
                          </a:solidFill>
                          <a:latin typeface="Arial"/>
                        </a:rPr>
                        <a:t> </a:t>
                      </a:r>
                    </a:p>
                  </a:txBody>
                  <a:tcPr marL="6608" marR="6608" marT="660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latin typeface="Arial"/>
                        </a:rPr>
                        <a:t>EMAIL ADVERTISING</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000000"/>
                          </a:solidFill>
                          <a:latin typeface="Calibri"/>
                        </a:rPr>
                        <a:t> 5,50,000</a:t>
                      </a:r>
                    </a:p>
                  </a:txBody>
                  <a:tcPr marL="6608" marR="6608" marT="660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2250">
                <a:tc>
                  <a:txBody>
                    <a:bodyPr/>
                    <a:lstStyle/>
                    <a:p>
                      <a:pPr algn="ctr" fontAlgn="ctr"/>
                      <a:r>
                        <a:rPr lang="en-US" sz="1400" b="1" i="0" u="none" strike="noStrike">
                          <a:solidFill>
                            <a:srgbClr val="000000"/>
                          </a:solidFill>
                          <a:latin typeface="Arial"/>
                        </a:rPr>
                        <a:t> </a:t>
                      </a:r>
                    </a:p>
                  </a:txBody>
                  <a:tcPr marL="6608" marR="6608" marT="660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latin typeface="Arial"/>
                        </a:rPr>
                        <a:t>SMS ADVERTISING</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000000"/>
                          </a:solidFill>
                          <a:latin typeface="Calibri"/>
                        </a:rPr>
                        <a:t> 5,50,000</a:t>
                      </a:r>
                    </a:p>
                  </a:txBody>
                  <a:tcPr marL="6608" marR="6608" marT="660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2250">
                <a:tc>
                  <a:txBody>
                    <a:bodyPr/>
                    <a:lstStyle/>
                    <a:p>
                      <a:pPr algn="ctr" fontAlgn="ctr"/>
                      <a:r>
                        <a:rPr lang="en-US" sz="1400" b="1" i="0" u="none" strike="noStrike">
                          <a:solidFill>
                            <a:srgbClr val="000000"/>
                          </a:solidFill>
                          <a:latin typeface="Arial"/>
                        </a:rPr>
                        <a:t> </a:t>
                      </a:r>
                    </a:p>
                  </a:txBody>
                  <a:tcPr marL="6608" marR="6608" marT="660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latin typeface="Arial"/>
                        </a:rPr>
                        <a:t>GOOGLE OPTIMIZATION</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000000"/>
                          </a:solidFill>
                          <a:latin typeface="Calibri"/>
                        </a:rPr>
                        <a:t> 30,00,000</a:t>
                      </a:r>
                    </a:p>
                  </a:txBody>
                  <a:tcPr marL="6608" marR="6608" marT="660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2250">
                <a:tc>
                  <a:txBody>
                    <a:bodyPr/>
                    <a:lstStyle/>
                    <a:p>
                      <a:pPr algn="ctr" fontAlgn="ctr"/>
                      <a:r>
                        <a:rPr lang="en-US" sz="1400" b="1" i="0" u="none" strike="noStrike">
                          <a:solidFill>
                            <a:srgbClr val="000000"/>
                          </a:solidFill>
                          <a:latin typeface="Arial"/>
                        </a:rPr>
                        <a:t> </a:t>
                      </a:r>
                    </a:p>
                  </a:txBody>
                  <a:tcPr marL="6608" marR="6608" marT="660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Arial"/>
                        </a:rPr>
                        <a:t>CONFERENCES/ MERCHANTIZING</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000000"/>
                          </a:solidFill>
                          <a:latin typeface="Calibri"/>
                        </a:rPr>
                        <a:t> 50,00,000</a:t>
                      </a:r>
                    </a:p>
                  </a:txBody>
                  <a:tcPr marL="6608" marR="6608" marT="660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2250">
                <a:tc>
                  <a:txBody>
                    <a:bodyPr/>
                    <a:lstStyle/>
                    <a:p>
                      <a:pPr algn="ctr" fontAlgn="ctr"/>
                      <a:r>
                        <a:rPr lang="en-US" sz="1400" b="1" i="0" u="none" strike="noStrike">
                          <a:solidFill>
                            <a:srgbClr val="000000"/>
                          </a:solidFill>
                          <a:latin typeface="Arial"/>
                        </a:rPr>
                        <a:t> </a:t>
                      </a:r>
                    </a:p>
                  </a:txBody>
                  <a:tcPr marL="6608" marR="6608" marT="660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latin typeface="Arial"/>
                        </a:rPr>
                        <a:t>YOUTUBE ADVERTISING</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000000"/>
                          </a:solidFill>
                          <a:latin typeface="Calibri"/>
                        </a:rPr>
                        <a:t> 10,00,000</a:t>
                      </a:r>
                    </a:p>
                  </a:txBody>
                  <a:tcPr marL="6608" marR="6608" marT="660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2250">
                <a:tc>
                  <a:txBody>
                    <a:bodyPr/>
                    <a:lstStyle/>
                    <a:p>
                      <a:pPr algn="ctr" fontAlgn="ctr"/>
                      <a:r>
                        <a:rPr lang="en-US" sz="1400" b="1" i="0" u="none" strike="noStrike">
                          <a:solidFill>
                            <a:srgbClr val="000000"/>
                          </a:solidFill>
                          <a:latin typeface="Arial"/>
                        </a:rPr>
                        <a:t> </a:t>
                      </a:r>
                    </a:p>
                  </a:txBody>
                  <a:tcPr marL="6608" marR="6608" marT="660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latin typeface="Arial"/>
                        </a:rPr>
                        <a:t>CALL CENTER EXP</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000000"/>
                          </a:solidFill>
                          <a:latin typeface="Calibri"/>
                        </a:rPr>
                        <a:t> 12,50,000</a:t>
                      </a:r>
                    </a:p>
                  </a:txBody>
                  <a:tcPr marL="6608" marR="6608" marT="660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2250">
                <a:tc>
                  <a:txBody>
                    <a:bodyPr/>
                    <a:lstStyle/>
                    <a:p>
                      <a:pPr algn="ctr" fontAlgn="ctr"/>
                      <a:r>
                        <a:rPr lang="en-US" sz="1400" b="1" i="0" u="none" strike="noStrike">
                          <a:solidFill>
                            <a:srgbClr val="000000"/>
                          </a:solidFill>
                          <a:latin typeface="Arial"/>
                        </a:rPr>
                        <a:t> </a:t>
                      </a:r>
                    </a:p>
                  </a:txBody>
                  <a:tcPr marL="6608" marR="6608" marT="660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latin typeface="Calibri"/>
                        </a:rPr>
                        <a:t> </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latin typeface="Calibri"/>
                        </a:rPr>
                        <a:t> </a:t>
                      </a:r>
                    </a:p>
                  </a:txBody>
                  <a:tcPr marL="6608" marR="6608" marT="660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2250">
                <a:tc>
                  <a:txBody>
                    <a:bodyPr/>
                    <a:lstStyle/>
                    <a:p>
                      <a:pPr algn="ctr" fontAlgn="ctr"/>
                      <a:r>
                        <a:rPr lang="en-US" sz="1400" b="1" i="0" u="none" strike="noStrike">
                          <a:solidFill>
                            <a:srgbClr val="000000"/>
                          </a:solidFill>
                          <a:latin typeface="Arial"/>
                        </a:rPr>
                        <a:t> </a:t>
                      </a:r>
                    </a:p>
                  </a:txBody>
                  <a:tcPr marL="6608" marR="6608" marT="660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latin typeface="Calibri"/>
                        </a:rPr>
                        <a:t>Sub total</a:t>
                      </a:r>
                      <a:r>
                        <a:rPr lang="en-US" sz="1400" b="0" i="0" u="none" strike="noStrike" dirty="0">
                          <a:solidFill>
                            <a:srgbClr val="000000"/>
                          </a:solidFill>
                          <a:latin typeface="Calibri"/>
                        </a:rPr>
                        <a:t> </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000000"/>
                          </a:solidFill>
                          <a:latin typeface="Arial"/>
                        </a:rPr>
                        <a:t>4,06,53,000</a:t>
                      </a:r>
                    </a:p>
                  </a:txBody>
                  <a:tcPr marL="6608" marR="6608" marT="660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2250">
                <a:tc>
                  <a:txBody>
                    <a:bodyPr/>
                    <a:lstStyle/>
                    <a:p>
                      <a:pPr algn="ctr" fontAlgn="ctr"/>
                      <a:r>
                        <a:rPr lang="en-US" sz="1400" b="1" i="0" u="none" strike="noStrike">
                          <a:solidFill>
                            <a:srgbClr val="000000"/>
                          </a:solidFill>
                          <a:latin typeface="Arial"/>
                        </a:rPr>
                        <a:t>4</a:t>
                      </a:r>
                    </a:p>
                  </a:txBody>
                  <a:tcPr marL="6608" marR="6608" marT="660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000000"/>
                          </a:solidFill>
                          <a:latin typeface="Arial"/>
                        </a:rPr>
                        <a:t>FIXED CAPITAL EXPENCES</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000000"/>
                          </a:solidFill>
                          <a:latin typeface="Arial"/>
                        </a:rPr>
                        <a:t> 40,05,000</a:t>
                      </a:r>
                    </a:p>
                  </a:txBody>
                  <a:tcPr marL="6608" marR="6608" marT="660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7689">
                <a:tc>
                  <a:txBody>
                    <a:bodyPr/>
                    <a:lstStyle/>
                    <a:p>
                      <a:pPr algn="ctr" fontAlgn="ctr"/>
                      <a:r>
                        <a:rPr lang="en-US" sz="1400" b="1" i="0" u="none" strike="noStrike">
                          <a:solidFill>
                            <a:srgbClr val="000000"/>
                          </a:solidFill>
                          <a:latin typeface="Arial"/>
                        </a:rPr>
                        <a:t> </a:t>
                      </a:r>
                    </a:p>
                  </a:txBody>
                  <a:tcPr marL="6608" marR="6608" marT="660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000000"/>
                          </a:solidFill>
                          <a:latin typeface="Arial"/>
                        </a:rPr>
                        <a:t> </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000000"/>
                          </a:solidFill>
                          <a:latin typeface="Arial"/>
                        </a:rPr>
                        <a:t> </a:t>
                      </a:r>
                    </a:p>
                  </a:txBody>
                  <a:tcPr marL="6608" marR="6608" marT="660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5648">
                <a:tc>
                  <a:txBody>
                    <a:bodyPr/>
                    <a:lstStyle/>
                    <a:p>
                      <a:pPr algn="ctr" fontAlgn="ctr"/>
                      <a:r>
                        <a:rPr lang="en-US" sz="1400" b="0" i="0" u="none" strike="noStrike">
                          <a:solidFill>
                            <a:srgbClr val="000000"/>
                          </a:solidFill>
                          <a:latin typeface="Calibri"/>
                        </a:rPr>
                        <a:t> </a:t>
                      </a:r>
                    </a:p>
                  </a:txBody>
                  <a:tcPr marL="6608" marR="6608" marT="660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000000"/>
                          </a:solidFill>
                          <a:latin typeface="Calibri"/>
                        </a:rPr>
                        <a:t>GRAND TOTAL</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FF0000"/>
                          </a:solidFill>
                          <a:latin typeface="Arial"/>
                        </a:rPr>
                        <a:t>4,46,58,000</a:t>
                      </a:r>
                    </a:p>
                  </a:txBody>
                  <a:tcPr marL="6608" marR="6608" marT="660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5707042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Overview of Infrastructure Industry in India</a:t>
            </a:r>
            <a:br>
              <a:rPr lang="en-US" sz="2800" dirty="0"/>
            </a:br>
            <a:r>
              <a:rPr lang="en-US" sz="2800" dirty="0"/>
              <a:t>										Contd…</a:t>
            </a:r>
          </a:p>
        </p:txBody>
      </p:sp>
      <p:sp>
        <p:nvSpPr>
          <p:cNvPr id="3" name="Content Placeholder 2"/>
          <p:cNvSpPr>
            <a:spLocks noGrp="1"/>
          </p:cNvSpPr>
          <p:nvPr>
            <p:ph idx="1"/>
          </p:nvPr>
        </p:nvSpPr>
        <p:spPr/>
        <p:txBody>
          <a:bodyPr>
            <a:normAutofit fontScale="92500"/>
          </a:bodyPr>
          <a:lstStyle/>
          <a:p>
            <a:pPr algn="just"/>
            <a:r>
              <a:rPr lang="en-US" dirty="0"/>
              <a:t>In the Year 2007 Sale of construction equipment in India was  estimated to grow at a CAGR of 6.18% in volume till FY 2018.</a:t>
            </a:r>
          </a:p>
          <a:p>
            <a:pPr algn="just"/>
            <a:endParaRPr lang="en-US" dirty="0"/>
          </a:p>
          <a:p>
            <a:pPr algn="just"/>
            <a:r>
              <a:rPr lang="en-US" dirty="0"/>
              <a:t>Where as industry has witnessed growth of over 40% in FY 2016 compared to the previous year. The reasons can be attributed to the change in the governance at the center and a positive outlook of the Government towards this industry.</a:t>
            </a:r>
          </a:p>
          <a:p>
            <a:pPr algn="just"/>
            <a:endParaRPr lang="en-US" dirty="0"/>
          </a:p>
        </p:txBody>
      </p:sp>
    </p:spTree>
    <p:extLst>
      <p:ext uri="{BB962C8B-B14F-4D97-AF65-F5344CB8AC3E}">
        <p14:creationId xmlns="" xmlns:p14="http://schemas.microsoft.com/office/powerpoint/2010/main" val="25821698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81000" y="304800"/>
            <a:ext cx="4191000" cy="369332"/>
          </a:xfrm>
          <a:prstGeom prst="rect">
            <a:avLst/>
          </a:prstGeom>
          <a:noFill/>
        </p:spPr>
        <p:txBody>
          <a:bodyPr wrap="square" rtlCol="0">
            <a:spAutoFit/>
          </a:bodyPr>
          <a:lstStyle/>
          <a:p>
            <a:r>
              <a:rPr lang="en-US" b="1" i="1" u="sng" dirty="0" smtClean="0"/>
              <a:t>EXPENDITURE WORKOUTS</a:t>
            </a:r>
            <a:endParaRPr lang="en-US" b="1" i="1" u="sng" dirty="0"/>
          </a:p>
        </p:txBody>
      </p:sp>
      <p:pic>
        <p:nvPicPr>
          <p:cNvPr id="11" name="Picture 10" descr="EXPENDITURE 2.PNG"/>
          <p:cNvPicPr>
            <a:picLocks noChangeAspect="1"/>
          </p:cNvPicPr>
          <p:nvPr/>
        </p:nvPicPr>
        <p:blipFill>
          <a:blip r:embed="rId2"/>
          <a:stretch>
            <a:fillRect/>
          </a:stretch>
        </p:blipFill>
        <p:spPr>
          <a:xfrm>
            <a:off x="152400" y="762001"/>
            <a:ext cx="8839200" cy="5181600"/>
          </a:xfrm>
          <a:prstGeom prst="rect">
            <a:avLst/>
          </a:prstGeom>
        </p:spPr>
      </p:pic>
    </p:spTree>
    <p:extLst>
      <p:ext uri="{BB962C8B-B14F-4D97-AF65-F5344CB8AC3E}">
        <p14:creationId xmlns="" xmlns:p14="http://schemas.microsoft.com/office/powerpoint/2010/main" val="5707042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04800" y="228600"/>
            <a:ext cx="4191000" cy="369332"/>
          </a:xfrm>
          <a:prstGeom prst="rect">
            <a:avLst/>
          </a:prstGeom>
          <a:noFill/>
        </p:spPr>
        <p:txBody>
          <a:bodyPr wrap="square" rtlCol="0">
            <a:spAutoFit/>
          </a:bodyPr>
          <a:lstStyle/>
          <a:p>
            <a:r>
              <a:rPr lang="en-US" b="1" i="1" u="sng" dirty="0" smtClean="0"/>
              <a:t>EXPENDITURE  DETAILED WORKOUTS</a:t>
            </a:r>
            <a:endParaRPr lang="en-US" b="1" i="1" u="sng" dirty="0"/>
          </a:p>
        </p:txBody>
      </p:sp>
      <p:pic>
        <p:nvPicPr>
          <p:cNvPr id="8" name="Picture 7" descr="rental exp.JPG"/>
          <p:cNvPicPr>
            <a:picLocks noChangeAspect="1"/>
          </p:cNvPicPr>
          <p:nvPr/>
        </p:nvPicPr>
        <p:blipFill>
          <a:blip r:embed="rId2"/>
          <a:stretch>
            <a:fillRect/>
          </a:stretch>
        </p:blipFill>
        <p:spPr>
          <a:xfrm>
            <a:off x="304800" y="914400"/>
            <a:ext cx="8458200" cy="1338146"/>
          </a:xfrm>
          <a:prstGeom prst="rect">
            <a:avLst/>
          </a:prstGeom>
        </p:spPr>
      </p:pic>
      <p:pic>
        <p:nvPicPr>
          <p:cNvPr id="13" name="Picture 12" descr="salaries exp.JPG"/>
          <p:cNvPicPr>
            <a:picLocks noChangeAspect="1"/>
          </p:cNvPicPr>
          <p:nvPr/>
        </p:nvPicPr>
        <p:blipFill>
          <a:blip r:embed="rId3"/>
          <a:stretch>
            <a:fillRect/>
          </a:stretch>
        </p:blipFill>
        <p:spPr>
          <a:xfrm>
            <a:off x="304800" y="2590800"/>
            <a:ext cx="8416871" cy="3733800"/>
          </a:xfrm>
          <a:prstGeom prst="rect">
            <a:avLst/>
          </a:prstGeom>
        </p:spPr>
      </p:pic>
      <p:sp>
        <p:nvSpPr>
          <p:cNvPr id="5" name="TextBox 4"/>
          <p:cNvSpPr txBox="1"/>
          <p:nvPr/>
        </p:nvSpPr>
        <p:spPr>
          <a:xfrm>
            <a:off x="2819400" y="4191000"/>
            <a:ext cx="533400" cy="276999"/>
          </a:xfrm>
          <a:prstGeom prst="rect">
            <a:avLst/>
          </a:prstGeom>
          <a:noFill/>
        </p:spPr>
        <p:txBody>
          <a:bodyPr wrap="square" rtlCol="0">
            <a:spAutoFit/>
          </a:bodyPr>
          <a:lstStyle/>
          <a:p>
            <a:r>
              <a:rPr lang="en-US" sz="1200" dirty="0" smtClean="0"/>
              <a:t>20</a:t>
            </a:r>
          </a:p>
        </p:txBody>
      </p:sp>
      <p:sp>
        <p:nvSpPr>
          <p:cNvPr id="6" name="TextBox 5"/>
          <p:cNvSpPr txBox="1"/>
          <p:nvPr/>
        </p:nvSpPr>
        <p:spPr>
          <a:xfrm>
            <a:off x="2819400" y="6096000"/>
            <a:ext cx="533400" cy="276999"/>
          </a:xfrm>
          <a:prstGeom prst="rect">
            <a:avLst/>
          </a:prstGeom>
          <a:noFill/>
        </p:spPr>
        <p:txBody>
          <a:bodyPr wrap="square" rtlCol="0">
            <a:spAutoFit/>
          </a:bodyPr>
          <a:lstStyle/>
          <a:p>
            <a:r>
              <a:rPr lang="en-US" sz="1200" dirty="0" smtClean="0"/>
              <a:t>46</a:t>
            </a:r>
          </a:p>
        </p:txBody>
      </p:sp>
      <p:sp>
        <p:nvSpPr>
          <p:cNvPr id="7" name="TextBox 6"/>
          <p:cNvSpPr txBox="1"/>
          <p:nvPr/>
        </p:nvSpPr>
        <p:spPr>
          <a:xfrm>
            <a:off x="6934200" y="4191000"/>
            <a:ext cx="533400" cy="276999"/>
          </a:xfrm>
          <a:prstGeom prst="rect">
            <a:avLst/>
          </a:prstGeom>
          <a:noFill/>
        </p:spPr>
        <p:txBody>
          <a:bodyPr wrap="square" rtlCol="0">
            <a:spAutoFit/>
          </a:bodyPr>
          <a:lstStyle/>
          <a:p>
            <a:r>
              <a:rPr lang="en-US" sz="1200" dirty="0" smtClean="0"/>
              <a:t>28</a:t>
            </a:r>
          </a:p>
        </p:txBody>
      </p:sp>
    </p:spTree>
    <p:extLst>
      <p:ext uri="{BB962C8B-B14F-4D97-AF65-F5344CB8AC3E}">
        <p14:creationId xmlns="" xmlns:p14="http://schemas.microsoft.com/office/powerpoint/2010/main" val="5707042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04800" y="228600"/>
            <a:ext cx="4114800" cy="369332"/>
          </a:xfrm>
          <a:prstGeom prst="rect">
            <a:avLst/>
          </a:prstGeom>
          <a:noFill/>
        </p:spPr>
        <p:txBody>
          <a:bodyPr wrap="square" rtlCol="0">
            <a:spAutoFit/>
          </a:bodyPr>
          <a:lstStyle/>
          <a:p>
            <a:r>
              <a:rPr lang="en-US" b="1" i="1" u="sng" dirty="0" smtClean="0"/>
              <a:t>EXPENDITURE  DETAILED WORKOUTS</a:t>
            </a:r>
            <a:endParaRPr lang="en-US" b="1" i="1" u="sng" dirty="0"/>
          </a:p>
        </p:txBody>
      </p:sp>
      <p:pic>
        <p:nvPicPr>
          <p:cNvPr id="4" name="Picture 3" descr="business prom exp.JPG"/>
          <p:cNvPicPr>
            <a:picLocks noChangeAspect="1"/>
          </p:cNvPicPr>
          <p:nvPr/>
        </p:nvPicPr>
        <p:blipFill>
          <a:blip r:embed="rId2"/>
          <a:stretch>
            <a:fillRect/>
          </a:stretch>
        </p:blipFill>
        <p:spPr>
          <a:xfrm>
            <a:off x="152400" y="685800"/>
            <a:ext cx="4419600" cy="3234456"/>
          </a:xfrm>
          <a:prstGeom prst="rect">
            <a:avLst/>
          </a:prstGeom>
        </p:spPr>
      </p:pic>
      <p:pic>
        <p:nvPicPr>
          <p:cNvPr id="5" name="Picture 4" descr="fixed capital exp.JPG"/>
          <p:cNvPicPr>
            <a:picLocks noChangeAspect="1"/>
          </p:cNvPicPr>
          <p:nvPr/>
        </p:nvPicPr>
        <p:blipFill>
          <a:blip r:embed="rId3"/>
          <a:stretch>
            <a:fillRect/>
          </a:stretch>
        </p:blipFill>
        <p:spPr>
          <a:xfrm>
            <a:off x="4724400" y="2971800"/>
            <a:ext cx="4220621" cy="3886200"/>
          </a:xfrm>
          <a:prstGeom prst="rect">
            <a:avLst/>
          </a:prstGeom>
        </p:spPr>
      </p:pic>
    </p:spTree>
    <p:extLst>
      <p:ext uri="{BB962C8B-B14F-4D97-AF65-F5344CB8AC3E}">
        <p14:creationId xmlns="" xmlns:p14="http://schemas.microsoft.com/office/powerpoint/2010/main" val="5707042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28600" y="533400"/>
            <a:ext cx="6400800" cy="584775"/>
          </a:xfrm>
          <a:prstGeom prst="rect">
            <a:avLst/>
          </a:prstGeom>
          <a:noFill/>
        </p:spPr>
        <p:txBody>
          <a:bodyPr wrap="square" rtlCol="0">
            <a:spAutoFit/>
          </a:bodyPr>
          <a:lstStyle/>
          <a:p>
            <a:pPr algn="ctr"/>
            <a:r>
              <a:rPr lang="en-US" dirty="0" smtClean="0"/>
              <a:t>		           </a:t>
            </a:r>
            <a:r>
              <a:rPr lang="en-US" sz="3200" b="1" dirty="0" smtClean="0"/>
              <a:t>REVENUE SUMMARY</a:t>
            </a:r>
            <a:endParaRPr lang="en-US" sz="3200" b="1" dirty="0"/>
          </a:p>
        </p:txBody>
      </p:sp>
      <p:pic>
        <p:nvPicPr>
          <p:cNvPr id="4" name="Picture 3" descr="revenue summary.JPG"/>
          <p:cNvPicPr>
            <a:picLocks noChangeAspect="1"/>
          </p:cNvPicPr>
          <p:nvPr/>
        </p:nvPicPr>
        <p:blipFill>
          <a:blip r:embed="rId2"/>
          <a:stretch>
            <a:fillRect/>
          </a:stretch>
        </p:blipFill>
        <p:spPr>
          <a:xfrm>
            <a:off x="1219200" y="1371600"/>
            <a:ext cx="6400800" cy="4160520"/>
          </a:xfrm>
          <a:prstGeom prst="rect">
            <a:avLst/>
          </a:prstGeom>
        </p:spPr>
      </p:pic>
    </p:spTree>
    <p:extLst>
      <p:ext uri="{BB962C8B-B14F-4D97-AF65-F5344CB8AC3E}">
        <p14:creationId xmlns="" xmlns:p14="http://schemas.microsoft.com/office/powerpoint/2010/main" val="5707042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04800" y="228600"/>
            <a:ext cx="5257800" cy="369332"/>
          </a:xfrm>
          <a:prstGeom prst="rect">
            <a:avLst/>
          </a:prstGeom>
          <a:noFill/>
        </p:spPr>
        <p:txBody>
          <a:bodyPr wrap="square" rtlCol="0">
            <a:spAutoFit/>
          </a:bodyPr>
          <a:lstStyle/>
          <a:p>
            <a:r>
              <a:rPr lang="en-US" b="1" i="1" u="sng" dirty="0" smtClean="0"/>
              <a:t>REVENUE  DETAILED WORKOUTS</a:t>
            </a:r>
            <a:endParaRPr lang="en-US" b="1" i="1" u="sng" dirty="0"/>
          </a:p>
        </p:txBody>
      </p:sp>
      <p:pic>
        <p:nvPicPr>
          <p:cNvPr id="14" name="Picture 13" descr="jobs rev.JPG"/>
          <p:cNvPicPr>
            <a:picLocks noChangeAspect="1"/>
          </p:cNvPicPr>
          <p:nvPr/>
        </p:nvPicPr>
        <p:blipFill>
          <a:blip r:embed="rId2"/>
          <a:stretch>
            <a:fillRect/>
          </a:stretch>
        </p:blipFill>
        <p:spPr>
          <a:xfrm>
            <a:off x="1752600" y="2895600"/>
            <a:ext cx="5410200" cy="1704975"/>
          </a:xfrm>
          <a:prstGeom prst="rect">
            <a:avLst/>
          </a:prstGeom>
        </p:spPr>
      </p:pic>
      <p:pic>
        <p:nvPicPr>
          <p:cNvPr id="15" name="Picture 14" descr="sales rev.JPG"/>
          <p:cNvPicPr>
            <a:picLocks noChangeAspect="1"/>
          </p:cNvPicPr>
          <p:nvPr/>
        </p:nvPicPr>
        <p:blipFill>
          <a:blip r:embed="rId3"/>
          <a:stretch>
            <a:fillRect/>
          </a:stretch>
        </p:blipFill>
        <p:spPr>
          <a:xfrm>
            <a:off x="4648200" y="838200"/>
            <a:ext cx="4191000" cy="1752600"/>
          </a:xfrm>
          <a:prstGeom prst="rect">
            <a:avLst/>
          </a:prstGeom>
        </p:spPr>
      </p:pic>
      <p:pic>
        <p:nvPicPr>
          <p:cNvPr id="10" name="Picture 9" descr="ads 2.JPG"/>
          <p:cNvPicPr>
            <a:picLocks noChangeAspect="1"/>
          </p:cNvPicPr>
          <p:nvPr/>
        </p:nvPicPr>
        <p:blipFill>
          <a:blip r:embed="rId4"/>
          <a:stretch>
            <a:fillRect/>
          </a:stretch>
        </p:blipFill>
        <p:spPr>
          <a:xfrm>
            <a:off x="1828800" y="5181600"/>
            <a:ext cx="5361972" cy="1295400"/>
          </a:xfrm>
          <a:prstGeom prst="rect">
            <a:avLst/>
          </a:prstGeom>
        </p:spPr>
      </p:pic>
      <p:pic>
        <p:nvPicPr>
          <p:cNvPr id="11" name="Picture 10" descr="Equip 2.JPG"/>
          <p:cNvPicPr>
            <a:picLocks noChangeAspect="1"/>
          </p:cNvPicPr>
          <p:nvPr/>
        </p:nvPicPr>
        <p:blipFill>
          <a:blip r:embed="rId5"/>
          <a:stretch>
            <a:fillRect/>
          </a:stretch>
        </p:blipFill>
        <p:spPr>
          <a:xfrm>
            <a:off x="228600" y="838200"/>
            <a:ext cx="3886200" cy="1777226"/>
          </a:xfrm>
          <a:prstGeom prst="rect">
            <a:avLst/>
          </a:prstGeom>
        </p:spPr>
      </p:pic>
    </p:spTree>
    <p:extLst>
      <p:ext uri="{BB962C8B-B14F-4D97-AF65-F5344CB8AC3E}">
        <p14:creationId xmlns="" xmlns:p14="http://schemas.microsoft.com/office/powerpoint/2010/main" val="5707042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FINANCIAL INDICATORS</a:t>
            </a:r>
          </a:p>
        </p:txBody>
      </p:sp>
      <p:graphicFrame>
        <p:nvGraphicFramePr>
          <p:cNvPr id="7" name="Object 6"/>
          <p:cNvGraphicFramePr>
            <a:graphicFrameLocks noChangeAspect="1"/>
          </p:cNvGraphicFramePr>
          <p:nvPr>
            <p:extLst>
              <p:ext uri="{D42A27DB-BD31-4B8C-83A1-F6EECF244321}">
                <p14:modId xmlns="" xmlns:p14="http://schemas.microsoft.com/office/powerpoint/2010/main" val="1059051457"/>
              </p:ext>
            </p:extLst>
          </p:nvPr>
        </p:nvGraphicFramePr>
        <p:xfrm>
          <a:off x="92075" y="1676400"/>
          <a:ext cx="8959850" cy="2667000"/>
        </p:xfrm>
        <a:graphic>
          <a:graphicData uri="http://schemas.openxmlformats.org/presentationml/2006/ole">
            <p:oleObj spid="_x0000_s5128" name="Worksheet" r:id="rId3" imgW="10744295" imgH="1592608" progId="Excel.Sheet.12">
              <p:embed/>
            </p:oleObj>
          </a:graphicData>
        </a:graphic>
      </p:graphicFrame>
    </p:spTree>
    <p:extLst>
      <p:ext uri="{BB962C8B-B14F-4D97-AF65-F5344CB8AC3E}">
        <p14:creationId xmlns="" xmlns:p14="http://schemas.microsoft.com/office/powerpoint/2010/main" val="34272529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733800"/>
            <a:ext cx="7772400" cy="1362075"/>
          </a:xfrm>
        </p:spPr>
        <p:txBody>
          <a:bodyPr/>
          <a:lstStyle/>
          <a:p>
            <a:pPr algn="r"/>
            <a:r>
              <a:rPr lang="en-US" dirty="0"/>
              <a:t>TEAM BIGCRANES</a:t>
            </a:r>
            <a:br>
              <a:rPr lang="en-US" dirty="0"/>
            </a:br>
            <a:endParaRPr lang="en-US" dirty="0"/>
          </a:p>
        </p:txBody>
      </p:sp>
      <p:sp>
        <p:nvSpPr>
          <p:cNvPr id="3" name="Text Placeholder 2"/>
          <p:cNvSpPr>
            <a:spLocks noGrp="1"/>
          </p:cNvSpPr>
          <p:nvPr>
            <p:ph type="body" idx="1"/>
          </p:nvPr>
        </p:nvSpPr>
        <p:spPr>
          <a:xfrm>
            <a:off x="685800" y="2438400"/>
            <a:ext cx="7772400" cy="1500187"/>
          </a:xfrm>
        </p:spPr>
        <p:txBody>
          <a:bodyPr>
            <a:normAutofit/>
          </a:bodyPr>
          <a:lstStyle/>
          <a:p>
            <a:pPr algn="ctr"/>
            <a:r>
              <a:rPr lang="en-US" sz="8800" dirty="0">
                <a:latin typeface="Tw Cen MT Condensed Extra Bold" pitchFamily="34" charset="0"/>
              </a:rPr>
              <a:t>THANK YOU</a:t>
            </a:r>
          </a:p>
        </p:txBody>
      </p:sp>
    </p:spTree>
    <p:extLst>
      <p:ext uri="{BB962C8B-B14F-4D97-AF65-F5344CB8AC3E}">
        <p14:creationId xmlns="" xmlns:p14="http://schemas.microsoft.com/office/powerpoint/2010/main" val="39796935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 Birds View of Opportunities Available</a:t>
            </a:r>
          </a:p>
        </p:txBody>
      </p:sp>
      <p:sp>
        <p:nvSpPr>
          <p:cNvPr id="3" name="Content Placeholder 2"/>
          <p:cNvSpPr>
            <a:spLocks noGrp="1"/>
          </p:cNvSpPr>
          <p:nvPr>
            <p:ph idx="1"/>
          </p:nvPr>
        </p:nvSpPr>
        <p:spPr/>
        <p:txBody>
          <a:bodyPr>
            <a:normAutofit fontScale="77500" lnSpcReduction="20000"/>
          </a:bodyPr>
          <a:lstStyle/>
          <a:p>
            <a:pPr algn="just"/>
            <a:r>
              <a:rPr lang="en-US" dirty="0"/>
              <a:t>There is a huge demand for equipments in the aforesaid developmental plan.</a:t>
            </a:r>
          </a:p>
          <a:p>
            <a:pPr algn="just"/>
            <a:r>
              <a:rPr lang="en-US" dirty="0"/>
              <a:t>Equipments such as </a:t>
            </a:r>
            <a:r>
              <a:rPr lang="en-US" sz="2600" dirty="0"/>
              <a:t>CRANES, PILING RIGS, EXCAVATORS, DUMPERS AND GENERATORS</a:t>
            </a:r>
            <a:r>
              <a:rPr lang="en-US" dirty="0"/>
              <a:t>  play a major role from concept to commissioning of each project.</a:t>
            </a:r>
          </a:p>
          <a:p>
            <a:pPr algn="just"/>
            <a:r>
              <a:rPr lang="en-US" dirty="0"/>
              <a:t>These equipments are mostly sourced by the industry through hiring. Most often this task of sourcing is either cumbersome or unreliable – High Risk.</a:t>
            </a:r>
          </a:p>
          <a:p>
            <a:pPr algn="just"/>
            <a:r>
              <a:rPr lang="en-US" dirty="0"/>
              <a:t>Project timeline is largely dependent on the sourcing of these equipments and their availability when there are limited resources.</a:t>
            </a:r>
          </a:p>
          <a:p>
            <a:pPr algn="just"/>
            <a:r>
              <a:rPr lang="en-US" dirty="0"/>
              <a:t>Right Equipment at the Right Time and a Reliable Service Provider is what Industry has always been craving for.</a:t>
            </a:r>
          </a:p>
          <a:p>
            <a:pPr algn="just"/>
            <a:endParaRPr lang="en-US" dirty="0"/>
          </a:p>
          <a:p>
            <a:pPr algn="just"/>
            <a:endParaRPr lang="en-US" dirty="0"/>
          </a:p>
        </p:txBody>
      </p:sp>
    </p:spTree>
    <p:extLst>
      <p:ext uri="{BB962C8B-B14F-4D97-AF65-F5344CB8AC3E}">
        <p14:creationId xmlns="" xmlns:p14="http://schemas.microsoft.com/office/powerpoint/2010/main" val="21031694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Introduction to </a:t>
            </a:r>
            <a:r>
              <a:rPr lang="en-US" dirty="0">
                <a:solidFill>
                  <a:schemeClr val="accent3">
                    <a:lumMod val="75000"/>
                  </a:schemeClr>
                </a:solidFill>
              </a:rPr>
              <a:t>TEAM BIGCRANES</a:t>
            </a:r>
            <a:r>
              <a:rPr lang="en-US" dirty="0"/>
              <a:t/>
            </a:r>
            <a:br>
              <a:rPr lang="en-US" dirty="0"/>
            </a:br>
            <a:endParaRPr lang="en-US" dirty="0"/>
          </a:p>
        </p:txBody>
      </p:sp>
      <p:sp>
        <p:nvSpPr>
          <p:cNvPr id="3" name="Content Placeholder 2"/>
          <p:cNvSpPr>
            <a:spLocks noGrp="1"/>
          </p:cNvSpPr>
          <p:nvPr>
            <p:ph idx="1"/>
          </p:nvPr>
        </p:nvSpPr>
        <p:spPr>
          <a:xfrm>
            <a:off x="228600" y="914400"/>
            <a:ext cx="8686800" cy="5638800"/>
          </a:xfrm>
        </p:spPr>
        <p:txBody>
          <a:bodyPr>
            <a:normAutofit fontScale="25000" lnSpcReduction="20000"/>
          </a:bodyPr>
          <a:lstStyle/>
          <a:p>
            <a:pPr marL="0" indent="0" algn="just">
              <a:buNone/>
            </a:pPr>
            <a:r>
              <a:rPr lang="en-IN" sz="11200" dirty="0"/>
              <a:t>A hand picked amalgamated team is in the lead which comprises of professionals with extraordinary industrial experience, visionary leaders and young Engineers with vigour to excell.</a:t>
            </a:r>
          </a:p>
          <a:p>
            <a:pPr marL="0" indent="0" algn="just">
              <a:buNone/>
            </a:pPr>
            <a:r>
              <a:rPr lang="en-IN" sz="9600" dirty="0"/>
              <a:t>TEAM BIGCRANES  DNA </a:t>
            </a:r>
            <a:endParaRPr lang="en-IN" sz="7000" dirty="0"/>
          </a:p>
          <a:p>
            <a:pPr marL="0" indent="0" algn="just">
              <a:buNone/>
            </a:pPr>
            <a:r>
              <a:rPr lang="en-IN" sz="7000" dirty="0"/>
              <a:t>	--  </a:t>
            </a:r>
            <a:r>
              <a:rPr lang="en-IN" sz="11600" dirty="0">
                <a:solidFill>
                  <a:srgbClr val="77933C"/>
                </a:solidFill>
              </a:rPr>
              <a:t>K</a:t>
            </a:r>
            <a:r>
              <a:rPr lang="en-IN" sz="10000" dirty="0"/>
              <a:t>nowledge</a:t>
            </a:r>
          </a:p>
          <a:p>
            <a:pPr marL="914400" lvl="2" indent="0" algn="just">
              <a:buNone/>
            </a:pPr>
            <a:r>
              <a:rPr lang="en-IN" sz="12400" dirty="0">
                <a:solidFill>
                  <a:srgbClr val="77933C"/>
                </a:solidFill>
              </a:rPr>
              <a:t>- E</a:t>
            </a:r>
            <a:r>
              <a:rPr lang="en-IN" sz="10800" dirty="0"/>
              <a:t>nthusiasm</a:t>
            </a:r>
          </a:p>
          <a:p>
            <a:pPr marL="0" indent="0" algn="just">
              <a:buNone/>
            </a:pPr>
            <a:r>
              <a:rPr lang="en-IN" sz="11200" dirty="0"/>
              <a:t>	- </a:t>
            </a:r>
            <a:r>
              <a:rPr lang="en-IN" sz="12800" dirty="0">
                <a:solidFill>
                  <a:srgbClr val="77933C"/>
                </a:solidFill>
              </a:rPr>
              <a:t>D</a:t>
            </a:r>
            <a:r>
              <a:rPr lang="en-IN" sz="11200" dirty="0"/>
              <a:t>edication.</a:t>
            </a:r>
          </a:p>
          <a:p>
            <a:pPr marL="0" indent="0" algn="just">
              <a:buNone/>
            </a:pPr>
            <a:r>
              <a:rPr lang="en-IN" sz="11200" dirty="0"/>
              <a:t>We come with an Experience of providing Equipments to various industries for over 25 Years which gives us the know how and hence a sense of responsibility to make things better for the country. This has driven us to envisage this digital platform of BIGCRANES under the umbrella of Digital India Drive.</a:t>
            </a:r>
          </a:p>
          <a:p>
            <a:pPr marL="0" indent="0">
              <a:buNone/>
            </a:pPr>
            <a:r>
              <a:rPr lang="en-IN" sz="8000" dirty="0"/>
              <a:t> </a:t>
            </a:r>
          </a:p>
          <a:p>
            <a:endParaRPr lang="en-IN" sz="2800" dirty="0"/>
          </a:p>
          <a:p>
            <a:pPr marL="0" indent="0">
              <a:buNone/>
            </a:pPr>
            <a:r>
              <a:rPr lang="en-IN" sz="2800" dirty="0"/>
              <a:t> </a:t>
            </a:r>
          </a:p>
        </p:txBody>
      </p:sp>
    </p:spTree>
    <p:extLst>
      <p:ext uri="{BB962C8B-B14F-4D97-AF65-F5344CB8AC3E}">
        <p14:creationId xmlns="" xmlns:p14="http://schemas.microsoft.com/office/powerpoint/2010/main" val="29923674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a:t>
            </a:r>
          </a:p>
        </p:txBody>
      </p:sp>
      <p:sp>
        <p:nvSpPr>
          <p:cNvPr id="3" name="Content Placeholder 2"/>
          <p:cNvSpPr>
            <a:spLocks noGrp="1"/>
          </p:cNvSpPr>
          <p:nvPr>
            <p:ph idx="1"/>
          </p:nvPr>
        </p:nvSpPr>
        <p:spPr/>
        <p:txBody>
          <a:bodyPr>
            <a:normAutofit/>
          </a:bodyPr>
          <a:lstStyle/>
          <a:p>
            <a:pPr algn="just">
              <a:buNone/>
            </a:pPr>
            <a:r>
              <a:rPr lang="en-US" dirty="0"/>
              <a:t>Our Website will have the following categories each having their own sub-categories:</a:t>
            </a:r>
          </a:p>
          <a:p>
            <a:pPr algn="just"/>
            <a:r>
              <a:rPr lang="en-US" dirty="0"/>
              <a:t>CRANES – 	  Plant &amp; Machinery Erection to 			  total completion of Project</a:t>
            </a:r>
          </a:p>
          <a:p>
            <a:pPr algn="just"/>
            <a:r>
              <a:rPr lang="en-US" dirty="0"/>
              <a:t>PILING RIGS – 	  Piling &amp; Foundation</a:t>
            </a:r>
          </a:p>
          <a:p>
            <a:pPr algn="just"/>
            <a:r>
              <a:rPr lang="en-US" dirty="0"/>
              <a:t>EXCAVATORS –  Site Leveling</a:t>
            </a:r>
          </a:p>
          <a:p>
            <a:pPr algn="just"/>
            <a:r>
              <a:rPr lang="en-US" dirty="0"/>
              <a:t>DUMPERS – 	  Site Leveling</a:t>
            </a:r>
          </a:p>
          <a:p>
            <a:pPr algn="just"/>
            <a:r>
              <a:rPr lang="en-US" dirty="0"/>
              <a:t>GENERATORS – for power </a:t>
            </a:r>
            <a:r>
              <a:rPr lang="en-US" dirty="0" smtClean="0"/>
              <a:t>of </a:t>
            </a:r>
            <a:r>
              <a:rPr lang="en-US" dirty="0"/>
              <a:t>all above.</a:t>
            </a:r>
          </a:p>
        </p:txBody>
      </p:sp>
    </p:spTree>
    <p:extLst>
      <p:ext uri="{BB962C8B-B14F-4D97-AF65-F5344CB8AC3E}">
        <p14:creationId xmlns="" xmlns:p14="http://schemas.microsoft.com/office/powerpoint/2010/main" val="39411986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IT WORKS</a:t>
            </a: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a:t>Log on to </a:t>
            </a:r>
            <a:r>
              <a:rPr lang="en-US" dirty="0">
                <a:hlinkClick r:id="rId2"/>
              </a:rPr>
              <a:t>www.bigcranesindia.com</a:t>
            </a:r>
            <a:endParaRPr lang="en-US" dirty="0"/>
          </a:p>
          <a:p>
            <a:pPr marL="514350" indent="-514350">
              <a:buFont typeface="+mj-lt"/>
              <a:buAutoNum type="arabicPeriod"/>
            </a:pPr>
            <a:r>
              <a:rPr lang="en-US" dirty="0"/>
              <a:t>Chose your service required</a:t>
            </a:r>
          </a:p>
          <a:p>
            <a:pPr marL="514350" indent="-514350">
              <a:buFont typeface="+mj-lt"/>
              <a:buAutoNum type="arabicPeriod"/>
            </a:pPr>
            <a:r>
              <a:rPr lang="en-US" dirty="0"/>
              <a:t>Chose the customer or service provider</a:t>
            </a:r>
          </a:p>
          <a:p>
            <a:pPr marL="514350" indent="-514350">
              <a:buFont typeface="+mj-lt"/>
              <a:buAutoNum type="arabicPeriod"/>
            </a:pPr>
            <a:r>
              <a:rPr lang="en-US" dirty="0"/>
              <a:t>Register yourself</a:t>
            </a:r>
          </a:p>
          <a:p>
            <a:pPr marL="514350" indent="-514350">
              <a:buFont typeface="+mj-lt"/>
              <a:buAutoNum type="arabicPeriod"/>
            </a:pPr>
            <a:r>
              <a:rPr lang="en-US" dirty="0"/>
              <a:t>Check availability</a:t>
            </a:r>
          </a:p>
          <a:p>
            <a:pPr marL="514350" indent="-514350">
              <a:buFont typeface="+mj-lt"/>
              <a:buAutoNum type="arabicPeriod"/>
            </a:pPr>
            <a:r>
              <a:rPr lang="en-US" dirty="0"/>
              <a:t>Chose the product or service</a:t>
            </a:r>
          </a:p>
          <a:p>
            <a:pPr marL="514350" indent="-514350">
              <a:buFont typeface="+mj-lt"/>
              <a:buAutoNum type="arabicPeriod"/>
            </a:pPr>
            <a:r>
              <a:rPr lang="en-US" dirty="0"/>
              <a:t>Book and log out</a:t>
            </a:r>
          </a:p>
          <a:p>
            <a:pPr marL="514350" indent="-514350">
              <a:buFont typeface="+mj-lt"/>
              <a:buAutoNum type="arabicPeriod"/>
            </a:pPr>
            <a:r>
              <a:rPr lang="en-US" dirty="0"/>
              <a:t>Rest assured.</a:t>
            </a:r>
          </a:p>
          <a:p>
            <a:pPr>
              <a:buNone/>
            </a:pPr>
            <a:endParaRPr lang="en-US" dirty="0"/>
          </a:p>
          <a:p>
            <a:pPr>
              <a:buNone/>
            </a:pPr>
            <a:endParaRPr lang="en-US" dirty="0"/>
          </a:p>
          <a:p>
            <a:pPr>
              <a:buNone/>
            </a:pPr>
            <a:endParaRPr lang="en-US" dirty="0"/>
          </a:p>
        </p:txBody>
      </p:sp>
    </p:spTree>
    <p:extLst>
      <p:ext uri="{BB962C8B-B14F-4D97-AF65-F5344CB8AC3E}">
        <p14:creationId xmlns="" xmlns:p14="http://schemas.microsoft.com/office/powerpoint/2010/main" val="25034049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guy.png"/>
          <p:cNvPicPr>
            <a:picLocks noChangeAspect="1"/>
          </p:cNvPicPr>
          <p:nvPr/>
        </p:nvPicPr>
        <p:blipFill>
          <a:blip r:embed="rId2" cstate="print"/>
          <a:stretch>
            <a:fillRect/>
          </a:stretch>
        </p:blipFill>
        <p:spPr>
          <a:xfrm>
            <a:off x="304800" y="1066800"/>
            <a:ext cx="1295400" cy="1295400"/>
          </a:xfrm>
          <a:prstGeom prst="rect">
            <a:avLst/>
          </a:prstGeom>
        </p:spPr>
      </p:pic>
      <p:sp>
        <p:nvSpPr>
          <p:cNvPr id="24" name="Cloud Callout 23"/>
          <p:cNvSpPr/>
          <p:nvPr/>
        </p:nvSpPr>
        <p:spPr>
          <a:xfrm>
            <a:off x="457200" y="0"/>
            <a:ext cx="2133600" cy="990600"/>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 WANT TO SUPPLY/SELL</a:t>
            </a:r>
          </a:p>
        </p:txBody>
      </p:sp>
      <p:pic>
        <p:nvPicPr>
          <p:cNvPr id="27" name="Picture 26" descr="business-man-suit-tie-sitting-chair-14064039.jpg"/>
          <p:cNvPicPr>
            <a:picLocks noChangeAspect="1"/>
          </p:cNvPicPr>
          <p:nvPr/>
        </p:nvPicPr>
        <p:blipFill>
          <a:blip r:embed="rId3" cstate="print"/>
          <a:stretch>
            <a:fillRect/>
          </a:stretch>
        </p:blipFill>
        <p:spPr>
          <a:xfrm>
            <a:off x="2971800" y="914400"/>
            <a:ext cx="1543455" cy="1450848"/>
          </a:xfrm>
          <a:prstGeom prst="rect">
            <a:avLst/>
          </a:prstGeom>
        </p:spPr>
      </p:pic>
      <p:sp>
        <p:nvSpPr>
          <p:cNvPr id="28" name="Rounded Rectangular Callout 27"/>
          <p:cNvSpPr/>
          <p:nvPr/>
        </p:nvSpPr>
        <p:spPr>
          <a:xfrm>
            <a:off x="2819400" y="152400"/>
            <a:ext cx="3276600" cy="609600"/>
          </a:xfrm>
          <a:prstGeom prst="wedgeRoundRectCallout">
            <a:avLst>
              <a:gd name="adj1" fmla="val -21096"/>
              <a:gd name="adj2" fmla="val 7382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LOG ON to  www.bigcranesindia.com</a:t>
            </a:r>
          </a:p>
        </p:txBody>
      </p:sp>
      <p:pic>
        <p:nvPicPr>
          <p:cNvPr id="29" name="Picture 28" descr="new-crane.jpg"/>
          <p:cNvPicPr>
            <a:picLocks noChangeAspect="1"/>
          </p:cNvPicPr>
          <p:nvPr/>
        </p:nvPicPr>
        <p:blipFill>
          <a:blip r:embed="rId4" cstate="print">
            <a:clrChange>
              <a:clrFrom>
                <a:srgbClr val="FFFFFF"/>
              </a:clrFrom>
              <a:clrTo>
                <a:srgbClr val="FFFFFF">
                  <a:alpha val="0"/>
                </a:srgbClr>
              </a:clrTo>
            </a:clrChange>
          </a:blip>
          <a:stretch>
            <a:fillRect/>
          </a:stretch>
        </p:blipFill>
        <p:spPr>
          <a:xfrm>
            <a:off x="7391400" y="1295400"/>
            <a:ext cx="1172308" cy="1219200"/>
          </a:xfrm>
          <a:prstGeom prst="rect">
            <a:avLst/>
          </a:prstGeom>
        </p:spPr>
      </p:pic>
      <p:pic>
        <p:nvPicPr>
          <p:cNvPr id="30" name="Picture 29" descr="images.png"/>
          <p:cNvPicPr>
            <a:picLocks noChangeAspect="1"/>
          </p:cNvPicPr>
          <p:nvPr/>
        </p:nvPicPr>
        <p:blipFill>
          <a:blip r:embed="rId5" cstate="print">
            <a:clrChange>
              <a:clrFrom>
                <a:srgbClr val="FFFFFF"/>
              </a:clrFrom>
              <a:clrTo>
                <a:srgbClr val="FFFFFF">
                  <a:alpha val="0"/>
                </a:srgbClr>
              </a:clrTo>
            </a:clrChange>
          </a:blip>
          <a:stretch>
            <a:fillRect/>
          </a:stretch>
        </p:blipFill>
        <p:spPr>
          <a:xfrm>
            <a:off x="7010400" y="0"/>
            <a:ext cx="2133600" cy="1600200"/>
          </a:xfrm>
          <a:prstGeom prst="rect">
            <a:avLst/>
          </a:prstGeom>
          <a:noFill/>
          <a:ln>
            <a:noFill/>
          </a:ln>
          <a:effectLst/>
        </p:spPr>
      </p:pic>
      <p:pic>
        <p:nvPicPr>
          <p:cNvPr id="31" name="Picture 30" descr="10203837-Young-Man-Sitting-on-bench-and-using-laptop-Stock-Vector-cartoon.jpg"/>
          <p:cNvPicPr>
            <a:picLocks noChangeAspect="1"/>
          </p:cNvPicPr>
          <p:nvPr/>
        </p:nvPicPr>
        <p:blipFill>
          <a:blip r:embed="rId6" cstate="print"/>
          <a:stretch>
            <a:fillRect/>
          </a:stretch>
        </p:blipFill>
        <p:spPr>
          <a:xfrm>
            <a:off x="3048000" y="3352800"/>
            <a:ext cx="1530500" cy="1295400"/>
          </a:xfrm>
          <a:prstGeom prst="rect">
            <a:avLst/>
          </a:prstGeom>
        </p:spPr>
      </p:pic>
      <p:sp>
        <p:nvSpPr>
          <p:cNvPr id="32" name="Rectangular Callout 31"/>
          <p:cNvSpPr/>
          <p:nvPr/>
        </p:nvSpPr>
        <p:spPr>
          <a:xfrm>
            <a:off x="3200400" y="2514600"/>
            <a:ext cx="2209800" cy="838200"/>
          </a:xfrm>
          <a:prstGeom prst="wedge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UPLOAD EQUIPMENT IMAGES</a:t>
            </a:r>
          </a:p>
        </p:txBody>
      </p:sp>
      <p:pic>
        <p:nvPicPr>
          <p:cNvPr id="33" name="Picture 32" descr="k12800708.jpg"/>
          <p:cNvPicPr>
            <a:picLocks noChangeAspect="1"/>
          </p:cNvPicPr>
          <p:nvPr/>
        </p:nvPicPr>
        <p:blipFill>
          <a:blip r:embed="rId7" cstate="print">
            <a:clrChange>
              <a:clrFrom>
                <a:srgbClr val="FFFFFF"/>
              </a:clrFrom>
              <a:clrTo>
                <a:srgbClr val="FFFFFF">
                  <a:alpha val="0"/>
                </a:srgbClr>
              </a:clrTo>
            </a:clrChange>
          </a:blip>
          <a:stretch>
            <a:fillRect/>
          </a:stretch>
        </p:blipFill>
        <p:spPr>
          <a:xfrm>
            <a:off x="1676400" y="5410200"/>
            <a:ext cx="1092200" cy="1092200"/>
          </a:xfrm>
          <a:prstGeom prst="rect">
            <a:avLst/>
          </a:prstGeom>
        </p:spPr>
      </p:pic>
      <p:sp>
        <p:nvSpPr>
          <p:cNvPr id="34" name="Oval Callout 33"/>
          <p:cNvSpPr/>
          <p:nvPr/>
        </p:nvSpPr>
        <p:spPr>
          <a:xfrm>
            <a:off x="1752600" y="4800600"/>
            <a:ext cx="2286000" cy="533400"/>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GIVE OFFER</a:t>
            </a:r>
          </a:p>
        </p:txBody>
      </p:sp>
      <p:pic>
        <p:nvPicPr>
          <p:cNvPr id="35" name="Picture 34" descr="hand-shake-deal-done-concept-two-d-construction-worker-shaking-hands-68442058.jpg"/>
          <p:cNvPicPr>
            <a:picLocks noChangeAspect="1"/>
          </p:cNvPicPr>
          <p:nvPr/>
        </p:nvPicPr>
        <p:blipFill>
          <a:blip r:embed="rId8" cstate="print">
            <a:clrChange>
              <a:clrFrom>
                <a:srgbClr val="F5F1F3"/>
              </a:clrFrom>
              <a:clrTo>
                <a:srgbClr val="F5F1F3">
                  <a:alpha val="0"/>
                </a:srgbClr>
              </a:clrTo>
            </a:clrChange>
            <a:lum bright="-18000" contrast="26000"/>
          </a:blip>
          <a:srcRect b="12222"/>
          <a:stretch>
            <a:fillRect/>
          </a:stretch>
        </p:blipFill>
        <p:spPr>
          <a:xfrm>
            <a:off x="4800600" y="4876800"/>
            <a:ext cx="2318886" cy="2176383"/>
          </a:xfrm>
          <a:prstGeom prst="rect">
            <a:avLst/>
          </a:prstGeom>
        </p:spPr>
      </p:pic>
      <p:pic>
        <p:nvPicPr>
          <p:cNvPr id="36" name="Picture 35" descr="stock-vector-ok-deal-rubber-stamp-595730258.jpg"/>
          <p:cNvPicPr>
            <a:picLocks noChangeAspect="1"/>
          </p:cNvPicPr>
          <p:nvPr/>
        </p:nvPicPr>
        <p:blipFill>
          <a:blip r:embed="rId9" cstate="print">
            <a:clrChange>
              <a:clrFrom>
                <a:srgbClr val="FFFFFF"/>
              </a:clrFrom>
              <a:clrTo>
                <a:srgbClr val="FFFFFF">
                  <a:alpha val="0"/>
                </a:srgbClr>
              </a:clrTo>
            </a:clrChange>
          </a:blip>
          <a:srcRect b="5561"/>
          <a:stretch>
            <a:fillRect/>
          </a:stretch>
        </p:blipFill>
        <p:spPr>
          <a:xfrm>
            <a:off x="7162800" y="4648200"/>
            <a:ext cx="1752600" cy="1728702"/>
          </a:xfrm>
          <a:prstGeom prst="rect">
            <a:avLst/>
          </a:prstGeom>
        </p:spPr>
      </p:pic>
      <p:sp>
        <p:nvSpPr>
          <p:cNvPr id="37" name="Striped Right Arrow 36"/>
          <p:cNvSpPr/>
          <p:nvPr/>
        </p:nvSpPr>
        <p:spPr>
          <a:xfrm>
            <a:off x="1447800" y="1600200"/>
            <a:ext cx="1371600" cy="381000"/>
          </a:xfrm>
          <a:prstGeom prst="strip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Striped Right Arrow 37"/>
          <p:cNvSpPr/>
          <p:nvPr/>
        </p:nvSpPr>
        <p:spPr>
          <a:xfrm>
            <a:off x="4876800" y="1600200"/>
            <a:ext cx="1905000" cy="381000"/>
          </a:xfrm>
          <a:prstGeom prst="strip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Curved Left Arrow 38"/>
          <p:cNvSpPr/>
          <p:nvPr/>
        </p:nvSpPr>
        <p:spPr>
          <a:xfrm>
            <a:off x="8534400" y="2057400"/>
            <a:ext cx="533400" cy="1752600"/>
          </a:xfrm>
          <a:prstGeom prst="curved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Striped Right Arrow 39"/>
          <p:cNvSpPr/>
          <p:nvPr/>
        </p:nvSpPr>
        <p:spPr>
          <a:xfrm flipH="1">
            <a:off x="1524000" y="3657600"/>
            <a:ext cx="1295400" cy="381000"/>
          </a:xfrm>
          <a:prstGeom prst="strip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Bent Arrow 40"/>
          <p:cNvSpPr/>
          <p:nvPr/>
        </p:nvSpPr>
        <p:spPr>
          <a:xfrm flipV="1">
            <a:off x="685800" y="4800600"/>
            <a:ext cx="609600" cy="1524000"/>
          </a:xfrm>
          <a:prstGeom prst="bentArrow">
            <a:avLst>
              <a:gd name="adj1" fmla="val 36321"/>
              <a:gd name="adj2" fmla="val 32075"/>
              <a:gd name="adj3" fmla="val 25000"/>
              <a:gd name="adj4" fmla="val 4103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TextBox 41"/>
          <p:cNvSpPr txBox="1"/>
          <p:nvPr/>
        </p:nvSpPr>
        <p:spPr>
          <a:xfrm>
            <a:off x="7315200" y="76200"/>
            <a:ext cx="1600200" cy="923330"/>
          </a:xfrm>
          <a:prstGeom prst="rect">
            <a:avLst/>
          </a:prstGeom>
          <a:noFill/>
        </p:spPr>
        <p:txBody>
          <a:bodyPr wrap="square" rtlCol="0">
            <a:spAutoFit/>
          </a:bodyPr>
          <a:lstStyle/>
          <a:p>
            <a:pPr algn="ctr"/>
            <a:r>
              <a:rPr lang="en-US" dirty="0"/>
              <a:t>ENTER YOUR EQUIPMENT DETAILS</a:t>
            </a:r>
          </a:p>
        </p:txBody>
      </p:sp>
      <p:pic>
        <p:nvPicPr>
          <p:cNvPr id="43" name="Picture 42" descr="location marketing.jpg"/>
          <p:cNvPicPr>
            <a:picLocks noChangeAspect="1"/>
          </p:cNvPicPr>
          <p:nvPr/>
        </p:nvPicPr>
        <p:blipFill>
          <a:blip r:embed="rId10" cstate="print">
            <a:clrChange>
              <a:clrFrom>
                <a:srgbClr val="E2E1DC"/>
              </a:clrFrom>
              <a:clrTo>
                <a:srgbClr val="E2E1DC">
                  <a:alpha val="0"/>
                </a:srgbClr>
              </a:clrTo>
            </a:clrChange>
          </a:blip>
          <a:stretch>
            <a:fillRect/>
          </a:stretch>
        </p:blipFill>
        <p:spPr>
          <a:xfrm>
            <a:off x="7086600" y="2590800"/>
            <a:ext cx="1534238" cy="1027176"/>
          </a:xfrm>
          <a:prstGeom prst="rect">
            <a:avLst/>
          </a:prstGeom>
        </p:spPr>
      </p:pic>
      <p:sp>
        <p:nvSpPr>
          <p:cNvPr id="44" name="TextBox 43"/>
          <p:cNvSpPr txBox="1"/>
          <p:nvPr/>
        </p:nvSpPr>
        <p:spPr>
          <a:xfrm>
            <a:off x="6781800" y="3657600"/>
            <a:ext cx="1600200" cy="923330"/>
          </a:xfrm>
          <a:prstGeom prst="rect">
            <a:avLst/>
          </a:prstGeom>
          <a:noFill/>
        </p:spPr>
        <p:txBody>
          <a:bodyPr wrap="square" rtlCol="0">
            <a:spAutoFit/>
          </a:bodyPr>
          <a:lstStyle/>
          <a:p>
            <a:pPr algn="ctr"/>
            <a:r>
              <a:rPr lang="en-US" dirty="0"/>
              <a:t>ENTER YOUR EQUIPMENT LOCATION</a:t>
            </a:r>
          </a:p>
        </p:txBody>
      </p:sp>
      <p:sp>
        <p:nvSpPr>
          <p:cNvPr id="45" name="Striped Right Arrow 44"/>
          <p:cNvSpPr/>
          <p:nvPr/>
        </p:nvSpPr>
        <p:spPr>
          <a:xfrm flipH="1">
            <a:off x="5105400" y="3657600"/>
            <a:ext cx="1295400" cy="381000"/>
          </a:xfrm>
          <a:prstGeom prst="strip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6" name="Picture 45" descr="54156e6dd28e45dccf24835ad42ed609_-prior-to-registering-for-register_347-346.jpeg"/>
          <p:cNvPicPr>
            <a:picLocks noChangeAspect="1"/>
          </p:cNvPicPr>
          <p:nvPr/>
        </p:nvPicPr>
        <p:blipFill>
          <a:blip r:embed="rId11" cstate="print">
            <a:clrChange>
              <a:clrFrom>
                <a:srgbClr val="FFFFFF"/>
              </a:clrFrom>
              <a:clrTo>
                <a:srgbClr val="FFFFFF">
                  <a:alpha val="0"/>
                </a:srgbClr>
              </a:clrTo>
            </a:clrChange>
          </a:blip>
          <a:stretch>
            <a:fillRect/>
          </a:stretch>
        </p:blipFill>
        <p:spPr>
          <a:xfrm>
            <a:off x="152400" y="3200401"/>
            <a:ext cx="1219200" cy="1215686"/>
          </a:xfrm>
          <a:prstGeom prst="rect">
            <a:avLst/>
          </a:prstGeom>
        </p:spPr>
      </p:pic>
      <p:sp>
        <p:nvSpPr>
          <p:cNvPr id="47" name="Striped Right Arrow 46"/>
          <p:cNvSpPr/>
          <p:nvPr/>
        </p:nvSpPr>
        <p:spPr>
          <a:xfrm>
            <a:off x="3352800" y="5791200"/>
            <a:ext cx="1219200" cy="381000"/>
          </a:xfrm>
          <a:prstGeom prst="strip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11800169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guy.png"/>
          <p:cNvPicPr>
            <a:picLocks noChangeAspect="1"/>
          </p:cNvPicPr>
          <p:nvPr/>
        </p:nvPicPr>
        <p:blipFill>
          <a:blip r:embed="rId2" cstate="print"/>
          <a:stretch>
            <a:fillRect/>
          </a:stretch>
        </p:blipFill>
        <p:spPr>
          <a:xfrm>
            <a:off x="304800" y="1066800"/>
            <a:ext cx="1295400" cy="1295400"/>
          </a:xfrm>
          <a:prstGeom prst="rect">
            <a:avLst/>
          </a:prstGeom>
        </p:spPr>
      </p:pic>
      <p:sp>
        <p:nvSpPr>
          <p:cNvPr id="24" name="Cloud Callout 23"/>
          <p:cNvSpPr/>
          <p:nvPr/>
        </p:nvSpPr>
        <p:spPr>
          <a:xfrm>
            <a:off x="457200" y="0"/>
            <a:ext cx="2133600" cy="990600"/>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 WANT TO HIRE/BUY</a:t>
            </a:r>
          </a:p>
        </p:txBody>
      </p:sp>
      <p:pic>
        <p:nvPicPr>
          <p:cNvPr id="27" name="Picture 26" descr="business-man-suit-tie-sitting-chair-14064039.jpg"/>
          <p:cNvPicPr>
            <a:picLocks noChangeAspect="1"/>
          </p:cNvPicPr>
          <p:nvPr/>
        </p:nvPicPr>
        <p:blipFill>
          <a:blip r:embed="rId3" cstate="print"/>
          <a:stretch>
            <a:fillRect/>
          </a:stretch>
        </p:blipFill>
        <p:spPr>
          <a:xfrm>
            <a:off x="2971800" y="914400"/>
            <a:ext cx="1543455" cy="1450848"/>
          </a:xfrm>
          <a:prstGeom prst="rect">
            <a:avLst/>
          </a:prstGeom>
        </p:spPr>
      </p:pic>
      <p:sp>
        <p:nvSpPr>
          <p:cNvPr id="28" name="Rounded Rectangular Callout 27"/>
          <p:cNvSpPr/>
          <p:nvPr/>
        </p:nvSpPr>
        <p:spPr>
          <a:xfrm>
            <a:off x="2819400" y="152400"/>
            <a:ext cx="3276600" cy="609600"/>
          </a:xfrm>
          <a:prstGeom prst="wedgeRoundRectCallout">
            <a:avLst>
              <a:gd name="adj1" fmla="val -21096"/>
              <a:gd name="adj2" fmla="val 7382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LOG ON to  www.bigcranesindia.com</a:t>
            </a:r>
          </a:p>
        </p:txBody>
      </p:sp>
      <p:pic>
        <p:nvPicPr>
          <p:cNvPr id="29" name="Picture 28" descr="new-crane.jpg"/>
          <p:cNvPicPr>
            <a:picLocks noChangeAspect="1"/>
          </p:cNvPicPr>
          <p:nvPr/>
        </p:nvPicPr>
        <p:blipFill>
          <a:blip r:embed="rId4" cstate="print">
            <a:clrChange>
              <a:clrFrom>
                <a:srgbClr val="FFFFFF"/>
              </a:clrFrom>
              <a:clrTo>
                <a:srgbClr val="FFFFFF">
                  <a:alpha val="0"/>
                </a:srgbClr>
              </a:clrTo>
            </a:clrChange>
          </a:blip>
          <a:stretch>
            <a:fillRect/>
          </a:stretch>
        </p:blipFill>
        <p:spPr>
          <a:xfrm>
            <a:off x="7391400" y="1295400"/>
            <a:ext cx="1172308" cy="1219200"/>
          </a:xfrm>
          <a:prstGeom prst="rect">
            <a:avLst/>
          </a:prstGeom>
        </p:spPr>
      </p:pic>
      <p:pic>
        <p:nvPicPr>
          <p:cNvPr id="30" name="Picture 29" descr="images.png"/>
          <p:cNvPicPr>
            <a:picLocks noChangeAspect="1"/>
          </p:cNvPicPr>
          <p:nvPr/>
        </p:nvPicPr>
        <p:blipFill>
          <a:blip r:embed="rId5" cstate="print">
            <a:clrChange>
              <a:clrFrom>
                <a:srgbClr val="FFFFFF"/>
              </a:clrFrom>
              <a:clrTo>
                <a:srgbClr val="FFFFFF">
                  <a:alpha val="0"/>
                </a:srgbClr>
              </a:clrTo>
            </a:clrChange>
          </a:blip>
          <a:stretch>
            <a:fillRect/>
          </a:stretch>
        </p:blipFill>
        <p:spPr>
          <a:xfrm>
            <a:off x="7010400" y="0"/>
            <a:ext cx="2133600" cy="1600200"/>
          </a:xfrm>
          <a:prstGeom prst="rect">
            <a:avLst/>
          </a:prstGeom>
          <a:noFill/>
          <a:ln>
            <a:noFill/>
          </a:ln>
          <a:effectLst/>
        </p:spPr>
      </p:pic>
      <p:pic>
        <p:nvPicPr>
          <p:cNvPr id="31" name="Picture 30" descr="10203837-Young-Man-Sitting-on-bench-and-using-laptop-Stock-Vector-cartoon.jpg"/>
          <p:cNvPicPr>
            <a:picLocks noChangeAspect="1"/>
          </p:cNvPicPr>
          <p:nvPr/>
        </p:nvPicPr>
        <p:blipFill>
          <a:blip r:embed="rId6" cstate="print"/>
          <a:stretch>
            <a:fillRect/>
          </a:stretch>
        </p:blipFill>
        <p:spPr>
          <a:xfrm>
            <a:off x="3048000" y="3352800"/>
            <a:ext cx="1530500" cy="1295400"/>
          </a:xfrm>
          <a:prstGeom prst="rect">
            <a:avLst/>
          </a:prstGeom>
        </p:spPr>
      </p:pic>
      <p:sp>
        <p:nvSpPr>
          <p:cNvPr id="32" name="Rectangular Callout 31"/>
          <p:cNvSpPr/>
          <p:nvPr/>
        </p:nvSpPr>
        <p:spPr>
          <a:xfrm>
            <a:off x="3200400" y="2514600"/>
            <a:ext cx="2209800" cy="838200"/>
          </a:xfrm>
          <a:prstGeom prst="wedge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SHORTLIST FROM AVAILABILITY</a:t>
            </a:r>
          </a:p>
        </p:txBody>
      </p:sp>
      <p:pic>
        <p:nvPicPr>
          <p:cNvPr id="33" name="Picture 32" descr="k12800708.jpg"/>
          <p:cNvPicPr>
            <a:picLocks noChangeAspect="1"/>
          </p:cNvPicPr>
          <p:nvPr/>
        </p:nvPicPr>
        <p:blipFill>
          <a:blip r:embed="rId7" cstate="print">
            <a:clrChange>
              <a:clrFrom>
                <a:srgbClr val="FFFFFF"/>
              </a:clrFrom>
              <a:clrTo>
                <a:srgbClr val="FFFFFF">
                  <a:alpha val="0"/>
                </a:srgbClr>
              </a:clrTo>
            </a:clrChange>
          </a:blip>
          <a:stretch>
            <a:fillRect/>
          </a:stretch>
        </p:blipFill>
        <p:spPr>
          <a:xfrm>
            <a:off x="1676400" y="5410200"/>
            <a:ext cx="1092200" cy="1092200"/>
          </a:xfrm>
          <a:prstGeom prst="rect">
            <a:avLst/>
          </a:prstGeom>
        </p:spPr>
      </p:pic>
      <p:sp>
        <p:nvSpPr>
          <p:cNvPr id="34" name="Oval Callout 33"/>
          <p:cNvSpPr/>
          <p:nvPr/>
        </p:nvSpPr>
        <p:spPr>
          <a:xfrm>
            <a:off x="1752600" y="4800600"/>
            <a:ext cx="2286000" cy="533400"/>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GET YOUR QUOTE </a:t>
            </a:r>
          </a:p>
        </p:txBody>
      </p:sp>
      <p:pic>
        <p:nvPicPr>
          <p:cNvPr id="35" name="Picture 34" descr="hand-shake-deal-done-concept-two-d-construction-worker-shaking-hands-68442058.jpg"/>
          <p:cNvPicPr>
            <a:picLocks noChangeAspect="1"/>
          </p:cNvPicPr>
          <p:nvPr/>
        </p:nvPicPr>
        <p:blipFill>
          <a:blip r:embed="rId8" cstate="print">
            <a:clrChange>
              <a:clrFrom>
                <a:srgbClr val="F5F1F3"/>
              </a:clrFrom>
              <a:clrTo>
                <a:srgbClr val="F5F1F3">
                  <a:alpha val="0"/>
                </a:srgbClr>
              </a:clrTo>
            </a:clrChange>
            <a:lum bright="-18000" contrast="26000"/>
          </a:blip>
          <a:srcRect b="12222"/>
          <a:stretch>
            <a:fillRect/>
          </a:stretch>
        </p:blipFill>
        <p:spPr>
          <a:xfrm>
            <a:off x="4800600" y="4876800"/>
            <a:ext cx="2318886" cy="2176383"/>
          </a:xfrm>
          <a:prstGeom prst="rect">
            <a:avLst/>
          </a:prstGeom>
        </p:spPr>
      </p:pic>
      <p:pic>
        <p:nvPicPr>
          <p:cNvPr id="36" name="Picture 35" descr="stock-vector-ok-deal-rubber-stamp-595730258.jpg"/>
          <p:cNvPicPr>
            <a:picLocks noChangeAspect="1"/>
          </p:cNvPicPr>
          <p:nvPr/>
        </p:nvPicPr>
        <p:blipFill>
          <a:blip r:embed="rId9" cstate="print">
            <a:clrChange>
              <a:clrFrom>
                <a:srgbClr val="FFFFFF"/>
              </a:clrFrom>
              <a:clrTo>
                <a:srgbClr val="FFFFFF">
                  <a:alpha val="0"/>
                </a:srgbClr>
              </a:clrTo>
            </a:clrChange>
          </a:blip>
          <a:srcRect b="5561"/>
          <a:stretch>
            <a:fillRect/>
          </a:stretch>
        </p:blipFill>
        <p:spPr>
          <a:xfrm>
            <a:off x="7162800" y="4648200"/>
            <a:ext cx="1752600" cy="1728702"/>
          </a:xfrm>
          <a:prstGeom prst="rect">
            <a:avLst/>
          </a:prstGeom>
        </p:spPr>
      </p:pic>
      <p:sp>
        <p:nvSpPr>
          <p:cNvPr id="37" name="Striped Right Arrow 36"/>
          <p:cNvSpPr/>
          <p:nvPr/>
        </p:nvSpPr>
        <p:spPr>
          <a:xfrm>
            <a:off x="1447800" y="1600200"/>
            <a:ext cx="1371600" cy="381000"/>
          </a:xfrm>
          <a:prstGeom prst="strip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Striped Right Arrow 37"/>
          <p:cNvSpPr/>
          <p:nvPr/>
        </p:nvSpPr>
        <p:spPr>
          <a:xfrm>
            <a:off x="4876800" y="1600200"/>
            <a:ext cx="1981200" cy="381000"/>
          </a:xfrm>
          <a:prstGeom prst="strip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Curved Left Arrow 38"/>
          <p:cNvSpPr/>
          <p:nvPr/>
        </p:nvSpPr>
        <p:spPr>
          <a:xfrm>
            <a:off x="8534400" y="2057400"/>
            <a:ext cx="533400" cy="1752600"/>
          </a:xfrm>
          <a:prstGeom prst="curved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Striped Right Arrow 39"/>
          <p:cNvSpPr/>
          <p:nvPr/>
        </p:nvSpPr>
        <p:spPr>
          <a:xfrm flipH="1">
            <a:off x="1524000" y="3657600"/>
            <a:ext cx="1295400" cy="381000"/>
          </a:xfrm>
          <a:prstGeom prst="strip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Bent Arrow 40"/>
          <p:cNvSpPr/>
          <p:nvPr/>
        </p:nvSpPr>
        <p:spPr>
          <a:xfrm flipV="1">
            <a:off x="685800" y="4800600"/>
            <a:ext cx="609600" cy="1524000"/>
          </a:xfrm>
          <a:prstGeom prst="bentArrow">
            <a:avLst>
              <a:gd name="adj1" fmla="val 36321"/>
              <a:gd name="adj2" fmla="val 32075"/>
              <a:gd name="adj3" fmla="val 25000"/>
              <a:gd name="adj4" fmla="val 4103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TextBox 41"/>
          <p:cNvSpPr txBox="1"/>
          <p:nvPr/>
        </p:nvSpPr>
        <p:spPr>
          <a:xfrm>
            <a:off x="7239000" y="228600"/>
            <a:ext cx="1600200" cy="646331"/>
          </a:xfrm>
          <a:prstGeom prst="rect">
            <a:avLst/>
          </a:prstGeom>
          <a:noFill/>
        </p:spPr>
        <p:txBody>
          <a:bodyPr wrap="square" rtlCol="0">
            <a:spAutoFit/>
          </a:bodyPr>
          <a:lstStyle/>
          <a:p>
            <a:pPr algn="ctr"/>
            <a:r>
              <a:rPr lang="en-US" dirty="0"/>
              <a:t>SUBMIT YOUR REQUIREMENT</a:t>
            </a:r>
          </a:p>
        </p:txBody>
      </p:sp>
      <p:pic>
        <p:nvPicPr>
          <p:cNvPr id="43" name="Picture 42" descr="location marketing.jpg"/>
          <p:cNvPicPr>
            <a:picLocks noChangeAspect="1"/>
          </p:cNvPicPr>
          <p:nvPr/>
        </p:nvPicPr>
        <p:blipFill>
          <a:blip r:embed="rId10" cstate="print">
            <a:clrChange>
              <a:clrFrom>
                <a:srgbClr val="E2E1DC"/>
              </a:clrFrom>
              <a:clrTo>
                <a:srgbClr val="E2E1DC">
                  <a:alpha val="0"/>
                </a:srgbClr>
              </a:clrTo>
            </a:clrChange>
          </a:blip>
          <a:stretch>
            <a:fillRect/>
          </a:stretch>
        </p:blipFill>
        <p:spPr>
          <a:xfrm>
            <a:off x="6781800" y="2819400"/>
            <a:ext cx="1534238" cy="1027176"/>
          </a:xfrm>
          <a:prstGeom prst="rect">
            <a:avLst/>
          </a:prstGeom>
        </p:spPr>
      </p:pic>
      <p:sp>
        <p:nvSpPr>
          <p:cNvPr id="44" name="TextBox 43"/>
          <p:cNvSpPr txBox="1"/>
          <p:nvPr/>
        </p:nvSpPr>
        <p:spPr>
          <a:xfrm>
            <a:off x="6553200" y="3657600"/>
            <a:ext cx="1600200" cy="646331"/>
          </a:xfrm>
          <a:prstGeom prst="rect">
            <a:avLst/>
          </a:prstGeom>
          <a:noFill/>
        </p:spPr>
        <p:txBody>
          <a:bodyPr wrap="square" rtlCol="0">
            <a:spAutoFit/>
          </a:bodyPr>
          <a:lstStyle/>
          <a:p>
            <a:pPr algn="ctr"/>
            <a:r>
              <a:rPr lang="en-US" dirty="0"/>
              <a:t>SUBMIT YOUR LOCATION</a:t>
            </a:r>
          </a:p>
        </p:txBody>
      </p:sp>
      <p:sp>
        <p:nvSpPr>
          <p:cNvPr id="45" name="Striped Right Arrow 44"/>
          <p:cNvSpPr/>
          <p:nvPr/>
        </p:nvSpPr>
        <p:spPr>
          <a:xfrm flipH="1">
            <a:off x="5105400" y="3657600"/>
            <a:ext cx="1295400" cy="381000"/>
          </a:xfrm>
          <a:prstGeom prst="strip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6" name="Picture 45" descr="54156e6dd28e45dccf24835ad42ed609_-prior-to-registering-for-register_347-346.jpeg"/>
          <p:cNvPicPr>
            <a:picLocks noChangeAspect="1"/>
          </p:cNvPicPr>
          <p:nvPr/>
        </p:nvPicPr>
        <p:blipFill>
          <a:blip r:embed="rId11" cstate="print">
            <a:clrChange>
              <a:clrFrom>
                <a:srgbClr val="FFFFFF"/>
              </a:clrFrom>
              <a:clrTo>
                <a:srgbClr val="FFFFFF">
                  <a:alpha val="0"/>
                </a:srgbClr>
              </a:clrTo>
            </a:clrChange>
          </a:blip>
          <a:stretch>
            <a:fillRect/>
          </a:stretch>
        </p:blipFill>
        <p:spPr>
          <a:xfrm>
            <a:off x="152400" y="3200401"/>
            <a:ext cx="1219200" cy="1215686"/>
          </a:xfrm>
          <a:prstGeom prst="rect">
            <a:avLst/>
          </a:prstGeom>
        </p:spPr>
      </p:pic>
      <p:sp>
        <p:nvSpPr>
          <p:cNvPr id="47" name="Striped Right Arrow 46"/>
          <p:cNvSpPr/>
          <p:nvPr/>
        </p:nvSpPr>
        <p:spPr>
          <a:xfrm>
            <a:off x="3352800" y="5791200"/>
            <a:ext cx="1219200" cy="381000"/>
          </a:xfrm>
          <a:prstGeom prst="strip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3496704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3922</TotalTime>
  <Words>1293</Words>
  <Application>Microsoft Office PowerPoint</Application>
  <PresentationFormat>On-screen Show (4:3)</PresentationFormat>
  <Paragraphs>176</Paragraphs>
  <Slides>36</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38" baseType="lpstr">
      <vt:lpstr>Office Theme</vt:lpstr>
      <vt:lpstr>Microsoft Office Excel Worksheet</vt:lpstr>
      <vt:lpstr>Slide 1</vt:lpstr>
      <vt:lpstr>Overview of Infrastructure Industry in India. </vt:lpstr>
      <vt:lpstr>Overview of Infrastructure Industry in India           Contd…</vt:lpstr>
      <vt:lpstr>A Birds View of Opportunities Available</vt:lpstr>
      <vt:lpstr>Introduction to TEAM BIGCRANES </vt:lpstr>
      <vt:lpstr>STRUCTURE</vt:lpstr>
      <vt:lpstr>HOW IT WORKS</vt:lpstr>
      <vt:lpstr>Slide 8</vt:lpstr>
      <vt:lpstr>Slide 9</vt:lpstr>
      <vt:lpstr>GROUND BREAKING</vt:lpstr>
      <vt:lpstr>SITE LIGHTNING</vt:lpstr>
      <vt:lpstr>SITE LEVELLING &amp; GRADING</vt:lpstr>
      <vt:lpstr>PILING &amp; FOUNDATION</vt:lpstr>
      <vt:lpstr>PLANT &amp; MACHINERY FOR ERECTION</vt:lpstr>
      <vt:lpstr>FROM START OF THE PROJECT</vt:lpstr>
      <vt:lpstr>Slide 16</vt:lpstr>
      <vt:lpstr>Slide 17</vt:lpstr>
      <vt:lpstr>OUR MISSION</vt:lpstr>
      <vt:lpstr>POTENTIAL  </vt:lpstr>
      <vt:lpstr>FUTURE OF BIG CRANES</vt:lpstr>
      <vt:lpstr>REVENUE MODEL </vt:lpstr>
      <vt:lpstr>SWOT ANALYSIS</vt:lpstr>
      <vt:lpstr>STRENGTH </vt:lpstr>
      <vt:lpstr>WEAKNESS</vt:lpstr>
      <vt:lpstr>OPPORTUNITY</vt:lpstr>
      <vt:lpstr>THREAT</vt:lpstr>
      <vt:lpstr>Slide 27</vt:lpstr>
      <vt:lpstr>Slide 28</vt:lpstr>
      <vt:lpstr>Slide 29</vt:lpstr>
      <vt:lpstr>Slide 30</vt:lpstr>
      <vt:lpstr>Slide 31</vt:lpstr>
      <vt:lpstr>Slide 32</vt:lpstr>
      <vt:lpstr>Slide 33</vt:lpstr>
      <vt:lpstr>Slide 34</vt:lpstr>
      <vt:lpstr>KEY FINANCIAL INDICATORS</vt:lpstr>
      <vt:lpstr>TEAM BIGCRANES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front ofice</dc:creator>
  <cp:lastModifiedBy>front ofice</cp:lastModifiedBy>
  <cp:revision>211</cp:revision>
  <dcterms:created xsi:type="dcterms:W3CDTF">2006-08-16T00:00:00Z</dcterms:created>
  <dcterms:modified xsi:type="dcterms:W3CDTF">2017-04-26T14:15:13Z</dcterms:modified>
</cp:coreProperties>
</file>