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7" r:id="rId10"/>
    <p:sldId id="268" r:id="rId11"/>
    <p:sldId id="269" r:id="rId12"/>
    <p:sldId id="270" r:id="rId13"/>
    <p:sldId id="271" r:id="rId14"/>
    <p:sldId id="272" r:id="rId15"/>
    <p:sldId id="263" r:id="rId16"/>
    <p:sldId id="264"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24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SDLC verses STLC</a:t>
            </a:r>
          </a:p>
        </p:txBody>
      </p:sp>
    </p:spTree>
    <p:extLst>
      <p:ext uri="{BB962C8B-B14F-4D97-AF65-F5344CB8AC3E}">
        <p14:creationId xmlns:p14="http://schemas.microsoft.com/office/powerpoint/2010/main" val="49269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b="1" dirty="0"/>
              <a:t>Test Planning in </a:t>
            </a:r>
            <a:r>
              <a:rPr lang="en-US" b="1" dirty="0" smtClean="0"/>
              <a:t>STLC</a:t>
            </a:r>
            <a:endParaRPr lang="en-IN" dirty="0"/>
          </a:p>
        </p:txBody>
      </p:sp>
      <p:sp>
        <p:nvSpPr>
          <p:cNvPr id="3" name="Content Placeholder 2"/>
          <p:cNvSpPr>
            <a:spLocks noGrp="1"/>
          </p:cNvSpPr>
          <p:nvPr>
            <p:ph idx="1"/>
          </p:nvPr>
        </p:nvSpPr>
        <p:spPr>
          <a:xfrm>
            <a:off x="152400" y="762000"/>
            <a:ext cx="8915400" cy="5943600"/>
          </a:xfrm>
        </p:spPr>
        <p:txBody>
          <a:bodyPr>
            <a:normAutofit fontScale="77500" lnSpcReduction="20000"/>
          </a:bodyPr>
          <a:lstStyle/>
          <a:p>
            <a:r>
              <a:rPr lang="en-US" b="1" dirty="0" smtClean="0"/>
              <a:t>Test </a:t>
            </a:r>
            <a:r>
              <a:rPr lang="en-US" b="1" dirty="0"/>
              <a:t>Planning in STLC</a:t>
            </a:r>
            <a:r>
              <a:rPr lang="en-US" dirty="0"/>
              <a:t> is a phase in which a Senior QA manager determines the test plan strategy along with efforts and cost estimates for the project. Moreover, the resources, test environment, test limitations and the testing schedule are also determined. The Test Plan gets prepared and finalized in the same phase.</a:t>
            </a:r>
          </a:p>
          <a:p>
            <a:r>
              <a:rPr lang="en-US" b="1" dirty="0"/>
              <a:t>Test Planning Activities</a:t>
            </a:r>
            <a:endParaRPr lang="en-US" dirty="0"/>
          </a:p>
          <a:p>
            <a:r>
              <a:rPr lang="en-US" dirty="0"/>
              <a:t>Preparation of test plan/strategy document for various types of testing</a:t>
            </a:r>
          </a:p>
          <a:p>
            <a:r>
              <a:rPr lang="en-US" dirty="0"/>
              <a:t>Test tool selection</a:t>
            </a:r>
          </a:p>
          <a:p>
            <a:r>
              <a:rPr lang="en-US" dirty="0"/>
              <a:t>Test effort estimation</a:t>
            </a:r>
          </a:p>
          <a:p>
            <a:r>
              <a:rPr lang="en-US" dirty="0"/>
              <a:t>Resource planning and determining roles and responsibilities.</a:t>
            </a:r>
          </a:p>
          <a:p>
            <a:r>
              <a:rPr lang="en-US" dirty="0"/>
              <a:t>Training </a:t>
            </a:r>
            <a:r>
              <a:rPr lang="en-US" dirty="0" smtClean="0"/>
              <a:t>requirement</a:t>
            </a:r>
          </a:p>
          <a:p>
            <a:r>
              <a:rPr lang="en-US" b="1" dirty="0"/>
              <a:t>Deliverables of Test Planning</a:t>
            </a:r>
            <a:endParaRPr lang="en-US" dirty="0"/>
          </a:p>
          <a:p>
            <a:r>
              <a:rPr lang="en-US" dirty="0"/>
              <a:t>Test plan/strategy document.</a:t>
            </a:r>
          </a:p>
          <a:p>
            <a:r>
              <a:rPr lang="en-US" dirty="0"/>
              <a:t>Effort estimation document.</a:t>
            </a:r>
          </a:p>
          <a:p>
            <a:endParaRPr lang="en-US" dirty="0"/>
          </a:p>
          <a:p>
            <a:endParaRPr lang="en-IN" dirty="0"/>
          </a:p>
        </p:txBody>
      </p:sp>
    </p:spTree>
    <p:extLst>
      <p:ext uri="{BB962C8B-B14F-4D97-AF65-F5344CB8AC3E}">
        <p14:creationId xmlns:p14="http://schemas.microsoft.com/office/powerpoint/2010/main" val="964503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a:t>Test Case Development </a:t>
            </a:r>
            <a:r>
              <a:rPr lang="en-US" b="1" dirty="0" smtClean="0"/>
              <a:t>Phase</a:t>
            </a:r>
            <a:endParaRPr lang="en-IN" dirty="0"/>
          </a:p>
        </p:txBody>
      </p:sp>
      <p:sp>
        <p:nvSpPr>
          <p:cNvPr id="3" name="Content Placeholder 2"/>
          <p:cNvSpPr>
            <a:spLocks noGrp="1"/>
          </p:cNvSpPr>
          <p:nvPr>
            <p:ph idx="1"/>
          </p:nvPr>
        </p:nvSpPr>
        <p:spPr>
          <a:xfrm>
            <a:off x="228600" y="838200"/>
            <a:ext cx="8763000" cy="5867400"/>
          </a:xfrm>
        </p:spPr>
        <p:txBody>
          <a:bodyPr>
            <a:normAutofit fontScale="92500" lnSpcReduction="20000"/>
          </a:bodyPr>
          <a:lstStyle/>
          <a:p>
            <a:r>
              <a:rPr lang="en-US" dirty="0" smtClean="0"/>
              <a:t>The</a:t>
            </a:r>
            <a:r>
              <a:rPr lang="en-US" dirty="0"/>
              <a:t> </a:t>
            </a:r>
            <a:r>
              <a:rPr lang="en-US" b="1" dirty="0"/>
              <a:t>Test Case Development Phase</a:t>
            </a:r>
            <a:r>
              <a:rPr lang="en-US" dirty="0"/>
              <a:t> involves the creation, verification and rework of test cases &amp; test scripts after the test plan is ready. Initially, the Test data is identified then created and reviewed and then reworked based on the preconditions. Then the QA team starts the development process of test cases for individual units.</a:t>
            </a:r>
          </a:p>
          <a:p>
            <a:r>
              <a:rPr lang="en-US" b="1" dirty="0"/>
              <a:t>Test Case Development Activities</a:t>
            </a:r>
            <a:endParaRPr lang="en-US" dirty="0"/>
          </a:p>
          <a:p>
            <a:r>
              <a:rPr lang="en-US" dirty="0"/>
              <a:t>Create test cases, automation scripts (if applicable)</a:t>
            </a:r>
          </a:p>
          <a:p>
            <a:r>
              <a:rPr lang="en-US" dirty="0"/>
              <a:t>Review and baseline test cases and scripts</a:t>
            </a:r>
          </a:p>
          <a:p>
            <a:r>
              <a:rPr lang="en-US" dirty="0"/>
              <a:t>Create test data (If Test Environment is available)</a:t>
            </a:r>
          </a:p>
          <a:p>
            <a:r>
              <a:rPr lang="en-US" b="1" dirty="0"/>
              <a:t>Deliverables of Test Case Development</a:t>
            </a:r>
            <a:endParaRPr lang="en-US" dirty="0"/>
          </a:p>
          <a:p>
            <a:r>
              <a:rPr lang="en-US" dirty="0"/>
              <a:t>Test cases/scripts</a:t>
            </a:r>
          </a:p>
          <a:p>
            <a:r>
              <a:rPr lang="en-US" dirty="0"/>
              <a:t>Test data</a:t>
            </a:r>
          </a:p>
          <a:p>
            <a:endParaRPr lang="en-IN" dirty="0"/>
          </a:p>
        </p:txBody>
      </p:sp>
    </p:spTree>
    <p:extLst>
      <p:ext uri="{BB962C8B-B14F-4D97-AF65-F5344CB8AC3E}">
        <p14:creationId xmlns:p14="http://schemas.microsoft.com/office/powerpoint/2010/main" val="3811649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b="1" dirty="0"/>
              <a:t>Test Environment </a:t>
            </a:r>
            <a:r>
              <a:rPr lang="en-US" b="1" dirty="0" smtClean="0"/>
              <a:t>Setup</a:t>
            </a:r>
            <a:endParaRPr lang="en-IN" dirty="0"/>
          </a:p>
        </p:txBody>
      </p:sp>
      <p:sp>
        <p:nvSpPr>
          <p:cNvPr id="3" name="Content Placeholder 2"/>
          <p:cNvSpPr>
            <a:spLocks noGrp="1"/>
          </p:cNvSpPr>
          <p:nvPr>
            <p:ph idx="1"/>
          </p:nvPr>
        </p:nvSpPr>
        <p:spPr>
          <a:xfrm>
            <a:off x="76200" y="838200"/>
            <a:ext cx="8991600" cy="6019800"/>
          </a:xfrm>
        </p:spPr>
        <p:txBody>
          <a:bodyPr>
            <a:normAutofit fontScale="77500" lnSpcReduction="20000"/>
          </a:bodyPr>
          <a:lstStyle/>
          <a:p>
            <a:r>
              <a:rPr lang="en-US" b="1" dirty="0" smtClean="0"/>
              <a:t>Test </a:t>
            </a:r>
            <a:r>
              <a:rPr lang="en-US" b="1" dirty="0"/>
              <a:t>Environment Setup</a:t>
            </a:r>
            <a:r>
              <a:rPr lang="en-US" dirty="0"/>
              <a:t> decides the software and hardware conditions under which a work product is tested. It is one of the critical aspects of the testing process and can be done in parallel with the Test Case Development Phase. Test team may not be involved in this activity if the development team provides the test environment. The test team is required to do a readiness check (smoke testing) of the given environment.</a:t>
            </a:r>
          </a:p>
          <a:p>
            <a:r>
              <a:rPr lang="en-US" b="1" dirty="0"/>
              <a:t>Test Environment Setup Activities</a:t>
            </a:r>
            <a:endParaRPr lang="en-US" dirty="0"/>
          </a:p>
          <a:p>
            <a:r>
              <a:rPr lang="en-US" dirty="0"/>
              <a:t>Understand the required architecture, environment set-up and prepare hardware and software requirement list for the Test Environment.</a:t>
            </a:r>
          </a:p>
          <a:p>
            <a:r>
              <a:rPr lang="en-US" dirty="0"/>
              <a:t>Setup test Environment and test data</a:t>
            </a:r>
          </a:p>
          <a:p>
            <a:r>
              <a:rPr lang="en-US" dirty="0"/>
              <a:t>Perform smoke test on the build</a:t>
            </a:r>
          </a:p>
          <a:p>
            <a:r>
              <a:rPr lang="en-US" b="1" dirty="0"/>
              <a:t>Deliverables of Test Environment Setup</a:t>
            </a:r>
            <a:endParaRPr lang="en-US" dirty="0"/>
          </a:p>
          <a:p>
            <a:r>
              <a:rPr lang="en-US" dirty="0"/>
              <a:t>Environment ready with test data set up</a:t>
            </a:r>
          </a:p>
          <a:p>
            <a:r>
              <a:rPr lang="en-US" dirty="0"/>
              <a:t>Smoke Test Results.</a:t>
            </a:r>
          </a:p>
          <a:p>
            <a:endParaRPr lang="en-IN" dirty="0"/>
          </a:p>
        </p:txBody>
      </p:sp>
    </p:spTree>
    <p:extLst>
      <p:ext uri="{BB962C8B-B14F-4D97-AF65-F5344CB8AC3E}">
        <p14:creationId xmlns:p14="http://schemas.microsoft.com/office/powerpoint/2010/main" val="4092875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b="1" dirty="0"/>
              <a:t>Test Execution </a:t>
            </a:r>
            <a:r>
              <a:rPr lang="en-US" b="1" dirty="0" smtClean="0"/>
              <a:t>Phase</a:t>
            </a:r>
            <a:endParaRPr lang="en-IN" dirty="0"/>
          </a:p>
        </p:txBody>
      </p:sp>
      <p:sp>
        <p:nvSpPr>
          <p:cNvPr id="3" name="Content Placeholder 2"/>
          <p:cNvSpPr>
            <a:spLocks noGrp="1"/>
          </p:cNvSpPr>
          <p:nvPr>
            <p:ph idx="1"/>
          </p:nvPr>
        </p:nvSpPr>
        <p:spPr>
          <a:xfrm>
            <a:off x="76200" y="762000"/>
            <a:ext cx="8991600" cy="6019800"/>
          </a:xfrm>
        </p:spPr>
        <p:txBody>
          <a:bodyPr>
            <a:normAutofit fontScale="77500" lnSpcReduction="20000"/>
          </a:bodyPr>
          <a:lstStyle/>
          <a:p>
            <a:r>
              <a:rPr lang="en-US" b="1" dirty="0" smtClean="0"/>
              <a:t>Test </a:t>
            </a:r>
            <a:r>
              <a:rPr lang="en-US" b="1" dirty="0"/>
              <a:t>Execution Phase</a:t>
            </a:r>
            <a:r>
              <a:rPr lang="en-US" dirty="0"/>
              <a:t> is carried out by the testers in which testing of the software build is done based on test plans and test cases prepared. The process consists of test script execution, test script maintenance and bug reporting. If bugs are reported then it is reverted back to development team for correction and retesting will be performed.</a:t>
            </a:r>
          </a:p>
          <a:p>
            <a:r>
              <a:rPr lang="en-US" b="1" dirty="0"/>
              <a:t>Test Execution Activities</a:t>
            </a:r>
            <a:endParaRPr lang="en-US" dirty="0"/>
          </a:p>
          <a:p>
            <a:r>
              <a:rPr lang="en-US" dirty="0"/>
              <a:t>Execute tests as per plan</a:t>
            </a:r>
          </a:p>
          <a:p>
            <a:r>
              <a:rPr lang="en-US" dirty="0"/>
              <a:t>Document test results, and log defects for failed cases</a:t>
            </a:r>
          </a:p>
          <a:p>
            <a:r>
              <a:rPr lang="en-US" dirty="0"/>
              <a:t>Map defects to test cases in RTM</a:t>
            </a:r>
          </a:p>
          <a:p>
            <a:r>
              <a:rPr lang="en-US" dirty="0"/>
              <a:t>Retest the Defect fixes</a:t>
            </a:r>
          </a:p>
          <a:p>
            <a:r>
              <a:rPr lang="en-US" dirty="0"/>
              <a:t>Track the defects to closure</a:t>
            </a:r>
          </a:p>
          <a:p>
            <a:r>
              <a:rPr lang="en-US" b="1" dirty="0"/>
              <a:t>Deliverables of Test Execution</a:t>
            </a:r>
            <a:endParaRPr lang="en-US" dirty="0"/>
          </a:p>
          <a:p>
            <a:r>
              <a:rPr lang="en-US" dirty="0"/>
              <a:t>Completed RTM with the execution status</a:t>
            </a:r>
          </a:p>
          <a:p>
            <a:r>
              <a:rPr lang="en-US" dirty="0"/>
              <a:t>Test cases updated with results</a:t>
            </a:r>
          </a:p>
          <a:p>
            <a:r>
              <a:rPr lang="en-US" dirty="0"/>
              <a:t>Defect reports</a:t>
            </a:r>
          </a:p>
          <a:p>
            <a:endParaRPr lang="en-IN" dirty="0"/>
          </a:p>
        </p:txBody>
      </p:sp>
    </p:spTree>
    <p:extLst>
      <p:ext uri="{BB962C8B-B14F-4D97-AF65-F5344CB8AC3E}">
        <p14:creationId xmlns:p14="http://schemas.microsoft.com/office/powerpoint/2010/main" val="1474972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b="1" dirty="0"/>
              <a:t>Test Cycle </a:t>
            </a:r>
            <a:r>
              <a:rPr lang="en-US" b="1" dirty="0" smtClean="0"/>
              <a:t>Closure</a:t>
            </a:r>
            <a:endParaRPr lang="en-IN" dirty="0"/>
          </a:p>
        </p:txBody>
      </p:sp>
      <p:sp>
        <p:nvSpPr>
          <p:cNvPr id="3" name="Content Placeholder 2"/>
          <p:cNvSpPr>
            <a:spLocks noGrp="1"/>
          </p:cNvSpPr>
          <p:nvPr>
            <p:ph idx="1"/>
          </p:nvPr>
        </p:nvSpPr>
        <p:spPr>
          <a:xfrm>
            <a:off x="76200" y="838200"/>
            <a:ext cx="9067800" cy="6019800"/>
          </a:xfrm>
        </p:spPr>
        <p:txBody>
          <a:bodyPr>
            <a:normAutofit fontScale="70000" lnSpcReduction="20000"/>
          </a:bodyPr>
          <a:lstStyle/>
          <a:p>
            <a:r>
              <a:rPr lang="en-US" b="1" dirty="0" smtClean="0"/>
              <a:t>Test </a:t>
            </a:r>
            <a:r>
              <a:rPr lang="en-US" b="1" dirty="0"/>
              <a:t>Cycle Closure</a:t>
            </a:r>
            <a:r>
              <a:rPr lang="en-US" dirty="0"/>
              <a:t> phase is completion of test execution which involves several activities like test completion reporting, collection of test completion matrices and test results. Testing team members meet, discuss and analyze testing artifacts to identify strategies that have to be implemented in future, taking lessons from current test cycle. The idea is to remove process bottlenecks for future test cycles.</a:t>
            </a:r>
          </a:p>
          <a:p>
            <a:r>
              <a:rPr lang="en-US" b="1" dirty="0"/>
              <a:t>Test Cycle Closure Activities</a:t>
            </a:r>
            <a:endParaRPr lang="en-US" dirty="0"/>
          </a:p>
          <a:p>
            <a:r>
              <a:rPr lang="en-US" dirty="0"/>
              <a:t>Evaluate cycle completion criteria based on Time, Test coverage, </a:t>
            </a:r>
            <a:r>
              <a:rPr lang="en-US" dirty="0" err="1"/>
              <a:t>Cost,Software</a:t>
            </a:r>
            <a:r>
              <a:rPr lang="en-US" dirty="0"/>
              <a:t>, Critical Business Objectives, Quality</a:t>
            </a:r>
          </a:p>
          <a:p>
            <a:r>
              <a:rPr lang="en-US" dirty="0"/>
              <a:t>Prepare test metrics based on the above parameters.</a:t>
            </a:r>
          </a:p>
          <a:p>
            <a:r>
              <a:rPr lang="en-US" dirty="0"/>
              <a:t>Document the learning out of the project</a:t>
            </a:r>
          </a:p>
          <a:p>
            <a:r>
              <a:rPr lang="en-US" dirty="0"/>
              <a:t>Prepare Test closure report</a:t>
            </a:r>
          </a:p>
          <a:p>
            <a:r>
              <a:rPr lang="en-US" dirty="0"/>
              <a:t>Qualitative and quantitative reporting of quality of the work product to the customer.</a:t>
            </a:r>
          </a:p>
          <a:p>
            <a:r>
              <a:rPr lang="en-US" dirty="0"/>
              <a:t>Test result analysis to find out the defect distribution by type and severity.</a:t>
            </a:r>
          </a:p>
          <a:p>
            <a:r>
              <a:rPr lang="en-US" b="1" dirty="0"/>
              <a:t>Deliverables of Test Cycle Closure</a:t>
            </a:r>
            <a:endParaRPr lang="en-US" dirty="0"/>
          </a:p>
          <a:p>
            <a:r>
              <a:rPr lang="en-US" dirty="0"/>
              <a:t>Test Closure report</a:t>
            </a:r>
          </a:p>
          <a:p>
            <a:r>
              <a:rPr lang="en-US" dirty="0"/>
              <a:t>Test metrics</a:t>
            </a:r>
          </a:p>
          <a:p>
            <a:endParaRPr lang="en-IN" dirty="0"/>
          </a:p>
        </p:txBody>
      </p:sp>
    </p:spTree>
    <p:extLst>
      <p:ext uri="{BB962C8B-B14F-4D97-AF65-F5344CB8AC3E}">
        <p14:creationId xmlns:p14="http://schemas.microsoft.com/office/powerpoint/2010/main" val="4112129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13643462"/>
              </p:ext>
            </p:extLst>
          </p:nvPr>
        </p:nvGraphicFramePr>
        <p:xfrm>
          <a:off x="152399" y="228598"/>
          <a:ext cx="8839200" cy="6527726"/>
        </p:xfrm>
        <a:graphic>
          <a:graphicData uri="http://schemas.openxmlformats.org/drawingml/2006/table">
            <a:tbl>
              <a:tblPr/>
              <a:tblGrid>
                <a:gridCol w="1676401"/>
                <a:gridCol w="4216399"/>
                <a:gridCol w="2946400"/>
              </a:tblGrid>
              <a:tr h="297628">
                <a:tc>
                  <a:txBody>
                    <a:bodyPr/>
                    <a:lstStyle/>
                    <a:p>
                      <a:pPr algn="l"/>
                      <a:r>
                        <a:rPr lang="en-IN" sz="1800" dirty="0">
                          <a:effectLst/>
                        </a:rPr>
                        <a:t>Parameter</a:t>
                      </a:r>
                    </a:p>
                  </a:txBody>
                  <a:tcPr marL="53247" marR="53247" marT="26623" marB="26623"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IN" sz="1800">
                          <a:effectLst/>
                        </a:rPr>
                        <a:t>SDLC</a:t>
                      </a:r>
                    </a:p>
                  </a:txBody>
                  <a:tcPr marL="53247" marR="53247" marT="26623" marB="26623"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IN" sz="1800">
                          <a:effectLst/>
                        </a:rPr>
                        <a:t>STLC</a:t>
                      </a:r>
                    </a:p>
                  </a:txBody>
                  <a:tcPr marL="53247" marR="53247" marT="26623" marB="26623"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r>
              <a:tr h="297628">
                <a:tc>
                  <a:txBody>
                    <a:bodyPr/>
                    <a:lstStyle/>
                    <a:p>
                      <a:r>
                        <a:rPr lang="en-IN" sz="1800" dirty="0">
                          <a:effectLst/>
                        </a:rPr>
                        <a:t>Origin</a:t>
                      </a:r>
                    </a:p>
                  </a:txBody>
                  <a:tcPr marL="53247" marR="53247" marT="26623" marB="26623"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IN" sz="1800" dirty="0">
                          <a:effectLst/>
                        </a:rPr>
                        <a:t>Development Life Cycle</a:t>
                      </a:r>
                    </a:p>
                  </a:txBody>
                  <a:tcPr marL="53247" marR="53247" marT="26623" marB="26623"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IN" sz="1800">
                          <a:effectLst/>
                        </a:rPr>
                        <a:t>Testing Life Cycle</a:t>
                      </a:r>
                    </a:p>
                  </a:txBody>
                  <a:tcPr marL="53247" marR="53247" marT="26623" marB="26623"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1190514">
                <a:tc>
                  <a:txBody>
                    <a:bodyPr/>
                    <a:lstStyle/>
                    <a:p>
                      <a:r>
                        <a:rPr lang="en-IN" sz="1800">
                          <a:effectLst/>
                        </a:rPr>
                        <a:t>Objective</a:t>
                      </a:r>
                    </a:p>
                  </a:txBody>
                  <a:tcPr marL="53247" marR="53247" marT="26623" marB="26623"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800" dirty="0">
                          <a:effectLst/>
                        </a:rPr>
                        <a:t>The main object of SDLC life cycle is to complete successful development of the software including testing and other phases.</a:t>
                      </a:r>
                    </a:p>
                  </a:txBody>
                  <a:tcPr marL="53247" marR="53247" marT="26623" marB="26623"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800">
                          <a:effectLst/>
                        </a:rPr>
                        <a:t>The only objective of the STLC phase is testing.</a:t>
                      </a:r>
                    </a:p>
                  </a:txBody>
                  <a:tcPr marL="53247" marR="53247" marT="26623" marB="26623"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1413735">
                <a:tc>
                  <a:txBody>
                    <a:bodyPr/>
                    <a:lstStyle/>
                    <a:p>
                      <a:r>
                        <a:rPr lang="en-IN" sz="1800">
                          <a:effectLst/>
                        </a:rPr>
                        <a:t>Requirement Gathering</a:t>
                      </a:r>
                    </a:p>
                  </a:txBody>
                  <a:tcPr marL="53247" marR="53247" marT="26623" marB="26623"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800" dirty="0">
                          <a:effectLst/>
                        </a:rPr>
                        <a:t>In SDLC the business analyst</a:t>
                      </a:r>
                      <a:br>
                        <a:rPr lang="en-US" sz="1800" dirty="0">
                          <a:effectLst/>
                        </a:rPr>
                      </a:br>
                      <a:r>
                        <a:rPr lang="en-US" sz="1800" dirty="0">
                          <a:effectLst/>
                        </a:rPr>
                        <a:t>gathers the requirements and</a:t>
                      </a:r>
                      <a:br>
                        <a:rPr lang="en-US" sz="1800" dirty="0">
                          <a:effectLst/>
                        </a:rPr>
                      </a:br>
                      <a:r>
                        <a:rPr lang="en-US" sz="1800" dirty="0">
                          <a:effectLst/>
                        </a:rPr>
                        <a:t>create Development Plan</a:t>
                      </a:r>
                    </a:p>
                  </a:txBody>
                  <a:tcPr marL="53247" marR="53247" marT="26623" marB="26623"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800" dirty="0">
                          <a:effectLst/>
                        </a:rPr>
                        <a:t>In STLC, the QA team analyze requirement documents like functional and non-functional documents and create System Test Plan</a:t>
                      </a:r>
                    </a:p>
                  </a:txBody>
                  <a:tcPr marL="53247" marR="53247" marT="26623" marB="26623"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744071">
                <a:tc>
                  <a:txBody>
                    <a:bodyPr/>
                    <a:lstStyle/>
                    <a:p>
                      <a:r>
                        <a:rPr lang="en-IN" sz="1800">
                          <a:effectLst/>
                        </a:rPr>
                        <a:t>High &amp; Low-Level Design</a:t>
                      </a:r>
                    </a:p>
                  </a:txBody>
                  <a:tcPr marL="53247" marR="53247" marT="26623" marB="26623"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800">
                          <a:effectLst/>
                        </a:rPr>
                        <a:t>In SDLC, the development team creates the high and low-level design plans</a:t>
                      </a:r>
                    </a:p>
                  </a:txBody>
                  <a:tcPr marL="53247" marR="53247" marT="26623" marB="26623"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1800" dirty="0">
                          <a:effectLst/>
                        </a:rPr>
                        <a:t>In STLC, the test analyst creates the Integration Test Plan</a:t>
                      </a:r>
                    </a:p>
                  </a:txBody>
                  <a:tcPr marL="53247" marR="53247" marT="26623" marB="26623"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r>
              <a:tr h="1190514">
                <a:tc>
                  <a:txBody>
                    <a:bodyPr/>
                    <a:lstStyle/>
                    <a:p>
                      <a:r>
                        <a:rPr lang="en-IN" sz="1800">
                          <a:effectLst/>
                        </a:rPr>
                        <a:t>Coding</a:t>
                      </a:r>
                    </a:p>
                  </a:txBody>
                  <a:tcPr marL="53247" marR="53247" marT="26623" marB="26623"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800">
                          <a:effectLst/>
                        </a:rPr>
                        <a:t>The real code is developed,</a:t>
                      </a:r>
                      <a:br>
                        <a:rPr lang="en-US" sz="1800">
                          <a:effectLst/>
                        </a:rPr>
                      </a:br>
                      <a:r>
                        <a:rPr lang="en-US" sz="1800">
                          <a:effectLst/>
                        </a:rPr>
                        <a:t>and actual work takes place as per the design documents.</a:t>
                      </a:r>
                    </a:p>
                  </a:txBody>
                  <a:tcPr marL="53247" marR="53247" marT="26623" marB="26623"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1800" dirty="0">
                          <a:effectLst/>
                        </a:rPr>
                        <a:t>The testing team prepares the test environment and executes them</a:t>
                      </a:r>
                    </a:p>
                  </a:txBody>
                  <a:tcPr marL="53247" marR="53247" marT="26623" marB="26623"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r>
              <a:tr h="1190514">
                <a:tc>
                  <a:txBody>
                    <a:bodyPr/>
                    <a:lstStyle/>
                    <a:p>
                      <a:r>
                        <a:rPr lang="en-IN" sz="1800">
                          <a:effectLst/>
                        </a:rPr>
                        <a:t>Maintenance</a:t>
                      </a:r>
                    </a:p>
                  </a:txBody>
                  <a:tcPr marL="53247" marR="53247" marT="26623" marB="26623"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sz="1800">
                          <a:effectLst/>
                        </a:rPr>
                        <a:t>SDLC phase also includes post-deployment supports and updates.</a:t>
                      </a:r>
                    </a:p>
                  </a:txBody>
                  <a:tcPr marL="53247" marR="53247" marT="26623" marB="26623"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sz="1800" dirty="0">
                          <a:effectLst/>
                        </a:rPr>
                        <a:t>Testers, execute regression suits, usually automation scripts to check maintenance code deployed.</a:t>
                      </a:r>
                    </a:p>
                  </a:txBody>
                  <a:tcPr marL="53247" marR="53247" marT="26623" marB="26623"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2510527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Features of </a:t>
            </a:r>
            <a:r>
              <a:rPr lang="en-IN" b="1" dirty="0" smtClean="0"/>
              <a:t>SDLC</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model structure &amp; functions are well documented, and the tested result is readily available</a:t>
            </a:r>
          </a:p>
          <a:p>
            <a:r>
              <a:rPr lang="en-US" dirty="0"/>
              <a:t>The project can be completed step by step before another project begun. Project units are distinct and easily identifiable.</a:t>
            </a:r>
          </a:p>
          <a:p>
            <a:r>
              <a:rPr lang="en-US" dirty="0"/>
              <a:t>Risk management is integral to the model and is handled efficiently.</a:t>
            </a:r>
          </a:p>
          <a:p>
            <a:r>
              <a:rPr lang="en-US" dirty="0"/>
              <a:t>The project can be designed so that the pieces should be sourced</a:t>
            </a:r>
          </a:p>
          <a:p>
            <a:endParaRPr lang="en-IN" dirty="0"/>
          </a:p>
        </p:txBody>
      </p:sp>
    </p:spTree>
    <p:extLst>
      <p:ext uri="{BB962C8B-B14F-4D97-AF65-F5344CB8AC3E}">
        <p14:creationId xmlns:p14="http://schemas.microsoft.com/office/powerpoint/2010/main" val="1541574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Features of </a:t>
            </a:r>
            <a:r>
              <a:rPr lang="en-IN" b="1" dirty="0" smtClean="0"/>
              <a:t>STLC</a:t>
            </a:r>
            <a:endParaRPr lang="en-IN"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en-US" dirty="0"/>
              <a:t>STLC analyze system requirements collected from clients and stakeholders</a:t>
            </a:r>
          </a:p>
          <a:p>
            <a:r>
              <a:rPr lang="en-US" dirty="0"/>
              <a:t>Helps you to create traceability Matrix</a:t>
            </a:r>
          </a:p>
          <a:p>
            <a:r>
              <a:rPr lang="en-US" dirty="0"/>
              <a:t>Identify the testing technique and testing types</a:t>
            </a:r>
          </a:p>
          <a:p>
            <a:r>
              <a:rPr lang="en-US" dirty="0"/>
              <a:t>Prioritize the feature which should be primarily targeted on the test</a:t>
            </a:r>
          </a:p>
          <a:p>
            <a:r>
              <a:rPr lang="en-US" dirty="0"/>
              <a:t>You can Analyze the Automation feasibility with STLC</a:t>
            </a:r>
          </a:p>
          <a:p>
            <a:r>
              <a:rPr lang="en-US" dirty="0"/>
              <a:t>Identify the information about the testing environment where the actual test should be executed</a:t>
            </a:r>
          </a:p>
          <a:p>
            <a:endParaRPr lang="en-IN" dirty="0"/>
          </a:p>
        </p:txBody>
      </p:sp>
    </p:spTree>
    <p:extLst>
      <p:ext uri="{BB962C8B-B14F-4D97-AF65-F5344CB8AC3E}">
        <p14:creationId xmlns:p14="http://schemas.microsoft.com/office/powerpoint/2010/main" val="3675495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SDLC</a:t>
            </a:r>
            <a:r>
              <a:rPr lang="en-US" b="1" dirty="0" smtClean="0"/>
              <a:t>?</a:t>
            </a:r>
            <a:endParaRPr lang="en-IN" dirty="0"/>
          </a:p>
        </p:txBody>
      </p:sp>
      <p:sp>
        <p:nvSpPr>
          <p:cNvPr id="3" name="Content Placeholder 2"/>
          <p:cNvSpPr>
            <a:spLocks noGrp="1"/>
          </p:cNvSpPr>
          <p:nvPr>
            <p:ph idx="1"/>
          </p:nvPr>
        </p:nvSpPr>
        <p:spPr/>
        <p:txBody>
          <a:bodyPr/>
          <a:lstStyle/>
          <a:p>
            <a:pPr algn="just"/>
            <a:r>
              <a:rPr lang="en-US" dirty="0" smtClean="0"/>
              <a:t>Software </a:t>
            </a:r>
            <a:r>
              <a:rPr lang="en-US" dirty="0"/>
              <a:t>Development Life Cycle (SDLC) defines all the standard phases which are involved during the software development process. SDLC life cycle is a process of developing software through a phased manner in the following order</a:t>
            </a:r>
          </a:p>
          <a:p>
            <a:endParaRPr lang="en-IN" dirty="0"/>
          </a:p>
        </p:txBody>
      </p:sp>
    </p:spTree>
    <p:extLst>
      <p:ext uri="{BB962C8B-B14F-4D97-AF65-F5344CB8AC3E}">
        <p14:creationId xmlns:p14="http://schemas.microsoft.com/office/powerpoint/2010/main" val="2006434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Requirements Gathering</a:t>
            </a:r>
          </a:p>
          <a:p>
            <a:r>
              <a:rPr lang="en-US" dirty="0"/>
              <a:t>Design the software</a:t>
            </a:r>
          </a:p>
          <a:p>
            <a:r>
              <a:rPr lang="en-US" dirty="0"/>
              <a:t>Build the Software</a:t>
            </a:r>
          </a:p>
          <a:p>
            <a:r>
              <a:rPr lang="en-US" dirty="0"/>
              <a:t>Test</a:t>
            </a:r>
          </a:p>
          <a:p>
            <a:r>
              <a:rPr lang="en-US" dirty="0"/>
              <a:t>Deployment</a:t>
            </a:r>
          </a:p>
          <a:p>
            <a:r>
              <a:rPr lang="en-US" dirty="0"/>
              <a:t>Maintenance</a:t>
            </a:r>
            <a:r>
              <a:rPr lang="en-US" b="1" dirty="0" smtClean="0"/>
              <a:t>.</a:t>
            </a:r>
            <a:endParaRPr lang="en-US" dirty="0"/>
          </a:p>
        </p:txBody>
      </p:sp>
    </p:spTree>
    <p:extLst>
      <p:ext uri="{BB962C8B-B14F-4D97-AF65-F5344CB8AC3E}">
        <p14:creationId xmlns:p14="http://schemas.microsoft.com/office/powerpoint/2010/main" val="2521426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What is STLC</a:t>
            </a:r>
            <a:r>
              <a:rPr lang="en-IN" b="1" dirty="0" smtClean="0"/>
              <a:t>?</a:t>
            </a:r>
            <a:endParaRPr lang="en-IN" dirty="0"/>
          </a:p>
        </p:txBody>
      </p:sp>
      <p:sp>
        <p:nvSpPr>
          <p:cNvPr id="3" name="Content Placeholder 2"/>
          <p:cNvSpPr>
            <a:spLocks noGrp="1"/>
          </p:cNvSpPr>
          <p:nvPr>
            <p:ph idx="1"/>
          </p:nvPr>
        </p:nvSpPr>
        <p:spPr/>
        <p:txBody>
          <a:bodyPr/>
          <a:lstStyle/>
          <a:p>
            <a:pPr algn="just"/>
            <a:r>
              <a:rPr lang="en-US" dirty="0"/>
              <a:t>Software Testing Life Cycle (STLC) is the testing process that is executed in a well-planned manner. In the STLC process, various activities are carried out to improve the quality of the product. However, STLC phases only deal with testing and detecting errors but not development itself.</a:t>
            </a:r>
            <a:endParaRPr lang="en-IN" dirty="0"/>
          </a:p>
        </p:txBody>
      </p:sp>
    </p:spTree>
    <p:extLst>
      <p:ext uri="{BB962C8B-B14F-4D97-AF65-F5344CB8AC3E}">
        <p14:creationId xmlns:p14="http://schemas.microsoft.com/office/powerpoint/2010/main" val="66189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Different companies define different phases in STLC. However, generic Software Test Life Cycle has the following stages.</a:t>
            </a:r>
          </a:p>
          <a:p>
            <a:r>
              <a:rPr lang="en-US" dirty="0"/>
              <a:t>Requirement Analysis</a:t>
            </a:r>
          </a:p>
          <a:p>
            <a:r>
              <a:rPr lang="en-US" dirty="0"/>
              <a:t>Test Planning</a:t>
            </a:r>
          </a:p>
          <a:p>
            <a:r>
              <a:rPr lang="en-US" dirty="0"/>
              <a:t>Test Development</a:t>
            </a:r>
          </a:p>
          <a:p>
            <a:r>
              <a:rPr lang="en-US" dirty="0"/>
              <a:t>Test Environment Setup</a:t>
            </a:r>
          </a:p>
          <a:p>
            <a:r>
              <a:rPr lang="en-US" dirty="0"/>
              <a:t>Test Execution &amp; Closure</a:t>
            </a:r>
          </a:p>
          <a:p>
            <a:endParaRPr lang="en-IN" dirty="0"/>
          </a:p>
        </p:txBody>
      </p:sp>
    </p:spTree>
    <p:extLst>
      <p:ext uri="{BB962C8B-B14F-4D97-AF65-F5344CB8AC3E}">
        <p14:creationId xmlns:p14="http://schemas.microsoft.com/office/powerpoint/2010/main" val="426862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en-US" b="1" dirty="0"/>
              <a:t>Why Use SDLC</a:t>
            </a:r>
            <a:r>
              <a:rPr lang="en-US" b="1" dirty="0" smtClean="0"/>
              <a:t>?</a:t>
            </a:r>
            <a:endParaRPr lang="en-IN" dirty="0"/>
          </a:p>
        </p:txBody>
      </p:sp>
      <p:sp>
        <p:nvSpPr>
          <p:cNvPr id="3" name="Content Placeholder 2"/>
          <p:cNvSpPr>
            <a:spLocks noGrp="1"/>
          </p:cNvSpPr>
          <p:nvPr>
            <p:ph idx="1"/>
          </p:nvPr>
        </p:nvSpPr>
        <p:spPr>
          <a:xfrm>
            <a:off x="152400" y="838200"/>
            <a:ext cx="8915400" cy="5791200"/>
          </a:xfrm>
        </p:spPr>
        <p:txBody>
          <a:bodyPr>
            <a:normAutofit fontScale="77500" lnSpcReduction="20000"/>
          </a:bodyPr>
          <a:lstStyle/>
          <a:p>
            <a:pPr algn="just"/>
            <a:r>
              <a:rPr lang="en-US" sz="3400" dirty="0" smtClean="0"/>
              <a:t>Here</a:t>
            </a:r>
            <a:r>
              <a:rPr lang="en-US" sz="3400" dirty="0"/>
              <a:t>, are some prime reasons for using SDLC method:</a:t>
            </a:r>
          </a:p>
          <a:p>
            <a:pPr algn="just"/>
            <a:r>
              <a:rPr lang="en-US" sz="3400" dirty="0"/>
              <a:t>It aims to produce a high-quality software system which helps you to meet the customer expectations</a:t>
            </a:r>
          </a:p>
          <a:p>
            <a:pPr algn="just"/>
            <a:r>
              <a:rPr lang="en-US" sz="3400" dirty="0"/>
              <a:t>A formal review is created after completion of every stage that provides optimum management control.</a:t>
            </a:r>
          </a:p>
          <a:p>
            <a:pPr algn="just"/>
            <a:r>
              <a:rPr lang="en-US" sz="3400" dirty="0"/>
              <a:t>SDLC helps you to create considerable system documentation</a:t>
            </a:r>
          </a:p>
          <a:p>
            <a:pPr algn="just"/>
            <a:r>
              <a:rPr lang="en-US" sz="3400" dirty="0"/>
              <a:t>It produces many intermediate products which can be reviewed to verify whether they can meet the user’s needs and are according to the stated requirement.</a:t>
            </a:r>
          </a:p>
          <a:p>
            <a:pPr algn="just"/>
            <a:r>
              <a:rPr lang="en-US" sz="3400" dirty="0"/>
              <a:t>SDLC helps you to ensures that system requirements can be traced back to stated business requirements</a:t>
            </a:r>
          </a:p>
          <a:p>
            <a:pPr algn="just"/>
            <a:r>
              <a:rPr lang="en-US" sz="3400" dirty="0"/>
              <a:t>Every phase has a specific deliverable, entry and exit criteria</a:t>
            </a:r>
          </a:p>
          <a:p>
            <a:pPr algn="just"/>
            <a:r>
              <a:rPr lang="en-US" sz="3400" dirty="0"/>
              <a:t>Development stages go one by one which is an ideal option for the small or mid-sized projects where requirements are clear</a:t>
            </a:r>
          </a:p>
          <a:p>
            <a:endParaRPr lang="en-IN" dirty="0"/>
          </a:p>
        </p:txBody>
      </p:sp>
    </p:spTree>
    <p:extLst>
      <p:ext uri="{BB962C8B-B14F-4D97-AF65-F5344CB8AC3E}">
        <p14:creationId xmlns:p14="http://schemas.microsoft.com/office/powerpoint/2010/main" val="230541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Why STLC</a:t>
            </a:r>
            <a:r>
              <a:rPr lang="en-IN" b="1" dirty="0" smtClean="0"/>
              <a:t>?</a:t>
            </a:r>
            <a:endParaRPr lang="en-IN" dirty="0"/>
          </a:p>
        </p:txBody>
      </p:sp>
      <p:sp>
        <p:nvSpPr>
          <p:cNvPr id="3" name="Content Placeholder 2"/>
          <p:cNvSpPr>
            <a:spLocks noGrp="1"/>
          </p:cNvSpPr>
          <p:nvPr>
            <p:ph idx="1"/>
          </p:nvPr>
        </p:nvSpPr>
        <p:spPr>
          <a:xfrm>
            <a:off x="457200" y="1219200"/>
            <a:ext cx="8229600" cy="5334000"/>
          </a:xfrm>
        </p:spPr>
        <p:txBody>
          <a:bodyPr>
            <a:normAutofit fontScale="92500" lnSpcReduction="20000"/>
          </a:bodyPr>
          <a:lstStyle/>
          <a:p>
            <a:r>
              <a:rPr lang="en-US" dirty="0"/>
              <a:t>STLC helps make the testing process more sophisticated, consistent and effective</a:t>
            </a:r>
          </a:p>
          <a:p>
            <a:r>
              <a:rPr lang="en-US" dirty="0"/>
              <a:t>You can include milestones and deliverables for each step of the project</a:t>
            </a:r>
          </a:p>
          <a:p>
            <a:r>
              <a:rPr lang="en-US" dirty="0"/>
              <a:t>Easy to understand and implement even if the model is expanded to various levels</a:t>
            </a:r>
          </a:p>
          <a:p>
            <a:r>
              <a:rPr lang="en-US" dirty="0"/>
              <a:t>Time constraints are strongly built in project formulation</a:t>
            </a:r>
          </a:p>
          <a:p>
            <a:r>
              <a:rPr lang="en-US" dirty="0"/>
              <a:t>Each module of the project is tested before the beginning of the another module</a:t>
            </a:r>
          </a:p>
          <a:p>
            <a:r>
              <a:rPr lang="en-US" dirty="0"/>
              <a:t>The requirement of the specific project is measured against the actual result</a:t>
            </a:r>
          </a:p>
          <a:p>
            <a:endParaRPr lang="en-IN" dirty="0"/>
          </a:p>
        </p:txBody>
      </p:sp>
    </p:spTree>
    <p:extLst>
      <p:ext uri="{BB962C8B-B14F-4D97-AF65-F5344CB8AC3E}">
        <p14:creationId xmlns:p14="http://schemas.microsoft.com/office/powerpoint/2010/main" val="334557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STLC</a:t>
            </a:r>
            <a:endParaRPr lang="en-IN" dirty="0"/>
          </a:p>
        </p:txBody>
      </p:sp>
      <p:sp>
        <p:nvSpPr>
          <p:cNvPr id="3" name="Content Placeholder 2"/>
          <p:cNvSpPr>
            <a:spLocks noGrp="1"/>
          </p:cNvSpPr>
          <p:nvPr>
            <p:ph idx="1"/>
          </p:nvPr>
        </p:nvSpPr>
        <p:spPr/>
        <p:txBody>
          <a:bodyPr/>
          <a:lstStyle/>
          <a:p>
            <a:r>
              <a:rPr lang="en-US" dirty="0"/>
              <a:t>STLC Model </a:t>
            </a:r>
            <a:r>
              <a:rPr lang="en-US" dirty="0" smtClean="0"/>
              <a:t>Phases Requirement </a:t>
            </a:r>
            <a:r>
              <a:rPr lang="en-US" dirty="0"/>
              <a:t>Analysis</a:t>
            </a:r>
          </a:p>
          <a:p>
            <a:r>
              <a:rPr lang="en-US" dirty="0"/>
              <a:t>Test Planning</a:t>
            </a:r>
          </a:p>
          <a:p>
            <a:r>
              <a:rPr lang="en-US" dirty="0"/>
              <a:t>Test case development</a:t>
            </a:r>
          </a:p>
          <a:p>
            <a:r>
              <a:rPr lang="en-US" dirty="0"/>
              <a:t>Test Environment setup</a:t>
            </a:r>
          </a:p>
          <a:p>
            <a:r>
              <a:rPr lang="en-US" dirty="0"/>
              <a:t>Test Execution</a:t>
            </a:r>
          </a:p>
          <a:p>
            <a:r>
              <a:rPr lang="en-US" dirty="0"/>
              <a:t>Test Cycle </a:t>
            </a:r>
            <a:r>
              <a:rPr lang="en-US" dirty="0" smtClean="0"/>
              <a:t>closure</a:t>
            </a:r>
            <a:endParaRPr lang="en-US" dirty="0"/>
          </a:p>
        </p:txBody>
      </p:sp>
    </p:spTree>
    <p:extLst>
      <p:ext uri="{BB962C8B-B14F-4D97-AF65-F5344CB8AC3E}">
        <p14:creationId xmlns:p14="http://schemas.microsoft.com/office/powerpoint/2010/main" val="1402715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fontScale="90000"/>
          </a:bodyPr>
          <a:lstStyle/>
          <a:p>
            <a:r>
              <a:rPr lang="en-US" b="1" dirty="0"/>
              <a:t>Requirement Phase Testing</a:t>
            </a:r>
            <a:br>
              <a:rPr lang="en-US" b="1" dirty="0"/>
            </a:br>
            <a:endParaRPr lang="en-IN" dirty="0"/>
          </a:p>
        </p:txBody>
      </p:sp>
      <p:sp>
        <p:nvSpPr>
          <p:cNvPr id="3" name="Content Placeholder 2"/>
          <p:cNvSpPr>
            <a:spLocks noGrp="1"/>
          </p:cNvSpPr>
          <p:nvPr>
            <p:ph idx="1"/>
          </p:nvPr>
        </p:nvSpPr>
        <p:spPr>
          <a:xfrm>
            <a:off x="0" y="609600"/>
            <a:ext cx="9067800" cy="6248400"/>
          </a:xfrm>
        </p:spPr>
        <p:txBody>
          <a:bodyPr>
            <a:normAutofit fontScale="77500" lnSpcReduction="20000"/>
          </a:bodyPr>
          <a:lstStyle/>
          <a:p>
            <a:r>
              <a:rPr lang="en-US" b="1" dirty="0" smtClean="0"/>
              <a:t>Requirement </a:t>
            </a:r>
            <a:r>
              <a:rPr lang="en-US" b="1" dirty="0"/>
              <a:t>Phase Testing</a:t>
            </a:r>
            <a:r>
              <a:rPr lang="en-US" dirty="0"/>
              <a:t> also known as Requirement Analysis in which test team studies the requirements from a testing point of view to identify testable requirements and the QA team may interact with various stakeholders to understand requirements in detail. Requirements could be either functional or non-functional. Automation feasibility for the testing project is also done in this stage</a:t>
            </a:r>
            <a:r>
              <a:rPr lang="en-US" dirty="0" smtClean="0"/>
              <a:t>.</a:t>
            </a:r>
          </a:p>
          <a:p>
            <a:r>
              <a:rPr lang="en-US" b="1" dirty="0" smtClean="0"/>
              <a:t>Activities </a:t>
            </a:r>
            <a:r>
              <a:rPr lang="en-US" b="1" dirty="0"/>
              <a:t>in Requirement Phase Testing</a:t>
            </a:r>
            <a:endParaRPr lang="en-US" dirty="0"/>
          </a:p>
          <a:p>
            <a:r>
              <a:rPr lang="en-US" dirty="0"/>
              <a:t>Identify types of tests to be performed.</a:t>
            </a:r>
          </a:p>
          <a:p>
            <a:r>
              <a:rPr lang="en-US" dirty="0"/>
              <a:t>Gather details about testing priorities and focus.</a:t>
            </a:r>
          </a:p>
          <a:p>
            <a:r>
              <a:rPr lang="en-US" dirty="0"/>
              <a:t>Prepare Requirement Traceability Matrix (RTM).</a:t>
            </a:r>
          </a:p>
          <a:p>
            <a:r>
              <a:rPr lang="en-US" dirty="0"/>
              <a:t>Identify test environment details where testing is supposed to be carried out.</a:t>
            </a:r>
          </a:p>
          <a:p>
            <a:r>
              <a:rPr lang="en-US" dirty="0"/>
              <a:t>Automation feasibility analysis (if required</a:t>
            </a:r>
            <a:r>
              <a:rPr lang="en-US" dirty="0" smtClean="0"/>
              <a:t>).</a:t>
            </a:r>
          </a:p>
          <a:p>
            <a:r>
              <a:rPr lang="en-US" b="1" dirty="0"/>
              <a:t>Deliverables of Requirement Phase Testing</a:t>
            </a:r>
            <a:endParaRPr lang="en-US" dirty="0"/>
          </a:p>
          <a:p>
            <a:r>
              <a:rPr lang="en-US" dirty="0"/>
              <a:t>RTM</a:t>
            </a:r>
          </a:p>
          <a:p>
            <a:r>
              <a:rPr lang="en-US" dirty="0"/>
              <a:t>Automation feasibility report. (if applicable</a:t>
            </a:r>
            <a:r>
              <a:rPr lang="en-US" dirty="0" smtClean="0"/>
              <a:t>)</a:t>
            </a:r>
            <a:endParaRPr lang="en-US" dirty="0"/>
          </a:p>
          <a:p>
            <a:endParaRPr lang="en-US" dirty="0"/>
          </a:p>
          <a:p>
            <a:endParaRPr lang="en-IN" dirty="0"/>
          </a:p>
        </p:txBody>
      </p:sp>
    </p:spTree>
    <p:extLst>
      <p:ext uri="{BB962C8B-B14F-4D97-AF65-F5344CB8AC3E}">
        <p14:creationId xmlns:p14="http://schemas.microsoft.com/office/powerpoint/2010/main" val="2080388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635</Words>
  <Application>Microsoft Office PowerPoint</Application>
  <PresentationFormat>On-screen Show (4:3)</PresentationFormat>
  <Paragraphs>137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SDLC verses STLC</vt:lpstr>
      <vt:lpstr>What SDLC?</vt:lpstr>
      <vt:lpstr>PowerPoint Presentation</vt:lpstr>
      <vt:lpstr>What is STLC?</vt:lpstr>
      <vt:lpstr>PowerPoint Presentation</vt:lpstr>
      <vt:lpstr>Why Use SDLC?</vt:lpstr>
      <vt:lpstr>Why STLC?</vt:lpstr>
      <vt:lpstr>STLC</vt:lpstr>
      <vt:lpstr>Requirement Phase Testing </vt:lpstr>
      <vt:lpstr>Test Planning in STLC</vt:lpstr>
      <vt:lpstr>Test Case Development Phase</vt:lpstr>
      <vt:lpstr>Test Environment Setup</vt:lpstr>
      <vt:lpstr>Test Execution Phase</vt:lpstr>
      <vt:lpstr>Test Cycle Closure</vt:lpstr>
      <vt:lpstr>PowerPoint Presentation</vt:lpstr>
      <vt:lpstr>Features of SDLC</vt:lpstr>
      <vt:lpstr>Features of STLC</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SDLC verses STLC</dc:title>
  <dc:creator>Ravinder</dc:creator>
  <cp:lastModifiedBy>Ravinder</cp:lastModifiedBy>
  <cp:revision>5</cp:revision>
  <dcterms:created xsi:type="dcterms:W3CDTF">2006-08-16T00:00:00Z</dcterms:created>
  <dcterms:modified xsi:type="dcterms:W3CDTF">2023-11-08T03:21:31Z</dcterms:modified>
</cp:coreProperties>
</file>