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8414" y="2197605"/>
            <a:ext cx="3873271" cy="541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342" y="577098"/>
            <a:ext cx="4317415" cy="80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31" y="3344397"/>
            <a:ext cx="3041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369760"/>
            <a:ext cx="4483735" cy="512445"/>
            <a:chOff x="87743" y="369760"/>
            <a:chExt cx="4483735" cy="512445"/>
          </a:xfrm>
        </p:grpSpPr>
        <p:sp>
          <p:nvSpPr>
            <p:cNvPr id="3" name="object 3"/>
            <p:cNvSpPr/>
            <p:nvPr/>
          </p:nvSpPr>
          <p:spPr>
            <a:xfrm>
              <a:off x="87743" y="36976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433014"/>
              <a:ext cx="4432935" cy="448945"/>
            </a:xfrm>
            <a:custGeom>
              <a:avLst/>
              <a:gdLst/>
              <a:ahLst/>
              <a:cxnLst/>
              <a:rect l="l" t="t" r="r" b="b"/>
              <a:pathLst>
                <a:path w="4432935" h="448944">
                  <a:moveTo>
                    <a:pt x="4432566" y="0"/>
                  </a:moveTo>
                  <a:lnTo>
                    <a:pt x="0" y="0"/>
                  </a:lnTo>
                  <a:lnTo>
                    <a:pt x="0" y="448620"/>
                  </a:lnTo>
                  <a:lnTo>
                    <a:pt x="4432566" y="44862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414177"/>
              <a:ext cx="4432935" cy="417195"/>
            </a:xfrm>
            <a:custGeom>
              <a:avLst/>
              <a:gdLst/>
              <a:ahLst/>
              <a:cxnLst/>
              <a:rect l="l" t="t" r="r" b="b"/>
              <a:pathLst>
                <a:path w="4432935" h="417194">
                  <a:moveTo>
                    <a:pt x="4432566" y="0"/>
                  </a:moveTo>
                  <a:lnTo>
                    <a:pt x="0" y="0"/>
                  </a:lnTo>
                  <a:lnTo>
                    <a:pt x="0" y="365856"/>
                  </a:lnTo>
                  <a:lnTo>
                    <a:pt x="4008" y="385581"/>
                  </a:lnTo>
                  <a:lnTo>
                    <a:pt x="14922" y="401734"/>
                  </a:lnTo>
                  <a:lnTo>
                    <a:pt x="31075" y="412648"/>
                  </a:lnTo>
                  <a:lnTo>
                    <a:pt x="50800" y="416656"/>
                  </a:lnTo>
                  <a:lnTo>
                    <a:pt x="4381765" y="416656"/>
                  </a:lnTo>
                  <a:lnTo>
                    <a:pt x="4401490" y="412648"/>
                  </a:lnTo>
                  <a:lnTo>
                    <a:pt x="4417643" y="401734"/>
                  </a:lnTo>
                  <a:lnTo>
                    <a:pt x="4428558" y="385581"/>
                  </a:lnTo>
                  <a:lnTo>
                    <a:pt x="4432566" y="36585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89392" y="480819"/>
            <a:ext cx="1429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Circular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Queues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192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Basic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Operations:</a:t>
            </a:r>
            <a:r>
              <a:rPr sz="1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84109"/>
            <a:ext cx="2984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Java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deletion </a:t>
            </a:r>
            <a:r>
              <a:rPr sz="1100" b="1" spc="-15" dirty="0">
                <a:latin typeface="Arial"/>
                <a:cs typeface="Arial"/>
              </a:rPr>
              <a:t>from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circular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815" y="1115829"/>
            <a:ext cx="3390365" cy="15805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233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</a:t>
            </a:r>
            <a:r>
              <a:rPr spc="10" dirty="0"/>
              <a:t> Operations:</a:t>
            </a:r>
            <a:r>
              <a:rPr spc="10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1155"/>
            <a:ext cx="405892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Suppose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have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size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MAX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8.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status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different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operations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given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below: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414" y="1409508"/>
            <a:ext cx="1111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(a)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Initially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empty: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0414" y="1042348"/>
            <a:ext cx="1357627" cy="10804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8414" y="2455009"/>
            <a:ext cx="169100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(b) </a:t>
            </a:r>
            <a:r>
              <a:rPr sz="1100" spc="-10" dirty="0">
                <a:latin typeface="Microsoft Sans Serif"/>
                <a:cs typeface="Microsoft Sans Serif"/>
              </a:rPr>
              <a:t>Add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10: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[FRONT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0]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787" y="2273271"/>
            <a:ext cx="1385911" cy="11596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233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Basic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Operations:</a:t>
            </a:r>
            <a:r>
              <a:rPr sz="1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414" y="812315"/>
            <a:ext cx="150876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(c)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item: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[FRONT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-5" dirty="0">
                <a:latin typeface="Microsoft Sans Serif"/>
                <a:cs typeface="Microsoft Sans Serif"/>
              </a:rPr>
              <a:t> 1, </a:t>
            </a:r>
            <a:r>
              <a:rPr sz="1100" spc="-10" dirty="0">
                <a:latin typeface="Microsoft Sans Serif"/>
                <a:cs typeface="Microsoft Sans Serif"/>
              </a:rPr>
              <a:t>REAR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1]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0140" y="573781"/>
            <a:ext cx="1363558" cy="12741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8414" y="2197605"/>
            <a:ext cx="150876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(d)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6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more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items: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[FRONT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-5" dirty="0">
                <a:latin typeface="Microsoft Sans Serif"/>
                <a:cs typeface="Microsoft Sans Serif"/>
              </a:rPr>
              <a:t> 1, </a:t>
            </a:r>
            <a:r>
              <a:rPr sz="1100" spc="-10" dirty="0">
                <a:latin typeface="Microsoft Sans Serif"/>
                <a:cs typeface="Microsoft Sans Serif"/>
              </a:rPr>
              <a:t>REAR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7]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6510" y="1987108"/>
            <a:ext cx="1337166" cy="121806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233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Basic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Operations:</a:t>
            </a:r>
            <a:r>
              <a:rPr sz="1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386763"/>
            <a:ext cx="421513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30" dirty="0">
                <a:latin typeface="Microsoft Sans Serif"/>
                <a:cs typeface="Microsoft Sans Serif"/>
              </a:rPr>
              <a:t>Now,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linear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cannot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access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[0]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block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But,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circular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will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[0]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block.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" dirty="0">
                <a:latin typeface="Microsoft Sans Serif"/>
                <a:cs typeface="Microsoft Sans Serif"/>
              </a:rPr>
              <a:t>(e)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90: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[FRONT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0]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830" y="1573794"/>
            <a:ext cx="1696975" cy="16117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460533"/>
            <a:ext cx="4356735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3055" marR="5080" indent="-300990">
              <a:lnSpc>
                <a:spcPct val="101499"/>
              </a:lnSpc>
              <a:spcBef>
                <a:spcPts val="80"/>
              </a:spcBef>
              <a:tabLst>
                <a:tab pos="312420" algn="l"/>
              </a:tabLst>
            </a:pP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[1]	Michael</a:t>
            </a:r>
            <a:r>
              <a:rPr sz="9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T.</a:t>
            </a:r>
            <a:r>
              <a:rPr sz="9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Goodrich,</a:t>
            </a:r>
            <a:r>
              <a:rPr sz="9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3333B2"/>
                </a:solidFill>
                <a:latin typeface="Microsoft Sans Serif"/>
                <a:cs typeface="Microsoft Sans Serif"/>
              </a:rPr>
              <a:t>Roberto</a:t>
            </a:r>
            <a:r>
              <a:rPr sz="9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Tamassia,</a:t>
            </a:r>
            <a:r>
              <a:rPr sz="9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Michael</a:t>
            </a:r>
            <a:r>
              <a:rPr sz="9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H.</a:t>
            </a:r>
            <a:r>
              <a:rPr sz="9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Goldwasser</a:t>
            </a:r>
            <a:r>
              <a:rPr sz="9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‘Data</a:t>
            </a:r>
            <a:r>
              <a:rPr sz="900" spc="-2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Structures </a:t>
            </a:r>
            <a:r>
              <a:rPr sz="900" spc="-2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and</a:t>
            </a:r>
            <a:r>
              <a:rPr sz="9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Algorithms</a:t>
            </a:r>
            <a:r>
              <a:rPr sz="9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in</a:t>
            </a:r>
            <a:r>
              <a:rPr sz="9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Java’,</a:t>
            </a:r>
            <a:r>
              <a:rPr sz="9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i="1" spc="-10" dirty="0">
                <a:solidFill>
                  <a:srgbClr val="3333B2"/>
                </a:solidFill>
                <a:latin typeface="Arial"/>
                <a:cs typeface="Arial"/>
              </a:rPr>
              <a:t>Wiley</a:t>
            </a:r>
            <a:r>
              <a:rPr sz="9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,</a:t>
            </a:r>
            <a:r>
              <a:rPr sz="9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2014.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933729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94966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927403"/>
            <a:ext cx="653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Moti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v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ation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458683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47460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452358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Introduction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983638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199872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07" y="1977299"/>
            <a:ext cx="1079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Basic</a:t>
            </a: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Operations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2508580"/>
            <a:ext cx="188391" cy="188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934" y="252451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5107" y="2502254"/>
            <a:ext cx="730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Re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f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erences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851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Moti</a:t>
            </a:r>
            <a:r>
              <a:rPr spc="-25" dirty="0"/>
              <a:t>v</a:t>
            </a:r>
            <a:r>
              <a:rPr spc="10" dirty="0"/>
              <a:t>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07618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43850"/>
            <a:ext cx="407924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limitation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If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rear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reaches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might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possibility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vacant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spaces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beginning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cannot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utilized.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134" y="1614182"/>
            <a:ext cx="2078830" cy="9121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743060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2579291"/>
            <a:ext cx="393382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7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overcome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limitations,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concept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circular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queue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was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introduced.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977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40867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>
              <a:lnSpc>
                <a:spcPct val="154000"/>
              </a:lnSpc>
              <a:spcBef>
                <a:spcPts val="100"/>
              </a:spcBef>
            </a:pPr>
            <a:r>
              <a:rPr spc="-10" dirty="0"/>
              <a:t>A</a:t>
            </a:r>
            <a:r>
              <a:rPr spc="15" dirty="0"/>
              <a:t> </a:t>
            </a:r>
            <a:r>
              <a:rPr spc="-10" dirty="0"/>
              <a:t>circular</a:t>
            </a:r>
            <a:r>
              <a:rPr spc="15" dirty="0"/>
              <a:t> </a:t>
            </a:r>
            <a:r>
              <a:rPr spc="-10" dirty="0"/>
              <a:t>queue</a:t>
            </a:r>
            <a:r>
              <a:rPr spc="20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extended</a:t>
            </a:r>
            <a:r>
              <a:rPr spc="20" dirty="0"/>
              <a:t> </a:t>
            </a:r>
            <a:r>
              <a:rPr spc="-10" dirty="0"/>
              <a:t>version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10" dirty="0"/>
              <a:t>a</a:t>
            </a:r>
            <a:r>
              <a:rPr spc="20" dirty="0"/>
              <a:t> </a:t>
            </a:r>
            <a:r>
              <a:rPr spc="-10" dirty="0"/>
              <a:t>regular</a:t>
            </a:r>
            <a:r>
              <a:rPr spc="15" dirty="0"/>
              <a:t> </a:t>
            </a:r>
            <a:r>
              <a:rPr spc="-10" dirty="0"/>
              <a:t>queue</a:t>
            </a:r>
            <a:r>
              <a:rPr spc="15" dirty="0"/>
              <a:t> </a:t>
            </a:r>
            <a:r>
              <a:rPr spc="-10" dirty="0"/>
              <a:t>where </a:t>
            </a:r>
            <a:r>
              <a:rPr spc="-27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last</a:t>
            </a:r>
            <a:r>
              <a:rPr spc="15" dirty="0"/>
              <a:t> </a:t>
            </a:r>
            <a:r>
              <a:rPr spc="-10" dirty="0"/>
              <a:t>element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5" dirty="0"/>
              <a:t>connected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first</a:t>
            </a:r>
            <a:r>
              <a:rPr spc="10" dirty="0"/>
              <a:t> </a:t>
            </a:r>
            <a:r>
              <a:rPr spc="-10" dirty="0"/>
              <a:t>element.</a:t>
            </a:r>
            <a:r>
              <a:rPr spc="90" dirty="0"/>
              <a:t> </a:t>
            </a:r>
            <a:r>
              <a:rPr spc="-10" dirty="0"/>
              <a:t>Thus</a:t>
            </a:r>
            <a:r>
              <a:rPr spc="10" dirty="0"/>
              <a:t> </a:t>
            </a:r>
            <a:r>
              <a:rPr spc="-10" dirty="0"/>
              <a:t>forming</a:t>
            </a:r>
            <a:r>
              <a:rPr spc="15" dirty="0"/>
              <a:t> </a:t>
            </a:r>
            <a:r>
              <a:rPr spc="-10" dirty="0"/>
              <a:t>a </a:t>
            </a:r>
            <a:r>
              <a:rPr spc="-5" dirty="0"/>
              <a:t> </a:t>
            </a:r>
            <a:r>
              <a:rPr spc="-10" dirty="0"/>
              <a:t>circle-like</a:t>
            </a:r>
            <a:r>
              <a:rPr spc="5" dirty="0"/>
              <a:t> </a:t>
            </a:r>
            <a:r>
              <a:rPr spc="-5" dirty="0"/>
              <a:t>structure.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9457" y="1389321"/>
            <a:ext cx="866147" cy="8689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444623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712618"/>
            <a:ext cx="61874" cy="61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940354"/>
            <a:ext cx="61874" cy="61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2372727"/>
            <a:ext cx="3651885" cy="670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Basic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Operations: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49400"/>
              </a:lnSpc>
              <a:spcBef>
                <a:spcPts val="180"/>
              </a:spcBef>
            </a:pPr>
            <a:r>
              <a:rPr sz="1000" spc="-5" dirty="0">
                <a:latin typeface="Microsoft Sans Serif"/>
                <a:cs typeface="Microsoft Sans Serif"/>
              </a:rPr>
              <a:t>Enqueue: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Adding an item at the REAR of the queue.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Dequeue: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Removing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item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FRONT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queue.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230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</a:t>
            </a:r>
            <a:r>
              <a:rPr spc="20" dirty="0"/>
              <a:t> </a:t>
            </a:r>
            <a:r>
              <a:rPr spc="10" dirty="0"/>
              <a:t>Operations:</a:t>
            </a:r>
            <a:r>
              <a:rPr spc="114" dirty="0"/>
              <a:t> </a:t>
            </a:r>
            <a:r>
              <a:rPr spc="15" dirty="0"/>
              <a:t>Insertion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52741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484770"/>
            <a:ext cx="3206750" cy="2817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81000" algn="ctr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Pseudo-code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Circular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Insertion:</a:t>
            </a:r>
            <a:endParaRPr sz="1100">
              <a:latin typeface="Arial"/>
              <a:cs typeface="Arial"/>
            </a:endParaRPr>
          </a:p>
          <a:p>
            <a:pPr marR="363855" algn="ctr">
              <a:lnSpc>
                <a:spcPct val="100000"/>
              </a:lnSpc>
              <a:spcBef>
                <a:spcPts val="1010"/>
              </a:spcBef>
            </a:pPr>
            <a:r>
              <a:rPr sz="1100" spc="-20" dirty="0">
                <a:latin typeface="Microsoft Sans Serif"/>
                <a:cs typeface="Microsoft Sans Serif"/>
              </a:rPr>
              <a:t>Initailly,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-1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FRONT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-1.</a:t>
            </a:r>
            <a:endParaRPr sz="1100">
              <a:latin typeface="Microsoft Sans Serif"/>
              <a:cs typeface="Microsoft Sans Serif"/>
            </a:endParaRPr>
          </a:p>
          <a:p>
            <a:pPr marL="300355">
              <a:lnSpc>
                <a:spcPct val="100000"/>
              </a:lnSpc>
              <a:spcBef>
                <a:spcPts val="825"/>
              </a:spcBef>
            </a:pPr>
            <a:r>
              <a:rPr sz="900" b="1" spc="-5" dirty="0">
                <a:latin typeface="Arial"/>
                <a:cs typeface="Arial"/>
              </a:rPr>
              <a:t>insertCircularQueue(CQueue)</a:t>
            </a:r>
            <a:endParaRPr sz="90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1: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If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(REAR+1)%MAX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==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FRONT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then,</a:t>
            </a:r>
            <a:endParaRPr sz="900">
              <a:latin typeface="Microsoft Sans Serif"/>
              <a:cs typeface="Microsoft Sans Serif"/>
            </a:endParaRPr>
          </a:p>
          <a:p>
            <a:pPr marL="444500" marR="165735" indent="719455">
              <a:lnSpc>
                <a:spcPct val="152200"/>
              </a:lnSpc>
            </a:pPr>
            <a:r>
              <a:rPr sz="900" spc="-5" dirty="0">
                <a:latin typeface="Microsoft Sans Serif"/>
                <a:cs typeface="Microsoft Sans Serif"/>
              </a:rPr>
              <a:t>Print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”Queue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Overflow”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and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Return. 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2: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Else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If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FRONT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==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-1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and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REAR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==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-1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then,</a:t>
            </a:r>
            <a:endParaRPr sz="900">
              <a:latin typeface="Microsoft Sans Serif"/>
              <a:cs typeface="Microsoft Sans Serif"/>
            </a:endParaRPr>
          </a:p>
          <a:p>
            <a:pPr marL="116459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Set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FRONT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REAR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0.</a:t>
            </a:r>
            <a:endParaRPr sz="900">
              <a:latin typeface="Microsoft Sans Serif"/>
              <a:cs typeface="Microsoft Sans Serif"/>
            </a:endParaRPr>
          </a:p>
          <a:p>
            <a:pPr marL="1164590" marR="5080" indent="-720090">
              <a:lnSpc>
                <a:spcPct val="152200"/>
              </a:lnSpc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3: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Else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If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REAR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==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MAX-1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AND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FRONT!=0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then,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Set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REAR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:=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0.</a:t>
            </a:r>
            <a:endParaRPr sz="900">
              <a:latin typeface="Microsoft Sans Serif"/>
              <a:cs typeface="Microsoft Sans Serif"/>
            </a:endParaRPr>
          </a:p>
          <a:p>
            <a:pPr marL="44450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4: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Else</a:t>
            </a:r>
            <a:endParaRPr sz="900">
              <a:latin typeface="Microsoft Sans Serif"/>
              <a:cs typeface="Microsoft Sans Serif"/>
            </a:endParaRPr>
          </a:p>
          <a:p>
            <a:pPr marL="116459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Set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REAR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:=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(REAR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+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1)%MAX.</a:t>
            </a:r>
            <a:endParaRPr sz="900">
              <a:latin typeface="Microsoft Sans Serif"/>
              <a:cs typeface="Microsoft Sans Serif"/>
            </a:endParaRPr>
          </a:p>
          <a:p>
            <a:pPr marL="444500" marR="901065">
              <a:lnSpc>
                <a:spcPct val="152200"/>
              </a:lnSpc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5: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Set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CQueue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[REAR]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:=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Item.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6: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Exit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230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Basic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Operations:</a:t>
            </a:r>
            <a:r>
              <a:rPr sz="1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Insertion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93508"/>
            <a:ext cx="2697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Java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circular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</a:t>
            </a:r>
            <a:r>
              <a:rPr sz="1100" b="1" spc="-5" dirty="0">
                <a:latin typeface="Arial"/>
                <a:cs typeface="Arial"/>
              </a:rPr>
              <a:t> insertion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847" y="827993"/>
            <a:ext cx="3396095" cy="23076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860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Displaying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70674"/>
            <a:ext cx="3158490" cy="17303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b="1" spc="-10" dirty="0">
                <a:latin typeface="Arial"/>
                <a:cs typeface="Arial"/>
              </a:rPr>
              <a:t>Pseudo-code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displaying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Circular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Queue:</a:t>
            </a:r>
            <a:endParaRPr sz="11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520"/>
              </a:spcBef>
            </a:pPr>
            <a:r>
              <a:rPr sz="900" b="1" spc="-5" dirty="0">
                <a:latin typeface="Arial"/>
                <a:cs typeface="Arial"/>
              </a:rPr>
              <a:t>displayCircularQueue(CQueue)</a:t>
            </a:r>
            <a:endParaRPr sz="90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1: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If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FRONT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==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-1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then,</a:t>
            </a:r>
            <a:endParaRPr sz="900">
              <a:latin typeface="Microsoft Sans Serif"/>
              <a:cs typeface="Microsoft Sans Serif"/>
            </a:endParaRPr>
          </a:p>
          <a:p>
            <a:pPr marL="116459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Print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”Queue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Underflow”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and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Return.</a:t>
            </a:r>
            <a:endParaRPr sz="900">
              <a:latin typeface="Microsoft Sans Serif"/>
              <a:cs typeface="Microsoft Sans Serif"/>
            </a:endParaRPr>
          </a:p>
          <a:p>
            <a:pPr marL="44450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3: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Else</a:t>
            </a:r>
            <a:endParaRPr sz="900">
              <a:latin typeface="Microsoft Sans Serif"/>
              <a:cs typeface="Microsoft Sans Serif"/>
            </a:endParaRPr>
          </a:p>
          <a:p>
            <a:pPr marL="1452245" marR="804545" indent="-288290">
              <a:lnSpc>
                <a:spcPct val="152200"/>
              </a:lnSpc>
            </a:pPr>
            <a:r>
              <a:rPr sz="900" spc="-15" dirty="0">
                <a:latin typeface="Microsoft Sans Serif"/>
                <a:cs typeface="Microsoft Sans Serif"/>
              </a:rPr>
              <a:t>for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FRONT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to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REAR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Print CQueue[i].</a:t>
            </a:r>
            <a:endParaRPr sz="900">
              <a:latin typeface="Microsoft Sans Serif"/>
              <a:cs typeface="Microsoft Sans Serif"/>
            </a:endParaRPr>
          </a:p>
          <a:p>
            <a:pPr marL="444500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4: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Exit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860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21422"/>
            <a:ext cx="3038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Java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displaying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circular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006" y="1182659"/>
            <a:ext cx="3411375" cy="14353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192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</a:t>
            </a:r>
            <a:r>
              <a:rPr spc="10" dirty="0"/>
              <a:t> Operations:</a:t>
            </a:r>
            <a:r>
              <a:rPr spc="110" dirty="0"/>
              <a:t> </a:t>
            </a:r>
            <a:r>
              <a:rPr spc="10" dirty="0"/>
              <a:t>Deletion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20153"/>
            <a:ext cx="3119755" cy="23564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b="1" spc="-10" dirty="0">
                <a:latin typeface="Arial"/>
                <a:cs typeface="Arial"/>
              </a:rPr>
              <a:t>Pseudo-code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Deletion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from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Circular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Queue:</a:t>
            </a:r>
            <a:endParaRPr sz="11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520"/>
              </a:spcBef>
            </a:pPr>
            <a:r>
              <a:rPr sz="900" b="1" spc="-5" dirty="0">
                <a:latin typeface="Arial"/>
                <a:cs typeface="Arial"/>
              </a:rPr>
              <a:t>deleteCircularQueue(CQueue)</a:t>
            </a:r>
            <a:endParaRPr sz="90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1: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If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FRONT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==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-1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then,</a:t>
            </a:r>
            <a:endParaRPr sz="900">
              <a:latin typeface="Microsoft Sans Serif"/>
              <a:cs typeface="Microsoft Sans Serif"/>
            </a:endParaRPr>
          </a:p>
          <a:p>
            <a:pPr marL="116459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Print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”Queue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Underflow”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and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Return.</a:t>
            </a:r>
            <a:endParaRPr sz="900">
              <a:latin typeface="Microsoft Sans Serif"/>
              <a:cs typeface="Microsoft Sans Serif"/>
            </a:endParaRPr>
          </a:p>
          <a:p>
            <a:pPr marL="44450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2: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Else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If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FRONT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==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REAR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then,</a:t>
            </a:r>
            <a:endParaRPr sz="900">
              <a:latin typeface="Microsoft Sans Serif"/>
              <a:cs typeface="Microsoft Sans Serif"/>
            </a:endParaRPr>
          </a:p>
          <a:p>
            <a:pPr marL="1164590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Microsoft Sans Serif"/>
                <a:cs typeface="Microsoft Sans Serif"/>
              </a:rPr>
              <a:t>Set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FRONT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REAR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=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-1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and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Return.</a:t>
            </a:r>
            <a:endParaRPr sz="900">
              <a:latin typeface="Microsoft Sans Serif"/>
              <a:cs typeface="Microsoft Sans Serif"/>
            </a:endParaRPr>
          </a:p>
          <a:p>
            <a:pPr marL="44450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3: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Else</a:t>
            </a:r>
            <a:endParaRPr sz="900">
              <a:latin typeface="Microsoft Sans Serif"/>
              <a:cs typeface="Microsoft Sans Serif"/>
            </a:endParaRPr>
          </a:p>
          <a:p>
            <a:pPr marL="116459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Set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Item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:=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CQueue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[Front]</a:t>
            </a:r>
            <a:endParaRPr sz="900">
              <a:latin typeface="Microsoft Sans Serif"/>
              <a:cs typeface="Microsoft Sans Serif"/>
            </a:endParaRPr>
          </a:p>
          <a:p>
            <a:pPr marL="116459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Set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FRONT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:=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(FRONT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+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1)%MAX.</a:t>
            </a:r>
            <a:endParaRPr sz="900">
              <a:latin typeface="Microsoft Sans Serif"/>
              <a:cs typeface="Microsoft Sans Serif"/>
            </a:endParaRPr>
          </a:p>
          <a:p>
            <a:pPr marL="1164590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Microsoft Sans Serif"/>
                <a:cs typeface="Microsoft Sans Serif"/>
              </a:rPr>
              <a:t>Print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Item.</a:t>
            </a:r>
            <a:endParaRPr sz="900">
              <a:latin typeface="Microsoft Sans Serif"/>
              <a:cs typeface="Microsoft Sans Serif"/>
            </a:endParaRPr>
          </a:p>
          <a:p>
            <a:pPr marL="444500">
              <a:lnSpc>
                <a:spcPct val="100000"/>
              </a:lnSpc>
              <a:spcBef>
                <a:spcPts val="565"/>
              </a:spcBef>
            </a:pPr>
            <a:r>
              <a:rPr sz="900" spc="-5" dirty="0">
                <a:latin typeface="Microsoft Sans Serif"/>
                <a:cs typeface="Microsoft Sans Serif"/>
              </a:rPr>
              <a:t>Step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4: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Exit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590</Words>
  <Application>Microsoft Office PowerPoint</Application>
  <PresentationFormat>Custom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Microsoft Sans Serif</vt:lpstr>
      <vt:lpstr>Office Theme</vt:lpstr>
      <vt:lpstr>PowerPoint Presentation</vt:lpstr>
      <vt:lpstr>PowerPoint Presentation</vt:lpstr>
      <vt:lpstr>Motivation</vt:lpstr>
      <vt:lpstr>Introduction</vt:lpstr>
      <vt:lpstr>Basic Operations: Insertion</vt:lpstr>
      <vt:lpstr>PowerPoint Presentation</vt:lpstr>
      <vt:lpstr>Displaying</vt:lpstr>
      <vt:lpstr>PowerPoint Presentation</vt:lpstr>
      <vt:lpstr>Basic Operations: Deletion</vt:lpstr>
      <vt:lpstr>PowerPoint Presentation</vt:lpstr>
      <vt:lpstr>Basic Operations: Example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Queues</dc:title>
  <dc:creator> Lecture 33</dc:creator>
  <cp:lastModifiedBy>Abdul Aleem</cp:lastModifiedBy>
  <cp:revision>1</cp:revision>
  <dcterms:created xsi:type="dcterms:W3CDTF">2023-12-02T16:06:06Z</dcterms:created>
  <dcterms:modified xsi:type="dcterms:W3CDTF">2023-12-02T16:20:57Z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</Properties>
</file>