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7420" y="466824"/>
            <a:ext cx="341525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02932" y="2429508"/>
            <a:ext cx="3804234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940" y="1508628"/>
            <a:ext cx="4346219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523149"/>
            <a:ext cx="3927475" cy="93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44" y="3344397"/>
            <a:ext cx="3041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35784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402277"/>
            <a:ext cx="4483735" cy="494665"/>
            <a:chOff x="87743" y="402277"/>
            <a:chExt cx="4483735" cy="494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794918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782218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408419"/>
              <a:ext cx="50749" cy="386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402277"/>
              <a:ext cx="4432935" cy="443865"/>
            </a:xfrm>
            <a:custGeom>
              <a:avLst/>
              <a:gdLst/>
              <a:ahLst/>
              <a:cxnLst/>
              <a:rect l="l" t="t" r="r" b="b"/>
              <a:pathLst>
                <a:path w="4432935" h="443865">
                  <a:moveTo>
                    <a:pt x="4432566" y="0"/>
                  </a:moveTo>
                  <a:lnTo>
                    <a:pt x="0" y="0"/>
                  </a:lnTo>
                  <a:lnTo>
                    <a:pt x="0" y="392640"/>
                  </a:lnTo>
                  <a:lnTo>
                    <a:pt x="4008" y="412365"/>
                  </a:lnTo>
                  <a:lnTo>
                    <a:pt x="14922" y="428518"/>
                  </a:lnTo>
                  <a:lnTo>
                    <a:pt x="31075" y="439432"/>
                  </a:lnTo>
                  <a:lnTo>
                    <a:pt x="50800" y="443440"/>
                  </a:lnTo>
                  <a:lnTo>
                    <a:pt x="4381765" y="443440"/>
                  </a:lnTo>
                  <a:lnTo>
                    <a:pt x="4401490" y="439432"/>
                  </a:lnTo>
                  <a:lnTo>
                    <a:pt x="4417643" y="428518"/>
                  </a:lnTo>
                  <a:lnTo>
                    <a:pt x="4428558" y="412365"/>
                  </a:lnTo>
                  <a:lnTo>
                    <a:pt x="4432566" y="392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446515"/>
              <a:ext cx="0" cy="367665"/>
            </a:xfrm>
            <a:custGeom>
              <a:avLst/>
              <a:gdLst/>
              <a:ahLst/>
              <a:cxnLst/>
              <a:rect l="l" t="t" r="r" b="b"/>
              <a:pathLst>
                <a:path h="367665">
                  <a:moveTo>
                    <a:pt x="0" y="3674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4338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4211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4084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Memory</a:t>
            </a:r>
            <a:r>
              <a:rPr spc="5" dirty="0"/>
              <a:t> </a:t>
            </a:r>
            <a:r>
              <a:rPr spc="15" dirty="0"/>
              <a:t>Representation</a:t>
            </a:r>
            <a:r>
              <a:rPr spc="10" dirty="0"/>
              <a:t> </a:t>
            </a:r>
            <a:r>
              <a:rPr spc="15" dirty="0"/>
              <a:t>of</a:t>
            </a:r>
            <a:r>
              <a:rPr spc="5" dirty="0"/>
              <a:t> </a:t>
            </a:r>
            <a:r>
              <a:rPr spc="15" dirty="0"/>
              <a:t>Binary</a:t>
            </a:r>
            <a:r>
              <a:rPr spc="10" dirty="0"/>
              <a:t> </a:t>
            </a:r>
            <a:r>
              <a:rPr spc="-15" dirty="0"/>
              <a:t>Tree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2788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</a:rPr>
              <a:t>Array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representation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binary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tree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229169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439202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111260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321293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903450"/>
            <a:ext cx="3484245" cy="15379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5" dirty="0">
                <a:latin typeface="Arial"/>
                <a:cs typeface="Arial"/>
              </a:rPr>
              <a:t>Advantages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sz="1100" spc="-10" dirty="0">
                <a:latin typeface="Microsoft Sans Serif"/>
                <a:cs typeface="Microsoft Sans Serif"/>
              </a:rPr>
              <a:t>Easy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results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faster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search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time.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Efficient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space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complete.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b="1" spc="-10" dirty="0">
                <a:latin typeface="Arial"/>
                <a:cs typeface="Arial"/>
              </a:rPr>
              <a:t>Disadvantages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89560" marR="123189">
              <a:lnSpc>
                <a:spcPct val="125299"/>
              </a:lnSpc>
            </a:pPr>
            <a:r>
              <a:rPr sz="1100" spc="-15" dirty="0">
                <a:latin typeface="Microsoft Sans Serif"/>
                <a:cs typeface="Microsoft Sans Serif"/>
              </a:rPr>
              <a:t>Fixed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size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Array,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harder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grow.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Inefficient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space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unbalanced.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2788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</a:rPr>
              <a:t>Array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representation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binary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tree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294505" cy="1668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Practice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Question:</a:t>
            </a:r>
            <a:endParaRPr sz="1100">
              <a:latin typeface="Arial"/>
              <a:cs typeface="Arial"/>
            </a:endParaRPr>
          </a:p>
          <a:p>
            <a:pPr marL="74930" marR="5080">
              <a:lnSpc>
                <a:spcPct val="102600"/>
              </a:lnSpc>
              <a:spcBef>
                <a:spcPts val="790"/>
              </a:spcBef>
              <a:buAutoNum type="arabicPeriod"/>
              <a:tabLst>
                <a:tab pos="269875" algn="l"/>
              </a:tabLst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index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element,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what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child,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index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position?</a:t>
            </a:r>
            <a:endParaRPr sz="1100">
              <a:latin typeface="Microsoft Sans Serif"/>
              <a:cs typeface="Microsoft Sans Serif"/>
            </a:endParaRPr>
          </a:p>
          <a:p>
            <a:pPr marL="74930" marR="5080">
              <a:lnSpc>
                <a:spcPct val="102600"/>
              </a:lnSpc>
              <a:buAutoNum type="arabicPeriod"/>
              <a:tabLst>
                <a:tab pos="269875" algn="l"/>
              </a:tabLst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index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element,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what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child,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index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position?</a:t>
            </a:r>
            <a:endParaRPr sz="1100">
              <a:latin typeface="Microsoft Sans Serif"/>
              <a:cs typeface="Microsoft Sans Serif"/>
            </a:endParaRPr>
          </a:p>
          <a:p>
            <a:pPr marL="74930" marR="5080">
              <a:lnSpc>
                <a:spcPct val="102699"/>
              </a:lnSpc>
              <a:buAutoNum type="arabicPeriod"/>
              <a:tabLst>
                <a:tab pos="237490" algn="l"/>
              </a:tabLst>
            </a:pPr>
            <a:r>
              <a:rPr sz="1100" spc="-5" dirty="0">
                <a:latin typeface="Microsoft Sans Serif"/>
                <a:cs typeface="Microsoft Sans Serif"/>
              </a:rPr>
              <a:t>If </a:t>
            </a:r>
            <a:r>
              <a:rPr sz="1100" spc="-10" dirty="0">
                <a:latin typeface="Microsoft Sans Serif"/>
                <a:cs typeface="Microsoft Sans Serif"/>
              </a:rPr>
              <a:t>i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the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index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element,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what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-5" dirty="0">
                <a:latin typeface="Microsoft Sans Serif"/>
                <a:cs typeface="Microsoft Sans Serif"/>
              </a:rPr>
              <a:t> left </a:t>
            </a:r>
            <a:r>
              <a:rPr sz="1100" spc="-10" dirty="0">
                <a:latin typeface="Microsoft Sans Serif"/>
                <a:cs typeface="Microsoft Sans Serif"/>
              </a:rPr>
              <a:t>child,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index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position?</a:t>
            </a:r>
            <a:endParaRPr sz="1100">
              <a:latin typeface="Microsoft Sans Serif"/>
              <a:cs typeface="Microsoft Sans Serif"/>
            </a:endParaRPr>
          </a:p>
          <a:p>
            <a:pPr marL="238125" indent="-16383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38760" algn="l"/>
              </a:tabLst>
            </a:pPr>
            <a:r>
              <a:rPr sz="1100" spc="-5" dirty="0">
                <a:latin typeface="Microsoft Sans Serif"/>
                <a:cs typeface="Microsoft Sans Serif"/>
              </a:rPr>
              <a:t>Construct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endParaRPr sz="1100">
              <a:latin typeface="Microsoft Sans Serif"/>
              <a:cs typeface="Microsoft Sans Serif"/>
            </a:endParaRPr>
          </a:p>
          <a:p>
            <a:pPr marL="238125" indent="-16383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38760" algn="l"/>
              </a:tabLst>
            </a:pPr>
            <a:r>
              <a:rPr sz="1100" spc="-5" dirty="0">
                <a:latin typeface="Microsoft Sans Serif"/>
                <a:cs typeface="Microsoft Sans Serif"/>
              </a:rPr>
              <a:t>Represent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array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28" y="2190028"/>
            <a:ext cx="1564535" cy="9084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57861" y="656564"/>
            <a:ext cx="4292600" cy="2558415"/>
            <a:chOff x="157861" y="656564"/>
            <a:chExt cx="4292600" cy="2558415"/>
          </a:xfrm>
        </p:grpSpPr>
        <p:sp>
          <p:nvSpPr>
            <p:cNvPr id="6" name="object 6"/>
            <p:cNvSpPr/>
            <p:nvPr/>
          </p:nvSpPr>
          <p:spPr>
            <a:xfrm>
              <a:off x="157861" y="659091"/>
              <a:ext cx="4292600" cy="0"/>
            </a:xfrm>
            <a:custGeom>
              <a:avLst/>
              <a:gdLst/>
              <a:ahLst/>
              <a:cxnLst/>
              <a:rect l="l" t="t" r="r" b="b"/>
              <a:pathLst>
                <a:path w="4292600">
                  <a:moveTo>
                    <a:pt x="0" y="0"/>
                  </a:moveTo>
                  <a:lnTo>
                    <a:pt x="429228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388" y="659079"/>
              <a:ext cx="0" cy="2553335"/>
            </a:xfrm>
            <a:custGeom>
              <a:avLst/>
              <a:gdLst/>
              <a:ahLst/>
              <a:cxnLst/>
              <a:rect l="l" t="t" r="r" b="b"/>
              <a:pathLst>
                <a:path h="2553335">
                  <a:moveTo>
                    <a:pt x="0" y="255277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47616" y="659079"/>
              <a:ext cx="0" cy="2553335"/>
            </a:xfrm>
            <a:custGeom>
              <a:avLst/>
              <a:gdLst/>
              <a:ahLst/>
              <a:cxnLst/>
              <a:rect l="l" t="t" r="r" b="b"/>
              <a:pathLst>
                <a:path h="2553335">
                  <a:moveTo>
                    <a:pt x="0" y="255277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7861" y="3211855"/>
              <a:ext cx="4292600" cy="0"/>
            </a:xfrm>
            <a:custGeom>
              <a:avLst/>
              <a:gdLst/>
              <a:ahLst/>
              <a:cxnLst/>
              <a:rect l="l" t="t" r="r" b="b"/>
              <a:pathLst>
                <a:path w="4292600">
                  <a:moveTo>
                    <a:pt x="0" y="0"/>
                  </a:moveTo>
                  <a:lnTo>
                    <a:pt x="429228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45565"/>
            <a:ext cx="2788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Array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representation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tree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071" y="873633"/>
            <a:ext cx="4287520" cy="15138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Microsoft Sans Serif"/>
                <a:cs typeface="Microsoft Sans Serif"/>
              </a:rPr>
              <a:t>6.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array.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63" y="1200049"/>
            <a:ext cx="1468289" cy="10926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3166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Linked </a:t>
            </a:r>
            <a:r>
              <a:rPr sz="1400" spc="5" dirty="0">
                <a:solidFill>
                  <a:srgbClr val="FFFFFF"/>
                </a:solidFill>
              </a:rPr>
              <a:t>list</a:t>
            </a:r>
            <a:r>
              <a:rPr sz="1400" spc="15" dirty="0">
                <a:solidFill>
                  <a:srgbClr val="FFFFFF"/>
                </a:solidFill>
              </a:rPr>
              <a:t> representation </a:t>
            </a:r>
            <a:r>
              <a:rPr sz="1400" spc="10" dirty="0">
                <a:solidFill>
                  <a:srgbClr val="FFFFFF"/>
                </a:solidFill>
              </a:rPr>
              <a:t>of </a:t>
            </a:r>
            <a:r>
              <a:rPr sz="1400" spc="20" dirty="0">
                <a:solidFill>
                  <a:srgbClr val="FFFFFF"/>
                </a:solidFill>
              </a:rPr>
              <a:t>binary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tree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9504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67005">
              <a:lnSpc>
                <a:spcPct val="102600"/>
              </a:lnSpc>
              <a:spcBef>
                <a:spcPts val="55"/>
              </a:spcBef>
            </a:pPr>
            <a:r>
              <a:rPr spc="-15" dirty="0"/>
              <a:t>Array</a:t>
            </a:r>
            <a:r>
              <a:rPr spc="10" dirty="0"/>
              <a:t> </a:t>
            </a:r>
            <a:r>
              <a:rPr spc="-5" dirty="0"/>
              <a:t>representation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10" dirty="0"/>
              <a:t>good</a:t>
            </a:r>
            <a:r>
              <a:rPr spc="15" dirty="0"/>
              <a:t> </a:t>
            </a:r>
            <a:r>
              <a:rPr spc="-20" dirty="0"/>
              <a:t>for</a:t>
            </a:r>
            <a:r>
              <a:rPr spc="15" dirty="0"/>
              <a:t> </a:t>
            </a:r>
            <a:r>
              <a:rPr spc="-10" dirty="0"/>
              <a:t>complete</a:t>
            </a:r>
            <a:r>
              <a:rPr spc="15" dirty="0"/>
              <a:t> </a:t>
            </a:r>
            <a:r>
              <a:rPr spc="-5" dirty="0"/>
              <a:t>binary</a:t>
            </a:r>
            <a:r>
              <a:rPr spc="15" dirty="0"/>
              <a:t> </a:t>
            </a:r>
            <a:r>
              <a:rPr spc="-10" dirty="0"/>
              <a:t>tree,</a:t>
            </a:r>
            <a:r>
              <a:rPr spc="15" dirty="0"/>
              <a:t> </a:t>
            </a:r>
            <a:r>
              <a:rPr spc="-15" dirty="0"/>
              <a:t>but</a:t>
            </a:r>
            <a:r>
              <a:rPr spc="15" dirty="0"/>
              <a:t> </a:t>
            </a:r>
            <a:r>
              <a:rPr spc="-10" dirty="0"/>
              <a:t>it</a:t>
            </a:r>
            <a:r>
              <a:rPr spc="15" dirty="0"/>
              <a:t> </a:t>
            </a:r>
            <a:r>
              <a:rPr spc="-10" dirty="0"/>
              <a:t>is </a:t>
            </a:r>
            <a:r>
              <a:rPr spc="-280" dirty="0"/>
              <a:t> </a:t>
            </a:r>
            <a:r>
              <a:rPr spc="-10" dirty="0"/>
              <a:t>wasteful</a:t>
            </a:r>
            <a:r>
              <a:rPr spc="10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15" dirty="0"/>
              <a:t>many</a:t>
            </a:r>
            <a:r>
              <a:rPr spc="10" dirty="0"/>
              <a:t> </a:t>
            </a:r>
            <a:r>
              <a:rPr spc="-5" dirty="0"/>
              <a:t>other</a:t>
            </a:r>
            <a:r>
              <a:rPr spc="10" dirty="0"/>
              <a:t> </a:t>
            </a:r>
            <a:r>
              <a:rPr spc="-5" dirty="0"/>
              <a:t>binary</a:t>
            </a:r>
            <a:r>
              <a:rPr spc="10" dirty="0"/>
              <a:t> </a:t>
            </a:r>
            <a:r>
              <a:rPr spc="-10" dirty="0"/>
              <a:t>trees.</a:t>
            </a:r>
          </a:p>
          <a:p>
            <a:pPr marL="12700" marR="17145">
              <a:lnSpc>
                <a:spcPct val="102600"/>
              </a:lnSpc>
              <a:spcBef>
                <a:spcPts val="300"/>
              </a:spcBef>
            </a:pPr>
            <a:r>
              <a:rPr spc="-75" dirty="0"/>
              <a:t>To</a:t>
            </a:r>
            <a:r>
              <a:rPr spc="15" dirty="0"/>
              <a:t> </a:t>
            </a:r>
            <a:r>
              <a:rPr spc="-15" dirty="0"/>
              <a:t>overcome</a:t>
            </a:r>
            <a:r>
              <a:rPr spc="20" dirty="0"/>
              <a:t> </a:t>
            </a:r>
            <a:r>
              <a:rPr spc="-10" dirty="0"/>
              <a:t>this</a:t>
            </a:r>
            <a:r>
              <a:rPr spc="15" dirty="0"/>
              <a:t> </a:t>
            </a:r>
            <a:r>
              <a:rPr spc="-10" dirty="0"/>
              <a:t>difficulty</a:t>
            </a:r>
            <a:r>
              <a:rPr spc="20" dirty="0"/>
              <a:t> </a:t>
            </a:r>
            <a:r>
              <a:rPr spc="-15" dirty="0"/>
              <a:t>we</a:t>
            </a:r>
            <a:r>
              <a:rPr spc="15" dirty="0"/>
              <a:t> </a:t>
            </a:r>
            <a:r>
              <a:rPr spc="-5" dirty="0"/>
              <a:t>represent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binary</a:t>
            </a:r>
            <a:r>
              <a:rPr spc="20" dirty="0"/>
              <a:t> </a:t>
            </a:r>
            <a:r>
              <a:rPr spc="-5" dirty="0"/>
              <a:t>tree</a:t>
            </a:r>
            <a:r>
              <a:rPr spc="15" dirty="0"/>
              <a:t> </a:t>
            </a:r>
            <a:r>
              <a:rPr spc="-10" dirty="0"/>
              <a:t>in</a:t>
            </a:r>
            <a:r>
              <a:rPr spc="20" dirty="0"/>
              <a:t> </a:t>
            </a:r>
            <a:r>
              <a:rPr spc="-15" dirty="0"/>
              <a:t>linked </a:t>
            </a:r>
            <a:r>
              <a:rPr spc="-280" dirty="0"/>
              <a:t> </a:t>
            </a:r>
            <a:r>
              <a:rPr spc="-5" dirty="0"/>
              <a:t>representation.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In</a:t>
            </a:r>
            <a:r>
              <a:rPr spc="10" dirty="0"/>
              <a:t> </a:t>
            </a:r>
            <a:r>
              <a:rPr spc="-15" dirty="0"/>
              <a:t>linked</a:t>
            </a:r>
            <a:r>
              <a:rPr spc="15" dirty="0"/>
              <a:t> </a:t>
            </a:r>
            <a:r>
              <a:rPr spc="-5" dirty="0"/>
              <a:t>representation,</a:t>
            </a:r>
            <a:r>
              <a:rPr spc="10" dirty="0"/>
              <a:t> </a:t>
            </a:r>
            <a:r>
              <a:rPr spc="-10" dirty="0"/>
              <a:t>each</a:t>
            </a:r>
            <a:r>
              <a:rPr spc="15" dirty="0"/>
              <a:t> </a:t>
            </a:r>
            <a:r>
              <a:rPr spc="-10" dirty="0"/>
              <a:t>node</a:t>
            </a:r>
            <a:r>
              <a:rPr spc="10" dirty="0"/>
              <a:t> </a:t>
            </a:r>
            <a:r>
              <a:rPr spc="-10" dirty="0"/>
              <a:t>contains</a:t>
            </a:r>
            <a:r>
              <a:rPr spc="15" dirty="0"/>
              <a:t> </a:t>
            </a:r>
            <a:r>
              <a:rPr spc="-5" dirty="0"/>
              <a:t>three</a:t>
            </a:r>
            <a:r>
              <a:rPr spc="15" dirty="0"/>
              <a:t> </a:t>
            </a:r>
            <a:r>
              <a:rPr spc="-5" dirty="0"/>
              <a:t>components: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7716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339024"/>
            <a:ext cx="76809" cy="7680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0080" y="1485277"/>
            <a:ext cx="134620" cy="438150"/>
            <a:chOff x="490080" y="1485277"/>
            <a:chExt cx="134620" cy="4381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080" y="1485277"/>
              <a:ext cx="134416" cy="1344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080" y="1637106"/>
              <a:ext cx="134416" cy="1344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080" y="1788934"/>
              <a:ext cx="134416" cy="13441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3481" y="1484279"/>
            <a:ext cx="67945" cy="419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034" y="1456276"/>
            <a:ext cx="1815464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Data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Element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reference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Left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subtree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reference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Right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subtree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029853"/>
            <a:ext cx="76809" cy="768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02932" y="1957945"/>
            <a:ext cx="4079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-10" dirty="0">
                <a:latin typeface="Microsoft Sans Serif"/>
                <a:cs typeface="Microsoft Sans Serif"/>
              </a:rPr>
              <a:t> this </a:t>
            </a:r>
            <a:r>
              <a:rPr sz="1100" spc="-15" dirty="0">
                <a:latin typeface="Microsoft Sans Serif"/>
                <a:cs typeface="Microsoft Sans Serif"/>
              </a:rPr>
              <a:t>linked</a:t>
            </a:r>
            <a:r>
              <a:rPr sz="1100" spc="-10" dirty="0">
                <a:latin typeface="Microsoft Sans Serif"/>
                <a:cs typeface="Microsoft Sans Serif"/>
              </a:rPr>
              <a:t> list</a:t>
            </a:r>
            <a:r>
              <a:rPr sz="1100" spc="-5" dirty="0">
                <a:latin typeface="Microsoft Sans Serif"/>
                <a:cs typeface="Microsoft Sans Serif"/>
              </a:rPr>
              <a:t> representation,</a:t>
            </a:r>
            <a:r>
              <a:rPr sz="1100" spc="-10" dirty="0">
                <a:latin typeface="Microsoft Sans Serif"/>
                <a:cs typeface="Microsoft Sans Serif"/>
              </a:rPr>
              <a:t> 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 </a:t>
            </a:r>
            <a:r>
              <a:rPr sz="1100" spc="-5" dirty="0">
                <a:latin typeface="Microsoft Sans Serif"/>
                <a:cs typeface="Microsoft Sans Serif"/>
              </a:rPr>
              <a:t>has 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structure.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8654" y="2548334"/>
            <a:ext cx="3380924" cy="45107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3166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Linked </a:t>
            </a:r>
            <a:r>
              <a:rPr sz="1400" spc="5" dirty="0">
                <a:solidFill>
                  <a:srgbClr val="FFFFFF"/>
                </a:solidFill>
              </a:rPr>
              <a:t>list</a:t>
            </a:r>
            <a:r>
              <a:rPr sz="1400" spc="15" dirty="0">
                <a:solidFill>
                  <a:srgbClr val="FFFFFF"/>
                </a:solidFill>
              </a:rPr>
              <a:t> representation </a:t>
            </a:r>
            <a:r>
              <a:rPr sz="1400" spc="10" dirty="0">
                <a:solidFill>
                  <a:srgbClr val="FFFFFF"/>
                </a:solidFill>
              </a:rPr>
              <a:t>of </a:t>
            </a:r>
            <a:r>
              <a:rPr sz="1400" spc="20" dirty="0">
                <a:solidFill>
                  <a:srgbClr val="FFFFFF"/>
                </a:solidFill>
              </a:rPr>
              <a:t>binary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tree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69810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151915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534020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697901"/>
            <a:ext cx="4298950" cy="22066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1841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stored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object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class.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class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contains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instance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variables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other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nodes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tree.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entire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Microsoft Sans Serif"/>
              <a:cs typeface="Microsoft Sans Serif"/>
            </a:endParaRPr>
          </a:p>
          <a:p>
            <a:pPr marL="46990">
              <a:lnSpc>
                <a:spcPct val="100000"/>
              </a:lnSpc>
            </a:pPr>
            <a:r>
              <a:rPr sz="1100" i="1" spc="-15" dirty="0">
                <a:latin typeface="Cambria"/>
                <a:cs typeface="Cambria"/>
              </a:rPr>
              <a:t>class</a:t>
            </a:r>
            <a:r>
              <a:rPr sz="1100" i="1" spc="-10" dirty="0">
                <a:latin typeface="Cambria"/>
                <a:cs typeface="Cambria"/>
              </a:rPr>
              <a:t> </a:t>
            </a:r>
            <a:r>
              <a:rPr sz="1100" i="1" spc="15" dirty="0">
                <a:latin typeface="Cambria"/>
                <a:cs typeface="Cambria"/>
              </a:rPr>
              <a:t>BTNode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55" dirty="0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227329" marR="3204845">
              <a:lnSpc>
                <a:spcPct val="100000"/>
              </a:lnSpc>
              <a:spcBef>
                <a:spcPts val="35"/>
              </a:spcBef>
            </a:pPr>
            <a:r>
              <a:rPr sz="1100" i="1" spc="-40" dirty="0">
                <a:latin typeface="Cambria"/>
                <a:cs typeface="Cambria"/>
              </a:rPr>
              <a:t>int</a:t>
            </a:r>
            <a:r>
              <a:rPr sz="1100" i="1" spc="-10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info;</a:t>
            </a:r>
            <a:endParaRPr sz="1100">
              <a:latin typeface="Cambria"/>
              <a:cs typeface="Cambria"/>
            </a:endParaRPr>
          </a:p>
          <a:p>
            <a:pPr marL="227329" marR="3204845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Cambria"/>
                <a:cs typeface="Cambria"/>
              </a:rPr>
              <a:t>BTNode</a:t>
            </a:r>
            <a:r>
              <a:rPr sz="1100" i="1" spc="-10" dirty="0">
                <a:latin typeface="Cambria"/>
                <a:cs typeface="Cambri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Left;</a:t>
            </a:r>
            <a:endParaRPr sz="1100">
              <a:latin typeface="Cambria"/>
              <a:cs typeface="Cambria"/>
            </a:endParaRPr>
          </a:p>
          <a:p>
            <a:pPr marL="227329" marR="3204845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Cambria"/>
                <a:cs typeface="Cambria"/>
              </a:rPr>
              <a:t>BTNode</a:t>
            </a:r>
            <a:r>
              <a:rPr sz="1100" i="1" spc="-30" dirty="0">
                <a:latin typeface="Cambria"/>
                <a:cs typeface="Cambria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Right;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55" dirty="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3166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Linked </a:t>
            </a:r>
            <a:r>
              <a:rPr sz="1400" spc="5" dirty="0">
                <a:solidFill>
                  <a:srgbClr val="FFFFFF"/>
                </a:solidFill>
              </a:rPr>
              <a:t>list</a:t>
            </a:r>
            <a:r>
              <a:rPr sz="1400" spc="15" dirty="0">
                <a:solidFill>
                  <a:srgbClr val="FFFFFF"/>
                </a:solidFill>
              </a:rPr>
              <a:t> representation </a:t>
            </a:r>
            <a:r>
              <a:rPr sz="1400" spc="10" dirty="0">
                <a:solidFill>
                  <a:srgbClr val="FFFFFF"/>
                </a:solidFill>
              </a:rPr>
              <a:t>of </a:t>
            </a:r>
            <a:r>
              <a:rPr sz="1400" spc="20" dirty="0">
                <a:solidFill>
                  <a:srgbClr val="FFFFFF"/>
                </a:solidFill>
              </a:rPr>
              <a:t>binary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tree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980" y="450016"/>
            <a:ext cx="3526657" cy="15674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167090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2095194"/>
            <a:ext cx="3877310" cy="139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13664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similar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head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linked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list,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providing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starting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access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tree.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subtree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empty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corresponding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NULL.</a:t>
            </a:r>
            <a:endParaRPr sz="1100">
              <a:latin typeface="Microsoft Sans Serif"/>
              <a:cs typeface="Microsoft Sans Serif"/>
            </a:endParaRPr>
          </a:p>
          <a:p>
            <a:pPr marL="12700" marR="350520">
              <a:lnSpc>
                <a:spcPct val="102699"/>
              </a:lnSpc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leaf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NULL.</a:t>
            </a:r>
            <a:endParaRPr sz="1100">
              <a:latin typeface="Microsoft Sans Serif"/>
              <a:cs typeface="Microsoft Sans Serif"/>
            </a:endParaRPr>
          </a:p>
          <a:p>
            <a:pPr marL="12700" marR="155575">
              <a:lnSpc>
                <a:spcPct val="102600"/>
              </a:lnSpc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itself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empty,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store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511247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855391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3199549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04144" y="3340829"/>
            <a:ext cx="2406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Microsoft Sans Serif"/>
                <a:cs typeface="Microsoft Sans Serif"/>
              </a:rPr>
              <a:t>15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21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166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Linked </a:t>
            </a:r>
            <a:r>
              <a:rPr sz="1400" spc="5" dirty="0">
                <a:solidFill>
                  <a:srgbClr val="FFFFFF"/>
                </a:solidFill>
              </a:rPr>
              <a:t>list</a:t>
            </a:r>
            <a:r>
              <a:rPr sz="1400" spc="15" dirty="0">
                <a:solidFill>
                  <a:srgbClr val="FFFFFF"/>
                </a:solidFill>
              </a:rPr>
              <a:t> representation </a:t>
            </a:r>
            <a:r>
              <a:rPr sz="1400" spc="10" dirty="0">
                <a:solidFill>
                  <a:srgbClr val="FFFFFF"/>
                </a:solidFill>
              </a:rPr>
              <a:t>of </a:t>
            </a:r>
            <a:r>
              <a:rPr sz="1400" spc="20" dirty="0">
                <a:solidFill>
                  <a:srgbClr val="FFFFFF"/>
                </a:solidFill>
              </a:rPr>
              <a:t>binary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tree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742123"/>
            <a:ext cx="34404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-5" dirty="0">
                <a:latin typeface="Arial"/>
                <a:cs typeface="Arial"/>
              </a:rPr>
              <a:t> :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linked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928" y="1082188"/>
            <a:ext cx="2685995" cy="14846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16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3166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representation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tree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62748"/>
            <a:ext cx="664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Solution 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08" y="1084486"/>
            <a:ext cx="4257949" cy="15458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17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3166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representation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tree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16" y="852125"/>
            <a:ext cx="4309371" cy="18026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18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3166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representation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tree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05" y="598960"/>
            <a:ext cx="4316482" cy="24355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19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755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1282103"/>
            <a:ext cx="188391" cy="188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34" y="129802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7" y="1275764"/>
            <a:ext cx="2225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Array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Representation of Binary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Tree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938210"/>
            <a:ext cx="188391" cy="188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934" y="19541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5107" y="1931884"/>
            <a:ext cx="2559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Linked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List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Representation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of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Binary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Tree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3166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Linked </a:t>
            </a:r>
            <a:r>
              <a:rPr sz="1400" spc="5" dirty="0">
                <a:solidFill>
                  <a:srgbClr val="FFFFFF"/>
                </a:solidFill>
              </a:rPr>
              <a:t>list</a:t>
            </a:r>
            <a:r>
              <a:rPr sz="1400" spc="15" dirty="0">
                <a:solidFill>
                  <a:srgbClr val="FFFFFF"/>
                </a:solidFill>
              </a:rPr>
              <a:t> representation </a:t>
            </a:r>
            <a:r>
              <a:rPr sz="1400" spc="10" dirty="0">
                <a:solidFill>
                  <a:srgbClr val="FFFFFF"/>
                </a:solidFill>
              </a:rPr>
              <a:t>of </a:t>
            </a:r>
            <a:r>
              <a:rPr sz="1400" spc="20" dirty="0">
                <a:solidFill>
                  <a:srgbClr val="FFFFFF"/>
                </a:solidFill>
              </a:rPr>
              <a:t>binary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tree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228864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438897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110956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320988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903145"/>
            <a:ext cx="2396490" cy="15379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5" dirty="0">
                <a:latin typeface="Arial"/>
                <a:cs typeface="Arial"/>
              </a:rPr>
              <a:t>Advantages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Microsoft Sans Serif"/>
                <a:cs typeface="Microsoft Sans Serif"/>
              </a:rPr>
              <a:t>Dynamic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Size.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Microsoft Sans Serif"/>
                <a:cs typeface="Microsoft Sans Serif"/>
              </a:rPr>
              <a:t>Ease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Deletion.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b="1" spc="-10" dirty="0">
                <a:latin typeface="Arial"/>
                <a:cs typeface="Arial"/>
              </a:rPr>
              <a:t>Disadvantages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sz="1100" spc="-10" dirty="0">
                <a:latin typeface="Microsoft Sans Serif"/>
                <a:cs typeface="Microsoft Sans Serif"/>
              </a:rPr>
              <a:t>Random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access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possible. </a:t>
            </a:r>
            <a:r>
              <a:rPr sz="1100" spc="-10" dirty="0">
                <a:latin typeface="Microsoft Sans Serif"/>
                <a:cs typeface="Microsoft Sans Serif"/>
              </a:rPr>
              <a:t> Extra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memory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every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20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95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References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3964" y="1512448"/>
            <a:ext cx="106680" cy="144780"/>
            <a:chOff x="173964" y="1512448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04" y="1514988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6504" y="1514988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156" y="153396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809" y="155294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156" y="1584575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40" y="1581411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3440" y="163518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419" y="15149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[1]</a:t>
            </a:r>
            <a:r>
              <a:rPr spc="20" dirty="0"/>
              <a:t> </a:t>
            </a:r>
            <a:r>
              <a:rPr spc="-5" dirty="0"/>
              <a:t>Goodrich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20" dirty="0"/>
              <a:t>Tamassia</a:t>
            </a:r>
            <a:r>
              <a:rPr spc="20" dirty="0"/>
              <a:t> </a:t>
            </a:r>
            <a:r>
              <a:rPr spc="-5" dirty="0"/>
              <a:t>‘Data</a:t>
            </a:r>
            <a:r>
              <a:rPr spc="20" dirty="0"/>
              <a:t> </a:t>
            </a:r>
            <a:r>
              <a:rPr spc="-5" dirty="0"/>
              <a:t>Structures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Algorithms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25" dirty="0"/>
              <a:t> </a:t>
            </a:r>
            <a:r>
              <a:rPr spc="-15" dirty="0"/>
              <a:t>java</a:t>
            </a:r>
            <a:r>
              <a:rPr spc="20" dirty="0"/>
              <a:t> </a:t>
            </a:r>
            <a:r>
              <a:rPr spc="-5" dirty="0"/>
              <a:t>’,</a:t>
            </a:r>
            <a:r>
              <a:rPr spc="20" dirty="0"/>
              <a:t> </a:t>
            </a:r>
            <a:r>
              <a:rPr spc="-25" dirty="0"/>
              <a:t>Wiley,</a:t>
            </a:r>
            <a:r>
              <a:rPr spc="20" dirty="0"/>
              <a:t> </a:t>
            </a:r>
            <a:r>
              <a:rPr spc="-5" dirty="0"/>
              <a:t>India.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3023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</a:rPr>
              <a:t>Memory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representation</a:t>
            </a:r>
            <a:r>
              <a:rPr sz="1400" spc="10" dirty="0">
                <a:solidFill>
                  <a:srgbClr val="FFFFFF"/>
                </a:solidFill>
              </a:rPr>
              <a:t> 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binary</a:t>
            </a:r>
            <a:r>
              <a:rPr sz="1400" spc="10" dirty="0">
                <a:solidFill>
                  <a:srgbClr val="FFFFFF"/>
                </a:solidFill>
              </a:rPr>
              <a:t> tree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22539"/>
            <a:ext cx="4342765" cy="14401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hierarchical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structure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which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has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most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children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generally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referred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hierarchical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structure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way</a:t>
            </a:r>
            <a:endParaRPr sz="1100">
              <a:latin typeface="Microsoft Sans Serif"/>
              <a:cs typeface="Microsoft Sans Serif"/>
            </a:endParaRPr>
          </a:p>
          <a:p>
            <a:pPr marL="12700" marR="157480">
              <a:lnSpc>
                <a:spcPct val="102600"/>
              </a:lnSpc>
              <a:spcBef>
                <a:spcPts val="850"/>
              </a:spcBef>
              <a:buAutoNum type="arabicParenBoth"/>
              <a:tabLst>
                <a:tab pos="220979" algn="l"/>
              </a:tabLst>
            </a:pPr>
            <a:r>
              <a:rPr sz="1100" b="1" spc="-10" dirty="0">
                <a:latin typeface="Arial"/>
                <a:cs typeface="Arial"/>
              </a:rPr>
              <a:t>Array</a:t>
            </a:r>
            <a:r>
              <a:rPr sz="1100" b="1" spc="-5" dirty="0">
                <a:latin typeface="Arial"/>
                <a:cs typeface="Arial"/>
              </a:rPr>
              <a:t> representation: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Most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suitable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Complete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Trees</a:t>
            </a:r>
            <a:endParaRPr sz="1100">
              <a:latin typeface="Microsoft Sans Serif"/>
              <a:cs typeface="Microsoft Sans Serif"/>
            </a:endParaRPr>
          </a:p>
          <a:p>
            <a:pPr marL="12700" marR="8255">
              <a:lnSpc>
                <a:spcPct val="102600"/>
              </a:lnSpc>
              <a:buAutoNum type="arabicParenBoth"/>
              <a:tabLst>
                <a:tab pos="220979" algn="l"/>
              </a:tabLst>
            </a:pPr>
            <a:r>
              <a:rPr sz="1100" b="1" spc="-5" dirty="0">
                <a:latin typeface="Arial"/>
                <a:cs typeface="Arial"/>
              </a:rPr>
              <a:t>Linked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list representation: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Most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suitable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sparse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Trees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948" y="45565"/>
            <a:ext cx="2788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Array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representation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tree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41196"/>
            <a:ext cx="371284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Microsoft Sans Serif"/>
                <a:cs typeface="Microsoft Sans Serif"/>
              </a:rPr>
              <a:t>Construct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10,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20,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5,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30,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40,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60.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477" y="1301859"/>
            <a:ext cx="3718523" cy="170231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45565"/>
            <a:ext cx="2788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Array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representation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tree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02" y="419382"/>
            <a:ext cx="3959970" cy="29976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280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</a:rPr>
              <a:t>Array</a:t>
            </a:r>
            <a:r>
              <a:rPr sz="1400" spc="15" dirty="0">
                <a:solidFill>
                  <a:srgbClr val="FFFFFF"/>
                </a:solidFill>
              </a:rPr>
              <a:t> representation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Binary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tree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534490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916595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298700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508732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144" y="592326"/>
            <a:ext cx="4407535" cy="23806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8191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easy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understand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implement.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It’s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very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useful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certain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kinds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applications,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heaps,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fairly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useless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others.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It’s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typically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dense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trees.</a:t>
            </a:r>
            <a:endParaRPr sz="11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idea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simple:</a:t>
            </a:r>
            <a:endParaRPr sz="1100">
              <a:latin typeface="Microsoft Sans Serif"/>
              <a:cs typeface="Microsoft Sans Serif"/>
            </a:endParaRPr>
          </a:p>
          <a:p>
            <a:pPr marL="302260" marR="324485">
              <a:lnSpc>
                <a:spcPct val="102600"/>
              </a:lnSpc>
              <a:spcBef>
                <a:spcPts val="1150"/>
              </a:spcBef>
            </a:pPr>
            <a:r>
              <a:rPr sz="1100" spc="-50" dirty="0">
                <a:latin typeface="Microsoft Sans Serif"/>
                <a:cs typeface="Microsoft Sans Serif"/>
              </a:rPr>
              <a:t>Take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complete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number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top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bottom,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right.</a:t>
            </a:r>
            <a:endParaRPr sz="1100">
              <a:latin typeface="Microsoft Sans Serif"/>
              <a:cs typeface="Microsoft Sans Serif"/>
            </a:endParaRPr>
          </a:p>
          <a:p>
            <a:pPr marL="302260" marR="174625">
              <a:lnSpc>
                <a:spcPct val="102699"/>
              </a:lnSpc>
              <a:spcBef>
                <a:spcPts val="29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cs typeface="Microsoft Sans Serif"/>
            </a:endParaRPr>
          </a:p>
          <a:p>
            <a:pPr marL="302260" algn="just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Microsoft Sans Serif"/>
                <a:cs typeface="Microsoft Sans Serif"/>
              </a:rPr>
              <a:t>Put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20" dirty="0">
                <a:latin typeface="Arial"/>
                <a:cs typeface="Arial"/>
              </a:rPr>
              <a:t>I</a:t>
            </a:r>
            <a:r>
              <a:rPr sz="1200" i="1" spc="30" baseline="27777" dirty="0">
                <a:latin typeface="Arial"/>
                <a:cs typeface="Arial"/>
              </a:rPr>
              <a:t>th</a:t>
            </a:r>
            <a:r>
              <a:rPr sz="1200" i="1" spc="225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Array.</a:t>
            </a:r>
            <a:endParaRPr sz="1100">
              <a:latin typeface="Microsoft Sans Serif"/>
              <a:cs typeface="Microsoft Sans Serif"/>
            </a:endParaRPr>
          </a:p>
          <a:p>
            <a:pPr marL="302260" marR="43180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Microsoft Sans Serif"/>
                <a:cs typeface="Microsoft Sans Serif"/>
              </a:rPr>
              <a:t>If </a:t>
            </a:r>
            <a:r>
              <a:rPr sz="1100" spc="-15" dirty="0">
                <a:latin typeface="Microsoft Sans Serif"/>
                <a:cs typeface="Microsoft Sans Serif"/>
              </a:rPr>
              <a:t>you </a:t>
            </a:r>
            <a:r>
              <a:rPr sz="1100" spc="-20" dirty="0">
                <a:latin typeface="Microsoft Sans Serif"/>
                <a:cs typeface="Microsoft Sans Serif"/>
              </a:rPr>
              <a:t>have </a:t>
            </a: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dirty="0">
                <a:latin typeface="Microsoft Sans Serif"/>
                <a:cs typeface="Microsoft Sans Serif"/>
              </a:rPr>
              <a:t>partial </a:t>
            </a:r>
            <a:r>
              <a:rPr sz="1100" spc="-10" dirty="0">
                <a:latin typeface="Microsoft Sans Serif"/>
                <a:cs typeface="Microsoft Sans Serif"/>
              </a:rPr>
              <a:t>(incomplete) </a:t>
            </a:r>
            <a:r>
              <a:rPr sz="1100" spc="-5" dirty="0">
                <a:latin typeface="Microsoft Sans Serif"/>
                <a:cs typeface="Microsoft Sans Serif"/>
              </a:rPr>
              <a:t>binary </a:t>
            </a:r>
            <a:r>
              <a:rPr sz="1100" spc="-10" dirty="0">
                <a:latin typeface="Microsoft Sans Serif"/>
                <a:cs typeface="Microsoft Sans Serif"/>
              </a:rPr>
              <a:t>tree, and node </a:t>
            </a:r>
            <a:r>
              <a:rPr sz="1100" spc="-5" dirty="0">
                <a:latin typeface="Microsoft Sans Serif"/>
                <a:cs typeface="Microsoft Sans Serif"/>
              </a:rPr>
              <a:t>I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5" dirty="0">
                <a:latin typeface="Microsoft Sans Serif"/>
                <a:cs typeface="Microsoft Sans Serif"/>
              </a:rPr>
              <a:t>absent,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put </a:t>
            </a:r>
            <a:r>
              <a:rPr sz="1100" spc="-10" dirty="0">
                <a:latin typeface="Microsoft Sans Serif"/>
                <a:cs typeface="Microsoft Sans Serif"/>
              </a:rPr>
              <a:t>some </a:t>
            </a:r>
            <a:r>
              <a:rPr sz="1100" spc="-15" dirty="0">
                <a:latin typeface="Microsoft Sans Serif"/>
                <a:cs typeface="Microsoft Sans Serif"/>
              </a:rPr>
              <a:t>value </a:t>
            </a:r>
            <a:r>
              <a:rPr sz="1100" spc="-5" dirty="0">
                <a:latin typeface="Microsoft Sans Serif"/>
                <a:cs typeface="Microsoft Sans Serif"/>
              </a:rPr>
              <a:t>that represents ”no data” </a:t>
            </a:r>
            <a:r>
              <a:rPr sz="1100" spc="-10" dirty="0">
                <a:latin typeface="Microsoft Sans Serif"/>
                <a:cs typeface="Microsoft Sans Serif"/>
              </a:rPr>
              <a:t>in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i="1" spc="25" dirty="0">
                <a:latin typeface="Arial"/>
                <a:cs typeface="Arial"/>
              </a:rPr>
              <a:t>I</a:t>
            </a:r>
            <a:r>
              <a:rPr sz="1200" i="1" spc="37" baseline="27777" dirty="0">
                <a:latin typeface="Arial"/>
                <a:cs typeface="Arial"/>
              </a:rPr>
              <a:t>th</a:t>
            </a:r>
            <a:r>
              <a:rPr sz="1100" spc="25" dirty="0">
                <a:latin typeface="Microsoft Sans Serif"/>
                <a:cs typeface="Microsoft Sans Serif"/>
              </a:rPr>
              <a:t>h </a:t>
            </a:r>
            <a:r>
              <a:rPr sz="1100" spc="-10" dirty="0">
                <a:latin typeface="Microsoft Sans Serif"/>
                <a:cs typeface="Microsoft Sans Serif"/>
              </a:rPr>
              <a:t>position </a:t>
            </a:r>
            <a:r>
              <a:rPr sz="1100" spc="-5" dirty="0">
                <a:latin typeface="Microsoft Sans Serif"/>
                <a:cs typeface="Microsoft Sans Serif"/>
              </a:rPr>
              <a:t>of the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array.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45565"/>
            <a:ext cx="2788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Array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representation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tree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79855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23" y="790323"/>
            <a:ext cx="3945925" cy="19834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948" y="45565"/>
            <a:ext cx="2788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Array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representation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tree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21791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749882"/>
            <a:ext cx="39058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Here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table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lists,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parent,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sibling,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children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846" y="1382393"/>
            <a:ext cx="3858220" cy="7449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501417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Looking</a:t>
            </a:r>
            <a:r>
              <a:rPr spc="15" dirty="0"/>
              <a:t> </a:t>
            </a:r>
            <a:r>
              <a:rPr spc="-5" dirty="0"/>
              <a:t>at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5" dirty="0"/>
              <a:t>table,</a:t>
            </a:r>
            <a:r>
              <a:rPr spc="20" dirty="0"/>
              <a:t> </a:t>
            </a:r>
            <a:r>
              <a:rPr spc="-15" dirty="0"/>
              <a:t>you</a:t>
            </a:r>
            <a:r>
              <a:rPr spc="15" dirty="0"/>
              <a:t> </a:t>
            </a:r>
            <a:r>
              <a:rPr spc="-10" dirty="0"/>
              <a:t>should</a:t>
            </a:r>
            <a:r>
              <a:rPr spc="15" dirty="0"/>
              <a:t> </a:t>
            </a:r>
            <a:r>
              <a:rPr spc="-5" dirty="0"/>
              <a:t>see</a:t>
            </a:r>
            <a:r>
              <a:rPr spc="15" dirty="0"/>
              <a:t> </a:t>
            </a:r>
            <a:r>
              <a:rPr spc="-10" dirty="0"/>
              <a:t>a</a:t>
            </a:r>
            <a:r>
              <a:rPr spc="20" dirty="0"/>
              <a:t> </a:t>
            </a:r>
            <a:r>
              <a:rPr spc="-5" dirty="0"/>
              <a:t>pattern</a:t>
            </a:r>
            <a:r>
              <a:rPr spc="15" dirty="0"/>
              <a:t> </a:t>
            </a:r>
            <a:r>
              <a:rPr spc="-10" dirty="0"/>
              <a:t>regarding</a:t>
            </a:r>
            <a:r>
              <a:rPr spc="15" dirty="0"/>
              <a:t> </a:t>
            </a:r>
            <a:r>
              <a:rPr spc="-5" dirty="0"/>
              <a:t>the </a:t>
            </a:r>
            <a:r>
              <a:rPr spc="-275" dirty="0"/>
              <a:t> </a:t>
            </a:r>
            <a:r>
              <a:rPr spc="-10" dirty="0"/>
              <a:t>positions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0" dirty="0"/>
              <a:t>a</a:t>
            </a:r>
            <a:r>
              <a:rPr spc="10" dirty="0"/>
              <a:t> </a:t>
            </a:r>
            <a:r>
              <a:rPr spc="-15" dirty="0"/>
              <a:t>node’s</a:t>
            </a:r>
            <a:r>
              <a:rPr spc="10" dirty="0"/>
              <a:t> </a:t>
            </a:r>
            <a:r>
              <a:rPr spc="-10" dirty="0"/>
              <a:t>relatives</a:t>
            </a:r>
            <a:r>
              <a:rPr spc="10" dirty="0"/>
              <a:t> </a:t>
            </a:r>
            <a:r>
              <a:rPr spc="-10" dirty="0"/>
              <a:t>within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35" dirty="0"/>
              <a:t>array.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" y="45565"/>
            <a:ext cx="280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</a:rPr>
              <a:t>Array</a:t>
            </a:r>
            <a:r>
              <a:rPr sz="1400" spc="15" dirty="0">
                <a:solidFill>
                  <a:srgbClr val="FFFFFF"/>
                </a:solidFill>
              </a:rPr>
              <a:t> representation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Binary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tree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683600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893633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103666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977594"/>
            <a:ext cx="4351655" cy="14179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formulae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calculating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array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indices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various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relatives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Microsoft Sans Serif"/>
              <a:cs typeface="Microsoft Sans Serif"/>
            </a:endParaRPr>
          </a:p>
          <a:p>
            <a:pPr marL="289560" marR="1238250">
              <a:lnSpc>
                <a:spcPct val="125299"/>
              </a:lnSpc>
            </a:pP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index(parent)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N,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index(left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child)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2*N+1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index(parent)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index(right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child)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2*N+2</a:t>
            </a:r>
            <a:endParaRPr sz="1100">
              <a:latin typeface="Microsoft Sans Serif"/>
              <a:cs typeface="Microsoft Sans Serif"/>
            </a:endParaRPr>
          </a:p>
          <a:p>
            <a:pPr marL="289560" marR="21272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index(child)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index(parent)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(N-1)/2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(integer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division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truncation)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921</Words>
  <Application>Microsoft Office PowerPoint</Application>
  <PresentationFormat>Custom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Microsoft Sans Serif</vt:lpstr>
      <vt:lpstr>Verdana</vt:lpstr>
      <vt:lpstr>Office Theme</vt:lpstr>
      <vt:lpstr>Memory Representation of Binary Tree</vt:lpstr>
      <vt:lpstr>PowerPoint Presentation</vt:lpstr>
      <vt:lpstr>Memory representation of binary tree</vt:lpstr>
      <vt:lpstr>PowerPoint Presentation</vt:lpstr>
      <vt:lpstr>PowerPoint Presentation</vt:lpstr>
      <vt:lpstr>Array representation of Binary tree</vt:lpstr>
      <vt:lpstr>PowerPoint Presentation</vt:lpstr>
      <vt:lpstr>PowerPoint Presentation</vt:lpstr>
      <vt:lpstr>Array representation of Binary tree</vt:lpstr>
      <vt:lpstr>Array representation of binary tree</vt:lpstr>
      <vt:lpstr>Array representation of binary tree</vt:lpstr>
      <vt:lpstr>PowerPoint Presentation</vt:lpstr>
      <vt:lpstr>Linked list representation of binary tree</vt:lpstr>
      <vt:lpstr>Linked list representation of binary tree</vt:lpstr>
      <vt:lpstr>Linked list representation of binary tree</vt:lpstr>
      <vt:lpstr>Linked list representation of binary tree</vt:lpstr>
      <vt:lpstr>PowerPoint Presentation</vt:lpstr>
      <vt:lpstr>PowerPoint Presentation</vt:lpstr>
      <vt:lpstr>PowerPoint Presentation</vt:lpstr>
      <vt:lpstr>Linked list representation of binary tree</vt:lpstr>
      <vt:lpstr>[1] Goodrich and Tamassia ‘Data Structures and Algorithms in java ’, Wiley, India.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Memory Representation of Binary Tree </dc:title>
  <dc:creator> Lecture 35</dc:creator>
  <cp:lastModifiedBy>Abdul Aleem</cp:lastModifiedBy>
  <cp:revision>1</cp:revision>
  <dcterms:created xsi:type="dcterms:W3CDTF">2023-12-02T16:08:24Z</dcterms:created>
  <dcterms:modified xsi:type="dcterms:W3CDTF">2023-12-02T16:24:12Z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</Properties>
</file>