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handoutMasterIdLst>
    <p:handoutMasterId r:id="rId37"/>
  </p:handoutMasterIdLst>
  <p:sldIdLst>
    <p:sldId id="267" r:id="rId2"/>
    <p:sldId id="268" r:id="rId3"/>
    <p:sldId id="269" r:id="rId4"/>
    <p:sldId id="324" r:id="rId5"/>
    <p:sldId id="325" r:id="rId6"/>
    <p:sldId id="326" r:id="rId7"/>
    <p:sldId id="327" r:id="rId8"/>
    <p:sldId id="328" r:id="rId9"/>
    <p:sldId id="329" r:id="rId10"/>
    <p:sldId id="330" r:id="rId11"/>
    <p:sldId id="331" r:id="rId12"/>
    <p:sldId id="335" r:id="rId13"/>
    <p:sldId id="332"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278" r:id="rId3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86" autoAdjust="0"/>
    <p:restoredTop sz="93620" autoAdjust="0"/>
  </p:normalViewPr>
  <p:slideViewPr>
    <p:cSldViewPr snapToGrid="0" snapToObjects="1">
      <p:cViewPr varScale="1">
        <p:scale>
          <a:sx n="63" d="100"/>
          <a:sy n="63" d="100"/>
        </p:scale>
        <p:origin x="456"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4FFA247-0B2D-A648-ACD1-EF9D1C1BBAEB}" type="datetime1">
              <a:rPr lang="en-IN" smtClean="0"/>
              <a:pPr/>
              <a:t>26-04-2023</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D247752-78CA-404D-91C8-45DA75B158D6}" type="datetime1">
              <a:rPr lang="en-IN" smtClean="0"/>
              <a:pPr/>
              <a:t>26-04-2023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4</a:t>
            </a:fld>
            <a:endParaRPr lang="en-US"/>
          </a:p>
        </p:txBody>
      </p:sp>
    </p:spTree>
    <p:extLst>
      <p:ext uri="{BB962C8B-B14F-4D97-AF65-F5344CB8AC3E}">
        <p14:creationId xmlns:p14="http://schemas.microsoft.com/office/powerpoint/2010/main" val="1701316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19</a:t>
            </a:fld>
            <a:endParaRPr lang="en-US"/>
          </a:p>
        </p:txBody>
      </p:sp>
    </p:spTree>
    <p:extLst>
      <p:ext uri="{BB962C8B-B14F-4D97-AF65-F5344CB8AC3E}">
        <p14:creationId xmlns:p14="http://schemas.microsoft.com/office/powerpoint/2010/main" val="2800694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20</a:t>
            </a:fld>
            <a:endParaRPr lang="en-US"/>
          </a:p>
        </p:txBody>
      </p:sp>
    </p:spTree>
    <p:extLst>
      <p:ext uri="{BB962C8B-B14F-4D97-AF65-F5344CB8AC3E}">
        <p14:creationId xmlns:p14="http://schemas.microsoft.com/office/powerpoint/2010/main" val="2475262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21</a:t>
            </a:fld>
            <a:endParaRPr lang="en-US"/>
          </a:p>
        </p:txBody>
      </p:sp>
    </p:spTree>
    <p:extLst>
      <p:ext uri="{BB962C8B-B14F-4D97-AF65-F5344CB8AC3E}">
        <p14:creationId xmlns:p14="http://schemas.microsoft.com/office/powerpoint/2010/main" val="2894666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22</a:t>
            </a:fld>
            <a:endParaRPr lang="en-US"/>
          </a:p>
        </p:txBody>
      </p:sp>
    </p:spTree>
    <p:extLst>
      <p:ext uri="{BB962C8B-B14F-4D97-AF65-F5344CB8AC3E}">
        <p14:creationId xmlns:p14="http://schemas.microsoft.com/office/powerpoint/2010/main" val="349622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23</a:t>
            </a:fld>
            <a:endParaRPr lang="en-US"/>
          </a:p>
        </p:txBody>
      </p:sp>
    </p:spTree>
    <p:extLst>
      <p:ext uri="{BB962C8B-B14F-4D97-AF65-F5344CB8AC3E}">
        <p14:creationId xmlns:p14="http://schemas.microsoft.com/office/powerpoint/2010/main" val="849930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24</a:t>
            </a:fld>
            <a:endParaRPr lang="en-US"/>
          </a:p>
        </p:txBody>
      </p:sp>
    </p:spTree>
    <p:extLst>
      <p:ext uri="{BB962C8B-B14F-4D97-AF65-F5344CB8AC3E}">
        <p14:creationId xmlns:p14="http://schemas.microsoft.com/office/powerpoint/2010/main" val="1902194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25</a:t>
            </a:fld>
            <a:endParaRPr lang="en-US"/>
          </a:p>
        </p:txBody>
      </p:sp>
    </p:spTree>
    <p:extLst>
      <p:ext uri="{BB962C8B-B14F-4D97-AF65-F5344CB8AC3E}">
        <p14:creationId xmlns:p14="http://schemas.microsoft.com/office/powerpoint/2010/main" val="3123620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26</a:t>
            </a:fld>
            <a:endParaRPr lang="en-US"/>
          </a:p>
        </p:txBody>
      </p:sp>
    </p:spTree>
    <p:extLst>
      <p:ext uri="{BB962C8B-B14F-4D97-AF65-F5344CB8AC3E}">
        <p14:creationId xmlns:p14="http://schemas.microsoft.com/office/powerpoint/2010/main" val="3400026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27</a:t>
            </a:fld>
            <a:endParaRPr lang="en-US"/>
          </a:p>
        </p:txBody>
      </p:sp>
    </p:spTree>
    <p:extLst>
      <p:ext uri="{BB962C8B-B14F-4D97-AF65-F5344CB8AC3E}">
        <p14:creationId xmlns:p14="http://schemas.microsoft.com/office/powerpoint/2010/main" val="30028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28</a:t>
            </a:fld>
            <a:endParaRPr lang="en-US"/>
          </a:p>
        </p:txBody>
      </p:sp>
    </p:spTree>
    <p:extLst>
      <p:ext uri="{BB962C8B-B14F-4D97-AF65-F5344CB8AC3E}">
        <p14:creationId xmlns:p14="http://schemas.microsoft.com/office/powerpoint/2010/main" val="2294396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8</a:t>
            </a:fld>
            <a:endParaRPr lang="en-US"/>
          </a:p>
        </p:txBody>
      </p:sp>
    </p:spTree>
    <p:extLst>
      <p:ext uri="{BB962C8B-B14F-4D97-AF65-F5344CB8AC3E}">
        <p14:creationId xmlns:p14="http://schemas.microsoft.com/office/powerpoint/2010/main" val="1522146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29</a:t>
            </a:fld>
            <a:endParaRPr lang="en-US"/>
          </a:p>
        </p:txBody>
      </p:sp>
    </p:spTree>
    <p:extLst>
      <p:ext uri="{BB962C8B-B14F-4D97-AF65-F5344CB8AC3E}">
        <p14:creationId xmlns:p14="http://schemas.microsoft.com/office/powerpoint/2010/main" val="860677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30</a:t>
            </a:fld>
            <a:endParaRPr lang="en-US"/>
          </a:p>
        </p:txBody>
      </p:sp>
    </p:spTree>
    <p:extLst>
      <p:ext uri="{BB962C8B-B14F-4D97-AF65-F5344CB8AC3E}">
        <p14:creationId xmlns:p14="http://schemas.microsoft.com/office/powerpoint/2010/main" val="4256739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31</a:t>
            </a:fld>
            <a:endParaRPr lang="en-US"/>
          </a:p>
        </p:txBody>
      </p:sp>
    </p:spTree>
    <p:extLst>
      <p:ext uri="{BB962C8B-B14F-4D97-AF65-F5344CB8AC3E}">
        <p14:creationId xmlns:p14="http://schemas.microsoft.com/office/powerpoint/2010/main" val="1787006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32</a:t>
            </a:fld>
            <a:endParaRPr lang="en-US"/>
          </a:p>
        </p:txBody>
      </p:sp>
    </p:spTree>
    <p:extLst>
      <p:ext uri="{BB962C8B-B14F-4D97-AF65-F5344CB8AC3E}">
        <p14:creationId xmlns:p14="http://schemas.microsoft.com/office/powerpoint/2010/main" val="3928490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33</a:t>
            </a:fld>
            <a:endParaRPr lang="en-US"/>
          </a:p>
        </p:txBody>
      </p:sp>
    </p:spTree>
    <p:extLst>
      <p:ext uri="{BB962C8B-B14F-4D97-AF65-F5344CB8AC3E}">
        <p14:creationId xmlns:p14="http://schemas.microsoft.com/office/powerpoint/2010/main" val="519253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12</a:t>
            </a:fld>
            <a:endParaRPr lang="en-US"/>
          </a:p>
        </p:txBody>
      </p:sp>
    </p:spTree>
    <p:extLst>
      <p:ext uri="{BB962C8B-B14F-4D97-AF65-F5344CB8AC3E}">
        <p14:creationId xmlns:p14="http://schemas.microsoft.com/office/powerpoint/2010/main" val="2614885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13</a:t>
            </a:fld>
            <a:endParaRPr lang="en-US"/>
          </a:p>
        </p:txBody>
      </p:sp>
    </p:spTree>
    <p:extLst>
      <p:ext uri="{BB962C8B-B14F-4D97-AF65-F5344CB8AC3E}">
        <p14:creationId xmlns:p14="http://schemas.microsoft.com/office/powerpoint/2010/main" val="603546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14</a:t>
            </a:fld>
            <a:endParaRPr lang="en-US"/>
          </a:p>
        </p:txBody>
      </p:sp>
    </p:spTree>
    <p:extLst>
      <p:ext uri="{BB962C8B-B14F-4D97-AF65-F5344CB8AC3E}">
        <p14:creationId xmlns:p14="http://schemas.microsoft.com/office/powerpoint/2010/main" val="2320728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15</a:t>
            </a:fld>
            <a:endParaRPr lang="en-US"/>
          </a:p>
        </p:txBody>
      </p:sp>
    </p:spTree>
    <p:extLst>
      <p:ext uri="{BB962C8B-B14F-4D97-AF65-F5344CB8AC3E}">
        <p14:creationId xmlns:p14="http://schemas.microsoft.com/office/powerpoint/2010/main" val="3916407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16</a:t>
            </a:fld>
            <a:endParaRPr lang="en-US"/>
          </a:p>
        </p:txBody>
      </p:sp>
    </p:spTree>
    <p:extLst>
      <p:ext uri="{BB962C8B-B14F-4D97-AF65-F5344CB8AC3E}">
        <p14:creationId xmlns:p14="http://schemas.microsoft.com/office/powerpoint/2010/main" val="1089812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17</a:t>
            </a:fld>
            <a:endParaRPr lang="en-US"/>
          </a:p>
        </p:txBody>
      </p:sp>
    </p:spTree>
    <p:extLst>
      <p:ext uri="{BB962C8B-B14F-4D97-AF65-F5344CB8AC3E}">
        <p14:creationId xmlns:p14="http://schemas.microsoft.com/office/powerpoint/2010/main" val="1977577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26-04-2023</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18</a:t>
            </a:fld>
            <a:endParaRPr lang="en-US"/>
          </a:p>
        </p:txBody>
      </p:sp>
    </p:spTree>
    <p:extLst>
      <p:ext uri="{BB962C8B-B14F-4D97-AF65-F5344CB8AC3E}">
        <p14:creationId xmlns:p14="http://schemas.microsoft.com/office/powerpoint/2010/main" val="275882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F9A5BE3-5A5B-44E3-8AA7-2FF86D79916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65ABD3C1-236C-4266-A705-0CE62129A058}"/>
              </a:ext>
            </a:extLst>
          </p:cNvPr>
          <p:cNvSpPr txBox="1">
            <a:spLocks noChangeArrowheads="1"/>
          </p:cNvSpPr>
          <p:nvPr userDrawn="1"/>
        </p:nvSpPr>
        <p:spPr>
          <a:xfrm>
            <a:off x="-1" y="6436129"/>
            <a:ext cx="12191997" cy="401782"/>
          </a:xfrm>
          <a:prstGeom prst="rect">
            <a:avLst/>
          </a:prstGeom>
          <a:solidFill>
            <a:srgbClr val="C00000"/>
          </a:solidFill>
        </p:spPr>
        <p:txBody>
          <a:bodyPr/>
          <a:lstStyle/>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Content Placeholder 6">
            <a:extLst>
              <a:ext uri="{FF2B5EF4-FFF2-40B4-BE49-F238E27FC236}">
                <a16:creationId xmlns:a16="http://schemas.microsoft.com/office/drawing/2014/main" id="{3CAEDAA3-C774-417B-BDA7-EF306AEEC9BF}"/>
              </a:ext>
            </a:extLst>
          </p:cNvPr>
          <p:cNvSpPr>
            <a:spLocks noGrp="1"/>
          </p:cNvSpPr>
          <p:nvPr>
            <p:ph sz="quarter" idx="10" hasCustomPrompt="1"/>
          </p:nvPr>
        </p:nvSpPr>
        <p:spPr>
          <a:xfrm>
            <a:off x="2045492" y="20089"/>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a:t>
            </a:r>
          </a:p>
        </p:txBody>
      </p:sp>
      <p:sp>
        <p:nvSpPr>
          <p:cNvPr id="11" name="Content Placeholder 10">
            <a:extLst>
              <a:ext uri="{FF2B5EF4-FFF2-40B4-BE49-F238E27FC236}">
                <a16:creationId xmlns:a16="http://schemas.microsoft.com/office/drawing/2014/main" id="{D83E2018-2781-4FDB-B3C2-6781341C6A3E}"/>
              </a:ext>
            </a:extLst>
          </p:cNvPr>
          <p:cNvSpPr>
            <a:spLocks noGrp="1"/>
          </p:cNvSpPr>
          <p:nvPr>
            <p:ph sz="quarter" idx="11" hasCustomPrompt="1"/>
          </p:nvPr>
        </p:nvSpPr>
        <p:spPr>
          <a:xfrm>
            <a:off x="1927666" y="595313"/>
            <a:ext cx="2997200" cy="401637"/>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stStyle>
          <a:p>
            <a:pPr lvl="0"/>
            <a:r>
              <a:rPr lang="en-IN" sz="2400" dirty="0">
                <a:latin typeface="Times New Roman" panose="02020603050405020304" pitchFamily="18" charset="0"/>
                <a:cs typeface="Times New Roman" panose="02020603050405020304" pitchFamily="18" charset="0"/>
              </a:rPr>
              <a:t>Course Code:</a:t>
            </a:r>
            <a:endParaRPr lang="en-IN" dirty="0"/>
          </a:p>
        </p:txBody>
      </p:sp>
      <p:sp>
        <p:nvSpPr>
          <p:cNvPr id="13" name="Content Placeholder 12">
            <a:extLst>
              <a:ext uri="{FF2B5EF4-FFF2-40B4-BE49-F238E27FC236}">
                <a16:creationId xmlns:a16="http://schemas.microsoft.com/office/drawing/2014/main" id="{5825FB51-6B9C-4324-A427-6EF1A852C39A}"/>
              </a:ext>
            </a:extLst>
          </p:cNvPr>
          <p:cNvSpPr>
            <a:spLocks noGrp="1"/>
          </p:cNvSpPr>
          <p:nvPr>
            <p:ph sz="quarter" idx="12" hasCustomPrompt="1"/>
          </p:nvPr>
        </p:nvSpPr>
        <p:spPr>
          <a:xfrm>
            <a:off x="6499952" y="621327"/>
            <a:ext cx="3375346" cy="401638"/>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vl2pPr>
              <a:buNone/>
              <a:defRPr sz="2400">
                <a:solidFill>
                  <a:schemeClr val="bg1"/>
                </a:solidFill>
                <a:latin typeface="Times New Roman" panose="02020603050405020304" pitchFamily="18" charset="0"/>
                <a:cs typeface="Times New Roman" panose="02020603050405020304" pitchFamily="18" charset="0"/>
              </a:defRPr>
            </a:lvl2pPr>
            <a:lvl3pPr>
              <a:buNone/>
              <a:defRPr sz="2400">
                <a:solidFill>
                  <a:schemeClr val="bg1"/>
                </a:solidFill>
                <a:latin typeface="Times New Roman" panose="02020603050405020304" pitchFamily="18" charset="0"/>
                <a:cs typeface="Times New Roman" panose="02020603050405020304" pitchFamily="18" charset="0"/>
              </a:defRPr>
            </a:lvl3pPr>
            <a:lvl4pPr>
              <a:buNone/>
              <a:defRPr sz="2400">
                <a:solidFill>
                  <a:schemeClr val="bg1"/>
                </a:solidFill>
                <a:latin typeface="Times New Roman" panose="02020603050405020304" pitchFamily="18" charset="0"/>
                <a:cs typeface="Times New Roman" panose="02020603050405020304" pitchFamily="18" charset="0"/>
              </a:defRPr>
            </a:lvl4pPr>
            <a:lvl5pPr>
              <a:buNone/>
              <a:defRPr sz="2400">
                <a:solidFill>
                  <a:schemeClr val="bg1"/>
                </a:solidFill>
                <a:latin typeface="Times New Roman" panose="02020603050405020304" pitchFamily="18" charset="0"/>
                <a:cs typeface="Times New Roman" panose="02020603050405020304" pitchFamily="18" charset="0"/>
              </a:defRPr>
            </a:lvl5pPr>
          </a:lstStyle>
          <a:p>
            <a:pPr lvl="0"/>
            <a:r>
              <a:rPr lang="en-IN" dirty="0"/>
              <a:t>Course Name: </a:t>
            </a:r>
          </a:p>
        </p:txBody>
      </p:sp>
      <p:sp>
        <p:nvSpPr>
          <p:cNvPr id="15" name="Content Placeholder 14">
            <a:extLst>
              <a:ext uri="{FF2B5EF4-FFF2-40B4-BE49-F238E27FC236}">
                <a16:creationId xmlns:a16="http://schemas.microsoft.com/office/drawing/2014/main" id="{6C97CE12-D510-4F33-9BB5-723BDB17CC29}"/>
              </a:ext>
            </a:extLst>
          </p:cNvPr>
          <p:cNvSpPr>
            <a:spLocks noGrp="1"/>
          </p:cNvSpPr>
          <p:nvPr>
            <p:ph sz="quarter" idx="13" hasCustomPrompt="1"/>
          </p:nvPr>
        </p:nvSpPr>
        <p:spPr>
          <a:xfrm>
            <a:off x="561622" y="6435725"/>
            <a:ext cx="5938330"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Faculty Name: </a:t>
            </a:r>
            <a:endParaRPr lang="en-IN" dirty="0"/>
          </a:p>
        </p:txBody>
      </p:sp>
      <p:sp>
        <p:nvSpPr>
          <p:cNvPr id="16" name="Content Placeholder 14">
            <a:extLst>
              <a:ext uri="{FF2B5EF4-FFF2-40B4-BE49-F238E27FC236}">
                <a16:creationId xmlns:a16="http://schemas.microsoft.com/office/drawing/2014/main" id="{28C0D298-6A73-41EA-A2C5-D9A02D527B4A}"/>
              </a:ext>
            </a:extLst>
          </p:cNvPr>
          <p:cNvSpPr>
            <a:spLocks noGrp="1"/>
          </p:cNvSpPr>
          <p:nvPr>
            <p:ph sz="quarter" idx="14" hasCustomPrompt="1"/>
          </p:nvPr>
        </p:nvSpPr>
        <p:spPr>
          <a:xfrm>
            <a:off x="6683022" y="6415636"/>
            <a:ext cx="4947356"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Program Name: </a:t>
            </a:r>
            <a:endParaRPr lang="en-IN" dirty="0"/>
          </a:p>
        </p:txBody>
      </p:sp>
    </p:spTree>
    <p:extLst>
      <p:ext uri="{BB962C8B-B14F-4D97-AF65-F5344CB8AC3E}">
        <p14:creationId xmlns:p14="http://schemas.microsoft.com/office/powerpoint/2010/main" val="1203765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359B1-2429-42A8-9DF4-8FCB7FFAE313}"/>
              </a:ext>
            </a:extLst>
          </p:cNvPr>
          <p:cNvSpPr>
            <a:spLocks noGrp="1"/>
          </p:cNvSpPr>
          <p:nvPr>
            <p:ph idx="1"/>
          </p:nvPr>
        </p:nvSpPr>
        <p:spPr>
          <a:xfrm>
            <a:off x="679450" y="1279525"/>
            <a:ext cx="10890250" cy="4873625"/>
          </a:xfrm>
          <a:prstGeom prst="rect">
            <a:avLst/>
          </a:prstGeom>
        </p:spPr>
        <p:txBody>
          <a:bodyPr/>
          <a:lstStyle>
            <a:lvl1pPr>
              <a:lnSpc>
                <a:spcPct val="150000"/>
              </a:lnSpc>
              <a:defRPr sz="24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a:t>
            </a:r>
          </a:p>
        </p:txBody>
      </p:sp>
      <p:sp>
        <p:nvSpPr>
          <p:cNvPr id="8" name="Content Placeholder 6">
            <a:extLst>
              <a:ext uri="{FF2B5EF4-FFF2-40B4-BE49-F238E27FC236}">
                <a16:creationId xmlns:a16="http://schemas.microsoft.com/office/drawing/2014/main" id="{35618F27-CB8E-40E1-9C77-44F19B3E0D8D}"/>
              </a:ext>
            </a:extLst>
          </p:cNvPr>
          <p:cNvSpPr>
            <a:spLocks noGrp="1"/>
          </p:cNvSpPr>
          <p:nvPr>
            <p:ph sz="quarter" idx="10" hasCustomPrompt="1"/>
          </p:nvPr>
        </p:nvSpPr>
        <p:spPr>
          <a:xfrm>
            <a:off x="2045492" y="207376"/>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Heading</a:t>
            </a:r>
          </a:p>
        </p:txBody>
      </p:sp>
    </p:spTree>
    <p:extLst>
      <p:ext uri="{BB962C8B-B14F-4D97-AF65-F5344CB8AC3E}">
        <p14:creationId xmlns:p14="http://schemas.microsoft.com/office/powerpoint/2010/main" val="2655165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D3E1D6-7737-41A0-8122-9D180736A63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4D0B161-5707-460A-A3B7-C31938B5AB7A}"/>
              </a:ext>
            </a:extLst>
          </p:cNvPr>
          <p:cNvPicPr>
            <a:picLocks noChangeAspect="1"/>
          </p:cNvPicPr>
          <p:nvPr userDrawn="1"/>
        </p:nvPicPr>
        <p:blipFill>
          <a:blip r:embed="rId5"/>
          <a:stretch>
            <a:fillRect/>
          </a:stretch>
        </p:blipFill>
        <p:spPr>
          <a:xfrm>
            <a:off x="0" y="2597"/>
            <a:ext cx="1504949" cy="1023587"/>
          </a:xfrm>
          <a:prstGeom prst="rect">
            <a:avLst/>
          </a:prstGeom>
        </p:spPr>
      </p:pic>
      <p:sp>
        <p:nvSpPr>
          <p:cNvPr id="16" name="Title 1">
            <a:extLst>
              <a:ext uri="{FF2B5EF4-FFF2-40B4-BE49-F238E27FC236}">
                <a16:creationId xmlns:a16="http://schemas.microsoft.com/office/drawing/2014/main" id="{6DBE64E5-8EAF-45B4-8182-9635EF6DD25A}"/>
              </a:ext>
            </a:extLst>
          </p:cNvPr>
          <p:cNvSpPr txBox="1">
            <a:spLocks noChangeArrowheads="1"/>
          </p:cNvSpPr>
          <p:nvPr userDrawn="1"/>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83037753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areerfoundry.com/en/blog/data-analytics/different-types-of-data-analysi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AC33AA3-B0DC-4C41-8622-28C53461CABF}"/>
              </a:ext>
            </a:extLst>
          </p:cNvPr>
          <p:cNvSpPr>
            <a:spLocks noGrp="1"/>
          </p:cNvSpPr>
          <p:nvPr>
            <p:ph sz="quarter" idx="10"/>
          </p:nvPr>
        </p:nvSpPr>
        <p:spPr/>
        <p:txBody>
          <a:bodyPr/>
          <a:lstStyle/>
          <a:p>
            <a:r>
              <a:rPr lang="en-IN" dirty="0"/>
              <a:t>School of Computing Science and Engineering</a:t>
            </a:r>
          </a:p>
        </p:txBody>
      </p:sp>
      <p:sp>
        <p:nvSpPr>
          <p:cNvPr id="5" name="Content Placeholder 4">
            <a:extLst>
              <a:ext uri="{FF2B5EF4-FFF2-40B4-BE49-F238E27FC236}">
                <a16:creationId xmlns:a16="http://schemas.microsoft.com/office/drawing/2014/main" id="{FD6710BD-CFDC-4706-B5BD-5BED1982A272}"/>
              </a:ext>
            </a:extLst>
          </p:cNvPr>
          <p:cNvSpPr>
            <a:spLocks noGrp="1"/>
          </p:cNvSpPr>
          <p:nvPr>
            <p:ph sz="quarter" idx="11"/>
          </p:nvPr>
        </p:nvSpPr>
        <p:spPr>
          <a:xfrm>
            <a:off x="1504947" y="610711"/>
            <a:ext cx="3966358" cy="401637"/>
          </a:xfrm>
        </p:spPr>
        <p:txBody>
          <a:bodyPr/>
          <a:lstStyle/>
          <a:p>
            <a:r>
              <a:rPr lang="en-IN" sz="2000" dirty="0"/>
              <a:t>Course Code: BTCS9401</a:t>
            </a:r>
          </a:p>
        </p:txBody>
      </p:sp>
      <p:sp>
        <p:nvSpPr>
          <p:cNvPr id="6" name="Content Placeholder 5">
            <a:extLst>
              <a:ext uri="{FF2B5EF4-FFF2-40B4-BE49-F238E27FC236}">
                <a16:creationId xmlns:a16="http://schemas.microsoft.com/office/drawing/2014/main" id="{B77AB2BC-DF25-469F-8B90-0D8AE4B5DDCD}"/>
              </a:ext>
            </a:extLst>
          </p:cNvPr>
          <p:cNvSpPr>
            <a:spLocks noGrp="1"/>
          </p:cNvSpPr>
          <p:nvPr>
            <p:ph sz="quarter" idx="12"/>
          </p:nvPr>
        </p:nvSpPr>
        <p:spPr>
          <a:xfrm>
            <a:off x="9019673" y="641849"/>
            <a:ext cx="3172327" cy="401638"/>
          </a:xfrm>
        </p:spPr>
        <p:txBody>
          <a:bodyPr/>
          <a:lstStyle/>
          <a:p>
            <a:r>
              <a:rPr lang="en-IN" sz="2000" dirty="0"/>
              <a:t>Course Name: </a:t>
            </a:r>
            <a:r>
              <a:rPr lang="en-US" sz="2000" dirty="0">
                <a:latin typeface="Tinos"/>
                <a:ea typeface="+mj-ea"/>
                <a:cs typeface="+mj-cs"/>
              </a:rPr>
              <a:t>Data Science</a:t>
            </a:r>
            <a:endParaRPr lang="en-IN" sz="2000" dirty="0"/>
          </a:p>
        </p:txBody>
      </p:sp>
      <p:sp>
        <p:nvSpPr>
          <p:cNvPr id="9" name="Content Placeholder 8">
            <a:extLst>
              <a:ext uri="{FF2B5EF4-FFF2-40B4-BE49-F238E27FC236}">
                <a16:creationId xmlns:a16="http://schemas.microsoft.com/office/drawing/2014/main" id="{649E84E8-A18B-4E0E-84B7-DDDC1663DA68}"/>
              </a:ext>
            </a:extLst>
          </p:cNvPr>
          <p:cNvSpPr>
            <a:spLocks noGrp="1"/>
          </p:cNvSpPr>
          <p:nvPr>
            <p:ph sz="quarter" idx="13"/>
          </p:nvPr>
        </p:nvSpPr>
        <p:spPr/>
        <p:txBody>
          <a:bodyPr/>
          <a:lstStyle/>
          <a:p>
            <a:r>
              <a:rPr kumimoji="0" lang="en-IN" altLang="zh-CN" sz="2000" b="1" i="0" u="none" strike="noStrike" kern="1200" cap="none" spc="0" normalizeH="0" baseline="0" noProof="0" dirty="0">
                <a:ln>
                  <a:noFill/>
                </a:ln>
                <a:solidFill>
                  <a:schemeClr val="bg1"/>
                </a:solidFill>
                <a:effectLst/>
                <a:uLnTx/>
                <a:uFillTx/>
                <a:latin typeface="Tinos"/>
                <a:ea typeface="+mj-ea"/>
                <a:cs typeface="+mj-cs"/>
              </a:rPr>
              <a:t>Faculty Name: </a:t>
            </a:r>
            <a:r>
              <a:rPr lang="en-IN" altLang="zh-CN" sz="2000" b="1" dirty="0" err="1">
                <a:ea typeface="+mj-ea"/>
                <a:cs typeface="+mj-cs"/>
              </a:rPr>
              <a:t>Dr.</a:t>
            </a:r>
            <a:r>
              <a:rPr lang="en-IN" altLang="zh-CN" sz="2000" b="1" dirty="0">
                <a:ea typeface="+mj-ea"/>
                <a:cs typeface="+mj-cs"/>
              </a:rPr>
              <a:t> Biswa Mohan Sahoo</a:t>
            </a:r>
            <a:endParaRPr lang="en-IN" sz="2000" b="1" dirty="0"/>
          </a:p>
        </p:txBody>
      </p:sp>
      <p:sp>
        <p:nvSpPr>
          <p:cNvPr id="10" name="Content Placeholder 9">
            <a:extLst>
              <a:ext uri="{FF2B5EF4-FFF2-40B4-BE49-F238E27FC236}">
                <a16:creationId xmlns:a16="http://schemas.microsoft.com/office/drawing/2014/main" id="{83FCDACA-5BF7-46C4-A2F4-86B251C944D8}"/>
              </a:ext>
            </a:extLst>
          </p:cNvPr>
          <p:cNvSpPr>
            <a:spLocks noGrp="1"/>
          </p:cNvSpPr>
          <p:nvPr>
            <p:ph sz="quarter" idx="14"/>
          </p:nvPr>
        </p:nvSpPr>
        <p:spPr/>
        <p:txBody>
          <a:bodyPr/>
          <a:lstStyle/>
          <a:p>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kumimoji="0" lang="en-IN" altLang="zh-CN" sz="2000" b="1" i="0" u="none" strike="noStrike" kern="1200" cap="none" spc="0" normalizeH="0" baseline="0" noProof="0" dirty="0" err="1">
                <a:ln>
                  <a:noFill/>
                </a:ln>
                <a:solidFill>
                  <a:schemeClr val="bg1"/>
                </a:solidFill>
                <a:effectLst/>
                <a:uLnTx/>
                <a:uFillTx/>
                <a:latin typeface="Tinos"/>
                <a:ea typeface="+mj-ea"/>
                <a:cs typeface="+mj-cs"/>
              </a:rPr>
              <a:t>B.Tech</a:t>
            </a:r>
            <a:endParaRPr lang="en-IN" sz="2000" dirty="0"/>
          </a:p>
        </p:txBody>
      </p:sp>
      <p:sp>
        <p:nvSpPr>
          <p:cNvPr id="2" name="Title 1">
            <a:extLst>
              <a:ext uri="{FF2B5EF4-FFF2-40B4-BE49-F238E27FC236}">
                <a16:creationId xmlns:a16="http://schemas.microsoft.com/office/drawing/2014/main" id="{D7407D14-4651-436E-887F-13AB7163B65C}"/>
              </a:ext>
            </a:extLst>
          </p:cNvPr>
          <p:cNvSpPr txBox="1">
            <a:spLocks/>
          </p:cNvSpPr>
          <p:nvPr/>
        </p:nvSpPr>
        <p:spPr>
          <a:xfrm>
            <a:off x="1295400" y="1770635"/>
            <a:ext cx="9786257" cy="3306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400" b="1" dirty="0">
                <a:solidFill>
                  <a:srgbClr val="FF0000"/>
                </a:solidFill>
                <a:latin typeface="Times New Roman" pitchFamily="18" charset="0"/>
                <a:cs typeface="Times New Roman" pitchFamily="18" charset="0"/>
              </a:rPr>
              <a:t>UNIT -4</a:t>
            </a:r>
          </a:p>
          <a:p>
            <a:r>
              <a:rPr lang="en-US" b="1" dirty="0">
                <a:solidFill>
                  <a:srgbClr val="FF0000"/>
                </a:solidFill>
                <a:latin typeface="Times New Roman" pitchFamily="18" charset="0"/>
                <a:cs typeface="Times New Roman" pitchFamily="18" charset="0"/>
              </a:rPr>
              <a:t>	</a:t>
            </a:r>
          </a:p>
          <a:p>
            <a:pPr algn="ctr"/>
            <a:endParaRPr 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64536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690538-37B9-50D8-BF37-72B66458FD72}"/>
              </a:ext>
            </a:extLst>
          </p:cNvPr>
          <p:cNvSpPr>
            <a:spLocks noGrp="1"/>
          </p:cNvSpPr>
          <p:nvPr>
            <p:ph idx="1"/>
          </p:nvPr>
        </p:nvSpPr>
        <p:spPr>
          <a:xfrm>
            <a:off x="679449" y="1177925"/>
            <a:ext cx="10972005" cy="4873625"/>
          </a:xfrm>
        </p:spPr>
        <p:txBody>
          <a:bodyPr/>
          <a:lstStyle/>
          <a:p>
            <a:pPr algn="l">
              <a:buFont typeface="Arial" panose="020B0604020202020204" pitchFamily="34" charset="0"/>
              <a:buChar char="•"/>
            </a:pPr>
            <a:r>
              <a:rPr lang="en-US" sz="2000" b="1" i="0" dirty="0">
                <a:solidFill>
                  <a:srgbClr val="0E1633"/>
                </a:solidFill>
                <a:effectLst/>
                <a:latin typeface="TradeGothic"/>
              </a:rPr>
              <a:t>Temporal data visualizations</a:t>
            </a:r>
            <a:r>
              <a:rPr lang="en-US" sz="2000" b="0" i="0" dirty="0">
                <a:solidFill>
                  <a:srgbClr val="0E1633"/>
                </a:solidFill>
                <a:effectLst/>
                <a:latin typeface="TradeGothic"/>
              </a:rPr>
              <a:t> are linear and one-dimensional. Examples include scatterplots, timelines, and line graphs.</a:t>
            </a:r>
          </a:p>
          <a:p>
            <a:pPr algn="l">
              <a:buFont typeface="Arial" panose="020B0604020202020204" pitchFamily="34" charset="0"/>
              <a:buChar char="•"/>
            </a:pPr>
            <a:r>
              <a:rPr lang="en-US" sz="2000" b="1" i="0" dirty="0">
                <a:solidFill>
                  <a:srgbClr val="0E1633"/>
                </a:solidFill>
                <a:effectLst/>
                <a:latin typeface="TradeGothic"/>
              </a:rPr>
              <a:t>Hierarchical</a:t>
            </a:r>
            <a:r>
              <a:rPr lang="en-US" sz="2000" b="0" i="0" dirty="0">
                <a:solidFill>
                  <a:srgbClr val="0E1633"/>
                </a:solidFill>
                <a:effectLst/>
                <a:latin typeface="TradeGothic"/>
              </a:rPr>
              <a:t> </a:t>
            </a:r>
            <a:r>
              <a:rPr lang="en-US" sz="2000" b="1" i="0" dirty="0">
                <a:solidFill>
                  <a:srgbClr val="0E1633"/>
                </a:solidFill>
                <a:effectLst/>
                <a:latin typeface="TradeGothic"/>
              </a:rPr>
              <a:t>visualizations</a:t>
            </a:r>
            <a:r>
              <a:rPr lang="en-US" sz="2000" b="0" i="0" dirty="0">
                <a:solidFill>
                  <a:srgbClr val="0E1633"/>
                </a:solidFill>
                <a:effectLst/>
                <a:latin typeface="TradeGothic"/>
              </a:rPr>
              <a:t> organize groups within larger groups, and are often used to display clusters of information. Examples include tree diagrams, ring charts, and sunburst diagrams.</a:t>
            </a:r>
          </a:p>
          <a:p>
            <a:pPr algn="l">
              <a:buFont typeface="Arial" panose="020B0604020202020204" pitchFamily="34" charset="0"/>
              <a:buChar char="•"/>
            </a:pPr>
            <a:r>
              <a:rPr lang="en-US" sz="2000" b="1" i="0" dirty="0">
                <a:solidFill>
                  <a:srgbClr val="0E1633"/>
                </a:solidFill>
                <a:effectLst/>
                <a:latin typeface="TradeGothic"/>
              </a:rPr>
              <a:t>Network</a:t>
            </a:r>
            <a:r>
              <a:rPr lang="en-US" sz="2000" b="0" i="0" dirty="0">
                <a:solidFill>
                  <a:srgbClr val="0E1633"/>
                </a:solidFill>
                <a:effectLst/>
                <a:latin typeface="TradeGothic"/>
              </a:rPr>
              <a:t> </a:t>
            </a:r>
            <a:r>
              <a:rPr lang="en-US" sz="2000" b="1" i="0" dirty="0">
                <a:solidFill>
                  <a:srgbClr val="0E1633"/>
                </a:solidFill>
                <a:effectLst/>
                <a:latin typeface="TradeGothic"/>
              </a:rPr>
              <a:t>visualizations</a:t>
            </a:r>
            <a:r>
              <a:rPr lang="en-US" sz="2000" b="0" i="0" dirty="0">
                <a:solidFill>
                  <a:srgbClr val="0E1633"/>
                </a:solidFill>
                <a:effectLst/>
                <a:latin typeface="TradeGothic"/>
              </a:rPr>
              <a:t> show the relationships and connections between multiple datasets. Examples include matrix charts, word clouds, and node-link diagrams.</a:t>
            </a:r>
          </a:p>
          <a:p>
            <a:pPr algn="l">
              <a:buFont typeface="Arial" panose="020B0604020202020204" pitchFamily="34" charset="0"/>
              <a:buChar char="•"/>
            </a:pPr>
            <a:r>
              <a:rPr lang="en-US" sz="2000" b="1" i="0" dirty="0">
                <a:solidFill>
                  <a:srgbClr val="0E1633"/>
                </a:solidFill>
                <a:effectLst/>
                <a:latin typeface="TradeGothic"/>
              </a:rPr>
              <a:t>Multidimensional or 3D visualizations</a:t>
            </a:r>
            <a:r>
              <a:rPr lang="en-US" sz="2000" b="0" i="0" dirty="0">
                <a:solidFill>
                  <a:srgbClr val="0E1633"/>
                </a:solidFill>
                <a:effectLst/>
                <a:latin typeface="TradeGothic"/>
              </a:rPr>
              <a:t> are used to depict two or more variables. Examples include pie charts, Venn diagrams, stacked bar graphs, and histograms.</a:t>
            </a:r>
          </a:p>
          <a:p>
            <a:pPr algn="l">
              <a:buFont typeface="Arial" panose="020B0604020202020204" pitchFamily="34" charset="0"/>
              <a:buChar char="•"/>
            </a:pPr>
            <a:r>
              <a:rPr lang="en-US" sz="2000" b="1" i="0" dirty="0">
                <a:solidFill>
                  <a:srgbClr val="0E1633"/>
                </a:solidFill>
                <a:effectLst/>
                <a:latin typeface="TradeGothic"/>
              </a:rPr>
              <a:t>Geospatial visualizations</a:t>
            </a:r>
            <a:r>
              <a:rPr lang="en-US" sz="2000" b="0" i="0" dirty="0">
                <a:solidFill>
                  <a:srgbClr val="0E1633"/>
                </a:solidFill>
                <a:effectLst/>
                <a:latin typeface="TradeGothic"/>
              </a:rPr>
              <a:t> convey various data points in relation to physical, real-world locations (for example, voting patterns across a certain country). Examples include heat maps, cartograms, and density maps.</a:t>
            </a:r>
          </a:p>
          <a:p>
            <a:endParaRPr lang="en-IN" dirty="0"/>
          </a:p>
        </p:txBody>
      </p:sp>
      <p:sp>
        <p:nvSpPr>
          <p:cNvPr id="3" name="Content Placeholder 2">
            <a:extLst>
              <a:ext uri="{FF2B5EF4-FFF2-40B4-BE49-F238E27FC236}">
                <a16:creationId xmlns:a16="http://schemas.microsoft.com/office/drawing/2014/main" id="{7C7735EA-1F39-2C44-7633-B1F05FB3BD54}"/>
              </a:ext>
            </a:extLst>
          </p:cNvPr>
          <p:cNvSpPr>
            <a:spLocks noGrp="1"/>
          </p:cNvSpPr>
          <p:nvPr>
            <p:ph sz="quarter" idx="10"/>
          </p:nvPr>
        </p:nvSpPr>
        <p:spPr/>
        <p:txBody>
          <a:bodyPr/>
          <a:lstStyle/>
          <a:p>
            <a:pPr algn="l"/>
            <a:r>
              <a:rPr lang="en-IN" b="1" i="0" dirty="0">
                <a:solidFill>
                  <a:srgbClr val="0E1633"/>
                </a:solidFill>
                <a:effectLst/>
                <a:latin typeface="var(--ds-font__dinpro--cond)"/>
              </a:rPr>
              <a:t>Five data visualization categories</a:t>
            </a:r>
          </a:p>
        </p:txBody>
      </p:sp>
    </p:spTree>
    <p:extLst>
      <p:ext uri="{BB962C8B-B14F-4D97-AF65-F5344CB8AC3E}">
        <p14:creationId xmlns:p14="http://schemas.microsoft.com/office/powerpoint/2010/main" val="117357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AEDE10-1DB6-9353-E99F-84E7753BEE5A}"/>
              </a:ext>
            </a:extLst>
          </p:cNvPr>
          <p:cNvSpPr>
            <a:spLocks noGrp="1"/>
          </p:cNvSpPr>
          <p:nvPr>
            <p:ph idx="1"/>
          </p:nvPr>
        </p:nvSpPr>
        <p:spPr/>
        <p:txBody>
          <a:bodyPr/>
          <a:lstStyle/>
          <a:p>
            <a:pPr>
              <a:lnSpc>
                <a:spcPct val="210000"/>
              </a:lnSpc>
            </a:pPr>
            <a:r>
              <a:rPr lang="en-US" dirty="0"/>
              <a:t>Clarity</a:t>
            </a:r>
          </a:p>
          <a:p>
            <a:pPr>
              <a:lnSpc>
                <a:spcPct val="210000"/>
              </a:lnSpc>
            </a:pPr>
            <a:r>
              <a:rPr lang="en-US" dirty="0"/>
              <a:t>Precision</a:t>
            </a:r>
          </a:p>
          <a:p>
            <a:pPr>
              <a:lnSpc>
                <a:spcPct val="210000"/>
              </a:lnSpc>
            </a:pPr>
            <a:r>
              <a:rPr lang="en-US" dirty="0"/>
              <a:t>Efficiency</a:t>
            </a:r>
          </a:p>
          <a:p>
            <a:pPr>
              <a:lnSpc>
                <a:spcPct val="210000"/>
              </a:lnSpc>
            </a:pPr>
            <a:r>
              <a:rPr lang="en-US" dirty="0"/>
              <a:t>Maximize ideas, minimize ink</a:t>
            </a:r>
          </a:p>
          <a:p>
            <a:pPr marL="0" indent="0">
              <a:spcBef>
                <a:spcPts val="0"/>
              </a:spcBef>
              <a:buNone/>
            </a:pPr>
            <a:endParaRPr lang="en-IN" dirty="0"/>
          </a:p>
        </p:txBody>
      </p:sp>
      <p:sp>
        <p:nvSpPr>
          <p:cNvPr id="3" name="Content Placeholder 2">
            <a:extLst>
              <a:ext uri="{FF2B5EF4-FFF2-40B4-BE49-F238E27FC236}">
                <a16:creationId xmlns:a16="http://schemas.microsoft.com/office/drawing/2014/main" id="{8C5C29E7-0098-F8BC-9EAF-0700887BFB55}"/>
              </a:ext>
            </a:extLst>
          </p:cNvPr>
          <p:cNvSpPr>
            <a:spLocks noGrp="1"/>
          </p:cNvSpPr>
          <p:nvPr>
            <p:ph sz="quarter" idx="10"/>
          </p:nvPr>
        </p:nvSpPr>
        <p:spPr/>
        <p:txBody>
          <a:bodyPr/>
          <a:lstStyle/>
          <a:p>
            <a:r>
              <a:rPr lang="en-IN" dirty="0"/>
              <a:t>Principles Behind Data Visualizations </a:t>
            </a:r>
          </a:p>
        </p:txBody>
      </p:sp>
    </p:spTree>
    <p:extLst>
      <p:ext uri="{BB962C8B-B14F-4D97-AF65-F5344CB8AC3E}">
        <p14:creationId xmlns:p14="http://schemas.microsoft.com/office/powerpoint/2010/main" val="230792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AEDE10-1DB6-9353-E99F-84E7753BEE5A}"/>
              </a:ext>
            </a:extLst>
          </p:cNvPr>
          <p:cNvSpPr>
            <a:spLocks noGrp="1"/>
          </p:cNvSpPr>
          <p:nvPr>
            <p:ph idx="1"/>
          </p:nvPr>
        </p:nvSpPr>
        <p:spPr/>
        <p:txBody>
          <a:bodyPr/>
          <a:lstStyle/>
          <a:p>
            <a:pPr marL="0" indent="0" algn="l">
              <a:buNone/>
            </a:pPr>
            <a:r>
              <a:rPr lang="en-IN" b="0" i="0" dirty="0">
                <a:solidFill>
                  <a:srgbClr val="000000"/>
                </a:solidFill>
                <a:effectLst/>
                <a:latin typeface="Benton Sans Book"/>
              </a:rPr>
              <a:t>Advantages</a:t>
            </a:r>
          </a:p>
          <a:p>
            <a:pPr algn="l">
              <a:buFont typeface="Arial" panose="020B0604020202020204" pitchFamily="34" charset="0"/>
              <a:buChar char="•"/>
            </a:pPr>
            <a:r>
              <a:rPr lang="en-US" sz="2000" b="0" i="0" dirty="0">
                <a:solidFill>
                  <a:srgbClr val="333333"/>
                </a:solidFill>
                <a:effectLst/>
                <a:latin typeface="Merriweather" panose="00000500000000000000" pitchFamily="2" charset="0"/>
              </a:rPr>
              <a:t>Easily sharing information.</a:t>
            </a:r>
          </a:p>
          <a:p>
            <a:pPr algn="l">
              <a:buFont typeface="Arial" panose="020B0604020202020204" pitchFamily="34" charset="0"/>
              <a:buChar char="•"/>
            </a:pPr>
            <a:r>
              <a:rPr lang="en-US" sz="2000" b="0" i="0" dirty="0">
                <a:solidFill>
                  <a:srgbClr val="333333"/>
                </a:solidFill>
                <a:effectLst/>
                <a:latin typeface="Merriweather" panose="00000500000000000000" pitchFamily="2" charset="0"/>
              </a:rPr>
              <a:t>Interactively explore opportunities.</a:t>
            </a:r>
          </a:p>
          <a:p>
            <a:pPr algn="l">
              <a:buFont typeface="Arial" panose="020B0604020202020204" pitchFamily="34" charset="0"/>
              <a:buChar char="•"/>
            </a:pPr>
            <a:r>
              <a:rPr lang="en-US" sz="2000" b="0" i="0" dirty="0">
                <a:solidFill>
                  <a:srgbClr val="333333"/>
                </a:solidFill>
                <a:effectLst/>
                <a:latin typeface="Merriweather" panose="00000500000000000000" pitchFamily="2" charset="0"/>
              </a:rPr>
              <a:t>Visualize patterns and relationships.</a:t>
            </a:r>
          </a:p>
          <a:p>
            <a:pPr marL="0" indent="0">
              <a:spcBef>
                <a:spcPts val="0"/>
              </a:spcBef>
              <a:buNone/>
            </a:pPr>
            <a:r>
              <a:rPr lang="en-IN" b="0" i="0" dirty="0">
                <a:solidFill>
                  <a:srgbClr val="000000"/>
                </a:solidFill>
                <a:effectLst/>
                <a:latin typeface="Benton Sans Book"/>
              </a:rPr>
              <a:t>Disadvantages</a:t>
            </a:r>
          </a:p>
          <a:p>
            <a:pPr algn="l">
              <a:buFont typeface="Arial" panose="020B0604020202020204" pitchFamily="34" charset="0"/>
              <a:buChar char="•"/>
            </a:pPr>
            <a:r>
              <a:rPr lang="en-US" sz="2000" b="0" i="0" dirty="0">
                <a:solidFill>
                  <a:srgbClr val="333333"/>
                </a:solidFill>
                <a:effectLst/>
                <a:latin typeface="Merriweather" panose="00000500000000000000" pitchFamily="2" charset="0"/>
              </a:rPr>
              <a:t>Biased or inaccurate information.</a:t>
            </a:r>
          </a:p>
          <a:p>
            <a:pPr algn="l">
              <a:buFont typeface="Arial" panose="020B0604020202020204" pitchFamily="34" charset="0"/>
              <a:buChar char="•"/>
            </a:pPr>
            <a:r>
              <a:rPr lang="en-US" sz="2000" b="0" i="0" dirty="0">
                <a:solidFill>
                  <a:srgbClr val="333333"/>
                </a:solidFill>
                <a:effectLst/>
                <a:latin typeface="Merriweather" panose="00000500000000000000" pitchFamily="2" charset="0"/>
              </a:rPr>
              <a:t>Correlation doesn’t always mean causation.</a:t>
            </a:r>
          </a:p>
          <a:p>
            <a:pPr algn="l">
              <a:buFont typeface="Arial" panose="020B0604020202020204" pitchFamily="34" charset="0"/>
              <a:buChar char="•"/>
            </a:pPr>
            <a:r>
              <a:rPr lang="en-US" sz="2000" b="0" i="0" dirty="0">
                <a:solidFill>
                  <a:srgbClr val="333333"/>
                </a:solidFill>
                <a:effectLst/>
                <a:latin typeface="Merriweather" panose="00000500000000000000" pitchFamily="2" charset="0"/>
              </a:rPr>
              <a:t>Core messages can get lost in translation.</a:t>
            </a:r>
          </a:p>
          <a:p>
            <a:pPr marL="0" indent="0">
              <a:spcBef>
                <a:spcPts val="0"/>
              </a:spcBef>
              <a:buNone/>
            </a:pPr>
            <a:endParaRPr lang="en-IN" dirty="0"/>
          </a:p>
        </p:txBody>
      </p:sp>
      <p:sp>
        <p:nvSpPr>
          <p:cNvPr id="3" name="Content Placeholder 2">
            <a:extLst>
              <a:ext uri="{FF2B5EF4-FFF2-40B4-BE49-F238E27FC236}">
                <a16:creationId xmlns:a16="http://schemas.microsoft.com/office/drawing/2014/main" id="{8C5C29E7-0098-F8BC-9EAF-0700887BFB55}"/>
              </a:ext>
            </a:extLst>
          </p:cNvPr>
          <p:cNvSpPr>
            <a:spLocks noGrp="1"/>
          </p:cNvSpPr>
          <p:nvPr>
            <p:ph sz="quarter" idx="10"/>
          </p:nvPr>
        </p:nvSpPr>
        <p:spPr/>
        <p:txBody>
          <a:bodyPr/>
          <a:lstStyle/>
          <a:p>
            <a:pPr algn="l"/>
            <a:r>
              <a:rPr lang="en-US" b="0" i="0" dirty="0">
                <a:solidFill>
                  <a:srgbClr val="000000"/>
                </a:solidFill>
                <a:effectLst/>
                <a:latin typeface="Benton Sans Book"/>
              </a:rPr>
              <a:t>What are the advantages and disadvantages of data visualization?</a:t>
            </a:r>
          </a:p>
        </p:txBody>
      </p:sp>
    </p:spTree>
    <p:extLst>
      <p:ext uri="{BB962C8B-B14F-4D97-AF65-F5344CB8AC3E}">
        <p14:creationId xmlns:p14="http://schemas.microsoft.com/office/powerpoint/2010/main" val="58238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41525-587A-4461-36E6-5FA8541CFEF2}"/>
              </a:ext>
            </a:extLst>
          </p:cNvPr>
          <p:cNvSpPr>
            <a:spLocks noGrp="1"/>
          </p:cNvSpPr>
          <p:nvPr>
            <p:ph idx="1"/>
          </p:nvPr>
        </p:nvSpPr>
        <p:spPr>
          <a:xfrm>
            <a:off x="679450" y="986319"/>
            <a:ext cx="10890250" cy="5166831"/>
          </a:xfrm>
        </p:spPr>
        <p:txBody>
          <a:bodyPr/>
          <a:lstStyle/>
          <a:p>
            <a:pPr marL="0" indent="0" algn="l">
              <a:buNone/>
            </a:pPr>
            <a:r>
              <a:rPr lang="en-US" b="1" i="0" dirty="0">
                <a:solidFill>
                  <a:srgbClr val="0E1633"/>
                </a:solidFill>
                <a:effectLst/>
                <a:latin typeface="var(--ds-font__dinpro--cond)"/>
              </a:rPr>
              <a:t>1. Scatterplots</a:t>
            </a:r>
          </a:p>
          <a:p>
            <a:pPr marL="0" indent="0" algn="l">
              <a:buNone/>
            </a:pPr>
            <a:r>
              <a:rPr lang="en-US" sz="2000" b="0" i="0" dirty="0">
                <a:solidFill>
                  <a:srgbClr val="0E1633"/>
                </a:solidFill>
                <a:effectLst/>
                <a:latin typeface="TradeGothic"/>
              </a:rPr>
              <a:t>Scatterplots (or scatter graphs) visualize the relationship between two variables. One variable is shown on the x-axis, and the other on the y-axis, with each data point depicted as a single “dot” or item on the graph. This creates a “scatter” effect, hence the name.</a:t>
            </a:r>
          </a:p>
          <a:p>
            <a:pPr marL="0" indent="0">
              <a:buNone/>
            </a:pPr>
            <a:endParaRPr lang="en-IN" dirty="0"/>
          </a:p>
        </p:txBody>
      </p:sp>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b="1" i="0" dirty="0">
                <a:solidFill>
                  <a:srgbClr val="0E1633"/>
                </a:solidFill>
                <a:effectLst/>
                <a:latin typeface="var(--ds-font__dinpro--cond)"/>
              </a:rPr>
              <a:t>Five common types of data visualization </a:t>
            </a:r>
          </a:p>
          <a:p>
            <a:r>
              <a:rPr lang="en-IN" dirty="0"/>
              <a:t> </a:t>
            </a:r>
          </a:p>
        </p:txBody>
      </p:sp>
      <p:pic>
        <p:nvPicPr>
          <p:cNvPr id="4" name="Picture 3">
            <a:extLst>
              <a:ext uri="{FF2B5EF4-FFF2-40B4-BE49-F238E27FC236}">
                <a16:creationId xmlns:a16="http://schemas.microsoft.com/office/drawing/2014/main" id="{1B170880-333E-650C-EE06-5D244AD481D6}"/>
              </a:ext>
            </a:extLst>
          </p:cNvPr>
          <p:cNvPicPr>
            <a:picLocks noChangeAspect="1"/>
          </p:cNvPicPr>
          <p:nvPr/>
        </p:nvPicPr>
        <p:blipFill>
          <a:blip r:embed="rId3"/>
          <a:stretch>
            <a:fillRect/>
          </a:stretch>
        </p:blipFill>
        <p:spPr>
          <a:xfrm>
            <a:off x="1378020" y="3044666"/>
            <a:ext cx="7902967" cy="3238140"/>
          </a:xfrm>
          <a:prstGeom prst="rect">
            <a:avLst/>
          </a:prstGeom>
        </p:spPr>
      </p:pic>
    </p:spTree>
    <p:extLst>
      <p:ext uri="{BB962C8B-B14F-4D97-AF65-F5344CB8AC3E}">
        <p14:creationId xmlns:p14="http://schemas.microsoft.com/office/powerpoint/2010/main" val="7460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41525-587A-4461-36E6-5FA8541CFEF2}"/>
              </a:ext>
            </a:extLst>
          </p:cNvPr>
          <p:cNvSpPr>
            <a:spLocks noGrp="1"/>
          </p:cNvSpPr>
          <p:nvPr>
            <p:ph idx="1"/>
          </p:nvPr>
        </p:nvSpPr>
        <p:spPr>
          <a:xfrm>
            <a:off x="679450" y="986319"/>
            <a:ext cx="10890250" cy="5166831"/>
          </a:xfrm>
        </p:spPr>
        <p:txBody>
          <a:bodyPr/>
          <a:lstStyle/>
          <a:p>
            <a:pPr marL="0" indent="0" algn="l">
              <a:buNone/>
            </a:pPr>
            <a:r>
              <a:rPr lang="en-US" b="1" i="0" dirty="0">
                <a:solidFill>
                  <a:srgbClr val="0E1633"/>
                </a:solidFill>
                <a:effectLst/>
                <a:latin typeface="var(--ds-font__dinpro--cond)"/>
              </a:rPr>
              <a:t>2. Bar charts</a:t>
            </a:r>
          </a:p>
          <a:p>
            <a:pPr algn="l"/>
            <a:r>
              <a:rPr lang="en-US" b="0" i="0" dirty="0">
                <a:solidFill>
                  <a:srgbClr val="0E1633"/>
                </a:solidFill>
                <a:effectLst/>
                <a:latin typeface="TradeGothic"/>
              </a:rPr>
              <a:t>Bar charts are used to plot categorical data against discrete values. Categorical data refers to data that is not numeric, and it’s often used to describe certain traits or characteristics. Some examples of categorical data include things like education level (e.g. high school, undergrad, or post-grad) and age group (e.g. under 30, under 40, under 50, or 50 and over). Discrete values are those which can only take on certain values—there are no “half measures” or “gray areas.”</a:t>
            </a:r>
          </a:p>
          <a:p>
            <a:pPr marL="0" indent="0">
              <a:buNone/>
            </a:pPr>
            <a:endParaRPr lang="en-IN" dirty="0"/>
          </a:p>
        </p:txBody>
      </p:sp>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b="1" i="0" dirty="0">
                <a:solidFill>
                  <a:srgbClr val="0E1633"/>
                </a:solidFill>
                <a:effectLst/>
                <a:latin typeface="var(--ds-font__dinpro--cond)"/>
              </a:rPr>
              <a:t>Five common types of data visualization </a:t>
            </a:r>
          </a:p>
          <a:p>
            <a:r>
              <a:rPr lang="en-IN" dirty="0"/>
              <a:t> </a:t>
            </a:r>
          </a:p>
        </p:txBody>
      </p:sp>
    </p:spTree>
    <p:extLst>
      <p:ext uri="{BB962C8B-B14F-4D97-AF65-F5344CB8AC3E}">
        <p14:creationId xmlns:p14="http://schemas.microsoft.com/office/powerpoint/2010/main" val="314558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41525-587A-4461-36E6-5FA8541CFEF2}"/>
              </a:ext>
            </a:extLst>
          </p:cNvPr>
          <p:cNvSpPr>
            <a:spLocks noGrp="1"/>
          </p:cNvSpPr>
          <p:nvPr>
            <p:ph idx="1"/>
          </p:nvPr>
        </p:nvSpPr>
        <p:spPr>
          <a:xfrm>
            <a:off x="679450" y="986319"/>
            <a:ext cx="10890250" cy="5166831"/>
          </a:xfrm>
        </p:spPr>
        <p:txBody>
          <a:bodyPr/>
          <a:lstStyle/>
          <a:p>
            <a:pPr marL="0" indent="0">
              <a:buNone/>
            </a:pPr>
            <a:r>
              <a:rPr lang="en-IN" dirty="0"/>
              <a:t>Example:</a:t>
            </a:r>
          </a:p>
          <a:p>
            <a:pPr marL="0" indent="0">
              <a:buNone/>
            </a:pPr>
            <a:endParaRPr lang="en-IN" dirty="0"/>
          </a:p>
        </p:txBody>
      </p:sp>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b="1" i="0" dirty="0">
                <a:solidFill>
                  <a:srgbClr val="0E1633"/>
                </a:solidFill>
                <a:effectLst/>
                <a:latin typeface="var(--ds-font__dinpro--cond)"/>
              </a:rPr>
              <a:t>Five common types of data visualization </a:t>
            </a:r>
          </a:p>
          <a:p>
            <a:r>
              <a:rPr lang="en-IN" dirty="0"/>
              <a:t> </a:t>
            </a:r>
          </a:p>
        </p:txBody>
      </p:sp>
      <p:sp>
        <p:nvSpPr>
          <p:cNvPr id="5" name="AutoShape 2" descr="A stacked bar chart visualizing the revenue related to clothing, equipment, and accessories sales at various stores">
            <a:extLst>
              <a:ext uri="{FF2B5EF4-FFF2-40B4-BE49-F238E27FC236}">
                <a16:creationId xmlns:a16="http://schemas.microsoft.com/office/drawing/2014/main" id="{3F82082A-8DF2-5782-C177-2AC822D1D5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132A5E0-27AF-571A-933C-4DF6E02F606C}"/>
              </a:ext>
            </a:extLst>
          </p:cNvPr>
          <p:cNvPicPr>
            <a:picLocks noChangeAspect="1"/>
          </p:cNvPicPr>
          <p:nvPr/>
        </p:nvPicPr>
        <p:blipFill>
          <a:blip r:embed="rId3"/>
          <a:stretch>
            <a:fillRect/>
          </a:stretch>
        </p:blipFill>
        <p:spPr>
          <a:xfrm>
            <a:off x="1345916" y="1520575"/>
            <a:ext cx="9257014" cy="4489807"/>
          </a:xfrm>
          <a:prstGeom prst="rect">
            <a:avLst/>
          </a:prstGeom>
        </p:spPr>
      </p:pic>
    </p:spTree>
    <p:extLst>
      <p:ext uri="{BB962C8B-B14F-4D97-AF65-F5344CB8AC3E}">
        <p14:creationId xmlns:p14="http://schemas.microsoft.com/office/powerpoint/2010/main" val="1169291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41525-587A-4461-36E6-5FA8541CFEF2}"/>
              </a:ext>
            </a:extLst>
          </p:cNvPr>
          <p:cNvSpPr>
            <a:spLocks noGrp="1"/>
          </p:cNvSpPr>
          <p:nvPr>
            <p:ph idx="1"/>
          </p:nvPr>
        </p:nvSpPr>
        <p:spPr>
          <a:xfrm>
            <a:off x="679450" y="986319"/>
            <a:ext cx="10890250" cy="5166831"/>
          </a:xfrm>
        </p:spPr>
        <p:txBody>
          <a:bodyPr/>
          <a:lstStyle/>
          <a:p>
            <a:pPr marL="0" indent="0" algn="l">
              <a:buNone/>
            </a:pPr>
            <a:r>
              <a:rPr lang="en-IN" b="1" i="0" dirty="0">
                <a:solidFill>
                  <a:srgbClr val="0E1633"/>
                </a:solidFill>
                <a:effectLst/>
                <a:latin typeface="var(--ds-font__dinpro--cond)"/>
              </a:rPr>
              <a:t>3. Pie charts</a:t>
            </a:r>
          </a:p>
          <a:p>
            <a:pPr marL="0" indent="0">
              <a:buNone/>
            </a:pPr>
            <a:r>
              <a:rPr lang="en-US" b="0" i="0" dirty="0">
                <a:solidFill>
                  <a:srgbClr val="0E1633"/>
                </a:solidFill>
                <a:effectLst/>
                <a:latin typeface="TradeGothic"/>
              </a:rPr>
              <a:t>Just like bar charts, pie charts are used to visualize categorical data. However, while bar charts represent multiple categories of data, pie charts are used to visualize just one single variable broken down into percentages or proportions. A pie chart is essentially a circle divided into different “slices,” with each slice representing the percentage it contributes to the whole. Thus, the size of each pie slice is proportional to how much it contributes to the whole “pie.”</a:t>
            </a:r>
            <a:endParaRPr lang="en-IN" dirty="0"/>
          </a:p>
        </p:txBody>
      </p:sp>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b="1" i="0" dirty="0">
                <a:solidFill>
                  <a:srgbClr val="0E1633"/>
                </a:solidFill>
                <a:effectLst/>
                <a:latin typeface="var(--ds-font__dinpro--cond)"/>
              </a:rPr>
              <a:t>Five common types of data visualization </a:t>
            </a:r>
          </a:p>
          <a:p>
            <a:r>
              <a:rPr lang="en-IN" dirty="0"/>
              <a:t> </a:t>
            </a:r>
          </a:p>
        </p:txBody>
      </p:sp>
    </p:spTree>
    <p:extLst>
      <p:ext uri="{BB962C8B-B14F-4D97-AF65-F5344CB8AC3E}">
        <p14:creationId xmlns:p14="http://schemas.microsoft.com/office/powerpoint/2010/main" val="1031875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41525-587A-4461-36E6-5FA8541CFEF2}"/>
              </a:ext>
            </a:extLst>
          </p:cNvPr>
          <p:cNvSpPr>
            <a:spLocks noGrp="1"/>
          </p:cNvSpPr>
          <p:nvPr>
            <p:ph idx="1"/>
          </p:nvPr>
        </p:nvSpPr>
        <p:spPr>
          <a:xfrm>
            <a:off x="679450" y="986319"/>
            <a:ext cx="10890250" cy="5166831"/>
          </a:xfrm>
        </p:spPr>
        <p:txBody>
          <a:bodyPr/>
          <a:lstStyle/>
          <a:p>
            <a:pPr marL="0" indent="0" algn="l">
              <a:buNone/>
            </a:pPr>
            <a:r>
              <a:rPr lang="en-IN" b="1" dirty="0">
                <a:solidFill>
                  <a:srgbClr val="0E1633"/>
                </a:solidFill>
                <a:latin typeface="var(--ds-font__dinpro--cond)"/>
              </a:rPr>
              <a:t>Example:</a:t>
            </a:r>
          </a:p>
          <a:p>
            <a:pPr marL="0" indent="0" algn="l">
              <a:buNone/>
            </a:pPr>
            <a:endParaRPr lang="en-IN" b="1" i="0" dirty="0">
              <a:solidFill>
                <a:srgbClr val="0E1633"/>
              </a:solidFill>
              <a:effectLst/>
              <a:latin typeface="var(--ds-font__dinpro--cond)"/>
            </a:endParaRPr>
          </a:p>
        </p:txBody>
      </p:sp>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b="1" i="0" dirty="0">
                <a:solidFill>
                  <a:srgbClr val="0E1633"/>
                </a:solidFill>
                <a:effectLst/>
                <a:latin typeface="var(--ds-font__dinpro--cond)"/>
              </a:rPr>
              <a:t>Five common types of data visualization </a:t>
            </a:r>
          </a:p>
          <a:p>
            <a:r>
              <a:rPr lang="en-IN" dirty="0"/>
              <a:t> </a:t>
            </a:r>
          </a:p>
        </p:txBody>
      </p:sp>
      <p:pic>
        <p:nvPicPr>
          <p:cNvPr id="4" name="Picture 3">
            <a:extLst>
              <a:ext uri="{FF2B5EF4-FFF2-40B4-BE49-F238E27FC236}">
                <a16:creationId xmlns:a16="http://schemas.microsoft.com/office/drawing/2014/main" id="{0CA23CEF-E235-FA4A-F163-BBED170E477D}"/>
              </a:ext>
            </a:extLst>
          </p:cNvPr>
          <p:cNvPicPr>
            <a:picLocks noChangeAspect="1"/>
          </p:cNvPicPr>
          <p:nvPr/>
        </p:nvPicPr>
        <p:blipFill>
          <a:blip r:embed="rId3"/>
          <a:stretch>
            <a:fillRect/>
          </a:stretch>
        </p:blipFill>
        <p:spPr>
          <a:xfrm>
            <a:off x="1941816" y="1691169"/>
            <a:ext cx="8126858" cy="4591638"/>
          </a:xfrm>
          <a:prstGeom prst="rect">
            <a:avLst/>
          </a:prstGeom>
        </p:spPr>
      </p:pic>
    </p:spTree>
    <p:extLst>
      <p:ext uri="{BB962C8B-B14F-4D97-AF65-F5344CB8AC3E}">
        <p14:creationId xmlns:p14="http://schemas.microsoft.com/office/powerpoint/2010/main" val="43080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41525-587A-4461-36E6-5FA8541CFEF2}"/>
              </a:ext>
            </a:extLst>
          </p:cNvPr>
          <p:cNvSpPr>
            <a:spLocks noGrp="1"/>
          </p:cNvSpPr>
          <p:nvPr>
            <p:ph idx="1"/>
          </p:nvPr>
        </p:nvSpPr>
        <p:spPr>
          <a:xfrm>
            <a:off x="679450" y="986319"/>
            <a:ext cx="10890250" cy="5166831"/>
          </a:xfrm>
        </p:spPr>
        <p:txBody>
          <a:bodyPr/>
          <a:lstStyle/>
          <a:p>
            <a:pPr marL="0" indent="0" algn="l">
              <a:buNone/>
            </a:pPr>
            <a:r>
              <a:rPr lang="en-IN" b="1" i="0" dirty="0">
                <a:solidFill>
                  <a:srgbClr val="0E1633"/>
                </a:solidFill>
                <a:effectLst/>
                <a:latin typeface="var(--ds-font__dinpro--cond)"/>
              </a:rPr>
              <a:t>4. Network graphs</a:t>
            </a:r>
          </a:p>
          <a:p>
            <a:pPr marL="0" indent="0" algn="l">
              <a:buNone/>
            </a:pPr>
            <a:r>
              <a:rPr lang="en-US" b="0" i="0" dirty="0">
                <a:solidFill>
                  <a:srgbClr val="0E1633"/>
                </a:solidFill>
                <a:effectLst/>
                <a:latin typeface="TradeGothic"/>
              </a:rPr>
              <a:t>Not all data is simple enough to be summarized in a bar or pie chart. For those more complex datasets, there are a range of more elaborate data visualizations at your disposal—network graphs being one of them. Network graphs show how different elements or entities within a network relate to one another, with each element represented by an individual node. These nodes are connected to other, related nodes via lines.</a:t>
            </a:r>
            <a:endParaRPr lang="en-IN" b="1" i="0" dirty="0">
              <a:solidFill>
                <a:srgbClr val="0E1633"/>
              </a:solidFill>
              <a:effectLst/>
              <a:latin typeface="var(--ds-font__dinpro--cond)"/>
            </a:endParaRPr>
          </a:p>
        </p:txBody>
      </p:sp>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b="1" i="0" dirty="0">
                <a:solidFill>
                  <a:srgbClr val="0E1633"/>
                </a:solidFill>
                <a:effectLst/>
                <a:latin typeface="var(--ds-font__dinpro--cond)"/>
              </a:rPr>
              <a:t>Five common types of data visualization </a:t>
            </a:r>
          </a:p>
          <a:p>
            <a:r>
              <a:rPr lang="en-IN" dirty="0"/>
              <a:t> </a:t>
            </a:r>
          </a:p>
        </p:txBody>
      </p:sp>
    </p:spTree>
    <p:extLst>
      <p:ext uri="{BB962C8B-B14F-4D97-AF65-F5344CB8AC3E}">
        <p14:creationId xmlns:p14="http://schemas.microsoft.com/office/powerpoint/2010/main" val="3385733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41525-587A-4461-36E6-5FA8541CFEF2}"/>
              </a:ext>
            </a:extLst>
          </p:cNvPr>
          <p:cNvSpPr>
            <a:spLocks noGrp="1"/>
          </p:cNvSpPr>
          <p:nvPr>
            <p:ph idx="1"/>
          </p:nvPr>
        </p:nvSpPr>
        <p:spPr>
          <a:xfrm>
            <a:off x="679450" y="986319"/>
            <a:ext cx="10890250" cy="5166831"/>
          </a:xfrm>
        </p:spPr>
        <p:txBody>
          <a:bodyPr/>
          <a:lstStyle/>
          <a:p>
            <a:pPr marL="0" indent="0" algn="l">
              <a:buNone/>
            </a:pPr>
            <a:r>
              <a:rPr lang="en-IN" dirty="0"/>
              <a:t>Example:</a:t>
            </a:r>
          </a:p>
          <a:p>
            <a:pPr marL="0" indent="0" algn="l">
              <a:buNone/>
            </a:pPr>
            <a:endParaRPr lang="en-IN" dirty="0"/>
          </a:p>
        </p:txBody>
      </p:sp>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b="1" i="0" dirty="0">
                <a:solidFill>
                  <a:srgbClr val="0E1633"/>
                </a:solidFill>
                <a:effectLst/>
                <a:latin typeface="var(--ds-font__dinpro--cond)"/>
              </a:rPr>
              <a:t>Five common types of data visualization </a:t>
            </a:r>
          </a:p>
          <a:p>
            <a:r>
              <a:rPr lang="en-IN" dirty="0"/>
              <a:t> </a:t>
            </a:r>
          </a:p>
        </p:txBody>
      </p:sp>
      <p:pic>
        <p:nvPicPr>
          <p:cNvPr id="4" name="Picture 3">
            <a:extLst>
              <a:ext uri="{FF2B5EF4-FFF2-40B4-BE49-F238E27FC236}">
                <a16:creationId xmlns:a16="http://schemas.microsoft.com/office/drawing/2014/main" id="{EB32FEDA-9FBB-719F-BA65-9D786B7FE886}"/>
              </a:ext>
            </a:extLst>
          </p:cNvPr>
          <p:cNvPicPr>
            <a:picLocks noChangeAspect="1"/>
          </p:cNvPicPr>
          <p:nvPr/>
        </p:nvPicPr>
        <p:blipFill>
          <a:blip r:embed="rId3"/>
          <a:stretch>
            <a:fillRect/>
          </a:stretch>
        </p:blipFill>
        <p:spPr>
          <a:xfrm>
            <a:off x="2301411" y="986319"/>
            <a:ext cx="8322068" cy="5166831"/>
          </a:xfrm>
          <a:prstGeom prst="rect">
            <a:avLst/>
          </a:prstGeom>
        </p:spPr>
      </p:pic>
    </p:spTree>
    <p:extLst>
      <p:ext uri="{BB962C8B-B14F-4D97-AF65-F5344CB8AC3E}">
        <p14:creationId xmlns:p14="http://schemas.microsoft.com/office/powerpoint/2010/main" val="243499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US" sz="2800" b="1" dirty="0">
                <a:effectLst/>
                <a:latin typeface="Times New Roman" panose="02020603050405020304" pitchFamily="18" charset="0"/>
                <a:ea typeface="Arial Unicode MS" panose="020B0604020202020204" pitchFamily="34" charset="-128"/>
              </a:rPr>
              <a:t>COURSE OBJECTIVE</a:t>
            </a:r>
            <a:endParaRPr lang="en-US" sz="3200" dirty="0">
              <a:effectLst/>
              <a:latin typeface="Times New Roman" panose="02020603050405020304" pitchFamily="18" charset="0"/>
              <a:ea typeface="Arial Unicode MS" panose="020B0604020202020204" pitchFamily="34" charset="-128"/>
            </a:endParaRPr>
          </a:p>
          <a:p>
            <a:endParaRPr lang="en-IN" dirty="0"/>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21B0342-DF16-70C9-83BA-4BE451724745}"/>
              </a:ext>
            </a:extLst>
          </p:cNvPr>
          <p:cNvSpPr txBox="1"/>
          <p:nvPr/>
        </p:nvSpPr>
        <p:spPr>
          <a:xfrm>
            <a:off x="3049229" y="2081932"/>
            <a:ext cx="6098458" cy="2279278"/>
          </a:xfrm>
          <a:prstGeom prst="rect">
            <a:avLst/>
          </a:prstGeom>
          <a:noFill/>
        </p:spPr>
        <p:txBody>
          <a:bodyPr wrap="square">
            <a:spAutoFit/>
          </a:bodyPr>
          <a:lstStyle/>
          <a:p>
            <a:pPr marL="342900" marR="0" lvl="0" indent="-342900">
              <a:lnSpc>
                <a:spcPct val="150000"/>
              </a:lnSpc>
              <a:spcBef>
                <a:spcPts val="1200"/>
              </a:spcBef>
              <a:spcAft>
                <a:spcPts val="3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 concepts of data science.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 popular tools of data analysis.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Learn data science in python.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Apply different visualization Techniques on datasets.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 learning techniques in data science.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5750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41525-587A-4461-36E6-5FA8541CFEF2}"/>
              </a:ext>
            </a:extLst>
          </p:cNvPr>
          <p:cNvSpPr>
            <a:spLocks noGrp="1"/>
          </p:cNvSpPr>
          <p:nvPr>
            <p:ph idx="1"/>
          </p:nvPr>
        </p:nvSpPr>
        <p:spPr>
          <a:xfrm>
            <a:off x="679450" y="856664"/>
            <a:ext cx="11094734" cy="5533862"/>
          </a:xfrm>
        </p:spPr>
        <p:txBody>
          <a:bodyPr/>
          <a:lstStyle/>
          <a:p>
            <a:pPr marL="0" indent="0" algn="l">
              <a:buNone/>
            </a:pPr>
            <a:r>
              <a:rPr lang="en-US" b="1" i="0" dirty="0">
                <a:solidFill>
                  <a:srgbClr val="0E1633"/>
                </a:solidFill>
                <a:effectLst/>
                <a:latin typeface="var(--ds-font__dinpro--cond)"/>
              </a:rPr>
              <a:t>5. Geographical maps</a:t>
            </a:r>
          </a:p>
          <a:p>
            <a:pPr algn="just"/>
            <a:r>
              <a:rPr lang="en-US" b="0" i="0" dirty="0">
                <a:solidFill>
                  <a:srgbClr val="0E1633"/>
                </a:solidFill>
                <a:effectLst/>
                <a:latin typeface="TradeGothic"/>
              </a:rPr>
              <a:t>Geo maps are used to visualize the distribution of data in relation to a physical, geographical area. For example, you could use a color-coded map to see how natural oil reserves are distributed across the world, or to visualize how different states voted in a political election. Maps are an extremely versatile form of data visualization, and are an excellent way of communicating all kinds of location-related data. Some other types of maps used in data visualization include dot distribution maps (think scatterplots combined with a map), and cartograms which distort the size of geographical areas to proportionally represent a given variable (population density, for example).</a:t>
            </a:r>
          </a:p>
        </p:txBody>
      </p:sp>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b="1" i="0" dirty="0">
                <a:solidFill>
                  <a:srgbClr val="0E1633"/>
                </a:solidFill>
                <a:effectLst/>
                <a:latin typeface="var(--ds-font__dinpro--cond)"/>
              </a:rPr>
              <a:t>Five common types of data visualization </a:t>
            </a:r>
          </a:p>
          <a:p>
            <a:r>
              <a:rPr lang="en-IN" dirty="0"/>
              <a:t> </a:t>
            </a:r>
          </a:p>
        </p:txBody>
      </p:sp>
    </p:spTree>
    <p:extLst>
      <p:ext uri="{BB962C8B-B14F-4D97-AF65-F5344CB8AC3E}">
        <p14:creationId xmlns:p14="http://schemas.microsoft.com/office/powerpoint/2010/main" val="3138979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41525-587A-4461-36E6-5FA8541CFEF2}"/>
              </a:ext>
            </a:extLst>
          </p:cNvPr>
          <p:cNvSpPr>
            <a:spLocks noGrp="1"/>
          </p:cNvSpPr>
          <p:nvPr>
            <p:ph idx="1"/>
          </p:nvPr>
        </p:nvSpPr>
        <p:spPr>
          <a:xfrm>
            <a:off x="679449" y="986319"/>
            <a:ext cx="10972005" cy="5166831"/>
          </a:xfrm>
        </p:spPr>
        <p:txBody>
          <a:bodyPr/>
          <a:lstStyle/>
          <a:p>
            <a:pPr marL="0" indent="0" algn="l">
              <a:buNone/>
            </a:pPr>
            <a:r>
              <a:rPr lang="en-IN" dirty="0"/>
              <a:t>Example:</a:t>
            </a:r>
          </a:p>
          <a:p>
            <a:pPr marL="0" indent="0" algn="l">
              <a:buNone/>
            </a:pPr>
            <a:endParaRPr lang="en-IN" dirty="0"/>
          </a:p>
        </p:txBody>
      </p:sp>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b="1" i="0" dirty="0">
                <a:solidFill>
                  <a:srgbClr val="0E1633"/>
                </a:solidFill>
                <a:effectLst/>
                <a:latin typeface="var(--ds-font__dinpro--cond)"/>
              </a:rPr>
              <a:t>Five common types of data visualization </a:t>
            </a:r>
          </a:p>
          <a:p>
            <a:r>
              <a:rPr lang="en-IN" dirty="0"/>
              <a:t> </a:t>
            </a:r>
          </a:p>
        </p:txBody>
      </p:sp>
      <p:pic>
        <p:nvPicPr>
          <p:cNvPr id="4" name="Picture 3">
            <a:extLst>
              <a:ext uri="{FF2B5EF4-FFF2-40B4-BE49-F238E27FC236}">
                <a16:creationId xmlns:a16="http://schemas.microsoft.com/office/drawing/2014/main" id="{BB389C77-68F9-5E3E-3738-34238FC3713D}"/>
              </a:ext>
            </a:extLst>
          </p:cNvPr>
          <p:cNvPicPr>
            <a:picLocks noChangeAspect="1"/>
          </p:cNvPicPr>
          <p:nvPr/>
        </p:nvPicPr>
        <p:blipFill>
          <a:blip r:embed="rId3"/>
          <a:stretch>
            <a:fillRect/>
          </a:stretch>
        </p:blipFill>
        <p:spPr>
          <a:xfrm>
            <a:off x="1333500" y="1524000"/>
            <a:ext cx="9885880" cy="4629150"/>
          </a:xfrm>
          <a:prstGeom prst="rect">
            <a:avLst/>
          </a:prstGeom>
        </p:spPr>
      </p:pic>
    </p:spTree>
    <p:extLst>
      <p:ext uri="{BB962C8B-B14F-4D97-AF65-F5344CB8AC3E}">
        <p14:creationId xmlns:p14="http://schemas.microsoft.com/office/powerpoint/2010/main" val="1868891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dirty="0"/>
              <a:t>Types of Visualizations: Distributions</a:t>
            </a:r>
            <a:r>
              <a:rPr lang="en-IN" dirty="0"/>
              <a:t> </a:t>
            </a:r>
          </a:p>
        </p:txBody>
      </p:sp>
      <p:pic>
        <p:nvPicPr>
          <p:cNvPr id="4" name="Content Placeholder 3" descr="single-distributions-1.png">
            <a:extLst>
              <a:ext uri="{FF2B5EF4-FFF2-40B4-BE49-F238E27FC236}">
                <a16:creationId xmlns:a16="http://schemas.microsoft.com/office/drawing/2014/main" id="{3E8AB65F-B59A-80B6-BDEC-57E799EF1E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9450" y="1602769"/>
            <a:ext cx="10890250" cy="4109662"/>
          </a:xfrm>
          <a:prstGeom prst="rect">
            <a:avLst/>
          </a:prstGeom>
        </p:spPr>
      </p:pic>
    </p:spTree>
    <p:extLst>
      <p:ext uri="{BB962C8B-B14F-4D97-AF65-F5344CB8AC3E}">
        <p14:creationId xmlns:p14="http://schemas.microsoft.com/office/powerpoint/2010/main" val="4219791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41525-587A-4461-36E6-5FA8541CFEF2}"/>
              </a:ext>
            </a:extLst>
          </p:cNvPr>
          <p:cNvSpPr>
            <a:spLocks noGrp="1"/>
          </p:cNvSpPr>
          <p:nvPr>
            <p:ph idx="1"/>
          </p:nvPr>
        </p:nvSpPr>
        <p:spPr>
          <a:xfrm>
            <a:off x="679450" y="986319"/>
            <a:ext cx="10890250" cy="5166831"/>
          </a:xfrm>
        </p:spPr>
        <p:txBody>
          <a:bodyPr/>
          <a:lstStyle/>
          <a:p>
            <a:pPr marL="0" indent="0" algn="l">
              <a:buNone/>
            </a:pPr>
            <a:endParaRPr lang="en-IN" dirty="0"/>
          </a:p>
          <a:p>
            <a:pPr marL="0" indent="0" algn="l">
              <a:buNone/>
            </a:pPr>
            <a:endParaRPr lang="en-IN" dirty="0"/>
          </a:p>
        </p:txBody>
      </p:sp>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dirty="0"/>
              <a:t>Types of Visualizations: Multiple Distributions</a:t>
            </a:r>
            <a:r>
              <a:rPr lang="en-US" b="1" i="0" dirty="0">
                <a:solidFill>
                  <a:srgbClr val="0E1633"/>
                </a:solidFill>
                <a:effectLst/>
                <a:latin typeface="var(--ds-font__dinpro--cond)"/>
              </a:rPr>
              <a:t> </a:t>
            </a:r>
          </a:p>
          <a:p>
            <a:r>
              <a:rPr lang="en-IN" dirty="0"/>
              <a:t> </a:t>
            </a:r>
          </a:p>
        </p:txBody>
      </p:sp>
      <p:pic>
        <p:nvPicPr>
          <p:cNvPr id="4" name="Picture 3" descr="multiple-distributions-1.png">
            <a:extLst>
              <a:ext uri="{FF2B5EF4-FFF2-40B4-BE49-F238E27FC236}">
                <a16:creationId xmlns:a16="http://schemas.microsoft.com/office/drawing/2014/main" id="{BDF4EFC7-FA12-67A5-604A-0BF801041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509" y="1581150"/>
            <a:ext cx="9596063" cy="4701656"/>
          </a:xfrm>
          <a:prstGeom prst="rect">
            <a:avLst/>
          </a:prstGeom>
        </p:spPr>
      </p:pic>
    </p:spTree>
    <p:extLst>
      <p:ext uri="{BB962C8B-B14F-4D97-AF65-F5344CB8AC3E}">
        <p14:creationId xmlns:p14="http://schemas.microsoft.com/office/powerpoint/2010/main" val="39419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dirty="0"/>
              <a:t>Boxplots to Show Variation</a:t>
            </a:r>
            <a:r>
              <a:rPr lang="en-IN" dirty="0"/>
              <a:t> </a:t>
            </a:r>
          </a:p>
        </p:txBody>
      </p:sp>
      <p:pic>
        <p:nvPicPr>
          <p:cNvPr id="4" name="Content Placeholder 3" descr="Screen Shot 2016-02-15 at 5.02.24 PM.jpg">
            <a:extLst>
              <a:ext uri="{FF2B5EF4-FFF2-40B4-BE49-F238E27FC236}">
                <a16:creationId xmlns:a16="http://schemas.microsoft.com/office/drawing/2014/main" id="{5BEB0246-C001-18A8-EB83-79AE3663BE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5492" y="985838"/>
            <a:ext cx="8197843" cy="5167312"/>
          </a:xfrm>
          <a:prstGeom prst="rect">
            <a:avLst/>
          </a:prstGeom>
        </p:spPr>
      </p:pic>
    </p:spTree>
    <p:extLst>
      <p:ext uri="{BB962C8B-B14F-4D97-AF65-F5344CB8AC3E}">
        <p14:creationId xmlns:p14="http://schemas.microsoft.com/office/powerpoint/2010/main" val="4123191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dirty="0"/>
              <a:t>Visualizing Uncertainty is Difficult</a:t>
            </a:r>
            <a:r>
              <a:rPr lang="en-IN" dirty="0"/>
              <a:t> </a:t>
            </a:r>
          </a:p>
        </p:txBody>
      </p:sp>
      <p:pic>
        <p:nvPicPr>
          <p:cNvPr id="4" name="Content Placeholder 3">
            <a:extLst>
              <a:ext uri="{FF2B5EF4-FFF2-40B4-BE49-F238E27FC236}">
                <a16:creationId xmlns:a16="http://schemas.microsoft.com/office/drawing/2014/main" id="{55BF969E-937B-B69E-C8B3-2734C7CB49B1}"/>
              </a:ext>
            </a:extLst>
          </p:cNvPr>
          <p:cNvPicPr>
            <a:picLocks noGrp="1" noChangeAspect="1"/>
          </p:cNvPicPr>
          <p:nvPr>
            <p:ph idx="1"/>
          </p:nvPr>
        </p:nvPicPr>
        <p:blipFill>
          <a:blip r:embed="rId3"/>
          <a:stretch>
            <a:fillRect/>
          </a:stretch>
        </p:blipFill>
        <p:spPr>
          <a:xfrm>
            <a:off x="679450" y="1489753"/>
            <a:ext cx="10890250" cy="3996647"/>
          </a:xfrm>
          <a:prstGeom prst="rect">
            <a:avLst/>
          </a:prstGeom>
        </p:spPr>
      </p:pic>
    </p:spTree>
    <p:extLst>
      <p:ext uri="{BB962C8B-B14F-4D97-AF65-F5344CB8AC3E}">
        <p14:creationId xmlns:p14="http://schemas.microsoft.com/office/powerpoint/2010/main" val="1503754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dirty="0"/>
              <a:t>Visualizing Distributions versus Uncertainty</a:t>
            </a:r>
            <a:r>
              <a:rPr lang="en-IN" dirty="0"/>
              <a:t> </a:t>
            </a:r>
          </a:p>
        </p:txBody>
      </p:sp>
      <p:pic>
        <p:nvPicPr>
          <p:cNvPr id="4" name="Content Placeholder 3">
            <a:extLst>
              <a:ext uri="{FF2B5EF4-FFF2-40B4-BE49-F238E27FC236}">
                <a16:creationId xmlns:a16="http://schemas.microsoft.com/office/drawing/2014/main" id="{04162856-216D-D312-9999-81892799AE40}"/>
              </a:ext>
            </a:extLst>
          </p:cNvPr>
          <p:cNvPicPr>
            <a:picLocks noGrp="1" noChangeAspect="1"/>
          </p:cNvPicPr>
          <p:nvPr>
            <p:ph idx="1"/>
          </p:nvPr>
        </p:nvPicPr>
        <p:blipFill>
          <a:blip r:embed="rId3"/>
          <a:stretch>
            <a:fillRect/>
          </a:stretch>
        </p:blipFill>
        <p:spPr>
          <a:xfrm>
            <a:off x="679450" y="1746607"/>
            <a:ext cx="10890250" cy="3698696"/>
          </a:xfrm>
          <a:prstGeom prst="rect">
            <a:avLst/>
          </a:prstGeom>
        </p:spPr>
      </p:pic>
    </p:spTree>
    <p:extLst>
      <p:ext uri="{BB962C8B-B14F-4D97-AF65-F5344CB8AC3E}">
        <p14:creationId xmlns:p14="http://schemas.microsoft.com/office/powerpoint/2010/main" val="2865200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41525-587A-4461-36E6-5FA8541CFEF2}"/>
              </a:ext>
            </a:extLst>
          </p:cNvPr>
          <p:cNvSpPr>
            <a:spLocks noGrp="1"/>
          </p:cNvSpPr>
          <p:nvPr>
            <p:ph idx="1"/>
          </p:nvPr>
        </p:nvSpPr>
        <p:spPr>
          <a:xfrm>
            <a:off x="679450" y="986319"/>
            <a:ext cx="10890250" cy="5166831"/>
          </a:xfrm>
        </p:spPr>
        <p:txBody>
          <a:bodyPr/>
          <a:lstStyle/>
          <a:p>
            <a:pPr marL="0" indent="0" algn="l">
              <a:buNone/>
            </a:pPr>
            <a:r>
              <a:rPr lang="en-IN" dirty="0"/>
              <a:t>Example:</a:t>
            </a:r>
          </a:p>
          <a:p>
            <a:pPr marL="0" indent="0" algn="l">
              <a:buNone/>
            </a:pPr>
            <a:endParaRPr lang="en-IN" dirty="0"/>
          </a:p>
        </p:txBody>
      </p:sp>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dirty="0"/>
              <a:t>Relationships Between Variables</a:t>
            </a:r>
            <a:r>
              <a:rPr lang="en-IN" dirty="0"/>
              <a:t> </a:t>
            </a:r>
          </a:p>
        </p:txBody>
      </p:sp>
      <p:pic>
        <p:nvPicPr>
          <p:cNvPr id="4" name="Picture 3">
            <a:extLst>
              <a:ext uri="{FF2B5EF4-FFF2-40B4-BE49-F238E27FC236}">
                <a16:creationId xmlns:a16="http://schemas.microsoft.com/office/drawing/2014/main" id="{450A7785-1BDE-2E5E-74A5-695DA762BCC7}"/>
              </a:ext>
            </a:extLst>
          </p:cNvPr>
          <p:cNvPicPr>
            <a:picLocks noChangeAspect="1"/>
          </p:cNvPicPr>
          <p:nvPr/>
        </p:nvPicPr>
        <p:blipFill>
          <a:blip r:embed="rId3"/>
          <a:stretch>
            <a:fillRect/>
          </a:stretch>
        </p:blipFill>
        <p:spPr>
          <a:xfrm>
            <a:off x="1366463" y="1448656"/>
            <a:ext cx="9832368" cy="4089115"/>
          </a:xfrm>
          <a:prstGeom prst="rect">
            <a:avLst/>
          </a:prstGeom>
        </p:spPr>
      </p:pic>
    </p:spTree>
    <p:extLst>
      <p:ext uri="{BB962C8B-B14F-4D97-AF65-F5344CB8AC3E}">
        <p14:creationId xmlns:p14="http://schemas.microsoft.com/office/powerpoint/2010/main" val="1795533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dirty="0"/>
              <a:t>Relationships Between Variables With a Lot of Data</a:t>
            </a:r>
            <a:r>
              <a:rPr lang="en-IN" dirty="0"/>
              <a:t> </a:t>
            </a:r>
          </a:p>
        </p:txBody>
      </p:sp>
      <p:pic>
        <p:nvPicPr>
          <p:cNvPr id="4" name="Content Placeholder 3">
            <a:extLst>
              <a:ext uri="{FF2B5EF4-FFF2-40B4-BE49-F238E27FC236}">
                <a16:creationId xmlns:a16="http://schemas.microsoft.com/office/drawing/2014/main" id="{4C47FBB7-CDD4-5140-6A76-BA0AD5F10D26}"/>
              </a:ext>
            </a:extLst>
          </p:cNvPr>
          <p:cNvPicPr>
            <a:picLocks noGrp="1" noChangeAspect="1"/>
          </p:cNvPicPr>
          <p:nvPr>
            <p:ph idx="1"/>
          </p:nvPr>
        </p:nvPicPr>
        <p:blipFill>
          <a:blip r:embed="rId3"/>
          <a:stretch>
            <a:fillRect/>
          </a:stretch>
        </p:blipFill>
        <p:spPr>
          <a:xfrm>
            <a:off x="679450" y="1715784"/>
            <a:ext cx="10890250" cy="3750068"/>
          </a:xfrm>
          <a:prstGeom prst="rect">
            <a:avLst/>
          </a:prstGeom>
        </p:spPr>
      </p:pic>
    </p:spTree>
    <p:extLst>
      <p:ext uri="{BB962C8B-B14F-4D97-AF65-F5344CB8AC3E}">
        <p14:creationId xmlns:p14="http://schemas.microsoft.com/office/powerpoint/2010/main" val="499573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dirty="0"/>
              <a:t>Should Your Data Be Connected? </a:t>
            </a:r>
            <a:r>
              <a:rPr lang="en-IN" dirty="0"/>
              <a:t> </a:t>
            </a:r>
          </a:p>
        </p:txBody>
      </p:sp>
      <p:pic>
        <p:nvPicPr>
          <p:cNvPr id="4" name="Content Placeholder 3">
            <a:extLst>
              <a:ext uri="{FF2B5EF4-FFF2-40B4-BE49-F238E27FC236}">
                <a16:creationId xmlns:a16="http://schemas.microsoft.com/office/drawing/2014/main" id="{2C8FA694-0546-73C5-D495-102612699797}"/>
              </a:ext>
            </a:extLst>
          </p:cNvPr>
          <p:cNvPicPr>
            <a:picLocks noGrp="1" noChangeAspect="1"/>
          </p:cNvPicPr>
          <p:nvPr>
            <p:ph idx="1"/>
          </p:nvPr>
        </p:nvPicPr>
        <p:blipFill>
          <a:blip r:embed="rId3"/>
          <a:stretch>
            <a:fillRect/>
          </a:stretch>
        </p:blipFill>
        <p:spPr>
          <a:xfrm>
            <a:off x="1938398" y="1263720"/>
            <a:ext cx="8372353" cy="4889429"/>
          </a:xfrm>
          <a:prstGeom prst="rect">
            <a:avLst/>
          </a:prstGeom>
        </p:spPr>
      </p:pic>
    </p:spTree>
    <p:extLst>
      <p:ext uri="{BB962C8B-B14F-4D97-AF65-F5344CB8AC3E}">
        <p14:creationId xmlns:p14="http://schemas.microsoft.com/office/powerpoint/2010/main" val="199959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US" dirty="0">
                <a:ea typeface="Arial Unicode MS" panose="020B0604020202020204" pitchFamily="34" charset="-128"/>
              </a:rPr>
              <a:t>Introduction to Data Visualizations</a:t>
            </a:r>
            <a:endParaRPr lang="en-IN" dirty="0">
              <a:ea typeface="Arial Unicode MS" panose="020B0604020202020204" pitchFamily="34" charset="-128"/>
            </a:endParaRP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18867" y="1444316"/>
            <a:ext cx="10154265" cy="4456285"/>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Data visualization </a:t>
            </a:r>
            <a:r>
              <a:rPr lang="en-US"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is the graphical or visual representation of data. It helps to highlight the most useful insights from a dataset, making it easier to spot trends, patterns, outliers, and correlations.</a:t>
            </a:r>
          </a:p>
          <a:p>
            <a:pPr algn="just">
              <a:lnSpc>
                <a:spcPct val="107000"/>
              </a:lnSpc>
              <a:spcAft>
                <a:spcPts val="800"/>
              </a:spcAft>
            </a:pPr>
            <a:r>
              <a:rPr lang="en-US" b="1" i="0" dirty="0">
                <a:solidFill>
                  <a:srgbClr val="0E1633"/>
                </a:solidFill>
                <a:effectLst/>
                <a:latin typeface="var(--ds-font__dinpro--cond)"/>
              </a:rPr>
              <a:t>What are the two main types of data visualization? </a:t>
            </a:r>
          </a:p>
          <a:p>
            <a:pPr algn="just">
              <a:lnSpc>
                <a:spcPct val="107000"/>
              </a:lnSpc>
              <a:spcAft>
                <a:spcPts val="800"/>
              </a:spcAft>
            </a:pPr>
            <a:r>
              <a:rPr lang="en-US" b="1" i="0" dirty="0">
                <a:solidFill>
                  <a:srgbClr val="0E1633"/>
                </a:solidFill>
                <a:effectLst/>
                <a:latin typeface="var(--ds-font__dinpro--cond)"/>
              </a:rPr>
              <a:t>Exploration vs. explanation</a:t>
            </a:r>
          </a:p>
          <a:p>
            <a:pPr marL="0" marR="0" algn="just">
              <a:lnSpc>
                <a:spcPct val="107000"/>
              </a:lnSpc>
              <a:spcBef>
                <a:spcPts val="0"/>
              </a:spcBef>
              <a:spcAft>
                <a:spcPts val="800"/>
              </a:spcAft>
            </a:pPr>
            <a:r>
              <a:rPr lang="en-US" b="1" dirty="0">
                <a:solidFill>
                  <a:srgbClr val="333333"/>
                </a:solidFill>
                <a:latin typeface="Segoe UI" panose="020B0502040204020203" pitchFamily="34" charset="0"/>
                <a:cs typeface="Times New Roman" panose="02020603050405020304" pitchFamily="18" charset="0"/>
              </a:rPr>
              <a:t>Exploration </a:t>
            </a:r>
            <a:r>
              <a:rPr lang="en-US" dirty="0">
                <a:solidFill>
                  <a:srgbClr val="333333"/>
                </a:solidFill>
                <a:latin typeface="Segoe UI" panose="020B0502040204020203" pitchFamily="34" charset="0"/>
                <a:cs typeface="Times New Roman" panose="02020603050405020304" pitchFamily="18" charset="0"/>
              </a:rPr>
              <a:t>data visualization helps you figure out what’s in your data, while exploratory visualization helps you to communicate what you’ve found. </a:t>
            </a:r>
          </a:p>
          <a:p>
            <a:pPr marL="0" marR="0" algn="just">
              <a:lnSpc>
                <a:spcPct val="107000"/>
              </a:lnSpc>
              <a:spcBef>
                <a:spcPts val="0"/>
              </a:spcBef>
              <a:spcAft>
                <a:spcPts val="800"/>
              </a:spcAft>
            </a:pPr>
            <a:r>
              <a:rPr lang="en-US" b="1" dirty="0">
                <a:solidFill>
                  <a:srgbClr val="333333"/>
                </a:solidFill>
                <a:latin typeface="Segoe UI" panose="020B0502040204020203" pitchFamily="34" charset="0"/>
                <a:cs typeface="Times New Roman" panose="02020603050405020304" pitchFamily="18" charset="0"/>
              </a:rPr>
              <a:t>Explanation </a:t>
            </a:r>
            <a:r>
              <a:rPr lang="en-US" dirty="0">
                <a:solidFill>
                  <a:srgbClr val="333333"/>
                </a:solidFill>
                <a:latin typeface="Segoe UI" panose="020B0502040204020203" pitchFamily="34" charset="0"/>
                <a:cs typeface="Times New Roman" panose="02020603050405020304" pitchFamily="18" charset="0"/>
              </a:rPr>
              <a:t>takes place while you’re still analyzing the data, while explanation comes towards the end of the process when you’re ready to share your findings.</a:t>
            </a:r>
          </a:p>
          <a:p>
            <a:pPr marL="0" marR="0" algn="just">
              <a:lnSpc>
                <a:spcPct val="107000"/>
              </a:lnSpc>
              <a:spcBef>
                <a:spcPts val="0"/>
              </a:spcBef>
              <a:spcAft>
                <a:spcPts val="800"/>
              </a:spcAft>
            </a:pPr>
            <a:endParaRPr lang="en-US" dirty="0">
              <a:solidFill>
                <a:srgbClr val="333333"/>
              </a:solidFill>
              <a:latin typeface="Segoe UI" panose="020B0502040204020203" pitchFamily="34" charset="0"/>
              <a:cs typeface="Times New Roman" panose="02020603050405020304" pitchFamily="18" charset="0"/>
            </a:endParaRPr>
          </a:p>
          <a:p>
            <a:pPr marL="0" marR="0" algn="just">
              <a:lnSpc>
                <a:spcPct val="107000"/>
              </a:lnSpc>
              <a:spcBef>
                <a:spcPts val="0"/>
              </a:spcBef>
              <a:spcAft>
                <a:spcPts val="800"/>
              </a:spcAft>
            </a:pPr>
            <a:endParaRPr lang="en-US" dirty="0">
              <a:solidFill>
                <a:srgbClr val="333333"/>
              </a:solidFill>
              <a:latin typeface="Segoe UI" panose="020B0502040204020203" pitchFamily="34" charset="0"/>
              <a:cs typeface="Times New Roman" panose="02020603050405020304" pitchFamily="18" charset="0"/>
            </a:endParaRPr>
          </a:p>
          <a:p>
            <a:pPr marL="0" marR="0" algn="just">
              <a:lnSpc>
                <a:spcPct val="107000"/>
              </a:lnSpc>
              <a:spcBef>
                <a:spcPts val="0"/>
              </a:spcBef>
              <a:spcAft>
                <a:spcPts val="800"/>
              </a:spcAft>
            </a:pPr>
            <a:endParaRPr lang="en-US" dirty="0">
              <a:solidFill>
                <a:srgbClr val="333333"/>
              </a:solidFill>
              <a:latin typeface="Segoe UI" panose="020B0502040204020203" pitchFamily="34" charset="0"/>
              <a:cs typeface="Times New Roman" panose="02020603050405020304" pitchFamily="18" charset="0"/>
            </a:endParaRPr>
          </a:p>
          <a:p>
            <a:pPr marL="0" marR="0" algn="just">
              <a:lnSpc>
                <a:spcPct val="107000"/>
              </a:lnSpc>
              <a:spcBef>
                <a:spcPts val="0"/>
              </a:spcBef>
              <a:spcAft>
                <a:spcPts val="800"/>
              </a:spcAft>
            </a:pPr>
            <a:endParaRPr lang="en-US" dirty="0"/>
          </a:p>
        </p:txBody>
      </p:sp>
    </p:spTree>
    <p:extLst>
      <p:ext uri="{BB962C8B-B14F-4D97-AF65-F5344CB8AC3E}">
        <p14:creationId xmlns:p14="http://schemas.microsoft.com/office/powerpoint/2010/main" val="4264617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41525-587A-4461-36E6-5FA8541CFEF2}"/>
              </a:ext>
            </a:extLst>
          </p:cNvPr>
          <p:cNvSpPr>
            <a:spLocks noGrp="1"/>
          </p:cNvSpPr>
          <p:nvPr>
            <p:ph idx="1"/>
          </p:nvPr>
        </p:nvSpPr>
        <p:spPr>
          <a:xfrm>
            <a:off x="639709" y="1243173"/>
            <a:ext cx="10890250" cy="5166831"/>
          </a:xfrm>
        </p:spPr>
        <p:txBody>
          <a:bodyPr/>
          <a:lstStyle/>
          <a:p>
            <a:pPr marL="0" indent="0" algn="l">
              <a:buNone/>
            </a:pPr>
            <a:endParaRPr lang="en-IN" dirty="0"/>
          </a:p>
        </p:txBody>
      </p:sp>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en-US" b="1" i="0" dirty="0">
                <a:solidFill>
                  <a:srgbClr val="0E1633"/>
                </a:solidFill>
                <a:effectLst/>
                <a:latin typeface="var(--ds-font__dinpro--cond)"/>
              </a:rPr>
              <a:t>How do you create good data visualization? </a:t>
            </a:r>
          </a:p>
          <a:p>
            <a:r>
              <a:rPr lang="en-IN" dirty="0"/>
              <a:t> </a:t>
            </a:r>
          </a:p>
        </p:txBody>
      </p:sp>
      <p:pic>
        <p:nvPicPr>
          <p:cNvPr id="5" name="Picture 4">
            <a:extLst>
              <a:ext uri="{FF2B5EF4-FFF2-40B4-BE49-F238E27FC236}">
                <a16:creationId xmlns:a16="http://schemas.microsoft.com/office/drawing/2014/main" id="{6EDB222C-5DF6-5FDD-3EAE-AEF51D733A7C}"/>
              </a:ext>
            </a:extLst>
          </p:cNvPr>
          <p:cNvPicPr>
            <a:picLocks noChangeAspect="1"/>
          </p:cNvPicPr>
          <p:nvPr/>
        </p:nvPicPr>
        <p:blipFill>
          <a:blip r:embed="rId3"/>
          <a:stretch>
            <a:fillRect/>
          </a:stretch>
        </p:blipFill>
        <p:spPr>
          <a:xfrm>
            <a:off x="639710" y="1182155"/>
            <a:ext cx="11167118" cy="4828228"/>
          </a:xfrm>
          <a:prstGeom prst="rect">
            <a:avLst/>
          </a:prstGeom>
        </p:spPr>
      </p:pic>
    </p:spTree>
    <p:extLst>
      <p:ext uri="{BB962C8B-B14F-4D97-AF65-F5344CB8AC3E}">
        <p14:creationId xmlns:p14="http://schemas.microsoft.com/office/powerpoint/2010/main" val="454827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sv-SE" dirty="0"/>
              <a:t>Graphical tools in R</a:t>
            </a:r>
            <a:endParaRPr lang="en-IN" dirty="0"/>
          </a:p>
        </p:txBody>
      </p:sp>
      <p:sp>
        <p:nvSpPr>
          <p:cNvPr id="5" name="Content Placeholder 4">
            <a:extLst>
              <a:ext uri="{FF2B5EF4-FFF2-40B4-BE49-F238E27FC236}">
                <a16:creationId xmlns:a16="http://schemas.microsoft.com/office/drawing/2014/main" id="{D81BD481-AB5F-E2E4-1A2B-873B5D9D739C}"/>
              </a:ext>
            </a:extLst>
          </p:cNvPr>
          <p:cNvSpPr>
            <a:spLocks noGrp="1"/>
          </p:cNvSpPr>
          <p:nvPr>
            <p:ph idx="1"/>
          </p:nvPr>
        </p:nvSpPr>
        <p:spPr>
          <a:xfrm>
            <a:off x="556160" y="1395946"/>
            <a:ext cx="10890250" cy="4873625"/>
          </a:xfrm>
        </p:spPr>
        <p:txBody>
          <a:bodyPr/>
          <a:lstStyle/>
          <a:p>
            <a:r>
              <a:rPr lang="sv-SE" b="1" dirty="0"/>
              <a:t>Ggplot2</a:t>
            </a:r>
            <a:r>
              <a:rPr lang="sv-SE" dirty="0"/>
              <a:t> package: based on </a:t>
            </a:r>
            <a:r>
              <a:rPr lang="sv-SE" b="1" dirty="0"/>
              <a:t>grammar of graphics</a:t>
            </a:r>
            <a:r>
              <a:rPr lang="sv-SE" dirty="0"/>
              <a:t>, close to publication quality</a:t>
            </a:r>
          </a:p>
          <a:p>
            <a:endParaRPr lang="en-IN" dirty="0"/>
          </a:p>
        </p:txBody>
      </p:sp>
      <p:pic>
        <p:nvPicPr>
          <p:cNvPr id="6" name="Bildobjekt 9">
            <a:extLst>
              <a:ext uri="{FF2B5EF4-FFF2-40B4-BE49-F238E27FC236}">
                <a16:creationId xmlns:a16="http://schemas.microsoft.com/office/drawing/2014/main" id="{DAAC9B07-A156-CA06-3325-F295860C0C1B}"/>
              </a:ext>
            </a:extLst>
          </p:cNvPr>
          <p:cNvPicPr>
            <a:picLocks noChangeAspect="1"/>
          </p:cNvPicPr>
          <p:nvPr/>
        </p:nvPicPr>
        <p:blipFill>
          <a:blip r:embed="rId3"/>
          <a:stretch>
            <a:fillRect/>
          </a:stretch>
        </p:blipFill>
        <p:spPr>
          <a:xfrm>
            <a:off x="2948683" y="2095928"/>
            <a:ext cx="6678201" cy="4017195"/>
          </a:xfrm>
          <a:prstGeom prst="rect">
            <a:avLst/>
          </a:prstGeom>
        </p:spPr>
      </p:pic>
    </p:spTree>
    <p:extLst>
      <p:ext uri="{BB962C8B-B14F-4D97-AF65-F5344CB8AC3E}">
        <p14:creationId xmlns:p14="http://schemas.microsoft.com/office/powerpoint/2010/main" val="2122068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sv-SE" dirty="0"/>
              <a:t>Graphical tools in R</a:t>
            </a:r>
            <a:endParaRPr lang="en-IN" dirty="0"/>
          </a:p>
        </p:txBody>
      </p:sp>
      <p:sp>
        <p:nvSpPr>
          <p:cNvPr id="5" name="Content Placeholder 4">
            <a:extLst>
              <a:ext uri="{FF2B5EF4-FFF2-40B4-BE49-F238E27FC236}">
                <a16:creationId xmlns:a16="http://schemas.microsoft.com/office/drawing/2014/main" id="{D81BD481-AB5F-E2E4-1A2B-873B5D9D739C}"/>
              </a:ext>
            </a:extLst>
          </p:cNvPr>
          <p:cNvSpPr>
            <a:spLocks noGrp="1"/>
          </p:cNvSpPr>
          <p:nvPr>
            <p:ph idx="1"/>
          </p:nvPr>
        </p:nvSpPr>
        <p:spPr>
          <a:xfrm>
            <a:off x="556160" y="1395946"/>
            <a:ext cx="10890250" cy="4873625"/>
          </a:xfrm>
        </p:spPr>
        <p:txBody>
          <a:bodyPr/>
          <a:lstStyle/>
          <a:p>
            <a:r>
              <a:rPr lang="sv-SE" b="1" dirty="0"/>
              <a:t>Plotly</a:t>
            </a:r>
            <a:r>
              <a:rPr lang="sv-SE" dirty="0"/>
              <a:t> package: Ggplot2 + interactivity</a:t>
            </a:r>
          </a:p>
          <a:p>
            <a:pPr marL="0" indent="0">
              <a:buNone/>
            </a:pPr>
            <a:endParaRPr lang="en-IN" dirty="0"/>
          </a:p>
        </p:txBody>
      </p:sp>
      <p:pic>
        <p:nvPicPr>
          <p:cNvPr id="2" name="Bildobjekt 10">
            <a:extLst>
              <a:ext uri="{FF2B5EF4-FFF2-40B4-BE49-F238E27FC236}">
                <a16:creationId xmlns:a16="http://schemas.microsoft.com/office/drawing/2014/main" id="{9D71740A-68D5-15B5-668C-E12333770810}"/>
              </a:ext>
            </a:extLst>
          </p:cNvPr>
          <p:cNvPicPr>
            <a:picLocks noChangeAspect="1"/>
          </p:cNvPicPr>
          <p:nvPr/>
        </p:nvPicPr>
        <p:blipFill>
          <a:blip r:embed="rId3"/>
          <a:stretch>
            <a:fillRect/>
          </a:stretch>
        </p:blipFill>
        <p:spPr>
          <a:xfrm>
            <a:off x="2957763" y="2044557"/>
            <a:ext cx="7018444" cy="4225014"/>
          </a:xfrm>
          <a:prstGeom prst="rect">
            <a:avLst/>
          </a:prstGeom>
        </p:spPr>
      </p:pic>
    </p:spTree>
    <p:extLst>
      <p:ext uri="{BB962C8B-B14F-4D97-AF65-F5344CB8AC3E}">
        <p14:creationId xmlns:p14="http://schemas.microsoft.com/office/powerpoint/2010/main" val="3479759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7572A-C359-613C-2D35-00F2A41E6FD7}"/>
              </a:ext>
            </a:extLst>
          </p:cNvPr>
          <p:cNvSpPr>
            <a:spLocks noGrp="1"/>
          </p:cNvSpPr>
          <p:nvPr>
            <p:ph sz="quarter" idx="10"/>
          </p:nvPr>
        </p:nvSpPr>
        <p:spPr/>
        <p:txBody>
          <a:bodyPr/>
          <a:lstStyle/>
          <a:p>
            <a:r>
              <a:rPr lang="sv-SE" dirty="0"/>
              <a:t>Graphical tools in R</a:t>
            </a:r>
            <a:endParaRPr lang="en-IN" dirty="0"/>
          </a:p>
        </p:txBody>
      </p:sp>
      <p:sp>
        <p:nvSpPr>
          <p:cNvPr id="5" name="Content Placeholder 4">
            <a:extLst>
              <a:ext uri="{FF2B5EF4-FFF2-40B4-BE49-F238E27FC236}">
                <a16:creationId xmlns:a16="http://schemas.microsoft.com/office/drawing/2014/main" id="{D81BD481-AB5F-E2E4-1A2B-873B5D9D739C}"/>
              </a:ext>
            </a:extLst>
          </p:cNvPr>
          <p:cNvSpPr>
            <a:spLocks noGrp="1"/>
          </p:cNvSpPr>
          <p:nvPr>
            <p:ph idx="1"/>
          </p:nvPr>
        </p:nvSpPr>
        <p:spPr>
          <a:xfrm>
            <a:off x="556160" y="1395946"/>
            <a:ext cx="10890250" cy="4873625"/>
          </a:xfrm>
        </p:spPr>
        <p:txBody>
          <a:bodyPr/>
          <a:lstStyle/>
          <a:p>
            <a:r>
              <a:rPr lang="sv-SE" b="1" dirty="0"/>
              <a:t>Ggplot2</a:t>
            </a:r>
            <a:r>
              <a:rPr lang="sv-SE" dirty="0"/>
              <a:t> package: based on </a:t>
            </a:r>
            <a:r>
              <a:rPr lang="sv-SE" b="1" dirty="0"/>
              <a:t>grammar of graphics</a:t>
            </a:r>
            <a:r>
              <a:rPr lang="sv-SE" dirty="0"/>
              <a:t>, close to publication quality</a:t>
            </a:r>
          </a:p>
          <a:p>
            <a:endParaRPr lang="en-IN" dirty="0"/>
          </a:p>
        </p:txBody>
      </p:sp>
      <p:pic>
        <p:nvPicPr>
          <p:cNvPr id="4" name="Picture 3">
            <a:extLst>
              <a:ext uri="{FF2B5EF4-FFF2-40B4-BE49-F238E27FC236}">
                <a16:creationId xmlns:a16="http://schemas.microsoft.com/office/drawing/2014/main" id="{95A519B3-5831-F871-276E-08156A08A365}"/>
              </a:ext>
            </a:extLst>
          </p:cNvPr>
          <p:cNvPicPr>
            <a:picLocks noChangeAspect="1"/>
          </p:cNvPicPr>
          <p:nvPr/>
        </p:nvPicPr>
        <p:blipFill>
          <a:blip r:embed="rId3"/>
          <a:stretch>
            <a:fillRect/>
          </a:stretch>
        </p:blipFill>
        <p:spPr>
          <a:xfrm>
            <a:off x="1869440" y="2042160"/>
            <a:ext cx="8950960" cy="4317999"/>
          </a:xfrm>
          <a:prstGeom prst="rect">
            <a:avLst/>
          </a:prstGeom>
        </p:spPr>
      </p:pic>
    </p:spTree>
    <p:extLst>
      <p:ext uri="{BB962C8B-B14F-4D97-AF65-F5344CB8AC3E}">
        <p14:creationId xmlns:p14="http://schemas.microsoft.com/office/powerpoint/2010/main" val="1764765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a:t>Galgotias University</a:t>
            </a:r>
            <a:endParaRPr lang="en-IN" dirty="0"/>
          </a:p>
        </p:txBody>
      </p:sp>
      <p:sp>
        <p:nvSpPr>
          <p:cNvPr id="2" name="Content Placeholder 5">
            <a:extLst>
              <a:ext uri="{FF2B5EF4-FFF2-40B4-BE49-F238E27FC236}">
                <a16:creationId xmlns:a16="http://schemas.microsoft.com/office/drawing/2014/main" id="{7C67E79D-EA51-807E-8F8E-5B985963003F}"/>
              </a:ext>
            </a:extLst>
          </p:cNvPr>
          <p:cNvSpPr txBox="1">
            <a:spLocks/>
          </p:cNvSpPr>
          <p:nvPr/>
        </p:nvSpPr>
        <p:spPr>
          <a:xfrm>
            <a:off x="2809895" y="2574810"/>
            <a:ext cx="7402512" cy="2832100"/>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THANK YOU</a:t>
            </a:r>
            <a:endParaRPr lang="en-IN" dirty="0"/>
          </a:p>
        </p:txBody>
      </p:sp>
      <p:sp>
        <p:nvSpPr>
          <p:cNvPr id="6" name="TextBox 5">
            <a:extLst>
              <a:ext uri="{FF2B5EF4-FFF2-40B4-BE49-F238E27FC236}">
                <a16:creationId xmlns:a16="http://schemas.microsoft.com/office/drawing/2014/main" id="{DE1B5986-598A-B90C-1E1C-5D5375B9F0BA}"/>
              </a:ext>
            </a:extLst>
          </p:cNvPr>
          <p:cNvSpPr txBox="1"/>
          <p:nvPr/>
        </p:nvSpPr>
        <p:spPr>
          <a:xfrm>
            <a:off x="4572614" y="3698472"/>
            <a:ext cx="3046771" cy="584775"/>
          </a:xfrm>
          <a:prstGeom prst="rect">
            <a:avLst/>
          </a:prstGeom>
          <a:noFill/>
        </p:spPr>
        <p:txBody>
          <a:bodyPr wrap="square">
            <a:spAutoFit/>
          </a:bodyPr>
          <a:lstStyle/>
          <a:p>
            <a:r>
              <a:rPr lang="en-IN" sz="3200" b="1" dirty="0">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12532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1A167C9-C073-F7EC-898B-BF5581E3A6B2}"/>
              </a:ext>
            </a:extLst>
          </p:cNvPr>
          <p:cNvPicPr>
            <a:picLocks noGrp="1" noChangeAspect="1"/>
          </p:cNvPicPr>
          <p:nvPr>
            <p:ph idx="1"/>
          </p:nvPr>
        </p:nvPicPr>
        <p:blipFill>
          <a:blip r:embed="rId3"/>
          <a:stretch>
            <a:fillRect/>
          </a:stretch>
        </p:blipFill>
        <p:spPr>
          <a:xfrm>
            <a:off x="1606317" y="1535000"/>
            <a:ext cx="9636713" cy="4652440"/>
          </a:xfrm>
        </p:spPr>
      </p:pic>
      <p:sp>
        <p:nvSpPr>
          <p:cNvPr id="3" name="Content Placeholder 2">
            <a:extLst>
              <a:ext uri="{FF2B5EF4-FFF2-40B4-BE49-F238E27FC236}">
                <a16:creationId xmlns:a16="http://schemas.microsoft.com/office/drawing/2014/main" id="{05634916-8731-07B7-A928-70AB9FE2D263}"/>
              </a:ext>
            </a:extLst>
          </p:cNvPr>
          <p:cNvSpPr>
            <a:spLocks noGrp="1"/>
          </p:cNvSpPr>
          <p:nvPr>
            <p:ph sz="quarter" idx="10"/>
          </p:nvPr>
        </p:nvSpPr>
        <p:spPr/>
        <p:txBody>
          <a:bodyPr/>
          <a:lstStyle/>
          <a:p>
            <a:r>
              <a:rPr lang="en-US" dirty="0">
                <a:ea typeface="Arial Unicode MS" panose="020B0604020202020204" pitchFamily="34" charset="-128"/>
              </a:rPr>
              <a:t>Data Visualizations</a:t>
            </a:r>
            <a:endParaRPr lang="en-IN" dirty="0"/>
          </a:p>
        </p:txBody>
      </p:sp>
    </p:spTree>
    <p:extLst>
      <p:ext uri="{BB962C8B-B14F-4D97-AF65-F5344CB8AC3E}">
        <p14:creationId xmlns:p14="http://schemas.microsoft.com/office/powerpoint/2010/main" val="310711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80AFB5-71C8-AE5B-AB70-FBC4742211AA}"/>
              </a:ext>
            </a:extLst>
          </p:cNvPr>
          <p:cNvSpPr>
            <a:spLocks noGrp="1"/>
          </p:cNvSpPr>
          <p:nvPr>
            <p:ph idx="1"/>
          </p:nvPr>
        </p:nvSpPr>
        <p:spPr/>
        <p:txBody>
          <a:bodyPr/>
          <a:lstStyle/>
          <a:p>
            <a:pPr marL="0" indent="0" algn="l">
              <a:buNone/>
            </a:pPr>
            <a:r>
              <a:rPr lang="en-US" b="0" i="0" dirty="0">
                <a:solidFill>
                  <a:srgbClr val="0E1633"/>
                </a:solidFill>
                <a:effectLst/>
                <a:latin typeface="TradeGothic"/>
              </a:rPr>
              <a:t>Data visualization allows you to:</a:t>
            </a:r>
          </a:p>
          <a:p>
            <a:pPr algn="l">
              <a:buFont typeface="Arial" panose="020B0604020202020204" pitchFamily="34" charset="0"/>
              <a:buChar char="•"/>
            </a:pPr>
            <a:r>
              <a:rPr lang="en-US" b="0" i="0" dirty="0">
                <a:solidFill>
                  <a:srgbClr val="0E1633"/>
                </a:solidFill>
                <a:effectLst/>
                <a:latin typeface="TradeGothic"/>
              </a:rPr>
              <a:t>Get an initial understanding of your data by making trends, patterns, and outliers easily visible to the naked eye</a:t>
            </a:r>
          </a:p>
          <a:p>
            <a:pPr algn="l">
              <a:buFont typeface="Arial" panose="020B0604020202020204" pitchFamily="34" charset="0"/>
              <a:buChar char="•"/>
            </a:pPr>
            <a:r>
              <a:rPr lang="en-US" b="0" i="0" dirty="0">
                <a:solidFill>
                  <a:srgbClr val="0E1633"/>
                </a:solidFill>
                <a:effectLst/>
                <a:latin typeface="TradeGothic"/>
              </a:rPr>
              <a:t>Comprehend large volumes of data quickly and efficiently</a:t>
            </a:r>
          </a:p>
          <a:p>
            <a:pPr algn="l">
              <a:buFont typeface="Arial" panose="020B0604020202020204" pitchFamily="34" charset="0"/>
              <a:buChar char="•"/>
            </a:pPr>
            <a:r>
              <a:rPr lang="en-US" b="0" i="0" dirty="0">
                <a:solidFill>
                  <a:srgbClr val="0E1633"/>
                </a:solidFill>
                <a:effectLst/>
                <a:latin typeface="TradeGothic"/>
              </a:rPr>
              <a:t>Communicate insights and findings to non-data experts, making your data accessible and actionable</a:t>
            </a:r>
          </a:p>
          <a:p>
            <a:pPr algn="l">
              <a:buFont typeface="Arial" panose="020B0604020202020204" pitchFamily="34" charset="0"/>
              <a:buChar char="•"/>
            </a:pPr>
            <a:r>
              <a:rPr lang="en-US" b="0" i="0" dirty="0">
                <a:solidFill>
                  <a:srgbClr val="0E1633"/>
                </a:solidFill>
                <a:effectLst/>
                <a:latin typeface="TradeGothic"/>
              </a:rPr>
              <a:t>Tell a meaningful and impactful story, highlighting only the most relevant information for a given context</a:t>
            </a:r>
          </a:p>
          <a:p>
            <a:pPr marL="0" indent="0">
              <a:buNone/>
            </a:pPr>
            <a:endParaRPr lang="en-IN" dirty="0"/>
          </a:p>
        </p:txBody>
      </p:sp>
      <p:sp>
        <p:nvSpPr>
          <p:cNvPr id="3" name="Content Placeholder 2">
            <a:extLst>
              <a:ext uri="{FF2B5EF4-FFF2-40B4-BE49-F238E27FC236}">
                <a16:creationId xmlns:a16="http://schemas.microsoft.com/office/drawing/2014/main" id="{05634916-8731-07B7-A928-70AB9FE2D263}"/>
              </a:ext>
            </a:extLst>
          </p:cNvPr>
          <p:cNvSpPr>
            <a:spLocks noGrp="1"/>
          </p:cNvSpPr>
          <p:nvPr>
            <p:ph sz="quarter" idx="10"/>
          </p:nvPr>
        </p:nvSpPr>
        <p:spPr/>
        <p:txBody>
          <a:bodyPr/>
          <a:lstStyle/>
          <a:p>
            <a:r>
              <a:rPr lang="en-US" b="1" i="0" dirty="0">
                <a:solidFill>
                  <a:srgbClr val="0E1633"/>
                </a:solidFill>
                <a:effectLst/>
                <a:latin typeface="var(--ds-font__dinpro--cond)"/>
              </a:rPr>
              <a:t>The advantages and benefits of effective data visualization</a:t>
            </a:r>
            <a:endParaRPr lang="en-IN" dirty="0"/>
          </a:p>
        </p:txBody>
      </p:sp>
    </p:spTree>
    <p:extLst>
      <p:ext uri="{BB962C8B-B14F-4D97-AF65-F5344CB8AC3E}">
        <p14:creationId xmlns:p14="http://schemas.microsoft.com/office/powerpoint/2010/main" val="229577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FBDA-BB74-7469-EA5B-21458B3AEAF8}"/>
              </a:ext>
            </a:extLst>
          </p:cNvPr>
          <p:cNvSpPr>
            <a:spLocks noGrp="1"/>
          </p:cNvSpPr>
          <p:nvPr>
            <p:ph idx="1"/>
          </p:nvPr>
        </p:nvSpPr>
        <p:spPr/>
        <p:txBody>
          <a:bodyPr/>
          <a:lstStyle/>
          <a:p>
            <a:r>
              <a:rPr lang="en-US" b="0" i="0" dirty="0">
                <a:solidFill>
                  <a:srgbClr val="0E1633"/>
                </a:solidFill>
                <a:effectLst/>
                <a:latin typeface="TradeGothic"/>
              </a:rPr>
              <a:t>Aside from exploratory data visualization which takes place in the early stages, data visualization usually comprises the final step in</a:t>
            </a:r>
            <a:r>
              <a:rPr lang="en-US" dirty="0">
                <a:solidFill>
                  <a:srgbClr val="0E1633"/>
                </a:solidFill>
                <a:latin typeface="TradeGothic"/>
              </a:rPr>
              <a:t> the data analysis process. </a:t>
            </a:r>
            <a:r>
              <a:rPr lang="en-US" b="0" i="0" dirty="0">
                <a:solidFill>
                  <a:srgbClr val="0E1633"/>
                </a:solidFill>
                <a:effectLst/>
                <a:latin typeface="TradeGothic"/>
              </a:rPr>
              <a:t>To recap, the data analysis process can be set out as follows:</a:t>
            </a:r>
          </a:p>
          <a:p>
            <a:endParaRPr lang="en-IN" dirty="0"/>
          </a:p>
        </p:txBody>
      </p:sp>
      <p:sp>
        <p:nvSpPr>
          <p:cNvPr id="3" name="Content Placeholder 2">
            <a:extLst>
              <a:ext uri="{FF2B5EF4-FFF2-40B4-BE49-F238E27FC236}">
                <a16:creationId xmlns:a16="http://schemas.microsoft.com/office/drawing/2014/main" id="{F085767D-3888-937D-1031-B7F456638949}"/>
              </a:ext>
            </a:extLst>
          </p:cNvPr>
          <p:cNvSpPr>
            <a:spLocks noGrp="1"/>
          </p:cNvSpPr>
          <p:nvPr>
            <p:ph sz="quarter" idx="10"/>
          </p:nvPr>
        </p:nvSpPr>
        <p:spPr/>
        <p:txBody>
          <a:bodyPr/>
          <a:lstStyle/>
          <a:p>
            <a:pPr algn="l"/>
            <a:r>
              <a:rPr lang="en-US" b="1" i="0" dirty="0">
                <a:solidFill>
                  <a:srgbClr val="0E1633"/>
                </a:solidFill>
                <a:effectLst/>
                <a:latin typeface="var(--ds-font__dinpro--cond)"/>
              </a:rPr>
              <a:t>When should you visualize your data?</a:t>
            </a:r>
          </a:p>
        </p:txBody>
      </p:sp>
      <p:pic>
        <p:nvPicPr>
          <p:cNvPr id="4" name="Picture 3">
            <a:extLst>
              <a:ext uri="{FF2B5EF4-FFF2-40B4-BE49-F238E27FC236}">
                <a16:creationId xmlns:a16="http://schemas.microsoft.com/office/drawing/2014/main" id="{3D7577FF-CDEA-63FB-455A-D0B52A25F90E}"/>
              </a:ext>
            </a:extLst>
          </p:cNvPr>
          <p:cNvPicPr>
            <a:picLocks noChangeAspect="1"/>
          </p:cNvPicPr>
          <p:nvPr/>
        </p:nvPicPr>
        <p:blipFill>
          <a:blip r:embed="rId2"/>
          <a:stretch>
            <a:fillRect/>
          </a:stretch>
        </p:blipFill>
        <p:spPr>
          <a:xfrm>
            <a:off x="920750" y="2976880"/>
            <a:ext cx="10499090" cy="3342640"/>
          </a:xfrm>
          <a:prstGeom prst="rect">
            <a:avLst/>
          </a:prstGeom>
        </p:spPr>
      </p:pic>
    </p:spTree>
    <p:extLst>
      <p:ext uri="{BB962C8B-B14F-4D97-AF65-F5344CB8AC3E}">
        <p14:creationId xmlns:p14="http://schemas.microsoft.com/office/powerpoint/2010/main" val="3181605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0FBDA-BB74-7469-EA5B-21458B3AEAF8}"/>
              </a:ext>
            </a:extLst>
          </p:cNvPr>
          <p:cNvSpPr>
            <a:spLocks noGrp="1"/>
          </p:cNvSpPr>
          <p:nvPr>
            <p:ph idx="1"/>
          </p:nvPr>
        </p:nvSpPr>
        <p:spPr>
          <a:xfrm>
            <a:off x="679450" y="970029"/>
            <a:ext cx="10890250" cy="5430771"/>
          </a:xfrm>
        </p:spPr>
        <p:txBody>
          <a:bodyPr/>
          <a:lstStyle/>
          <a:p>
            <a:pPr algn="l">
              <a:buFont typeface="+mj-lt"/>
              <a:buAutoNum type="arabicPeriod"/>
            </a:pPr>
            <a:r>
              <a:rPr lang="en-US" b="1" i="0" dirty="0">
                <a:solidFill>
                  <a:srgbClr val="0E1633"/>
                </a:solidFill>
                <a:effectLst/>
                <a:latin typeface="TradeGothic"/>
              </a:rPr>
              <a:t>Define the question:</a:t>
            </a:r>
            <a:r>
              <a:rPr lang="en-US" b="0" i="0" dirty="0">
                <a:solidFill>
                  <a:srgbClr val="0E1633"/>
                </a:solidFill>
                <a:effectLst/>
                <a:latin typeface="TradeGothic"/>
              </a:rPr>
              <a:t> What problem are you trying to solve?</a:t>
            </a:r>
          </a:p>
          <a:p>
            <a:pPr algn="l">
              <a:buFont typeface="+mj-lt"/>
              <a:buAutoNum type="arabicPeriod"/>
            </a:pPr>
            <a:r>
              <a:rPr lang="en-US" b="1" i="0" dirty="0">
                <a:solidFill>
                  <a:srgbClr val="0E1633"/>
                </a:solidFill>
                <a:effectLst/>
                <a:latin typeface="TradeGothic"/>
              </a:rPr>
              <a:t>Collect the data:</a:t>
            </a:r>
            <a:r>
              <a:rPr lang="en-US" b="0" i="0" dirty="0">
                <a:solidFill>
                  <a:srgbClr val="0E1633"/>
                </a:solidFill>
                <a:effectLst/>
                <a:latin typeface="TradeGothic"/>
              </a:rPr>
              <a:t> Determine what kind of data you need and where you’ll find it.</a:t>
            </a:r>
          </a:p>
          <a:p>
            <a:pPr algn="l">
              <a:buFont typeface="+mj-lt"/>
              <a:buAutoNum type="arabicPeriod"/>
            </a:pPr>
            <a:r>
              <a:rPr lang="en-US" b="1" i="0" dirty="0">
                <a:solidFill>
                  <a:srgbClr val="0E1633"/>
                </a:solidFill>
                <a:effectLst/>
                <a:latin typeface="TradeGothic"/>
              </a:rPr>
              <a:t>Clean the data:</a:t>
            </a:r>
            <a:r>
              <a:rPr lang="en-US" b="0" i="0" dirty="0">
                <a:solidFill>
                  <a:srgbClr val="0E1633"/>
                </a:solidFill>
                <a:effectLst/>
                <a:latin typeface="TradeGothic"/>
              </a:rPr>
              <a:t> Remove errors, duplicates, outliers, and unwanted data points—anything that might skew how your data is interpreted. </a:t>
            </a:r>
          </a:p>
          <a:p>
            <a:pPr algn="l">
              <a:buFont typeface="+mj-lt"/>
              <a:buAutoNum type="arabicPeriod"/>
            </a:pPr>
            <a:r>
              <a:rPr lang="en-US" b="1" i="0" dirty="0">
                <a:solidFill>
                  <a:srgbClr val="0E1633"/>
                </a:solidFill>
                <a:effectLst/>
                <a:latin typeface="TradeGothic"/>
              </a:rPr>
              <a:t>Analyze the data:</a:t>
            </a:r>
            <a:r>
              <a:rPr lang="en-US" b="0" i="0" dirty="0">
                <a:solidFill>
                  <a:srgbClr val="0E1633"/>
                </a:solidFill>
                <a:effectLst/>
                <a:latin typeface="TradeGothic"/>
              </a:rPr>
              <a:t> Determine the </a:t>
            </a:r>
            <a:r>
              <a:rPr lang="en-US" b="1" i="0" u="none" strike="noStrike" dirty="0">
                <a:solidFill>
                  <a:srgbClr val="0E1633"/>
                </a:solidFill>
                <a:effectLst/>
                <a:latin typeface="TradeGothic"/>
                <a:hlinkClick r:id="rId2"/>
              </a:rPr>
              <a:t>type of data analysis</a:t>
            </a:r>
            <a:r>
              <a:rPr lang="en-US" b="0" i="0" dirty="0">
                <a:solidFill>
                  <a:srgbClr val="0E1633"/>
                </a:solidFill>
                <a:effectLst/>
                <a:latin typeface="TradeGothic"/>
              </a:rPr>
              <a:t> you need to carry out in order to find the insights you’re looking for.</a:t>
            </a:r>
          </a:p>
          <a:p>
            <a:pPr algn="l">
              <a:buFont typeface="+mj-lt"/>
              <a:buAutoNum type="arabicPeriod"/>
            </a:pPr>
            <a:r>
              <a:rPr lang="en-US" b="1" i="0" dirty="0">
                <a:solidFill>
                  <a:srgbClr val="0E1633"/>
                </a:solidFill>
                <a:effectLst/>
                <a:latin typeface="TradeGothic"/>
              </a:rPr>
              <a:t>Visualize the data and share your findings:</a:t>
            </a:r>
            <a:r>
              <a:rPr lang="en-US" b="0" i="0" dirty="0">
                <a:solidFill>
                  <a:srgbClr val="0E1633"/>
                </a:solidFill>
                <a:effectLst/>
                <a:latin typeface="TradeGothic"/>
              </a:rPr>
              <a:t> Translate your key insights into visual format (e.g. graphs, charts, or heatmaps) and present them to the relevant audience(s).</a:t>
            </a:r>
          </a:p>
          <a:p>
            <a:endParaRPr lang="en-IN" dirty="0"/>
          </a:p>
        </p:txBody>
      </p:sp>
      <p:sp>
        <p:nvSpPr>
          <p:cNvPr id="3" name="Content Placeholder 2">
            <a:extLst>
              <a:ext uri="{FF2B5EF4-FFF2-40B4-BE49-F238E27FC236}">
                <a16:creationId xmlns:a16="http://schemas.microsoft.com/office/drawing/2014/main" id="{F085767D-3888-937D-1031-B7F456638949}"/>
              </a:ext>
            </a:extLst>
          </p:cNvPr>
          <p:cNvSpPr>
            <a:spLocks noGrp="1"/>
          </p:cNvSpPr>
          <p:nvPr>
            <p:ph sz="quarter" idx="10"/>
          </p:nvPr>
        </p:nvSpPr>
        <p:spPr/>
        <p:txBody>
          <a:bodyPr/>
          <a:lstStyle/>
          <a:p>
            <a:pPr algn="l"/>
            <a:r>
              <a:rPr lang="en-US" b="1" i="0" dirty="0">
                <a:solidFill>
                  <a:srgbClr val="0E1633"/>
                </a:solidFill>
                <a:effectLst/>
                <a:latin typeface="var(--ds-font__dinpro--cond)"/>
              </a:rPr>
              <a:t>When should you visualize your data?</a:t>
            </a:r>
          </a:p>
        </p:txBody>
      </p:sp>
    </p:spTree>
    <p:extLst>
      <p:ext uri="{BB962C8B-B14F-4D97-AF65-F5344CB8AC3E}">
        <p14:creationId xmlns:p14="http://schemas.microsoft.com/office/powerpoint/2010/main" val="125984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D7C136-6DD8-8B13-E437-B7204EE7D6EF}"/>
              </a:ext>
            </a:extLst>
          </p:cNvPr>
          <p:cNvSpPr>
            <a:spLocks noGrp="1"/>
          </p:cNvSpPr>
          <p:nvPr>
            <p:ph idx="1"/>
          </p:nvPr>
        </p:nvSpPr>
        <p:spPr>
          <a:xfrm>
            <a:off x="679450" y="1279525"/>
            <a:ext cx="10890250" cy="5019675"/>
          </a:xfrm>
        </p:spPr>
        <p:txBody>
          <a:bodyPr/>
          <a:lstStyle/>
          <a:p>
            <a:pPr marL="0" indent="0">
              <a:buNone/>
            </a:pPr>
            <a:r>
              <a:rPr lang="en-US" sz="1600" dirty="0"/>
              <a:t>Within the broader goal of conveying key insights, different visualizations can be used to tell different stories. Data visualizations can be used to:</a:t>
            </a:r>
          </a:p>
          <a:p>
            <a:r>
              <a:rPr lang="en-US" sz="1600" b="1" dirty="0"/>
              <a:t>Convey changes over time: </a:t>
            </a:r>
            <a:r>
              <a:rPr lang="en-US" sz="1600" dirty="0"/>
              <a:t>For example, a line graph could be used to present how the value of Bitcoin changed over a certain time period.</a:t>
            </a:r>
          </a:p>
          <a:p>
            <a:r>
              <a:rPr lang="en-US" sz="1600" b="1" dirty="0"/>
              <a:t>Determine the frequency of events: </a:t>
            </a:r>
            <a:r>
              <a:rPr lang="en-US" sz="1600" dirty="0"/>
              <a:t>You could use a histogram to visualize the frequency distribution of a single event over a certain time period </a:t>
            </a:r>
          </a:p>
          <a:p>
            <a:r>
              <a:rPr lang="en-US" sz="1600" b="1" dirty="0"/>
              <a:t>Highlight interesting relationships or correlations between variables: </a:t>
            </a:r>
            <a:r>
              <a:rPr lang="en-US" sz="1600" dirty="0"/>
              <a:t>If you wanted to highlight the relationship between two variables a certain network (for example, your entire customer base), network visualizations can help you to identify (and depict) meaningful connections and clusters within your network of interest.</a:t>
            </a:r>
          </a:p>
          <a:p>
            <a:r>
              <a:rPr lang="en-US" sz="1600" b="1" dirty="0"/>
              <a:t>Analyze value and risk: </a:t>
            </a:r>
            <a:r>
              <a:rPr lang="en-US" sz="1600" dirty="0"/>
              <a:t>If you want to weigh up value versus risk in order to figure out which opportunities or strategies are worth pursuing, data visualizations—such as a color-coded system—could help you to categorize and identify, at a glance, which items are feasible.</a:t>
            </a:r>
          </a:p>
          <a:p>
            <a:pPr marL="0" indent="0">
              <a:buNone/>
            </a:pPr>
            <a:endParaRPr lang="en-IN" sz="1000" dirty="0"/>
          </a:p>
        </p:txBody>
      </p:sp>
      <p:sp>
        <p:nvSpPr>
          <p:cNvPr id="3" name="Content Placeholder 2">
            <a:extLst>
              <a:ext uri="{FF2B5EF4-FFF2-40B4-BE49-F238E27FC236}">
                <a16:creationId xmlns:a16="http://schemas.microsoft.com/office/drawing/2014/main" id="{2A734F26-02D8-7C2A-A633-12268DDCBBB0}"/>
              </a:ext>
            </a:extLst>
          </p:cNvPr>
          <p:cNvSpPr>
            <a:spLocks noGrp="1"/>
          </p:cNvSpPr>
          <p:nvPr>
            <p:ph sz="quarter" idx="10"/>
          </p:nvPr>
        </p:nvSpPr>
        <p:spPr/>
        <p:txBody>
          <a:bodyPr/>
          <a:lstStyle/>
          <a:p>
            <a:pPr algn="l"/>
            <a:r>
              <a:rPr lang="en-US" b="1" i="0" dirty="0">
                <a:solidFill>
                  <a:srgbClr val="0E1633"/>
                </a:solidFill>
                <a:effectLst/>
                <a:latin typeface="var(--ds-font__dinpro--cond)"/>
              </a:rPr>
              <a:t>What is data visualization used for?</a:t>
            </a:r>
          </a:p>
        </p:txBody>
      </p:sp>
    </p:spTree>
    <p:extLst>
      <p:ext uri="{BB962C8B-B14F-4D97-AF65-F5344CB8AC3E}">
        <p14:creationId xmlns:p14="http://schemas.microsoft.com/office/powerpoint/2010/main" val="237126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D8F120-F1D7-CB65-D3BD-8FDE5A68AF41}"/>
              </a:ext>
            </a:extLst>
          </p:cNvPr>
          <p:cNvSpPr>
            <a:spLocks noGrp="1"/>
          </p:cNvSpPr>
          <p:nvPr>
            <p:ph idx="1"/>
          </p:nvPr>
        </p:nvSpPr>
        <p:spPr/>
        <p:txBody>
          <a:bodyPr/>
          <a:lstStyle/>
          <a:p>
            <a:pPr algn="l"/>
            <a:r>
              <a:rPr lang="en-US" b="0" i="0" dirty="0">
                <a:solidFill>
                  <a:srgbClr val="0E1633"/>
                </a:solidFill>
                <a:effectLst/>
                <a:latin typeface="TradeGothic"/>
              </a:rPr>
              <a:t>There are many different options when it comes to visualizing your data. The visualization you choose depends on the type of data you’re working with and what you want to convey or highlight. It’s also important to consider the complexity of your data and how many different variables are involved. Not all types of data visualization lend themselves to elaborate or complex depictions, so it’s important to choose a suitable technique.</a:t>
            </a:r>
          </a:p>
          <a:p>
            <a:pPr algn="l"/>
            <a:r>
              <a:rPr lang="en-US" b="0" i="0" dirty="0">
                <a:solidFill>
                  <a:srgbClr val="0E1633"/>
                </a:solidFill>
                <a:effectLst/>
                <a:latin typeface="TradeGothic"/>
              </a:rPr>
              <a:t>Before we explore some of the most common types of data visualization, let’s first introduce five main data visualization categories.</a:t>
            </a:r>
          </a:p>
          <a:p>
            <a:pPr marL="0" indent="0">
              <a:buNone/>
            </a:pPr>
            <a:endParaRPr lang="en-IN" dirty="0"/>
          </a:p>
        </p:txBody>
      </p:sp>
      <p:sp>
        <p:nvSpPr>
          <p:cNvPr id="3" name="Content Placeholder 2">
            <a:extLst>
              <a:ext uri="{FF2B5EF4-FFF2-40B4-BE49-F238E27FC236}">
                <a16:creationId xmlns:a16="http://schemas.microsoft.com/office/drawing/2014/main" id="{63B199B1-64D7-7A5A-2552-B3F18F4B5BA7}"/>
              </a:ext>
            </a:extLst>
          </p:cNvPr>
          <p:cNvSpPr>
            <a:spLocks noGrp="1"/>
          </p:cNvSpPr>
          <p:nvPr>
            <p:ph sz="quarter" idx="10"/>
          </p:nvPr>
        </p:nvSpPr>
        <p:spPr/>
        <p:txBody>
          <a:bodyPr/>
          <a:lstStyle/>
          <a:p>
            <a:r>
              <a:rPr lang="en-US" b="1" i="0" dirty="0">
                <a:solidFill>
                  <a:srgbClr val="0E1633"/>
                </a:solidFill>
                <a:effectLst/>
                <a:latin typeface="var(--ds-font__dinpro--cond)"/>
              </a:rPr>
              <a:t>How to visualize your data: Different types of data visualization </a:t>
            </a:r>
            <a:r>
              <a:rPr lang="en-IN" b="1" i="0" dirty="0">
                <a:solidFill>
                  <a:srgbClr val="0E1633"/>
                </a:solidFill>
                <a:effectLst/>
                <a:latin typeface="var(--ds-font__dinpro--cond)"/>
              </a:rPr>
              <a:t>categories</a:t>
            </a:r>
            <a:endParaRPr lang="en-US" b="1" i="0" dirty="0">
              <a:solidFill>
                <a:srgbClr val="0E1633"/>
              </a:solidFill>
              <a:effectLst/>
              <a:latin typeface="var(--ds-font__dinpro--cond)"/>
            </a:endParaRPr>
          </a:p>
        </p:txBody>
      </p:sp>
    </p:spTree>
    <p:extLst>
      <p:ext uri="{BB962C8B-B14F-4D97-AF65-F5344CB8AC3E}">
        <p14:creationId xmlns:p14="http://schemas.microsoft.com/office/powerpoint/2010/main" val="85378191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5568</TotalTime>
  <Words>1599</Words>
  <Application>Microsoft Office PowerPoint</Application>
  <PresentationFormat>Widescreen</PresentationFormat>
  <Paragraphs>166</Paragraphs>
  <Slides>34</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Benton Sans Book</vt:lpstr>
      <vt:lpstr>Calibri</vt:lpstr>
      <vt:lpstr>Merriweather</vt:lpstr>
      <vt:lpstr>Segoe UI</vt:lpstr>
      <vt:lpstr>Symbol</vt:lpstr>
      <vt:lpstr>Times New Roman</vt:lpstr>
      <vt:lpstr>Tinos</vt:lpstr>
      <vt:lpstr>TradeGothic</vt:lpstr>
      <vt:lpstr>var(--ds-font__dinpro--cond)</vt:lpstr>
      <vt:lpstr>Verdana</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dc:creator>
  <cp:lastModifiedBy>Biswa Sahoo</cp:lastModifiedBy>
  <cp:revision>175</cp:revision>
  <cp:lastPrinted>2020-10-01T09:19:21Z</cp:lastPrinted>
  <dcterms:created xsi:type="dcterms:W3CDTF">2020-05-05T09:43:45Z</dcterms:created>
  <dcterms:modified xsi:type="dcterms:W3CDTF">2023-04-26T04:34:19Z</dcterms:modified>
</cp:coreProperties>
</file>