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2" r:id="rId2"/>
    <p:sldId id="395" r:id="rId3"/>
    <p:sldId id="396" r:id="rId4"/>
    <p:sldId id="441" r:id="rId5"/>
    <p:sldId id="397" r:id="rId6"/>
    <p:sldId id="398" r:id="rId7"/>
    <p:sldId id="399" r:id="rId8"/>
    <p:sldId id="400" r:id="rId9"/>
    <p:sldId id="40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03" r:id="rId29"/>
    <p:sldId id="404" r:id="rId30"/>
    <p:sldId id="405" r:id="rId31"/>
    <p:sldId id="406" r:id="rId32"/>
    <p:sldId id="407" r:id="rId33"/>
    <p:sldId id="460" r:id="rId34"/>
    <p:sldId id="461" r:id="rId35"/>
    <p:sldId id="462" r:id="rId36"/>
    <p:sldId id="463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96"/>
  </p:normalViewPr>
  <p:slideViewPr>
    <p:cSldViewPr snapToGrid="0" snapToObjects="1">
      <p:cViewPr varScale="1">
        <p:scale>
          <a:sx n="67" d="100"/>
          <a:sy n="67" d="100"/>
        </p:scale>
        <p:origin x="64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01-05-2023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01-05-2023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01-05-2023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01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97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gov.in/" TargetMode="External"/><Relationship Id="rId4" Type="http://schemas.openxmlformats.org/officeDocument/2006/relationships/hyperlink" Target="http://data.un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CSAI2030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   		                                               Course Name: Predictive Analytics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VIKASH KUMAR MISHRA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0386" y="2462050"/>
            <a:ext cx="8195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ML Classification Techniques</a:t>
            </a:r>
          </a:p>
        </p:txBody>
      </p:sp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5384-733F-DF2A-3411-0924AD77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D13-9CA1-C77E-279A-C66F6432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is the types of machine learning in which machines are trained using well "labelled" training data</a:t>
            </a:r>
          </a:p>
          <a:p>
            <a:r>
              <a:rPr lang="en-US" dirty="0"/>
              <a:t>On basis of that data, machines predict the output. </a:t>
            </a:r>
          </a:p>
          <a:p>
            <a:r>
              <a:rPr lang="en-US" dirty="0"/>
              <a:t>The labelled data means some input data is already tagged with the correct output. </a:t>
            </a:r>
          </a:p>
          <a:p>
            <a:r>
              <a:rPr lang="en-US" dirty="0"/>
              <a:t>The training data provided to the machines work as the supervisor that teaches the machines to predict the output correctly. </a:t>
            </a:r>
          </a:p>
          <a:p>
            <a:r>
              <a:rPr lang="en-US" dirty="0"/>
              <a:t>It applies the same concept as a student learns in the supervision of the teacher.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66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5384-733F-DF2A-3411-0924AD77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D13-9CA1-C77E-279A-C66F6432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a supervised learning algorithm is to find a mapping function to map the input variable(x) with the output variable(y).</a:t>
            </a:r>
          </a:p>
          <a:p>
            <a:r>
              <a:rPr lang="en-US" dirty="0"/>
              <a:t>In the real-world, supervised learning can be used for Risk Assessment, Image classification, Fraud Detection, spam filtering,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45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7E45-7D67-824F-1258-D4D55D6C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Supervised Learning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0AB7-6AAB-C949-E7D6-EF85FA94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supervised learning, models are trained using labelled dataset, where the model learns about each type of data. </a:t>
            </a:r>
          </a:p>
          <a:p>
            <a:r>
              <a:rPr lang="en-US" dirty="0"/>
              <a:t>Once the training process is completed, the model is tested on the basis of test data (a subset of the training set), and then it predicts the output.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D1A20-488F-8344-9CFF-A440A2D95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5" t="41542" r="36630" b="20178"/>
          <a:stretch/>
        </p:blipFill>
        <p:spPr>
          <a:xfrm>
            <a:off x="3193774" y="3740115"/>
            <a:ext cx="5446643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74D0-6DB0-59A0-446F-EC7E0440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0D9E-806B-4753-6432-8AC6C0B9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First Determine the type of training dataset</a:t>
            </a:r>
          </a:p>
          <a:p>
            <a:pPr>
              <a:spcAft>
                <a:spcPts val="600"/>
              </a:spcAft>
            </a:pPr>
            <a:r>
              <a:rPr lang="en-US" dirty="0"/>
              <a:t>Collect/Gather the labelled training data.</a:t>
            </a:r>
          </a:p>
          <a:p>
            <a:pPr>
              <a:spcAft>
                <a:spcPts val="600"/>
              </a:spcAft>
            </a:pPr>
            <a:r>
              <a:rPr lang="en-US" dirty="0"/>
              <a:t>Split the training dataset into training dataset, test dataset, and validation dataset.</a:t>
            </a:r>
          </a:p>
          <a:p>
            <a:pPr>
              <a:spcAft>
                <a:spcPts val="600"/>
              </a:spcAft>
            </a:pPr>
            <a:r>
              <a:rPr lang="en-US" dirty="0"/>
              <a:t>Determine the input features of the training dataset, which should have enough knowledge so that the model can accurately predict the output.</a:t>
            </a:r>
          </a:p>
          <a:p>
            <a:pPr>
              <a:spcAft>
                <a:spcPts val="600"/>
              </a:spcAft>
            </a:pPr>
            <a:r>
              <a:rPr lang="en-US" dirty="0"/>
              <a:t>Determine the suitable algorithm for the model, such as support vector machine, decision tree, etc.</a:t>
            </a:r>
          </a:p>
          <a:p>
            <a:pPr>
              <a:spcAft>
                <a:spcPts val="600"/>
              </a:spcAft>
            </a:pPr>
            <a:r>
              <a:rPr lang="en-US" dirty="0"/>
              <a:t>Execute the algorithm on the training dataset. Sometimes we need validation sets as the control parameters, which are the subset of training datasets.</a:t>
            </a:r>
          </a:p>
          <a:p>
            <a:pPr>
              <a:spcAft>
                <a:spcPts val="600"/>
              </a:spcAft>
            </a:pPr>
            <a:r>
              <a:rPr lang="en-US" dirty="0"/>
              <a:t>Evaluate the accuracy of the model by providing the test set. If the model predicts the correct output, which means our model is accurate.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3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B3C3-8A7F-BDBF-3783-C483021C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4ACB-4B4B-099E-7F66-6A8189A3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</a:t>
            </a:r>
          </a:p>
          <a:p>
            <a:pPr lvl="1"/>
            <a:r>
              <a:rPr lang="en-IN" dirty="0"/>
              <a:t>Linear Regression</a:t>
            </a:r>
          </a:p>
          <a:p>
            <a:pPr lvl="1"/>
            <a:r>
              <a:rPr lang="en-IN" dirty="0"/>
              <a:t>Non-Linear Regression</a:t>
            </a:r>
          </a:p>
          <a:p>
            <a:pPr lvl="1"/>
            <a:r>
              <a:rPr lang="en-IN" dirty="0"/>
              <a:t>Polynomial Regression </a:t>
            </a:r>
          </a:p>
          <a:p>
            <a:r>
              <a:rPr lang="en-IN" dirty="0"/>
              <a:t> Classification 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Support vector Machines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1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C4F7-5E89-5773-0C89-64550085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593E-9D1C-3544-CFC4-B064C2F4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U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nsupervised learning is a machine learning technique in which models are not supervised using training dataset.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Instead, models itself find the hidden patterns and insights from the given data.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can be compared to learning which takes place in the human brain while learning new things.</a:t>
            </a:r>
          </a:p>
          <a:p>
            <a:r>
              <a:rPr lang="en-US" dirty="0"/>
              <a:t>we have the input data but no corresponding output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22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26A-5891-C1FC-7531-23A1964F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135C-5AD8-A7C2-2378-6C97D9EF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9452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Suppose the unsupervised learning algorithm is given an input dataset containing images of different types of cats and dogs. . </a:t>
            </a:r>
          </a:p>
          <a:p>
            <a:pPr>
              <a:spcAft>
                <a:spcPts val="1200"/>
              </a:spcAft>
            </a:pPr>
            <a:r>
              <a:rPr lang="en-US" dirty="0"/>
              <a:t>The task of the unsupervised learning algorithm is to identify the image features on their own. </a:t>
            </a:r>
          </a:p>
          <a:p>
            <a:pPr>
              <a:spcAft>
                <a:spcPts val="1200"/>
              </a:spcAft>
            </a:pPr>
            <a:r>
              <a:rPr lang="en-US" dirty="0"/>
              <a:t>Unsupervised learning algorithm will perform this task by clustering the image dataset into the groups according to similarities between images.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8B8C8-AACB-233E-5D3C-46135A36E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8" t="31295" r="60000" b="36998"/>
          <a:stretch/>
        </p:blipFill>
        <p:spPr>
          <a:xfrm>
            <a:off x="8878957" y="2190473"/>
            <a:ext cx="2623930" cy="21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B5F2-511D-F883-8FF8-2C9FFC8C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C1B2-30E7-68D5-60E9-16FD9776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245482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Here, we have taken an unlabeled input data, which means it is not categorized and corresponding outputs are also not given. </a:t>
            </a:r>
          </a:p>
          <a:p>
            <a:pPr>
              <a:spcAft>
                <a:spcPts val="1200"/>
              </a:spcAft>
            </a:pPr>
            <a:r>
              <a:rPr lang="en-US" dirty="0"/>
              <a:t>Now, this unlabeled input data is fed to the machine learning model in order to train it. </a:t>
            </a:r>
          </a:p>
          <a:p>
            <a:pPr>
              <a:spcAft>
                <a:spcPts val="1200"/>
              </a:spcAft>
            </a:pPr>
            <a:r>
              <a:rPr lang="en-US" dirty="0"/>
              <a:t>Firstly, it will interpret the raw data to find the hidden patterns from the data and then will apply suitable algorithms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271A6-433C-2789-CF71-A4ACDA58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1" t="36520" r="37391" b="29265"/>
          <a:stretch/>
        </p:blipFill>
        <p:spPr>
          <a:xfrm>
            <a:off x="3392556" y="4147567"/>
            <a:ext cx="5406888" cy="23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FB2F-20B1-6CBF-8E82-C9ABC339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8BDF-34D0-2B97-5BCF-DB2C1644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K-means clustering</a:t>
            </a:r>
          </a:p>
          <a:p>
            <a:r>
              <a:rPr lang="en-IN" dirty="0"/>
              <a:t>KNN (k-nearest </a:t>
            </a:r>
            <a:r>
              <a:rPr lang="en-IN" dirty="0" err="1"/>
              <a:t>neighbors</a:t>
            </a:r>
            <a:r>
              <a:rPr lang="en-IN" dirty="0"/>
              <a:t>)</a:t>
            </a:r>
          </a:p>
          <a:p>
            <a:r>
              <a:rPr lang="en-IN" dirty="0"/>
              <a:t>Hierarchal clustering</a:t>
            </a:r>
          </a:p>
          <a:p>
            <a:r>
              <a:rPr lang="en-IN" dirty="0"/>
              <a:t>Principle Component Analysis</a:t>
            </a:r>
          </a:p>
          <a:p>
            <a:r>
              <a:rPr lang="en-IN" dirty="0"/>
              <a:t>Independent Component Analysis</a:t>
            </a:r>
          </a:p>
          <a:p>
            <a:r>
              <a:rPr lang="en-IN" dirty="0" err="1"/>
              <a:t>Apriori</a:t>
            </a:r>
            <a:r>
              <a:rPr lang="en-IN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22875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D150-F7E3-872D-5D4F-2495C90C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8846-3C8C-9DAA-F034-9323E72B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is a statistical method to model the relationship between a dependent (target) and independent (predictor) variables with one or more independent variables</a:t>
            </a:r>
            <a:r>
              <a:rPr lang="en-US"/>
              <a:t>. </a:t>
            </a:r>
          </a:p>
          <a:p>
            <a:r>
              <a:rPr lang="en-US"/>
              <a:t>More specifically, Regression analysis helps us to understand how the value of the dependent variable is changing corresponding to an independent variable when other independent variables are held fixed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Traditional Programming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38804" y="2492896"/>
            <a:ext cx="7077677" cy="1224136"/>
            <a:chOff x="1814803" y="2492896"/>
            <a:chExt cx="7077677" cy="1224136"/>
          </a:xfrm>
        </p:grpSpPr>
        <p:sp>
          <p:nvSpPr>
            <p:cNvPr id="4" name="Rectangle 3"/>
            <p:cNvSpPr/>
            <p:nvPr/>
          </p:nvSpPr>
          <p:spPr>
            <a:xfrm>
              <a:off x="3851920" y="2492896"/>
              <a:ext cx="2448272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Process</a:t>
              </a: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14803" y="284335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>
              <a:stCxn id="4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87689" y="4149080"/>
            <a:ext cx="7077677" cy="1800200"/>
            <a:chOff x="1814803" y="2204864"/>
            <a:chExt cx="7077677" cy="1800200"/>
          </a:xfrm>
        </p:grpSpPr>
        <p:sp>
          <p:nvSpPr>
            <p:cNvPr id="19" name="Rectangle 18"/>
            <p:cNvSpPr/>
            <p:nvPr/>
          </p:nvSpPr>
          <p:spPr>
            <a:xfrm>
              <a:off x="3851920" y="2204864"/>
              <a:ext cx="244827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y = x1 + x2</a:t>
              </a:r>
            </a:p>
            <a:p>
              <a:pPr algn="ctr"/>
              <a:r>
                <a:rPr lang="en-IN" sz="3200" dirty="0"/>
                <a:t>Or</a:t>
              </a:r>
            </a:p>
            <a:p>
              <a:pPr algn="ctr"/>
              <a:r>
                <a:rPr lang="en-IN" sz="3200" dirty="0"/>
                <a:t>y = f (x1,x2)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4803" y="284335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2" name="Straight Arrow Connector 21"/>
            <p:cNvCxnSpPr>
              <a:stCxn id="19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6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8C16-C29D-8517-711C-F2989BE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66B3-6875-5ED4-7A5C-8E2037C6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3922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Suppose there is a marketing company A, who does various advertisement every year and get sales on that. </a:t>
            </a:r>
          </a:p>
          <a:p>
            <a:pPr>
              <a:spcAft>
                <a:spcPts val="600"/>
              </a:spcAft>
            </a:pPr>
            <a:r>
              <a:rPr lang="en-US" dirty="0"/>
              <a:t>The below list shows the advertisement made by the company in the last 5 years and the corresponding sales</a:t>
            </a:r>
          </a:p>
          <a:p>
            <a:pPr>
              <a:spcAft>
                <a:spcPts val="600"/>
              </a:spcAft>
            </a:pPr>
            <a:r>
              <a:rPr lang="en-US" dirty="0"/>
              <a:t>Now, the company wants to do the advertisement of $200 in the year 2019 and wants to know the prediction about the sales for this year. </a:t>
            </a:r>
          </a:p>
          <a:p>
            <a:pPr>
              <a:spcAft>
                <a:spcPts val="600"/>
              </a:spcAft>
            </a:pPr>
            <a:r>
              <a:rPr lang="en-US" dirty="0"/>
              <a:t>So to solve such type of prediction problems in machine learning, we need regression analysis.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818E4-C673-FF5E-9E11-FD116DD9C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7" t="22788" r="55978" b="33905"/>
          <a:stretch/>
        </p:blipFill>
        <p:spPr>
          <a:xfrm>
            <a:off x="8507896" y="1944757"/>
            <a:ext cx="3101008" cy="29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915-2116-2C8B-ACD7-787AC6F3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Related to the Regression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E321-6515-5914-142C-0775F8FF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Dependent Variable: </a:t>
            </a:r>
          </a:p>
          <a:p>
            <a:pPr lvl="1"/>
            <a:r>
              <a:rPr lang="en-US" dirty="0"/>
              <a:t>The main factor in Regression analysis which we want to predict or understand is called the dependent variable. </a:t>
            </a:r>
          </a:p>
          <a:p>
            <a:pPr lvl="1"/>
            <a:r>
              <a:rPr lang="en-US" dirty="0"/>
              <a:t>It is also called target variable.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Independent Variable: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factors which affect the dependent variables or which are used to predict the values of the dependent variables are called independent variable, also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predictor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Outliers: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Outlier is an observation which contains either very low value or very high value in comparison to other observed values.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 outlier may hamper the result, so it should be avoided.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92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CF73-4C1E-F1F9-1250-A80BF16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83AA-D7FA-1CA8-DDDA-EB19C893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higher education can lead to higher Income:</a:t>
            </a:r>
          </a:p>
          <a:p>
            <a:pPr lvl="1"/>
            <a:r>
              <a:rPr lang="en-US" dirty="0"/>
              <a:t>Higher education: Independent variable</a:t>
            </a:r>
          </a:p>
          <a:p>
            <a:pPr lvl="1"/>
            <a:r>
              <a:rPr lang="en-US" dirty="0"/>
              <a:t>Higher Income: Dependent variable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5B407-4CB8-2F56-4552-6A0DA69C5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1" t="69188" r="41304" b="12832"/>
          <a:stretch/>
        </p:blipFill>
        <p:spPr>
          <a:xfrm>
            <a:off x="3273286" y="3511826"/>
            <a:ext cx="5844209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7902-D798-37D7-C969-01A9E64C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9166-27F2-19FD-D70C-B4CCA27A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a statistical regression method which is used for predictive analysis.</a:t>
            </a:r>
          </a:p>
          <a:p>
            <a:r>
              <a:rPr lang="en-US" dirty="0"/>
              <a:t>It is one of the very simple and easy algorithms which works on regression and shows the relationship between the continuous variables.</a:t>
            </a:r>
          </a:p>
          <a:p>
            <a:r>
              <a:rPr lang="en-US" dirty="0"/>
              <a:t>It is used for solving the regression problem in machine learning.</a:t>
            </a:r>
          </a:p>
          <a:p>
            <a:r>
              <a:rPr lang="en-US" dirty="0"/>
              <a:t>Linear regression shows the linear relationship between the independent variable (X-axis) and the dependent variable (Y-axis), hence called linear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20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7902-D798-37D7-C969-01A9E64C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9166-27F2-19FD-D70C-B4CCA27A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only one input variable (x), then such linear regression is called </a:t>
            </a:r>
            <a:r>
              <a:rPr lang="en-US" b="1" dirty="0"/>
              <a:t>simple linear regression. </a:t>
            </a:r>
          </a:p>
          <a:p>
            <a:r>
              <a:rPr lang="en-US" dirty="0"/>
              <a:t>if there is more than one input variable, then such linear regression is called </a:t>
            </a:r>
            <a:r>
              <a:rPr lang="en-US" b="1" dirty="0"/>
              <a:t>multiple linear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9BC95-F5E2-BA64-B4A0-C1F08982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4" t="24641" r="45110" b="27526"/>
          <a:stretch/>
        </p:blipFill>
        <p:spPr>
          <a:xfrm>
            <a:off x="3087757" y="3579122"/>
            <a:ext cx="4399722" cy="3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2937-463B-F214-420F-D9FA29FA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equation for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F5E7-888F-0CAD-55FA-BFC95CD1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	Y = a + </a:t>
            </a:r>
            <a:r>
              <a:rPr lang="en-IN" dirty="0" err="1"/>
              <a:t>bX</a:t>
            </a:r>
            <a:r>
              <a:rPr lang="en-IN" dirty="0"/>
              <a:t> + </a:t>
            </a:r>
            <a:r>
              <a:rPr lang="el-GR" dirty="0"/>
              <a:t>ϵ</a:t>
            </a:r>
          </a:p>
          <a:p>
            <a:r>
              <a:rPr lang="en-IN" dirty="0"/>
              <a:t>Where:</a:t>
            </a:r>
          </a:p>
          <a:p>
            <a:pPr lvl="1"/>
            <a:r>
              <a:rPr lang="en-IN" dirty="0"/>
              <a:t>Y – Dependent variable</a:t>
            </a:r>
          </a:p>
          <a:p>
            <a:pPr lvl="1"/>
            <a:r>
              <a:rPr lang="en-IN" dirty="0"/>
              <a:t>X – Independent (explanatory) variable</a:t>
            </a:r>
          </a:p>
          <a:p>
            <a:pPr lvl="1"/>
            <a:r>
              <a:rPr lang="en-IN" dirty="0"/>
              <a:t>a – Intercept</a:t>
            </a:r>
          </a:p>
          <a:p>
            <a:pPr lvl="1"/>
            <a:r>
              <a:rPr lang="en-IN" dirty="0"/>
              <a:t>b – Slope</a:t>
            </a:r>
          </a:p>
          <a:p>
            <a:pPr lvl="1"/>
            <a:r>
              <a:rPr lang="el-GR" dirty="0"/>
              <a:t>ϵ – </a:t>
            </a:r>
            <a:r>
              <a:rPr lang="en-IN" dirty="0"/>
              <a:t>Residual (error)</a:t>
            </a:r>
          </a:p>
        </p:txBody>
      </p:sp>
    </p:spTree>
    <p:extLst>
      <p:ext uri="{BB962C8B-B14F-4D97-AF65-F5344CB8AC3E}">
        <p14:creationId xmlns:p14="http://schemas.microsoft.com/office/powerpoint/2010/main" val="186804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2937-463B-F214-420F-D9FA29FA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F5E7-888F-0CAD-55FA-BFC95CD1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Multiple linear regression analysis is essentially similar to the simple linear model, with the exception that multiple independent variables are used in the model. </a:t>
            </a:r>
          </a:p>
          <a:p>
            <a:pPr>
              <a:spcAft>
                <a:spcPts val="600"/>
              </a:spcAft>
            </a:pPr>
            <a:r>
              <a:rPr lang="en-US" dirty="0"/>
              <a:t>The mathematical representation of multiple linear regression is:</a:t>
            </a: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s-ES" dirty="0"/>
              <a:t>Y = a + bX1 + cX2 + dX3 + ϵ</a:t>
            </a:r>
          </a:p>
          <a:p>
            <a:pPr marL="0" indent="0">
              <a:buNone/>
            </a:pPr>
            <a:r>
              <a:rPr lang="en-IN" dirty="0"/>
              <a:t>Where:</a:t>
            </a:r>
          </a:p>
          <a:p>
            <a:pPr lvl="1"/>
            <a:r>
              <a:rPr lang="en-IN" dirty="0"/>
              <a:t>Y – Dependent variable</a:t>
            </a:r>
          </a:p>
          <a:p>
            <a:pPr lvl="1"/>
            <a:r>
              <a:rPr lang="en-IN" dirty="0"/>
              <a:t>X1, X2, X3 – Independent (explanatory) variables</a:t>
            </a:r>
          </a:p>
          <a:p>
            <a:pPr lvl="1"/>
            <a:r>
              <a:rPr lang="en-IN" dirty="0"/>
              <a:t>a – Intercept</a:t>
            </a:r>
          </a:p>
          <a:p>
            <a:pPr lvl="1"/>
            <a:r>
              <a:rPr lang="en-IN" dirty="0"/>
              <a:t>b, c, d – Slopes</a:t>
            </a:r>
          </a:p>
          <a:p>
            <a:pPr lvl="1"/>
            <a:r>
              <a:rPr lang="el-GR" dirty="0"/>
              <a:t>ϵ – </a:t>
            </a:r>
            <a:r>
              <a:rPr lang="en-IN" dirty="0"/>
              <a:t>Residual (error)</a:t>
            </a:r>
          </a:p>
        </p:txBody>
      </p:sp>
    </p:spTree>
    <p:extLst>
      <p:ext uri="{BB962C8B-B14F-4D97-AF65-F5344CB8AC3E}">
        <p14:creationId xmlns:p14="http://schemas.microsoft.com/office/powerpoint/2010/main" val="2902880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568B-31A5-6679-F0F0-77FB2495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0DE0-349C-83AB-9AFD-0026C9B2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 Regression is a type of regression which models the non-linear dataset</a:t>
            </a:r>
          </a:p>
          <a:p>
            <a:r>
              <a:rPr lang="en-US" dirty="0"/>
              <a:t>It is similar to multiple linear regression, but it fits a non-linear curve between the value of x and corresponding conditional values of 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4D019-CEC1-994A-9460-5C3A20F68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2" t="22402" r="47935" b="38545"/>
          <a:stretch/>
        </p:blipFill>
        <p:spPr>
          <a:xfrm>
            <a:off x="3697357" y="3634961"/>
            <a:ext cx="3922643" cy="26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6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2512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400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2895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indent="-342720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Calculates approximation of a continuous variable</a:t>
            </a:r>
          </a:p>
          <a:p>
            <a:pPr marL="342720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indent="-5461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household income for loan processing or credit card limit etc.</a:t>
            </a:r>
          </a:p>
          <a:p>
            <a:pPr marL="900113" indent="-5461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Crop production in an area</a:t>
            </a:r>
          </a:p>
          <a:p>
            <a:pPr marL="900113" indent="-5461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traffic at a place</a:t>
            </a:r>
          </a:p>
          <a:p>
            <a:pPr marL="900113" indent="-5461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future requirement for saving/investment</a:t>
            </a:r>
          </a:p>
          <a:p>
            <a:pPr marL="342720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342720" algn="just">
              <a:spcBef>
                <a:spcPts val="697"/>
              </a:spcBef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139520" algn="just">
              <a:spcBef>
                <a:spcPts val="697"/>
              </a:spcBef>
              <a:buClr>
                <a:srgbClr val="996600"/>
              </a:buClr>
              <a:buSzPts val="32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721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533160"/>
            <a:ext cx="873552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1556792"/>
          <a:ext cx="8784974" cy="445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stories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Price &gt;650000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550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720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688" y="607558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This is called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8008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240" y="-27384"/>
            <a:ext cx="7543800" cy="1143000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90872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06530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3143672" y="602128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2 multiplied by  x1</a:t>
            </a:r>
          </a:p>
        </p:txBody>
      </p:sp>
    </p:spTree>
    <p:extLst>
      <p:ext uri="{BB962C8B-B14F-4D97-AF65-F5344CB8AC3E}">
        <p14:creationId xmlns:p14="http://schemas.microsoft.com/office/powerpoint/2010/main" val="20975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533160"/>
            <a:ext cx="873552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1556792"/>
          <a:ext cx="8784974" cy="445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stories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House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Cost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550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720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688" y="607558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This is called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12682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2512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4400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2895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indent="-342720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Examining the feature of a newly presented object and assigning it to one of the predefined classes.</a:t>
            </a:r>
          </a:p>
          <a:p>
            <a:pPr marL="342720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loan applications as Low, Medium and High Risk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product into Categories and sub-categories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people as BPL etc.</a:t>
            </a:r>
          </a:p>
          <a:p>
            <a:pPr marL="342720" lvl="1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342720" algn="just">
              <a:spcBef>
                <a:spcPts val="697"/>
              </a:spcBef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indent="-139520" algn="just">
              <a:spcBef>
                <a:spcPts val="697"/>
              </a:spcBef>
              <a:buClr>
                <a:srgbClr val="996600"/>
              </a:buClr>
              <a:buSzPts val="32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73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8735528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Feature and Outcome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3512" y="1196752"/>
          <a:ext cx="8784974" cy="2737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Floor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House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Cost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Low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Medium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High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3552" y="414908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Features (X) : </a:t>
            </a:r>
            <a:r>
              <a:rPr lang="en-IN" sz="2400" dirty="0"/>
              <a:t>Area, bedrooms, bathrooms, Floor, parking</a:t>
            </a:r>
          </a:p>
          <a:p>
            <a:endParaRPr lang="en-IN" sz="2400" dirty="0"/>
          </a:p>
          <a:p>
            <a:r>
              <a:rPr lang="en-IN" sz="2400" dirty="0">
                <a:solidFill>
                  <a:schemeClr val="tx1"/>
                </a:solidFill>
              </a:rPr>
              <a:t>Predictors, Independent Variable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C00000"/>
                </a:solidFill>
              </a:rPr>
              <a:t>Outcome (y): </a:t>
            </a:r>
            <a:r>
              <a:rPr lang="en-IN" sz="2400" dirty="0"/>
              <a:t>House Cost</a:t>
            </a:r>
          </a:p>
          <a:p>
            <a:endParaRPr lang="en-IN" sz="2400" dirty="0"/>
          </a:p>
          <a:p>
            <a:r>
              <a:rPr lang="en-IN" sz="2400" dirty="0"/>
              <a:t>Dependent Variable, Result</a:t>
            </a:r>
          </a:p>
        </p:txBody>
      </p:sp>
    </p:spTree>
    <p:extLst>
      <p:ext uri="{BB962C8B-B14F-4D97-AF65-F5344CB8AC3E}">
        <p14:creationId xmlns:p14="http://schemas.microsoft.com/office/powerpoint/2010/main" val="35787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A8CE-E683-A130-1F15-41A1B95F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What is the Classification Algorithm?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92C5-C807-088A-C30E-AC663909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1525" cy="4351338"/>
          </a:xfrm>
        </p:spPr>
        <p:txBody>
          <a:bodyPr/>
          <a:lstStyle/>
          <a:p>
            <a:r>
              <a:rPr lang="en-US" b="0" i="0" dirty="0">
                <a:effectLst/>
                <a:latin typeface="erdana"/>
              </a:rPr>
              <a:t>The Classification algorithm is a Supervised Learning technique that is used to identify the category of new observations on the basis of training data. </a:t>
            </a:r>
          </a:p>
          <a:p>
            <a:r>
              <a:rPr lang="en-US" b="0" i="0" dirty="0">
                <a:effectLst/>
                <a:latin typeface="erdana"/>
              </a:rPr>
              <a:t>In Classification, </a:t>
            </a:r>
          </a:p>
          <a:p>
            <a:pPr lvl="1"/>
            <a:r>
              <a:rPr lang="en-US" b="0" i="0" dirty="0">
                <a:effectLst/>
                <a:latin typeface="erdana"/>
              </a:rPr>
              <a:t>a program learns from the given dataset or observations </a:t>
            </a:r>
          </a:p>
          <a:p>
            <a:pPr lvl="1"/>
            <a:r>
              <a:rPr lang="en-US" b="0" i="0" dirty="0">
                <a:effectLst/>
                <a:latin typeface="erdana"/>
              </a:rPr>
              <a:t>then classifies new observation into a number of classes or groups. </a:t>
            </a:r>
          </a:p>
          <a:p>
            <a:pPr lvl="1"/>
            <a:r>
              <a:rPr lang="en-US" b="0" i="0" dirty="0">
                <a:effectLst/>
                <a:latin typeface="erdana"/>
              </a:rPr>
              <a:t>Such as, Yes or No, 0 or 1, Spam or Not Spam, cat or dog, etc.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EA6E-EF74-8132-3FAD-709023991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0" t="19996" r="49022" b="28239"/>
          <a:stretch/>
        </p:blipFill>
        <p:spPr>
          <a:xfrm>
            <a:off x="8091739" y="2048212"/>
            <a:ext cx="3882888" cy="34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73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311A-E428-5EF5-2E9A-7A0E3125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E07E-3348-6C17-A98B-3BBBBFF6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Binary Classifier: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the classification problem has only two possible outcomes, then it is called as Binary Classifier.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Examples: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YES or NO, MALE or FEMALE, SPAM or NOT SPAM, CAT or DOG,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Multi-class Classifier: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If a classification problem has more than two outcomes, then it is called as Multi-class Classifier.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Example: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Classifications of types of crops, Classification of types of music.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42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E09-4693-1897-FD96-EFFCCCFF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 Classification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A7CB-4FB2-3D66-47DF-74348A58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Models</a:t>
            </a:r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Support Vector Machines</a:t>
            </a:r>
          </a:p>
          <a:p>
            <a:r>
              <a:rPr lang="en-IN" dirty="0"/>
              <a:t>Non-linear Models</a:t>
            </a:r>
          </a:p>
          <a:p>
            <a:pPr lvl="1"/>
            <a:r>
              <a:rPr lang="en-IN" dirty="0"/>
              <a:t>K-Nearest Neighbours</a:t>
            </a:r>
          </a:p>
          <a:p>
            <a:pPr lvl="1"/>
            <a:r>
              <a:rPr lang="en-IN" dirty="0"/>
              <a:t>Kernel SVM</a:t>
            </a:r>
          </a:p>
          <a:p>
            <a:pPr lvl="1"/>
            <a:r>
              <a:rPr lang="en-IN" dirty="0"/>
              <a:t>Naïve Bayes</a:t>
            </a:r>
          </a:p>
          <a:p>
            <a:pPr lvl="1"/>
            <a:r>
              <a:rPr lang="en-IN" dirty="0"/>
              <a:t>Decision Tree Classification</a:t>
            </a:r>
          </a:p>
          <a:p>
            <a:pPr lvl="1"/>
            <a:r>
              <a:rPr lang="en-IN" dirty="0"/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10890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9C94-E36F-76D0-1DED-ADD97339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D38A-2BD6-7944-6038-0CEE8BDE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Matrix:</a:t>
            </a:r>
          </a:p>
          <a:p>
            <a:pPr lvl="1"/>
            <a:r>
              <a:rPr lang="en-US" dirty="0"/>
              <a:t>The confusion matrix provides us a matrix/table as output and describes the performance of the model.</a:t>
            </a:r>
          </a:p>
          <a:p>
            <a:pPr lvl="1"/>
            <a:r>
              <a:rPr lang="en-US" dirty="0"/>
              <a:t>It is also known as the error matrix.</a:t>
            </a:r>
          </a:p>
          <a:p>
            <a:pPr lvl="1"/>
            <a:r>
              <a:rPr lang="en-US" dirty="0"/>
              <a:t>The matrix consists of predictions result in a summarized form, which has a total number of correct predictions and incorrect predictions.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4AC2-0551-9603-E1A5-6C3D2F013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5" t="45669" r="25895" b="27153"/>
          <a:stretch/>
        </p:blipFill>
        <p:spPr>
          <a:xfrm>
            <a:off x="2470244" y="4314043"/>
            <a:ext cx="6823881" cy="18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3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C75B-13A9-D3FE-6AB8-08DEA22D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3044-19FF-BFFC-A0D4-3C1F1EC5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Clustering or cluster analysis is a machine learning technique, which groups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unlabelled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dataset. 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Define as </a:t>
            </a:r>
          </a:p>
          <a:p>
            <a:pPr lvl="1"/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A way of grouping the data points into different clusters, consisting of similar data points. The objects with the possible similarities remain in a group that has less or no similarities with another group.“</a:t>
            </a:r>
            <a:r>
              <a:rPr lang="en-US" b="1" i="1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It is an unsupervised learning method,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hence no supervision is provided to the algorithm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it deals with the unlabeled dataset.</a:t>
            </a:r>
            <a:endParaRPr lang="en-IN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894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DDBE-4A6E-B7AB-1D3F-55FEA24C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96B-F83D-19B8-120C-70117EED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clustering technique can be widely used in various tasks. Some most common uses of this technique are: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Market Segmentation	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Statistical data analysis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Social network analysis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Image segmentation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Anomaly detection,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BA902-09C9-CDBE-2D55-EFA46351F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0" t="30040" r="44478" b="25959"/>
          <a:stretch/>
        </p:blipFill>
        <p:spPr>
          <a:xfrm>
            <a:off x="6264321" y="2784143"/>
            <a:ext cx="4449171" cy="30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0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562B-2576-2EBF-7880-EF67EFA3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Classification and Clustering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86FAA-9869-39D6-3A8B-7AE6C410B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20" t="15002" r="29133" b="12107"/>
          <a:stretch/>
        </p:blipFill>
        <p:spPr>
          <a:xfrm>
            <a:off x="1774209" y="1555845"/>
            <a:ext cx="8311487" cy="4847334"/>
          </a:xfrm>
        </p:spPr>
      </p:pic>
    </p:spTree>
    <p:extLst>
      <p:ext uri="{BB962C8B-B14F-4D97-AF65-F5344CB8AC3E}">
        <p14:creationId xmlns:p14="http://schemas.microsoft.com/office/powerpoint/2010/main" val="363326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44F-E8B2-D91D-2F14-29A111A2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0DF1-CF38-7DB0-E093-A3FA7D42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as – </a:t>
            </a:r>
            <a:r>
              <a:rPr lang="en-US" b="1" dirty="0"/>
              <a:t>“Field of study that gives computers the capability to learn without being explicitly programmed”</a:t>
            </a:r>
            <a:r>
              <a:rPr lang="en-US" dirty="0"/>
              <a:t>.</a:t>
            </a:r>
          </a:p>
          <a:p>
            <a:r>
              <a:rPr lang="en-US" dirty="0"/>
              <a:t>In a very layman manner, Machine Learning(ML) can be explained as automating and improving the learning process of computers based on their experiences without being actually programmed i.e. without any human assistance.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31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77BB-A183-6D60-DCFA-1FF0B065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7BB1-630C-598A-984E-C286AA40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Partitioning Clustering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Density-Based Clustering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Distribution Model-Based Clustering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Hierarchical Clustering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Fuzzy Clustering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463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6483-6464-4424-ECF5-5F8BE975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Partitioning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372F-A8FC-B522-6F37-85C1CE3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82719" cy="4351338"/>
          </a:xfrm>
        </p:spPr>
        <p:txBody>
          <a:bodyPr/>
          <a:lstStyle/>
          <a:p>
            <a:r>
              <a:rPr lang="en-US" dirty="0"/>
              <a:t>It is also known as the centroid-based method. </a:t>
            </a:r>
          </a:p>
          <a:p>
            <a:r>
              <a:rPr lang="en-US" dirty="0"/>
              <a:t>The most common example is the K-Means Clustering algorithm. </a:t>
            </a:r>
          </a:p>
          <a:p>
            <a:r>
              <a:rPr lang="en-US" dirty="0"/>
              <a:t>Here, the dataset is divided into a set of k groups, </a:t>
            </a:r>
          </a:p>
          <a:p>
            <a:pPr lvl="1"/>
            <a:r>
              <a:rPr lang="en-US" dirty="0"/>
              <a:t>where K is used to define the number of pre-defined groups. </a:t>
            </a:r>
          </a:p>
          <a:p>
            <a:r>
              <a:rPr lang="en-US" dirty="0"/>
              <a:t>The cluster center is created </a:t>
            </a:r>
          </a:p>
          <a:p>
            <a:pPr lvl="1"/>
            <a:r>
              <a:rPr lang="en-US" dirty="0"/>
              <a:t>in such a way that the distance between the data points of one cluster is minimum as compared to another cluster centroid.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3CE17-5E4D-ECC4-D628-6DA5D4D86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5" t="31433" r="52202" b="24764"/>
          <a:stretch/>
        </p:blipFill>
        <p:spPr>
          <a:xfrm>
            <a:off x="8475258" y="2190276"/>
            <a:ext cx="3398293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83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488B-9D46-C46D-88D9-BC9F7D2C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Density-Based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6DFE-F9C9-790C-7E86-F68633C8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606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density-based clustering method connects the highly-dense areas into clusters, and</a:t>
            </a:r>
          </a:p>
          <a:p>
            <a:pPr>
              <a:spcAft>
                <a:spcPts val="1200"/>
              </a:spcAft>
            </a:pPr>
            <a:r>
              <a:rPr lang="en-US" dirty="0"/>
              <a:t> Arbitrarily shaped distributions are formed as long as the dense region can be connected.</a:t>
            </a:r>
          </a:p>
          <a:p>
            <a:pPr>
              <a:spcAft>
                <a:spcPts val="1200"/>
              </a:spcAft>
            </a:pPr>
            <a:r>
              <a:rPr lang="en-IN" b="1" i="0" dirty="0">
                <a:solidFill>
                  <a:srgbClr val="610B4B"/>
                </a:solidFill>
                <a:effectLst/>
                <a:latin typeface="erdana"/>
              </a:rPr>
              <a:t>Distribution Model-Based Clustering</a:t>
            </a:r>
          </a:p>
          <a:p>
            <a:pPr>
              <a:spcAft>
                <a:spcPts val="1200"/>
              </a:spcAft>
            </a:pPr>
            <a:r>
              <a:rPr lang="en-US" dirty="0"/>
              <a:t>The data is divided based on the probability of how a dataset belongs to a particular distribution. </a:t>
            </a:r>
          </a:p>
          <a:p>
            <a:pPr>
              <a:spcAft>
                <a:spcPts val="1200"/>
              </a:spcAft>
            </a:pPr>
            <a:r>
              <a:rPr lang="en-US" dirty="0"/>
              <a:t>The grouping is done by assuming some distributions commonly Gaussian Distribution.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D3ECA-CE8D-BCAD-819C-BB60A764A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7" t="44575" r="53097" b="14013"/>
          <a:stretch/>
        </p:blipFill>
        <p:spPr>
          <a:xfrm>
            <a:off x="8611738" y="1419365"/>
            <a:ext cx="2821740" cy="2497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28A1E-ADAE-AD59-3B86-6AC3661F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3" t="29442" r="41903" b="32728"/>
          <a:stretch/>
        </p:blipFill>
        <p:spPr>
          <a:xfrm>
            <a:off x="8597668" y="4510590"/>
            <a:ext cx="3221293" cy="20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9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51B2-B319-2E33-4569-8E80A9EC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228E-4022-2F50-53DE-4C82C86A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technique, the dataset is divided into clusters to create a tree-like structure. </a:t>
            </a:r>
          </a:p>
          <a:p>
            <a:r>
              <a:rPr lang="en-US" dirty="0"/>
              <a:t>The most common example of this method is the Agglomerative Hierarchical algorithm.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931D1-98AB-06B8-5CFE-698837F34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7" t="36520" r="44925" b="20583"/>
          <a:stretch/>
        </p:blipFill>
        <p:spPr>
          <a:xfrm>
            <a:off x="4094328" y="3552406"/>
            <a:ext cx="4421875" cy="29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97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F445-B5BE-81EF-E51C-310FB1F8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D85-C51B-6248-FDDB-6051D8B7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is an Unsupervised Learning algorithm, which groups the unlabeled dataset into different clusters. </a:t>
            </a:r>
          </a:p>
          <a:p>
            <a:r>
              <a:rPr lang="en-US" dirty="0"/>
              <a:t>Here K defines the number of pre-defined clusters that need to be created in the process</a:t>
            </a:r>
          </a:p>
          <a:p>
            <a:pPr lvl="1"/>
            <a:r>
              <a:rPr lang="en-US" dirty="0"/>
              <a:t>if K=2, there will be two clusters, and </a:t>
            </a:r>
          </a:p>
          <a:p>
            <a:pPr lvl="1"/>
            <a:r>
              <a:rPr lang="en-US" dirty="0"/>
              <a:t> K=3, there will be three clusters, and so 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6B68-6AD7-58F2-57A6-DA041DC4E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0" t="38800" r="50000" b="22574"/>
          <a:stretch/>
        </p:blipFill>
        <p:spPr>
          <a:xfrm>
            <a:off x="7874758" y="3275463"/>
            <a:ext cx="3284561" cy="26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2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F1A5-AF14-C8C9-186D-805447FB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K-Means Algorithm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533-63A3-DCA9-071F-47A1A6C4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Step-1: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Select the number K to decide the number of clusters.</a:t>
            </a: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Step-2: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Select random K points or centroids. (It can be other from the input dataset).</a:t>
            </a: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Step-3: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Assign each data point to their closest centroid, which will form the predefined K clusters.</a:t>
            </a: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Step-4: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Calculate the variance and place a new centroid of each cluster.</a:t>
            </a: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Step-5: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Repeat the third steps, which means reassign each datapoint to the new closest centroid of each cluster.</a:t>
            </a: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Step-6: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If any reassignment occurs, then go to step-4 else go to FINISH.</a:t>
            </a:r>
          </a:p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Step-7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: The model is ready.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41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Machine Learning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07669" y="2276872"/>
            <a:ext cx="7249043" cy="1728192"/>
            <a:chOff x="1583668" y="2276872"/>
            <a:chExt cx="7249043" cy="1728192"/>
          </a:xfrm>
        </p:grpSpPr>
        <p:sp>
          <p:nvSpPr>
            <p:cNvPr id="4" name="Rectangle 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84581" y="258174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83668" y="3128557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9077" y="2866947"/>
              <a:ext cx="2583634" cy="523220"/>
              <a:chOff x="6300192" y="922731"/>
              <a:chExt cx="2583634" cy="5232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227642" y="9227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Process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999657" y="4437112"/>
            <a:ext cx="7560839" cy="1728192"/>
            <a:chOff x="1439652" y="2276872"/>
            <a:chExt cx="7560839" cy="1728192"/>
          </a:xfrm>
        </p:grpSpPr>
        <p:sp>
          <p:nvSpPr>
            <p:cNvPr id="24" name="Rectangle 2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33160"/>
            <a:ext cx="8447496" cy="1143000"/>
          </a:xfrm>
        </p:spPr>
        <p:txBody>
          <a:bodyPr/>
          <a:lstStyle/>
          <a:p>
            <a:r>
              <a:rPr lang="en-IN" sz="2400" dirty="0">
                <a:solidFill>
                  <a:srgbClr val="C00000"/>
                </a:solidFill>
              </a:rPr>
              <a:t>What is requirement of Machine Learning Problem: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848" y="1988840"/>
            <a:ext cx="216024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 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07768" y="2512061"/>
            <a:ext cx="1440160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75682" y="2512060"/>
            <a:ext cx="1512168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197" y="3401024"/>
            <a:ext cx="230425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Input (x1,x2,…)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730" y="3401024"/>
            <a:ext cx="216024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Output</a:t>
            </a:r>
          </a:p>
          <a:p>
            <a:pPr algn="ctr"/>
            <a:r>
              <a:rPr lang="en-IN" sz="2800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6376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533160"/>
            <a:ext cx="8735528" cy="11430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From where to get Data?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520" y="1981080"/>
            <a:ext cx="8739840" cy="41148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UCI Repository</a:t>
            </a:r>
          </a:p>
          <a:p>
            <a:r>
              <a:rPr lang="en-IN" sz="2800" dirty="0">
                <a:hlinkClick r:id="rId2"/>
              </a:rPr>
              <a:t>https://archive.ics.uci.edu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 err="1"/>
              <a:t>Kaggle</a:t>
            </a:r>
            <a:r>
              <a:rPr lang="en-IN" sz="2800" dirty="0"/>
              <a:t> web site:</a:t>
            </a:r>
          </a:p>
          <a:p>
            <a:r>
              <a:rPr lang="en-IN" sz="2800" dirty="0">
                <a:hlinkClick r:id="rId3"/>
              </a:rPr>
              <a:t>https://www.kaggle.com/datasets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/>
              <a:t>United Nations</a:t>
            </a:r>
          </a:p>
          <a:p>
            <a:r>
              <a:rPr lang="en-IN" sz="2800" dirty="0">
                <a:hlinkClick r:id="rId4"/>
              </a:rPr>
              <a:t>http://data.un.org/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/>
              <a:t>India</a:t>
            </a:r>
          </a:p>
          <a:p>
            <a:r>
              <a:rPr lang="en-IN" sz="2800" dirty="0">
                <a:hlinkClick r:id="rId5"/>
              </a:rPr>
              <a:t>https://data.gov.in/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14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533160"/>
            <a:ext cx="873552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19772" y="4365104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639617" y="1844824"/>
            <a:ext cx="7560839" cy="1728192"/>
            <a:chOff x="1439652" y="2276872"/>
            <a:chExt cx="7560839" cy="1728192"/>
          </a:xfrm>
        </p:grpSpPr>
        <p:sp>
          <p:nvSpPr>
            <p:cNvPr id="17" name="Rectangle 16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9120336" y="6093296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533160"/>
            <a:ext cx="873552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03512" y="1988840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9123413" y="3717032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733399" y="4393848"/>
            <a:ext cx="8775005" cy="1728192"/>
            <a:chOff x="57505" y="2276872"/>
            <a:chExt cx="8775005" cy="1728192"/>
          </a:xfrm>
        </p:grpSpPr>
        <p:sp>
          <p:nvSpPr>
            <p:cNvPr id="26" name="Rectangle 2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Model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619907" y="3140968"/>
              <a:ext cx="11570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05" y="2879358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New  Input (X)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249077" y="2663914"/>
              <a:ext cx="2583433" cy="954107"/>
              <a:chOff x="6300192" y="719698"/>
              <a:chExt cx="2583433" cy="95410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227441" y="719698"/>
                <a:ext cx="16561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Output </a:t>
                </a:r>
              </a:p>
              <a:p>
                <a:r>
                  <a:rPr lang="en-IN" sz="2800" dirty="0"/>
                  <a:t>(y)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6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2969</TotalTime>
  <Words>2561</Words>
  <Application>Microsoft Office PowerPoint</Application>
  <PresentationFormat>Widescreen</PresentationFormat>
  <Paragraphs>506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erdana</vt:lpstr>
      <vt:lpstr>inter-bold</vt:lpstr>
      <vt:lpstr>inter-regular</vt:lpstr>
      <vt:lpstr>Noto Sans Symbols</vt:lpstr>
      <vt:lpstr>Times New Roman</vt:lpstr>
      <vt:lpstr>Tinos</vt:lpstr>
      <vt:lpstr>Wingdings</vt:lpstr>
      <vt:lpstr>Office Theme</vt:lpstr>
      <vt:lpstr>PowerPoint Presentation</vt:lpstr>
      <vt:lpstr>Traditional Programming</vt:lpstr>
      <vt:lpstr>Machine Learning</vt:lpstr>
      <vt:lpstr>Machine Learning</vt:lpstr>
      <vt:lpstr>Machine Learning</vt:lpstr>
      <vt:lpstr>What is requirement of Machine Learning Problem:</vt:lpstr>
      <vt:lpstr>From where to get Data?</vt:lpstr>
      <vt:lpstr>What kind of problem Machine Learning can solve:</vt:lpstr>
      <vt:lpstr>What kind of problem Machine Learning can solve:</vt:lpstr>
      <vt:lpstr>Supervised Machine Learning</vt:lpstr>
      <vt:lpstr>Supervised Machine Learning</vt:lpstr>
      <vt:lpstr>How Supervised Learning Works?</vt:lpstr>
      <vt:lpstr>Steps Involved in Supervised Learning</vt:lpstr>
      <vt:lpstr>Example </vt:lpstr>
      <vt:lpstr> Unsupervised Learning</vt:lpstr>
      <vt:lpstr>Example</vt:lpstr>
      <vt:lpstr>Working of Unsupervised Learning</vt:lpstr>
      <vt:lpstr>Unsupervised Learning algorithms</vt:lpstr>
      <vt:lpstr>Regression Analysis</vt:lpstr>
      <vt:lpstr>Example </vt:lpstr>
      <vt:lpstr>Terminologies Related to the Regression Analysis</vt:lpstr>
      <vt:lpstr>Example </vt:lpstr>
      <vt:lpstr>Linear Regression</vt:lpstr>
      <vt:lpstr>Linear Regression</vt:lpstr>
      <vt:lpstr>Mathematical equation for Linear regression</vt:lpstr>
      <vt:lpstr>Multiple Linear Regression</vt:lpstr>
      <vt:lpstr>Polynomial Regression</vt:lpstr>
      <vt:lpstr>PowerPoint Presentation</vt:lpstr>
      <vt:lpstr>What kind of problem Machine Learning can solve:</vt:lpstr>
      <vt:lpstr>What kind of problem Machine Learning can solve:</vt:lpstr>
      <vt:lpstr>PowerPoint Presentation</vt:lpstr>
      <vt:lpstr>Feature and Outcome</vt:lpstr>
      <vt:lpstr>What is the Classification Algorithm?</vt:lpstr>
      <vt:lpstr>Types of Classifications</vt:lpstr>
      <vt:lpstr>Types of ML Classification Algorithms</vt:lpstr>
      <vt:lpstr>Evaluating a Classification model</vt:lpstr>
      <vt:lpstr>Clustering </vt:lpstr>
      <vt:lpstr>Usage </vt:lpstr>
      <vt:lpstr>Comparison: Classification and Clustering</vt:lpstr>
      <vt:lpstr>Types of Clustering Methods</vt:lpstr>
      <vt:lpstr>Partitioning Clustering</vt:lpstr>
      <vt:lpstr>Density-Based Clustering</vt:lpstr>
      <vt:lpstr>Hierarchical Clustering</vt:lpstr>
      <vt:lpstr>K-Means Clustering Algorithm</vt:lpstr>
      <vt:lpstr>How does the K-Means Algorithm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Biswa Sahoo</cp:lastModifiedBy>
  <cp:revision>152</cp:revision>
  <cp:lastPrinted>2020-10-01T09:19:21Z</cp:lastPrinted>
  <dcterms:created xsi:type="dcterms:W3CDTF">2020-05-05T09:43:45Z</dcterms:created>
  <dcterms:modified xsi:type="dcterms:W3CDTF">2023-05-01T08:44:05Z</dcterms:modified>
</cp:coreProperties>
</file>