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690" r:id="rId7"/>
    <p:sldId id="69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689" r:id="rId16"/>
    <p:sldId id="681" r:id="rId17"/>
    <p:sldId id="630" r:id="rId18"/>
    <p:sldId id="687" r:id="rId19"/>
    <p:sldId id="6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C98F0-1A84-4313-A9F1-EB2EFE29C5B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CB919-3595-4F28-AC95-62F7034F8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42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DF60A932-B95B-FB0C-59A3-9E1D1DAF3F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DFEBC2D-3DF5-4527-A347-994A0EDD188D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32EE-793E-A747-391B-D5094B060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E400B-BEF2-0D80-BD64-4C75AF310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AA793-78E4-1A2A-E062-CFA44D14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3E4D-48A5-4141-9FA7-60EB4D17E2A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CFB17-BC1E-9E60-0A6D-B5647DAE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7DCAE-0B6F-7801-BE13-2C59A703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4F2E-B859-41EC-9A74-9B4E9896B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50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517C-AD46-F8E6-BB0F-6A0F418B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9BA24-095E-778A-3CC9-F3AC8AABC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66623-DE9F-FC44-C1B9-AB4F5FF0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3E4D-48A5-4141-9FA7-60EB4D17E2A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99F74-F762-C424-C4DF-B9EE3CD4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A4C1A-AC5C-82D1-59F8-52CDE4F1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4F2E-B859-41EC-9A74-9B4E9896B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63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2F7DB-A7AA-A586-E485-0565E7E1E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5CD40-F1C5-FB4C-3049-28B5C4CA0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55AA-A826-161C-5E9E-52CB1B05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3E4D-48A5-4141-9FA7-60EB4D17E2A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350A4-76F3-3C95-FB1F-4D5CFA1E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39DC9-821A-82DA-CF32-3897A215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4F2E-B859-41EC-9A74-9B4E9896B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42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1CFF-328B-9EB2-BC2D-45F12E63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F3D8-AE8D-EB9A-255A-AE768EB1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1ABB0-E772-2FA1-39B3-51D3F182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3E4D-48A5-4141-9FA7-60EB4D17E2A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ACCCF-A8CB-4CCE-1D03-B711B032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721E7-6846-8640-7C0E-7F7EB0DA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4F2E-B859-41EC-9A74-9B4E9896B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7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3F16-C675-BE6D-A7DF-D555E2B2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FC0A6-B2A7-B260-391F-5FFB0A061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900C-C82A-C9B2-6E6F-C8A3C713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3E4D-48A5-4141-9FA7-60EB4D17E2A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69454-8C91-6ECC-230A-8450FC60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A3366-9026-5C96-E26D-86991B52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4F2E-B859-41EC-9A74-9B4E9896B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90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D8B1-387E-4E43-4A00-D221F155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AB78-A633-C81F-B0A2-705F01D21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A227A-42B9-1ABB-D9EF-41883DE40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D9D7B-171E-6971-F604-B81F9B3C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3E4D-48A5-4141-9FA7-60EB4D17E2A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ECC1C-B2D0-FCBE-C4BF-DF18C59F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F1C9B-3A16-54FA-74B1-694377F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4F2E-B859-41EC-9A74-9B4E9896B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06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6D44-4C90-5D68-1069-4BEBBC62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539CC-4BC1-A80F-0F9D-CFE7A6874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A5B8F-771C-5F53-965E-DF4482E9D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4F5BF-305C-1C48-5B70-2C78CD719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E1D4D-B9BF-8D17-5B46-4313C45EB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D4FC9-90B0-087D-272C-D27DCCDD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3E4D-48A5-4141-9FA7-60EB4D17E2A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AD9CB-F7A7-1CD8-4E34-4C93D4A7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E67F3-83CF-56C0-FD59-77E943CC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4F2E-B859-41EC-9A74-9B4E9896B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42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E4BE-F5B2-41A6-4FAF-EA2AFB44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909A9-F20E-BF60-F7DA-CE37F553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3E4D-48A5-4141-9FA7-60EB4D17E2A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30928-2B30-1924-1E9A-CCEC02DD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55A4B-C2CB-F386-B86E-8A5A753A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4F2E-B859-41EC-9A74-9B4E9896B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34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308A3-28BC-F7B0-CBC5-D3EE3774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3E4D-48A5-4141-9FA7-60EB4D17E2A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D01B2-FF3F-6E4A-799A-6E44CB88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69816-9F36-14FE-63E7-03C6889A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4F2E-B859-41EC-9A74-9B4E9896B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59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BA30-B683-4C3A-61AF-10DA2AA2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DA59-EE4E-C012-513D-12A2F9C7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6AE8F-23E2-764D-A252-187B39670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7C769-E8F8-5BDD-D8FD-C78C05DC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3E4D-48A5-4141-9FA7-60EB4D17E2A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6EFCD-D2FA-95B0-4355-14387F77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6993D-5807-4F0E-CEB6-FB24732D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4F2E-B859-41EC-9A74-9B4E9896B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6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E10-FDEB-C566-AA69-2F9DFCEF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EBF22-0958-2A4B-A051-D04A5CC33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8161A-0701-E276-8F6E-4F2486FEF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FC6B2-25A3-F3B7-4551-7E377B1A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3E4D-48A5-4141-9FA7-60EB4D17E2A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CC42C-3DBA-6484-E71A-5F4FF63D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FD5FD-067F-BF06-40F0-4660B36B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4F2E-B859-41EC-9A74-9B4E9896B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21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39C4B-6E8E-320E-BB82-EB8387EC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8C146-A764-2BDB-74FB-886B78775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4FB2-D406-E56B-7A67-DC0B568F8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F3E4D-48A5-4141-9FA7-60EB4D17E2A8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EBB58-4FCF-7AC1-5655-8FA2AE7E0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4A8AB-644B-07BD-3D40-56942DA60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14F2E-B859-41EC-9A74-9B4E9896B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5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42B5-E496-A0CB-B6B1-A0880E5B3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9A3CB-0199-CBA3-8C0C-7E7D374E6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797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9162-B632-A46B-78A6-431A9758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59F59-D446-F254-B160-58AD4D4F2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76" t="34019" r="38610" b="17486"/>
          <a:stretch/>
        </p:blipFill>
        <p:spPr>
          <a:xfrm>
            <a:off x="1885071" y="1420835"/>
            <a:ext cx="8145193" cy="5199059"/>
          </a:xfrm>
        </p:spPr>
      </p:pic>
    </p:spTree>
    <p:extLst>
      <p:ext uri="{BB962C8B-B14F-4D97-AF65-F5344CB8AC3E}">
        <p14:creationId xmlns:p14="http://schemas.microsoft.com/office/powerpoint/2010/main" val="168178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5B72-91CF-3D54-5086-8CCB84A8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78857D5-B29C-EFCB-9BF2-08B1818578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2863" y="1456620"/>
            <a:ext cx="6236075" cy="4859773"/>
          </a:xfrm>
          <a:noFill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83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7B89-8613-179A-A040-A5439027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Data cube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32A3-6FA3-F503-065A-A1F375EA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Data cube pictorially shows how different attributes of data are arranged in the data model. 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EF707F-24A2-4555-C21E-99C401BC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998" y="2805113"/>
            <a:ext cx="4630502" cy="303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80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109A-E755-B659-68FD-DD3A6FC0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Data cube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070B7-A7C6-A78C-804E-B1F6461A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Roll-up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: operation and aggregate certain similar data attributes having the same dimension together. </a:t>
            </a:r>
          </a:p>
          <a:p>
            <a:pPr lvl="1" algn="just" fontAlgn="base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For example, if the data cube displays the daily income of a customer, we can use a roll-up operation to find the monthly income of his salary.</a:t>
            </a:r>
            <a:b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Drill-down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: this operation is the reverse of the roll-up operation.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allows us to take particular information and then subdivide it further for coarser granularity analysis.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zooms into more detail. </a:t>
            </a:r>
          </a:p>
          <a:p>
            <a:pPr lvl="1" algn="just" fontAlgn="base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For example- if India is an attribute of a country column and we wish to see villages in India, then the drill-down operation splits India into states, districts, towns, cities, villages and then displays the required information.</a:t>
            </a:r>
            <a:b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3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109A-E755-B659-68FD-DD3A6FC0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Data cube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070B7-A7C6-A78C-804E-B1F6461A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Slicing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: this operation filters the unnecessary portions. Suppose in a particular dimension, the user doesn’t need everything for analysis, rather a particular attribute.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For example, country=”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jamaica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”, this will display only about 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jamaica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and only display other countries present on the country list.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Dicing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: this operation does a multidimensional cutting, that not only cuts only one dimension but also can go to another dimension and cut a certain range of it. For example- the user wants to see the annual salary of Jharkhand state employees.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96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16D3-8992-B29D-F15B-F64C0132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 Table and Dimension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C38E0-7B67-08C9-B010-2D07B2C8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 fact table’s record could be a combination of attributes from totally different dimension tables. 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 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Fact Table 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helps the user to investigate the business dimensions that helps him in call taking to enhance his business. 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On the opposite hand, 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Dimension Tables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facilitate fact table to gather dimensions on that the measures needs to be taken.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02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D75CFB2A-F960-22E8-BB9A-41D6195B08F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3682EC2-1859-42FE-BB40-F188D24EC1B5}" type="datetime4">
              <a:rPr lang="en-US" altLang="en-US" sz="1200"/>
              <a:pPr eaLnBrk="1" hangingPunct="1"/>
              <a:t>April 30, 2024</a:t>
            </a:fld>
            <a:endParaRPr lang="en-US" altLang="en-US" sz="1200"/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0EC30B99-B6B8-DF9E-7C30-D51575D1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/>
              <a:t>Data Mining: Concepts and Techniques</a:t>
            </a: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F115A47F-4044-5A35-6908-C556E718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7033CEA-E3BE-4E64-A7FF-7C87CB83D424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128C5FE8-6D6B-F0E5-E365-4A444FED7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382000" cy="8382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3200"/>
              <a:t>Conceptual Modeling of Data Warehouses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D7941FBD-5CE1-B83A-0048-7057D3F63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82000" cy="5105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400"/>
              <a:t>Modeling data warehouses: dimensions &amp; measures</a:t>
            </a:r>
          </a:p>
          <a:p>
            <a:pPr lvl="1"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altLang="en-US" u="sng">
                <a:solidFill>
                  <a:schemeClr val="hlink"/>
                </a:solidFill>
              </a:rPr>
              <a:t>Star schema</a:t>
            </a:r>
            <a:r>
              <a:rPr lang="en-US" altLang="en-US"/>
              <a:t>: </a:t>
            </a:r>
            <a:r>
              <a:rPr lang="en-US" altLang="en-US">
                <a:solidFill>
                  <a:srgbClr val="006666"/>
                </a:solidFill>
              </a:rPr>
              <a:t>A fact table in the middle connected to a set of dimension tables </a:t>
            </a:r>
          </a:p>
          <a:p>
            <a:pPr lvl="1"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altLang="en-US" u="sng">
                <a:solidFill>
                  <a:schemeClr val="hlink"/>
                </a:solidFill>
              </a:rPr>
              <a:t>Snowflake schema</a:t>
            </a:r>
            <a:r>
              <a:rPr lang="en-US" altLang="en-US"/>
              <a:t>:  </a:t>
            </a:r>
            <a:r>
              <a:rPr lang="en-US" altLang="en-US">
                <a:solidFill>
                  <a:srgbClr val="006666"/>
                </a:solidFill>
              </a:rPr>
              <a:t>A refinement of star schema where some dimensional hierarchy is </a:t>
            </a:r>
            <a:r>
              <a:rPr lang="en-US" altLang="en-US">
                <a:solidFill>
                  <a:schemeClr val="folHlink"/>
                </a:solidFill>
              </a:rPr>
              <a:t>normalized</a:t>
            </a:r>
            <a:r>
              <a:rPr lang="en-US" altLang="en-US">
                <a:solidFill>
                  <a:srgbClr val="006666"/>
                </a:solidFill>
              </a:rPr>
              <a:t> into a set of smaller dimension tables</a:t>
            </a:r>
            <a:r>
              <a:rPr lang="en-US" altLang="en-US"/>
              <a:t>, forming a shape similar to snowflake</a:t>
            </a:r>
          </a:p>
          <a:p>
            <a:pPr lvl="1"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altLang="en-US" u="sng">
                <a:solidFill>
                  <a:schemeClr val="hlink"/>
                </a:solidFill>
              </a:rPr>
              <a:t>Fact constellations</a:t>
            </a:r>
            <a:r>
              <a:rPr lang="en-US" altLang="en-US"/>
              <a:t>:  </a:t>
            </a:r>
            <a:r>
              <a:rPr lang="en-US" altLang="en-US">
                <a:solidFill>
                  <a:srgbClr val="006666"/>
                </a:solidFill>
              </a:rPr>
              <a:t>Multiple fact tables share dimension tables</a:t>
            </a:r>
            <a:r>
              <a:rPr lang="en-US" altLang="en-US"/>
              <a:t>, viewed as a collection of stars, therefore called </a:t>
            </a:r>
            <a:r>
              <a:rPr lang="en-US" altLang="en-US">
                <a:solidFill>
                  <a:schemeClr val="folHlink"/>
                </a:solidFill>
              </a:rPr>
              <a:t>galaxy schema</a:t>
            </a:r>
            <a:r>
              <a:rPr lang="en-US" altLang="en-US"/>
              <a:t> or fact constellation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B81B2605-DF7B-D5E0-2465-0D18F867EE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55B25BE-879E-4608-907E-826CE9FD575E}" type="datetime4">
              <a:rPr lang="en-US" altLang="en-US" sz="1200"/>
              <a:pPr eaLnBrk="1" hangingPunct="1"/>
              <a:t>April 30, 2024</a:t>
            </a:fld>
            <a:endParaRPr lang="en-US" altLang="en-US" sz="1200"/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F6A7ECE6-C185-E526-D7CB-AD730CEF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/>
              <a:t>Data Mining: Concepts and Techniques</a:t>
            </a:r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626C4948-D649-50C8-E8A7-DD8207F0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31ACA5F-9D32-4150-B134-D686048D49D7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E97A83ED-9CF9-A89A-A8DC-33708A542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9300" y="490539"/>
            <a:ext cx="7772400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of Star Schema</a:t>
            </a:r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95D78D35-4F15-2466-06BD-5D20E62A2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43850" y="1676400"/>
            <a:ext cx="2495550" cy="43053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   </a:t>
            </a:r>
          </a:p>
        </p:txBody>
      </p:sp>
      <p:sp>
        <p:nvSpPr>
          <p:cNvPr id="22535" name="Rectangle 5">
            <a:extLst>
              <a:ext uri="{FF2B5EF4-FFF2-40B4-BE49-F238E27FC236}">
                <a16:creationId xmlns:a16="http://schemas.microsoft.com/office/drawing/2014/main" id="{E0610985-2330-77E6-452F-B82F56DF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4" y="3162300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2536" name="Group 6">
            <a:extLst>
              <a:ext uri="{FF2B5EF4-FFF2-40B4-BE49-F238E27FC236}">
                <a16:creationId xmlns:a16="http://schemas.microsoft.com/office/drawing/2014/main" id="{0251ED5F-6B39-E2C4-B81D-627CE5FB90C5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1295401"/>
            <a:ext cx="1819275" cy="2163763"/>
            <a:chOff x="277" y="1164"/>
            <a:chExt cx="1133" cy="1341"/>
          </a:xfrm>
        </p:grpSpPr>
        <p:sp>
          <p:nvSpPr>
            <p:cNvPr id="22568" name="Rectangle 7">
              <a:extLst>
                <a:ext uri="{FF2B5EF4-FFF2-40B4-BE49-F238E27FC236}">
                  <a16:creationId xmlns:a16="http://schemas.microsoft.com/office/drawing/2014/main" id="{92785FFA-1F29-D17C-F482-44D1292EF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421"/>
              <a:ext cx="1133" cy="10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time_key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day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day_of_the_week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month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quarter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year</a:t>
              </a:r>
            </a:p>
          </p:txBody>
        </p:sp>
        <p:sp>
          <p:nvSpPr>
            <p:cNvPr id="22569" name="Rectangle 8">
              <a:extLst>
                <a:ext uri="{FF2B5EF4-FFF2-40B4-BE49-F238E27FC236}">
                  <a16:creationId xmlns:a16="http://schemas.microsoft.com/office/drawing/2014/main" id="{B93C90E4-D557-BF44-22C0-F4E8FA8EA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164"/>
              <a:ext cx="401" cy="2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time</a:t>
              </a:r>
            </a:p>
          </p:txBody>
        </p:sp>
      </p:grpSp>
      <p:grpSp>
        <p:nvGrpSpPr>
          <p:cNvPr id="22537" name="Group 9">
            <a:extLst>
              <a:ext uri="{FF2B5EF4-FFF2-40B4-BE49-F238E27FC236}">
                <a16:creationId xmlns:a16="http://schemas.microsoft.com/office/drawing/2014/main" id="{21D75572-3281-10FC-6527-2543F15C0175}"/>
              </a:ext>
            </a:extLst>
          </p:cNvPr>
          <p:cNvGrpSpPr>
            <a:grpSpLocks/>
          </p:cNvGrpSpPr>
          <p:nvPr/>
        </p:nvGrpSpPr>
        <p:grpSpPr bwMode="auto">
          <a:xfrm>
            <a:off x="8128001" y="3867151"/>
            <a:ext cx="1831975" cy="1884363"/>
            <a:chOff x="684" y="2196"/>
            <a:chExt cx="1140" cy="1168"/>
          </a:xfrm>
        </p:grpSpPr>
        <p:sp>
          <p:nvSpPr>
            <p:cNvPr id="22566" name="Rectangle 10">
              <a:extLst>
                <a:ext uri="{FF2B5EF4-FFF2-40B4-BE49-F238E27FC236}">
                  <a16:creationId xmlns:a16="http://schemas.microsoft.com/office/drawing/2014/main" id="{7217F984-63A4-D9D2-35AA-95A985107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450"/>
              <a:ext cx="1140" cy="9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location_key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street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city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state_or_province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22567" name="Rectangle 11">
              <a:extLst>
                <a:ext uri="{FF2B5EF4-FFF2-40B4-BE49-F238E27FC236}">
                  <a16:creationId xmlns:a16="http://schemas.microsoft.com/office/drawing/2014/main" id="{F12CF9C4-2386-7ACB-CE51-422329DF6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196"/>
              <a:ext cx="630" cy="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location</a:t>
              </a:r>
            </a:p>
          </p:txBody>
        </p:sp>
      </p:grpSp>
      <p:sp>
        <p:nvSpPr>
          <p:cNvPr id="22538" name="Rectangle 12">
            <a:extLst>
              <a:ext uri="{FF2B5EF4-FFF2-40B4-BE49-F238E27FC236}">
                <a16:creationId xmlns:a16="http://schemas.microsoft.com/office/drawing/2014/main" id="{9BB5457D-A4B7-B588-ADAE-0AB75950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2279650"/>
            <a:ext cx="185621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Sales Fact Table</a:t>
            </a:r>
          </a:p>
        </p:txBody>
      </p:sp>
      <p:sp>
        <p:nvSpPr>
          <p:cNvPr id="22539" name="Rectangle 13">
            <a:extLst>
              <a:ext uri="{FF2B5EF4-FFF2-40B4-BE49-F238E27FC236}">
                <a16:creationId xmlns:a16="http://schemas.microsoft.com/office/drawing/2014/main" id="{A58E4C8B-3FCC-3054-4298-9D8FDA5E9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4" y="2697164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0" name="Rectangle 14">
            <a:extLst>
              <a:ext uri="{FF2B5EF4-FFF2-40B4-BE49-F238E27FC236}">
                <a16:creationId xmlns:a16="http://schemas.microsoft.com/office/drawing/2014/main" id="{633848D7-8B4B-8EA1-4C6A-0B4FCBCBC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2057400" cy="400752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           time_key</a:t>
            </a:r>
          </a:p>
        </p:txBody>
      </p:sp>
      <p:sp>
        <p:nvSpPr>
          <p:cNvPr id="22541" name="Rectangle 15">
            <a:extLst>
              <a:ext uri="{FF2B5EF4-FFF2-40B4-BE49-F238E27FC236}">
                <a16:creationId xmlns:a16="http://schemas.microsoft.com/office/drawing/2014/main" id="{53DAE7FE-F1F7-57C5-92B4-33481927E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192463"/>
            <a:ext cx="2035814" cy="40075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              item_key</a:t>
            </a:r>
          </a:p>
        </p:txBody>
      </p:sp>
      <p:sp>
        <p:nvSpPr>
          <p:cNvPr id="22542" name="Rectangle 16">
            <a:extLst>
              <a:ext uri="{FF2B5EF4-FFF2-40B4-BE49-F238E27FC236}">
                <a16:creationId xmlns:a16="http://schemas.microsoft.com/office/drawing/2014/main" id="{AFE988E7-45C0-D8CF-C05E-AE55294EE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4" y="3627438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3" name="Rectangle 17">
            <a:extLst>
              <a:ext uri="{FF2B5EF4-FFF2-40B4-BE49-F238E27FC236}">
                <a16:creationId xmlns:a16="http://schemas.microsoft.com/office/drawing/2014/main" id="{247EA1A2-C27D-29E9-542F-E7F451E20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638550"/>
            <a:ext cx="2087110" cy="40075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           branch_key</a:t>
            </a:r>
          </a:p>
        </p:txBody>
      </p:sp>
      <p:sp>
        <p:nvSpPr>
          <p:cNvPr id="22544" name="Rectangle 18">
            <a:extLst>
              <a:ext uri="{FF2B5EF4-FFF2-40B4-BE49-F238E27FC236}">
                <a16:creationId xmlns:a16="http://schemas.microsoft.com/office/drawing/2014/main" id="{D33E6AC2-9839-DF23-1303-8A2E8806C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4" y="4090989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5" name="Rectangle 19">
            <a:extLst>
              <a:ext uri="{FF2B5EF4-FFF2-40B4-BE49-F238E27FC236}">
                <a16:creationId xmlns:a16="http://schemas.microsoft.com/office/drawing/2014/main" id="{19F49EED-9A9B-D5A3-A84D-2F9F0CFF6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4114800"/>
            <a:ext cx="2085507" cy="40075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         location_key</a:t>
            </a:r>
          </a:p>
        </p:txBody>
      </p:sp>
      <p:sp>
        <p:nvSpPr>
          <p:cNvPr id="22546" name="Rectangle 20">
            <a:extLst>
              <a:ext uri="{FF2B5EF4-FFF2-40B4-BE49-F238E27FC236}">
                <a16:creationId xmlns:a16="http://schemas.microsoft.com/office/drawing/2014/main" id="{9FAE20BC-79AC-E55E-4B3B-A3F795244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4" y="4556125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7" name="Rectangle 21">
            <a:extLst>
              <a:ext uri="{FF2B5EF4-FFF2-40B4-BE49-F238E27FC236}">
                <a16:creationId xmlns:a16="http://schemas.microsoft.com/office/drawing/2014/main" id="{ADA23837-DEFB-3B99-24E8-3FBDAA526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4606925"/>
            <a:ext cx="2006960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            units_sold</a:t>
            </a:r>
          </a:p>
        </p:txBody>
      </p:sp>
      <p:sp>
        <p:nvSpPr>
          <p:cNvPr id="22548" name="Rectangle 22">
            <a:extLst>
              <a:ext uri="{FF2B5EF4-FFF2-40B4-BE49-F238E27FC236}">
                <a16:creationId xmlns:a16="http://schemas.microsoft.com/office/drawing/2014/main" id="{24A646E2-4F10-6B24-A6A3-421F82163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4" y="5021263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9" name="Rectangle 23">
            <a:extLst>
              <a:ext uri="{FF2B5EF4-FFF2-40B4-BE49-F238E27FC236}">
                <a16:creationId xmlns:a16="http://schemas.microsoft.com/office/drawing/2014/main" id="{1796D246-D024-9348-0882-888264E23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5051425"/>
            <a:ext cx="2013372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         dollars_sold</a:t>
            </a:r>
          </a:p>
        </p:txBody>
      </p:sp>
      <p:sp>
        <p:nvSpPr>
          <p:cNvPr id="22550" name="Rectangle 24">
            <a:extLst>
              <a:ext uri="{FF2B5EF4-FFF2-40B4-BE49-F238E27FC236}">
                <a16:creationId xmlns:a16="http://schemas.microsoft.com/office/drawing/2014/main" id="{B75E57C5-F627-1D30-FF0C-9E51FCC58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4" y="5486400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51" name="Rectangle 25">
            <a:extLst>
              <a:ext uri="{FF2B5EF4-FFF2-40B4-BE49-F238E27FC236}">
                <a16:creationId xmlns:a16="http://schemas.microsoft.com/office/drawing/2014/main" id="{AEF298CF-E36A-3539-CA49-FB5EF8943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9" y="5497513"/>
            <a:ext cx="2014975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             avg_sales</a:t>
            </a:r>
          </a:p>
        </p:txBody>
      </p:sp>
      <p:sp>
        <p:nvSpPr>
          <p:cNvPr id="22552" name="Rectangle 26">
            <a:extLst>
              <a:ext uri="{FF2B5EF4-FFF2-40B4-BE49-F238E27FC236}">
                <a16:creationId xmlns:a16="http://schemas.microsoft.com/office/drawing/2014/main" id="{2E7907CD-5A68-F88C-8D56-62D58ECD8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90550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Measures</a:t>
            </a:r>
          </a:p>
        </p:txBody>
      </p:sp>
      <p:sp>
        <p:nvSpPr>
          <p:cNvPr id="22553" name="Line 27">
            <a:extLst>
              <a:ext uri="{FF2B5EF4-FFF2-40B4-BE49-F238E27FC236}">
                <a16:creationId xmlns:a16="http://schemas.microsoft.com/office/drawing/2014/main" id="{1B956325-8A7F-CA90-46EB-C27DF74F08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5775" y="4781550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54" name="Line 28">
            <a:extLst>
              <a:ext uri="{FF2B5EF4-FFF2-40B4-BE49-F238E27FC236}">
                <a16:creationId xmlns:a16="http://schemas.microsoft.com/office/drawing/2014/main" id="{751F0AFA-A5B2-CA68-4ACF-4FE694128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6725" y="5324476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55" name="Line 29">
            <a:extLst>
              <a:ext uri="{FF2B5EF4-FFF2-40B4-BE49-F238E27FC236}">
                <a16:creationId xmlns:a16="http://schemas.microsoft.com/office/drawing/2014/main" id="{798B74B5-92DB-DA2A-269D-ED27E6B80D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6726" y="5692776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56" name="Line 30">
            <a:extLst>
              <a:ext uri="{FF2B5EF4-FFF2-40B4-BE49-F238E27FC236}">
                <a16:creationId xmlns:a16="http://schemas.microsoft.com/office/drawing/2014/main" id="{5270068A-7FBE-51D0-7E40-31612BA1C1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2863" y="3949701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57" name="Line 31">
            <a:extLst>
              <a:ext uri="{FF2B5EF4-FFF2-40B4-BE49-F238E27FC236}">
                <a16:creationId xmlns:a16="http://schemas.microsoft.com/office/drawing/2014/main" id="{85CA5575-F938-630E-4202-44886F814B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1" y="2514601"/>
            <a:ext cx="1446213" cy="485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58" name="Line 32">
            <a:extLst>
              <a:ext uri="{FF2B5EF4-FFF2-40B4-BE49-F238E27FC236}">
                <a16:creationId xmlns:a16="http://schemas.microsoft.com/office/drawing/2014/main" id="{65DB09B5-C027-D009-25C1-44E8BE766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4063" y="4356100"/>
            <a:ext cx="1039812" cy="38735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59" name="Line 33">
            <a:extLst>
              <a:ext uri="{FF2B5EF4-FFF2-40B4-BE49-F238E27FC236}">
                <a16:creationId xmlns:a16="http://schemas.microsoft.com/office/drawing/2014/main" id="{AB65BBDF-9C15-82BB-7473-136A08439E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4063" y="2709863"/>
            <a:ext cx="1077912" cy="67786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2560" name="Group 34">
            <a:extLst>
              <a:ext uri="{FF2B5EF4-FFF2-40B4-BE49-F238E27FC236}">
                <a16:creationId xmlns:a16="http://schemas.microsoft.com/office/drawing/2014/main" id="{6E9CBDE9-B035-68AB-79B1-A879141D1BC9}"/>
              </a:ext>
            </a:extLst>
          </p:cNvPr>
          <p:cNvGrpSpPr>
            <a:grpSpLocks/>
          </p:cNvGrpSpPr>
          <p:nvPr/>
        </p:nvGrpSpPr>
        <p:grpSpPr bwMode="auto">
          <a:xfrm>
            <a:off x="8134351" y="1600200"/>
            <a:ext cx="1438275" cy="1925638"/>
            <a:chOff x="3796" y="983"/>
            <a:chExt cx="896" cy="1194"/>
          </a:xfrm>
        </p:grpSpPr>
        <p:sp>
          <p:nvSpPr>
            <p:cNvPr id="22564" name="Rectangle 35">
              <a:extLst>
                <a:ext uri="{FF2B5EF4-FFF2-40B4-BE49-F238E27FC236}">
                  <a16:creationId xmlns:a16="http://schemas.microsoft.com/office/drawing/2014/main" id="{2FCA9EC2-5493-7697-0EA1-7D40E6B68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262"/>
              <a:ext cx="896" cy="91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item_key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item_name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brand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type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supplier_type</a:t>
              </a:r>
            </a:p>
          </p:txBody>
        </p:sp>
        <p:sp>
          <p:nvSpPr>
            <p:cNvPr id="22565" name="Text Box 36">
              <a:extLst>
                <a:ext uri="{FF2B5EF4-FFF2-40B4-BE49-F238E27FC236}">
                  <a16:creationId xmlns:a16="http://schemas.microsoft.com/office/drawing/2014/main" id="{2A511BD0-8B55-EF9F-7E27-9948767DD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983"/>
              <a:ext cx="457" cy="28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item</a:t>
              </a:r>
            </a:p>
          </p:txBody>
        </p:sp>
      </p:grpSp>
      <p:grpSp>
        <p:nvGrpSpPr>
          <p:cNvPr id="22561" name="Group 37">
            <a:extLst>
              <a:ext uri="{FF2B5EF4-FFF2-40B4-BE49-F238E27FC236}">
                <a16:creationId xmlns:a16="http://schemas.microsoft.com/office/drawing/2014/main" id="{A88C4369-560A-0185-1FD9-A718CE366BA2}"/>
              </a:ext>
            </a:extLst>
          </p:cNvPr>
          <p:cNvGrpSpPr>
            <a:grpSpLocks/>
          </p:cNvGrpSpPr>
          <p:nvPr/>
        </p:nvGrpSpPr>
        <p:grpSpPr bwMode="auto">
          <a:xfrm>
            <a:off x="2362201" y="3886201"/>
            <a:ext cx="1509713" cy="1393825"/>
            <a:chOff x="3844" y="2426"/>
            <a:chExt cx="939" cy="864"/>
          </a:xfrm>
        </p:grpSpPr>
        <p:sp>
          <p:nvSpPr>
            <p:cNvPr id="22562" name="Rectangle 38">
              <a:extLst>
                <a:ext uri="{FF2B5EF4-FFF2-40B4-BE49-F238E27FC236}">
                  <a16:creationId xmlns:a16="http://schemas.microsoft.com/office/drawing/2014/main" id="{7801511B-7BE5-3646-8AA9-4BF9DFDE6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2716"/>
              <a:ext cx="887" cy="57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branch_key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branch_name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branch_type</a:t>
              </a:r>
            </a:p>
          </p:txBody>
        </p:sp>
        <p:sp>
          <p:nvSpPr>
            <p:cNvPr id="22563" name="Text Box 39">
              <a:extLst>
                <a:ext uri="{FF2B5EF4-FFF2-40B4-BE49-F238E27FC236}">
                  <a16:creationId xmlns:a16="http://schemas.microsoft.com/office/drawing/2014/main" id="{E2737497-6B6E-11B9-32A0-DED89A726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" y="2426"/>
              <a:ext cx="637" cy="2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branch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A460315C-1A93-F4F2-C795-91E502D6D2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71F7081-67EE-4479-B6F4-F2BC6A1CFB20}" type="datetime4">
              <a:rPr lang="en-US" altLang="en-US" sz="1200"/>
              <a:pPr eaLnBrk="1" hangingPunct="1"/>
              <a:t>April 30, 2024</a:t>
            </a:fld>
            <a:endParaRPr lang="en-US" altLang="en-US" sz="1200"/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0ED6B28C-7BA2-45C3-A814-0E551903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/>
              <a:t>Data Mining: Concepts and Techniques</a:t>
            </a:r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7D38D686-80A6-DCF0-8CA7-7802CCB2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6EA962C-8A00-4DAD-AD79-B0ACFFB5CAF4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23557" name="Rectangle 1026">
            <a:extLst>
              <a:ext uri="{FF2B5EF4-FFF2-40B4-BE49-F238E27FC236}">
                <a16:creationId xmlns:a16="http://schemas.microsoft.com/office/drawing/2014/main" id="{27B07956-1F0E-502D-CFFA-F47A736B8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9300" y="490539"/>
            <a:ext cx="7772400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of Snowflake Schema</a:t>
            </a:r>
          </a:p>
        </p:txBody>
      </p:sp>
      <p:sp>
        <p:nvSpPr>
          <p:cNvPr id="23558" name="Rectangle 1028">
            <a:extLst>
              <a:ext uri="{FF2B5EF4-FFF2-40B4-BE49-F238E27FC236}">
                <a16:creationId xmlns:a16="http://schemas.microsoft.com/office/drawing/2014/main" id="{FC5BD80E-9061-D027-C7CA-6D351D72D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3105150"/>
            <a:ext cx="206533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3559" name="Group 1029">
            <a:extLst>
              <a:ext uri="{FF2B5EF4-FFF2-40B4-BE49-F238E27FC236}">
                <a16:creationId xmlns:a16="http://schemas.microsoft.com/office/drawing/2014/main" id="{A8DB2994-1DE1-2978-5C86-52922D4ABD07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1295401"/>
            <a:ext cx="1819275" cy="2163763"/>
            <a:chOff x="277" y="1164"/>
            <a:chExt cx="1133" cy="1341"/>
          </a:xfrm>
        </p:grpSpPr>
        <p:sp>
          <p:nvSpPr>
            <p:cNvPr id="23599" name="Rectangle 1030">
              <a:extLst>
                <a:ext uri="{FF2B5EF4-FFF2-40B4-BE49-F238E27FC236}">
                  <a16:creationId xmlns:a16="http://schemas.microsoft.com/office/drawing/2014/main" id="{294C8077-0A39-9575-328F-08DB0181D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421"/>
              <a:ext cx="1133" cy="10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time_key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day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day_of_the_week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month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quarter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year</a:t>
              </a:r>
            </a:p>
          </p:txBody>
        </p:sp>
        <p:sp>
          <p:nvSpPr>
            <p:cNvPr id="23600" name="Rectangle 1031">
              <a:extLst>
                <a:ext uri="{FF2B5EF4-FFF2-40B4-BE49-F238E27FC236}">
                  <a16:creationId xmlns:a16="http://schemas.microsoft.com/office/drawing/2014/main" id="{8872A1AB-36E8-658C-85A2-957F84714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164"/>
              <a:ext cx="401" cy="2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time</a:t>
              </a:r>
            </a:p>
          </p:txBody>
        </p:sp>
      </p:grpSp>
      <p:grpSp>
        <p:nvGrpSpPr>
          <p:cNvPr id="23560" name="Group 1032">
            <a:extLst>
              <a:ext uri="{FF2B5EF4-FFF2-40B4-BE49-F238E27FC236}">
                <a16:creationId xmlns:a16="http://schemas.microsoft.com/office/drawing/2014/main" id="{6AE1E17A-E278-0E1A-63B9-88158BE02863}"/>
              </a:ext>
            </a:extLst>
          </p:cNvPr>
          <p:cNvGrpSpPr>
            <a:grpSpLocks/>
          </p:cNvGrpSpPr>
          <p:nvPr/>
        </p:nvGrpSpPr>
        <p:grpSpPr bwMode="auto">
          <a:xfrm>
            <a:off x="7467601" y="3810001"/>
            <a:ext cx="1374775" cy="1331913"/>
            <a:chOff x="684" y="2196"/>
            <a:chExt cx="1298" cy="834"/>
          </a:xfrm>
        </p:grpSpPr>
        <p:sp>
          <p:nvSpPr>
            <p:cNvPr id="23597" name="Rectangle 1033">
              <a:extLst>
                <a:ext uri="{FF2B5EF4-FFF2-40B4-BE49-F238E27FC236}">
                  <a16:creationId xmlns:a16="http://schemas.microsoft.com/office/drawing/2014/main" id="{F47277B3-0AD9-508E-6100-87F7534E6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450"/>
              <a:ext cx="1298" cy="5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location_key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street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city_key</a:t>
              </a:r>
            </a:p>
          </p:txBody>
        </p:sp>
        <p:sp>
          <p:nvSpPr>
            <p:cNvPr id="23598" name="Rectangle 1034">
              <a:extLst>
                <a:ext uri="{FF2B5EF4-FFF2-40B4-BE49-F238E27FC236}">
                  <a16:creationId xmlns:a16="http://schemas.microsoft.com/office/drawing/2014/main" id="{A5417CA9-5059-C1D1-06E0-7604D674E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196"/>
              <a:ext cx="953" cy="2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location</a:t>
              </a:r>
            </a:p>
          </p:txBody>
        </p:sp>
      </p:grpSp>
      <p:sp>
        <p:nvSpPr>
          <p:cNvPr id="23561" name="Rectangle 1035">
            <a:extLst>
              <a:ext uri="{FF2B5EF4-FFF2-40B4-BE49-F238E27FC236}">
                <a16:creationId xmlns:a16="http://schemas.microsoft.com/office/drawing/2014/main" id="{3BFC0FA9-598D-4C6A-6E1A-7F299A5C4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3" y="2152650"/>
            <a:ext cx="185621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Sales Fact Table</a:t>
            </a:r>
          </a:p>
        </p:txBody>
      </p:sp>
      <p:sp>
        <p:nvSpPr>
          <p:cNvPr id="23562" name="Rectangle 1036">
            <a:extLst>
              <a:ext uri="{FF2B5EF4-FFF2-40B4-BE49-F238E27FC236}">
                <a16:creationId xmlns:a16="http://schemas.microsoft.com/office/drawing/2014/main" id="{08CECA66-D2E5-5067-6F24-065111D63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2640014"/>
            <a:ext cx="2065338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3" name="Rectangle 1037">
            <a:extLst>
              <a:ext uri="{FF2B5EF4-FFF2-40B4-BE49-F238E27FC236}">
                <a16:creationId xmlns:a16="http://schemas.microsoft.com/office/drawing/2014/main" id="{99670FE9-C180-4C75-29D2-44227783C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2686050"/>
            <a:ext cx="2057400" cy="400752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           time_key</a:t>
            </a:r>
          </a:p>
        </p:txBody>
      </p:sp>
      <p:sp>
        <p:nvSpPr>
          <p:cNvPr id="23564" name="Rectangle 1038">
            <a:extLst>
              <a:ext uri="{FF2B5EF4-FFF2-40B4-BE49-F238E27FC236}">
                <a16:creationId xmlns:a16="http://schemas.microsoft.com/office/drawing/2014/main" id="{D7461C35-AD88-5AF8-836A-7E68DCA8F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135313"/>
            <a:ext cx="2035814" cy="40075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              item_key</a:t>
            </a:r>
          </a:p>
        </p:txBody>
      </p:sp>
      <p:sp>
        <p:nvSpPr>
          <p:cNvPr id="23565" name="Rectangle 1039">
            <a:extLst>
              <a:ext uri="{FF2B5EF4-FFF2-40B4-BE49-F238E27FC236}">
                <a16:creationId xmlns:a16="http://schemas.microsoft.com/office/drawing/2014/main" id="{84814A72-C181-2A3E-F1DB-B481FE799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3570288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6" name="Rectangle 1040">
            <a:extLst>
              <a:ext uri="{FF2B5EF4-FFF2-40B4-BE49-F238E27FC236}">
                <a16:creationId xmlns:a16="http://schemas.microsoft.com/office/drawing/2014/main" id="{AEB60301-C22D-98EE-2050-43B70286F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2087110" cy="40075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           branch_key</a:t>
            </a:r>
          </a:p>
        </p:txBody>
      </p:sp>
      <p:sp>
        <p:nvSpPr>
          <p:cNvPr id="23567" name="Rectangle 1041">
            <a:extLst>
              <a:ext uri="{FF2B5EF4-FFF2-40B4-BE49-F238E27FC236}">
                <a16:creationId xmlns:a16="http://schemas.microsoft.com/office/drawing/2014/main" id="{F6527508-820C-8030-7B72-C65E51F88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033839"/>
            <a:ext cx="2065338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8" name="Rectangle 1042">
            <a:extLst>
              <a:ext uri="{FF2B5EF4-FFF2-40B4-BE49-F238E27FC236}">
                <a16:creationId xmlns:a16="http://schemas.microsoft.com/office/drawing/2014/main" id="{8EC98765-966B-29EA-DC4A-7097C6232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4" y="4057650"/>
            <a:ext cx="2085507" cy="40075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         location_key</a:t>
            </a:r>
          </a:p>
        </p:txBody>
      </p:sp>
      <p:sp>
        <p:nvSpPr>
          <p:cNvPr id="23569" name="Rectangle 1043">
            <a:extLst>
              <a:ext uri="{FF2B5EF4-FFF2-40B4-BE49-F238E27FC236}">
                <a16:creationId xmlns:a16="http://schemas.microsoft.com/office/drawing/2014/main" id="{7DFCBEBE-3623-61F4-C6BE-D985BB3F2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498975"/>
            <a:ext cx="206533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0" name="Rectangle 1044">
            <a:extLst>
              <a:ext uri="{FF2B5EF4-FFF2-40B4-BE49-F238E27FC236}">
                <a16:creationId xmlns:a16="http://schemas.microsoft.com/office/drawing/2014/main" id="{8B241B79-1283-89ED-E50C-F02CE5514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49775"/>
            <a:ext cx="2006960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            units_sold</a:t>
            </a:r>
          </a:p>
        </p:txBody>
      </p:sp>
      <p:sp>
        <p:nvSpPr>
          <p:cNvPr id="23571" name="Rectangle 1045">
            <a:extLst>
              <a:ext uri="{FF2B5EF4-FFF2-40B4-BE49-F238E27FC236}">
                <a16:creationId xmlns:a16="http://schemas.microsoft.com/office/drawing/2014/main" id="{807D781E-CA74-B03F-C2F8-9B94BB0CA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964113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2" name="Rectangle 1046">
            <a:extLst>
              <a:ext uri="{FF2B5EF4-FFF2-40B4-BE49-F238E27FC236}">
                <a16:creationId xmlns:a16="http://schemas.microsoft.com/office/drawing/2014/main" id="{4BC82261-F9EB-05E9-B410-1933C5BE4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4275"/>
            <a:ext cx="2013372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         dollars_sold</a:t>
            </a:r>
          </a:p>
        </p:txBody>
      </p:sp>
      <p:sp>
        <p:nvSpPr>
          <p:cNvPr id="23573" name="Rectangle 1047">
            <a:extLst>
              <a:ext uri="{FF2B5EF4-FFF2-40B4-BE49-F238E27FC236}">
                <a16:creationId xmlns:a16="http://schemas.microsoft.com/office/drawing/2014/main" id="{53CC0AFF-2176-FB82-E92B-A3D6FA273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5429250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4" name="Rectangle 1048">
            <a:extLst>
              <a:ext uri="{FF2B5EF4-FFF2-40B4-BE49-F238E27FC236}">
                <a16:creationId xmlns:a16="http://schemas.microsoft.com/office/drawing/2014/main" id="{F89A8561-188C-E04E-995F-B283ADD63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1" y="5440363"/>
            <a:ext cx="2014975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             avg_sales</a:t>
            </a:r>
          </a:p>
        </p:txBody>
      </p:sp>
      <p:sp>
        <p:nvSpPr>
          <p:cNvPr id="23575" name="Rectangle 1049">
            <a:extLst>
              <a:ext uri="{FF2B5EF4-FFF2-40B4-BE49-F238E27FC236}">
                <a16:creationId xmlns:a16="http://schemas.microsoft.com/office/drawing/2014/main" id="{D811EA27-CBFC-E19A-3CAC-C0D879FC9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86740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Measures</a:t>
            </a:r>
          </a:p>
        </p:txBody>
      </p:sp>
      <p:sp>
        <p:nvSpPr>
          <p:cNvPr id="23576" name="Line 1050">
            <a:extLst>
              <a:ext uri="{FF2B5EF4-FFF2-40B4-BE49-F238E27FC236}">
                <a16:creationId xmlns:a16="http://schemas.microsoft.com/office/drawing/2014/main" id="{0EA98837-4FF8-730F-AB82-A591F82250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724400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7" name="Line 1051">
            <a:extLst>
              <a:ext uri="{FF2B5EF4-FFF2-40B4-BE49-F238E27FC236}">
                <a16:creationId xmlns:a16="http://schemas.microsoft.com/office/drawing/2014/main" id="{9750DD0A-C881-CBA5-FBCB-AA987F53AC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5750" y="5267326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8" name="Line 1052">
            <a:extLst>
              <a:ext uri="{FF2B5EF4-FFF2-40B4-BE49-F238E27FC236}">
                <a16:creationId xmlns:a16="http://schemas.microsoft.com/office/drawing/2014/main" id="{128D0657-A146-8C0B-B709-6E5ACFF13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5751" y="5635626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9" name="Line 1053">
            <a:extLst>
              <a:ext uri="{FF2B5EF4-FFF2-40B4-BE49-F238E27FC236}">
                <a16:creationId xmlns:a16="http://schemas.microsoft.com/office/drawing/2014/main" id="{75A54933-8392-4865-C44D-DFBE25A637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886200"/>
            <a:ext cx="1346200" cy="6858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80" name="Line 1054">
            <a:extLst>
              <a:ext uri="{FF2B5EF4-FFF2-40B4-BE49-F238E27FC236}">
                <a16:creationId xmlns:a16="http://schemas.microsoft.com/office/drawing/2014/main" id="{742605AE-4DE5-29E2-5DFA-2C7B151BA5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1" y="1981201"/>
            <a:ext cx="1522413" cy="866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81" name="Line 1055">
            <a:extLst>
              <a:ext uri="{FF2B5EF4-FFF2-40B4-BE49-F238E27FC236}">
                <a16:creationId xmlns:a16="http://schemas.microsoft.com/office/drawing/2014/main" id="{FA1814FB-BBF0-FF35-6056-F88A7033C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267200"/>
            <a:ext cx="609600" cy="152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82" name="Line 1056">
            <a:extLst>
              <a:ext uri="{FF2B5EF4-FFF2-40B4-BE49-F238E27FC236}">
                <a16:creationId xmlns:a16="http://schemas.microsoft.com/office/drawing/2014/main" id="{6C2A4E89-B6D3-6B39-A2C0-14F30A77F0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2286000"/>
            <a:ext cx="609600" cy="8382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3583" name="Group 1057">
            <a:extLst>
              <a:ext uri="{FF2B5EF4-FFF2-40B4-BE49-F238E27FC236}">
                <a16:creationId xmlns:a16="http://schemas.microsoft.com/office/drawing/2014/main" id="{78E02051-48B2-6827-1846-DBF7612C92B6}"/>
              </a:ext>
            </a:extLst>
          </p:cNvPr>
          <p:cNvGrpSpPr>
            <a:grpSpLocks/>
          </p:cNvGrpSpPr>
          <p:nvPr/>
        </p:nvGrpSpPr>
        <p:grpSpPr bwMode="auto">
          <a:xfrm>
            <a:off x="7467601" y="1524000"/>
            <a:ext cx="1374775" cy="1924050"/>
            <a:chOff x="3796" y="983"/>
            <a:chExt cx="857" cy="1193"/>
          </a:xfrm>
        </p:grpSpPr>
        <p:sp>
          <p:nvSpPr>
            <p:cNvPr id="23595" name="Rectangle 1058">
              <a:extLst>
                <a:ext uri="{FF2B5EF4-FFF2-40B4-BE49-F238E27FC236}">
                  <a16:creationId xmlns:a16="http://schemas.microsoft.com/office/drawing/2014/main" id="{51525303-F485-CB87-108E-F4262390F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262"/>
              <a:ext cx="857" cy="91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item_key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item_name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brand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type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supplier_key</a:t>
              </a:r>
            </a:p>
          </p:txBody>
        </p:sp>
        <p:sp>
          <p:nvSpPr>
            <p:cNvPr id="23596" name="Text Box 1059">
              <a:extLst>
                <a:ext uri="{FF2B5EF4-FFF2-40B4-BE49-F238E27FC236}">
                  <a16:creationId xmlns:a16="http://schemas.microsoft.com/office/drawing/2014/main" id="{302E6CCE-829E-C7B9-7260-19168C336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983"/>
              <a:ext cx="457" cy="28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item</a:t>
              </a:r>
            </a:p>
          </p:txBody>
        </p:sp>
      </p:grpSp>
      <p:grpSp>
        <p:nvGrpSpPr>
          <p:cNvPr id="23584" name="Group 1060">
            <a:extLst>
              <a:ext uri="{FF2B5EF4-FFF2-40B4-BE49-F238E27FC236}">
                <a16:creationId xmlns:a16="http://schemas.microsoft.com/office/drawing/2014/main" id="{9A49F683-1FDB-1836-D52F-0C5B576938E5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3886201"/>
            <a:ext cx="1509713" cy="1393825"/>
            <a:chOff x="3844" y="2426"/>
            <a:chExt cx="939" cy="864"/>
          </a:xfrm>
        </p:grpSpPr>
        <p:sp>
          <p:nvSpPr>
            <p:cNvPr id="23593" name="Rectangle 1061">
              <a:extLst>
                <a:ext uri="{FF2B5EF4-FFF2-40B4-BE49-F238E27FC236}">
                  <a16:creationId xmlns:a16="http://schemas.microsoft.com/office/drawing/2014/main" id="{8BCC6756-7017-0A7B-C896-79D8154BC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2716"/>
              <a:ext cx="887" cy="57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branch_key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branch_name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branch_type</a:t>
              </a:r>
            </a:p>
          </p:txBody>
        </p:sp>
        <p:sp>
          <p:nvSpPr>
            <p:cNvPr id="23594" name="Text Box 1062">
              <a:extLst>
                <a:ext uri="{FF2B5EF4-FFF2-40B4-BE49-F238E27FC236}">
                  <a16:creationId xmlns:a16="http://schemas.microsoft.com/office/drawing/2014/main" id="{D96EC836-B0B1-AE8F-C30D-73AF3D171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" y="2426"/>
              <a:ext cx="637" cy="2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branch</a:t>
              </a:r>
            </a:p>
          </p:txBody>
        </p:sp>
      </p:grpSp>
      <p:grpSp>
        <p:nvGrpSpPr>
          <p:cNvPr id="23585" name="Group 1064">
            <a:extLst>
              <a:ext uri="{FF2B5EF4-FFF2-40B4-BE49-F238E27FC236}">
                <a16:creationId xmlns:a16="http://schemas.microsoft.com/office/drawing/2014/main" id="{22B1DAD5-CD96-5319-B8FB-BBDEC74419B0}"/>
              </a:ext>
            </a:extLst>
          </p:cNvPr>
          <p:cNvGrpSpPr>
            <a:grpSpLocks/>
          </p:cNvGrpSpPr>
          <p:nvPr/>
        </p:nvGrpSpPr>
        <p:grpSpPr bwMode="auto">
          <a:xfrm>
            <a:off x="9218614" y="1981200"/>
            <a:ext cx="1449387" cy="998538"/>
            <a:chOff x="3789" y="855"/>
            <a:chExt cx="903" cy="1172"/>
          </a:xfrm>
        </p:grpSpPr>
        <p:sp>
          <p:nvSpPr>
            <p:cNvPr id="23591" name="Rectangle 1065">
              <a:extLst>
                <a:ext uri="{FF2B5EF4-FFF2-40B4-BE49-F238E27FC236}">
                  <a16:creationId xmlns:a16="http://schemas.microsoft.com/office/drawing/2014/main" id="{98EB903B-D5D0-B388-7EE2-ACA878934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263"/>
              <a:ext cx="896" cy="7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supplier_key</a:t>
              </a:r>
            </a:p>
            <a:p>
              <a:r>
                <a:rPr lang="en-US" altLang="en-US" sz="1800">
                  <a:latin typeface="Times New Roman" panose="02020603050405020304" pitchFamily="18" charset="0"/>
                </a:rPr>
                <a:t>supplier_type</a:t>
              </a:r>
            </a:p>
          </p:txBody>
        </p:sp>
        <p:sp>
          <p:nvSpPr>
            <p:cNvPr id="23592" name="Text Box 1066">
              <a:extLst>
                <a:ext uri="{FF2B5EF4-FFF2-40B4-BE49-F238E27FC236}">
                  <a16:creationId xmlns:a16="http://schemas.microsoft.com/office/drawing/2014/main" id="{66A26FDE-FEC6-AB9F-F07C-03F5DA6C4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9" y="855"/>
              <a:ext cx="732" cy="54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supplier</a:t>
              </a:r>
            </a:p>
          </p:txBody>
        </p:sp>
      </p:grpSp>
      <p:sp>
        <p:nvSpPr>
          <p:cNvPr id="23586" name="Line 1067">
            <a:extLst>
              <a:ext uri="{FF2B5EF4-FFF2-40B4-BE49-F238E27FC236}">
                <a16:creationId xmlns:a16="http://schemas.microsoft.com/office/drawing/2014/main" id="{577E00C4-996C-AE6C-0425-0C6E6EF3E1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6800" y="2667000"/>
            <a:ext cx="533400" cy="533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3587" name="Group 1069">
            <a:extLst>
              <a:ext uri="{FF2B5EF4-FFF2-40B4-BE49-F238E27FC236}">
                <a16:creationId xmlns:a16="http://schemas.microsoft.com/office/drawing/2014/main" id="{1FD0B297-26E1-8DAB-14AD-222420DEDA60}"/>
              </a:ext>
            </a:extLst>
          </p:cNvPr>
          <p:cNvGrpSpPr>
            <a:grpSpLocks/>
          </p:cNvGrpSpPr>
          <p:nvPr/>
        </p:nvGrpSpPr>
        <p:grpSpPr bwMode="auto">
          <a:xfrm>
            <a:off x="9013826" y="4876801"/>
            <a:ext cx="1654175" cy="1495425"/>
            <a:chOff x="684" y="2196"/>
            <a:chExt cx="1565" cy="913"/>
          </a:xfrm>
        </p:grpSpPr>
        <p:sp>
          <p:nvSpPr>
            <p:cNvPr id="23589" name="Rectangle 1070">
              <a:extLst>
                <a:ext uri="{FF2B5EF4-FFF2-40B4-BE49-F238E27FC236}">
                  <a16:creationId xmlns:a16="http://schemas.microsoft.com/office/drawing/2014/main" id="{B8422226-EF79-01D5-9983-C43662332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450"/>
              <a:ext cx="1565" cy="65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city_key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city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state_or_province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23590" name="Rectangle 1071">
              <a:extLst>
                <a:ext uri="{FF2B5EF4-FFF2-40B4-BE49-F238E27FC236}">
                  <a16:creationId xmlns:a16="http://schemas.microsoft.com/office/drawing/2014/main" id="{D49FF9A2-00FC-9B79-D354-0C44E3629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196"/>
              <a:ext cx="542" cy="2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city</a:t>
              </a:r>
            </a:p>
          </p:txBody>
        </p:sp>
      </p:grpSp>
      <p:sp>
        <p:nvSpPr>
          <p:cNvPr id="23588" name="Line 1072">
            <a:extLst>
              <a:ext uri="{FF2B5EF4-FFF2-40B4-BE49-F238E27FC236}">
                <a16:creationId xmlns:a16="http://schemas.microsoft.com/office/drawing/2014/main" id="{ADFAD18C-F9CF-8A4F-1361-F0A4E0DEC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5029200"/>
            <a:ext cx="685800" cy="4572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44E3E832-FF09-C58E-7100-264586983E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BB3DA3D-3A5A-4F51-B7C1-5063EEDCD2FC}" type="datetime4">
              <a:rPr lang="en-US" altLang="en-US" sz="1200"/>
              <a:pPr eaLnBrk="1" hangingPunct="1"/>
              <a:t>April 30, 2024</a:t>
            </a:fld>
            <a:endParaRPr lang="en-US" altLang="en-US" sz="1200"/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5CB2F899-5B5E-356C-E749-29085206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/>
              <a:t>Data Mining: Concepts and Techniques</a:t>
            </a: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ACC94AC6-BA2E-C802-6004-7AFAACC8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0466308-B03A-4A11-9B31-5E8189E38375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88059063-3465-C2CF-8FC8-8E23219CE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3188" y="381000"/>
            <a:ext cx="696595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of Fact Constellation</a:t>
            </a:r>
          </a:p>
        </p:txBody>
      </p:sp>
      <p:sp>
        <p:nvSpPr>
          <p:cNvPr id="24582" name="Rectangle 4">
            <a:extLst>
              <a:ext uri="{FF2B5EF4-FFF2-40B4-BE49-F238E27FC236}">
                <a16:creationId xmlns:a16="http://schemas.microsoft.com/office/drawing/2014/main" id="{D653E27B-C9CF-0A9C-886F-9DC1C26FF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048000"/>
            <a:ext cx="160813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4583" name="Group 5">
            <a:extLst>
              <a:ext uri="{FF2B5EF4-FFF2-40B4-BE49-F238E27FC236}">
                <a16:creationId xmlns:a16="http://schemas.microsoft.com/office/drawing/2014/main" id="{12BBE67F-019A-CDAC-911F-14CFE2918400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219200"/>
            <a:ext cx="1639888" cy="1982788"/>
            <a:chOff x="277" y="1164"/>
            <a:chExt cx="1021" cy="1229"/>
          </a:xfrm>
        </p:grpSpPr>
        <p:sp>
          <p:nvSpPr>
            <p:cNvPr id="24643" name="Rectangle 6">
              <a:extLst>
                <a:ext uri="{FF2B5EF4-FFF2-40B4-BE49-F238E27FC236}">
                  <a16:creationId xmlns:a16="http://schemas.microsoft.com/office/drawing/2014/main" id="{E3FE1463-1E20-50BF-EB4A-779BC1FC2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421"/>
              <a:ext cx="1021" cy="97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time_key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day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day_of_the_week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month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quarter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year</a:t>
              </a:r>
            </a:p>
          </p:txBody>
        </p:sp>
        <p:sp>
          <p:nvSpPr>
            <p:cNvPr id="24644" name="Rectangle 7">
              <a:extLst>
                <a:ext uri="{FF2B5EF4-FFF2-40B4-BE49-F238E27FC236}">
                  <a16:creationId xmlns:a16="http://schemas.microsoft.com/office/drawing/2014/main" id="{6D4C1B28-8D4E-EF56-9209-3CA564018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164"/>
              <a:ext cx="374" cy="233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time</a:t>
              </a:r>
            </a:p>
          </p:txBody>
        </p:sp>
      </p:grpSp>
      <p:grpSp>
        <p:nvGrpSpPr>
          <p:cNvPr id="24584" name="Group 8">
            <a:extLst>
              <a:ext uri="{FF2B5EF4-FFF2-40B4-BE49-F238E27FC236}">
                <a16:creationId xmlns:a16="http://schemas.microsoft.com/office/drawing/2014/main" id="{A1586209-1639-D625-00EB-CC0A42E6A231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4038600"/>
            <a:ext cx="1654175" cy="1733550"/>
            <a:chOff x="684" y="2196"/>
            <a:chExt cx="1030" cy="1075"/>
          </a:xfrm>
        </p:grpSpPr>
        <p:sp>
          <p:nvSpPr>
            <p:cNvPr id="24641" name="Rectangle 9">
              <a:extLst>
                <a:ext uri="{FF2B5EF4-FFF2-40B4-BE49-F238E27FC236}">
                  <a16:creationId xmlns:a16="http://schemas.microsoft.com/office/drawing/2014/main" id="{8A542480-CE5C-4BA2-49DA-3867CCD5F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450"/>
              <a:ext cx="1030" cy="82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location_key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street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city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province_or_state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24642" name="Rectangle 10">
              <a:extLst>
                <a:ext uri="{FF2B5EF4-FFF2-40B4-BE49-F238E27FC236}">
                  <a16:creationId xmlns:a16="http://schemas.microsoft.com/office/drawing/2014/main" id="{3A21548F-F361-86A8-7500-E29AA957A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196"/>
              <a:ext cx="580" cy="2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location</a:t>
              </a:r>
            </a:p>
          </p:txBody>
        </p:sp>
      </p:grpSp>
      <p:sp>
        <p:nvSpPr>
          <p:cNvPr id="24585" name="Rectangle 11">
            <a:extLst>
              <a:ext uri="{FF2B5EF4-FFF2-40B4-BE49-F238E27FC236}">
                <a16:creationId xmlns:a16="http://schemas.microsoft.com/office/drawing/2014/main" id="{F671C062-92BE-6D5F-4658-873860189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33601"/>
            <a:ext cx="169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Sales Fact Table</a:t>
            </a:r>
          </a:p>
        </p:txBody>
      </p:sp>
      <p:sp>
        <p:nvSpPr>
          <p:cNvPr id="24586" name="Rectangle 12">
            <a:extLst>
              <a:ext uri="{FF2B5EF4-FFF2-40B4-BE49-F238E27FC236}">
                <a16:creationId xmlns:a16="http://schemas.microsoft.com/office/drawing/2014/main" id="{8ADD8E6D-A5B2-3670-65ED-03B6D9264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59080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7" name="Rectangle 13">
            <a:extLst>
              <a:ext uri="{FF2B5EF4-FFF2-40B4-BE49-F238E27FC236}">
                <a16:creationId xmlns:a16="http://schemas.microsoft.com/office/drawing/2014/main" id="{AFFFDE8B-1195-8FB4-7932-E43630D25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667001"/>
            <a:ext cx="1601788" cy="366713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time_key</a:t>
            </a:r>
          </a:p>
        </p:txBody>
      </p:sp>
      <p:sp>
        <p:nvSpPr>
          <p:cNvPr id="24588" name="Rectangle 14">
            <a:extLst>
              <a:ext uri="{FF2B5EF4-FFF2-40B4-BE49-F238E27FC236}">
                <a16:creationId xmlns:a16="http://schemas.microsoft.com/office/drawing/2014/main" id="{74A25553-BBC4-FD37-BA01-B6671BA55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124201"/>
            <a:ext cx="1600200" cy="3667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         item_key</a:t>
            </a:r>
          </a:p>
        </p:txBody>
      </p:sp>
      <p:sp>
        <p:nvSpPr>
          <p:cNvPr id="24589" name="Rectangle 15">
            <a:extLst>
              <a:ext uri="{FF2B5EF4-FFF2-40B4-BE49-F238E27FC236}">
                <a16:creationId xmlns:a16="http://schemas.microsoft.com/office/drawing/2014/main" id="{CC9876CE-D558-042A-97E9-7ED9DA735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05200"/>
            <a:ext cx="1600200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0" name="Rectangle 16">
            <a:extLst>
              <a:ext uri="{FF2B5EF4-FFF2-40B4-BE49-F238E27FC236}">
                <a16:creationId xmlns:a16="http://schemas.microsoft.com/office/drawing/2014/main" id="{020B435F-4DDE-AE5E-5AAB-5DF27FF64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05201"/>
            <a:ext cx="1600200" cy="3667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      branch_key</a:t>
            </a:r>
          </a:p>
        </p:txBody>
      </p:sp>
      <p:sp>
        <p:nvSpPr>
          <p:cNvPr id="24591" name="Rectangle 17">
            <a:extLst>
              <a:ext uri="{FF2B5EF4-FFF2-40B4-BE49-F238E27FC236}">
                <a16:creationId xmlns:a16="http://schemas.microsoft.com/office/drawing/2014/main" id="{D442741C-017F-E90F-6EA2-2DCCB8D85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96240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2" name="Rectangle 18">
            <a:extLst>
              <a:ext uri="{FF2B5EF4-FFF2-40B4-BE49-F238E27FC236}">
                <a16:creationId xmlns:a16="http://schemas.microsoft.com/office/drawing/2014/main" id="{007435C6-8C22-3642-48B8-2B6D8AC20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3" y="3981451"/>
            <a:ext cx="15938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    location_key</a:t>
            </a:r>
          </a:p>
        </p:txBody>
      </p:sp>
      <p:sp>
        <p:nvSpPr>
          <p:cNvPr id="24593" name="Rectangle 19">
            <a:extLst>
              <a:ext uri="{FF2B5EF4-FFF2-40B4-BE49-F238E27FC236}">
                <a16:creationId xmlns:a16="http://schemas.microsoft.com/office/drawing/2014/main" id="{E594D48A-D14D-7034-A5BF-BAD66BB9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6" y="4419601"/>
            <a:ext cx="1635125" cy="455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4" name="Rectangle 20">
            <a:extLst>
              <a:ext uri="{FF2B5EF4-FFF2-40B4-BE49-F238E27FC236}">
                <a16:creationId xmlns:a16="http://schemas.microsoft.com/office/drawing/2014/main" id="{1C324348-B8AC-3C8D-A3CC-A160C2A4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73576"/>
            <a:ext cx="1581150" cy="36671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        units_sold</a:t>
            </a:r>
          </a:p>
        </p:txBody>
      </p:sp>
      <p:sp>
        <p:nvSpPr>
          <p:cNvPr id="24595" name="Rectangle 21">
            <a:extLst>
              <a:ext uri="{FF2B5EF4-FFF2-40B4-BE49-F238E27FC236}">
                <a16:creationId xmlns:a16="http://schemas.microsoft.com/office/drawing/2014/main" id="{1F9252B1-8772-4E52-702E-07BD82DAD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6" y="4876801"/>
            <a:ext cx="1635125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6" name="Rectangle 22">
            <a:extLst>
              <a:ext uri="{FF2B5EF4-FFF2-40B4-BE49-F238E27FC236}">
                <a16:creationId xmlns:a16="http://schemas.microsoft.com/office/drawing/2014/main" id="{B16F5F77-3AF3-5EF0-05B5-1ADA152E5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918076"/>
            <a:ext cx="1587500" cy="36671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     dollars_sold</a:t>
            </a:r>
          </a:p>
        </p:txBody>
      </p:sp>
      <p:sp>
        <p:nvSpPr>
          <p:cNvPr id="24597" name="Rectangle 23">
            <a:extLst>
              <a:ext uri="{FF2B5EF4-FFF2-40B4-BE49-F238E27FC236}">
                <a16:creationId xmlns:a16="http://schemas.microsoft.com/office/drawing/2014/main" id="{4D6D3984-CDFA-6265-BD19-B8DCE6B7C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6" y="5334000"/>
            <a:ext cx="16351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8" name="Rectangle 24">
            <a:extLst>
              <a:ext uri="{FF2B5EF4-FFF2-40B4-BE49-F238E27FC236}">
                <a16:creationId xmlns:a16="http://schemas.microsoft.com/office/drawing/2014/main" id="{D3C01907-0B4D-6EE2-DC0C-A2E389F02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5364163"/>
            <a:ext cx="1587500" cy="36671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         avg_sales</a:t>
            </a:r>
          </a:p>
        </p:txBody>
      </p:sp>
      <p:sp>
        <p:nvSpPr>
          <p:cNvPr id="24599" name="Rectangle 25">
            <a:extLst>
              <a:ext uri="{FF2B5EF4-FFF2-40B4-BE49-F238E27FC236}">
                <a16:creationId xmlns:a16="http://schemas.microsoft.com/office/drawing/2014/main" id="{628F4908-337B-8C01-CD41-FC0EF0D86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715000"/>
            <a:ext cx="1219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Measures</a:t>
            </a:r>
          </a:p>
        </p:txBody>
      </p:sp>
      <p:sp>
        <p:nvSpPr>
          <p:cNvPr id="24600" name="Line 26">
            <a:extLst>
              <a:ext uri="{FF2B5EF4-FFF2-40B4-BE49-F238E27FC236}">
                <a16:creationId xmlns:a16="http://schemas.microsoft.com/office/drawing/2014/main" id="{369EAA5F-5DFA-2738-3ED0-458C7E5A54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8389" y="4648200"/>
            <a:ext cx="769937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1" name="Line 27">
            <a:extLst>
              <a:ext uri="{FF2B5EF4-FFF2-40B4-BE49-F238E27FC236}">
                <a16:creationId xmlns:a16="http://schemas.microsoft.com/office/drawing/2014/main" id="{4816E392-EA2A-DA75-1421-318FB946CC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9339" y="5191126"/>
            <a:ext cx="788987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2" name="Line 28">
            <a:extLst>
              <a:ext uri="{FF2B5EF4-FFF2-40B4-BE49-F238E27FC236}">
                <a16:creationId xmlns:a16="http://schemas.microsoft.com/office/drawing/2014/main" id="{A009145A-8717-D0BB-97A5-672352452A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9339" y="5559426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3" name="Line 29">
            <a:extLst>
              <a:ext uri="{FF2B5EF4-FFF2-40B4-BE49-F238E27FC236}">
                <a16:creationId xmlns:a16="http://schemas.microsoft.com/office/drawing/2014/main" id="{B2D23537-29A7-4AE7-5389-B5B87480FA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5475" y="3816351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4" name="Line 30">
            <a:extLst>
              <a:ext uri="{FF2B5EF4-FFF2-40B4-BE49-F238E27FC236}">
                <a16:creationId xmlns:a16="http://schemas.microsoft.com/office/drawing/2014/main" id="{FF8412CC-8553-3D34-AE27-CC3E7D1DAB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2362200"/>
            <a:ext cx="914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5" name="Line 31">
            <a:extLst>
              <a:ext uri="{FF2B5EF4-FFF2-40B4-BE49-F238E27FC236}">
                <a16:creationId xmlns:a16="http://schemas.microsoft.com/office/drawing/2014/main" id="{66AA7E71-A43C-D150-C84F-B8366EB90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267200"/>
            <a:ext cx="533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6" name="Line 32">
            <a:extLst>
              <a:ext uri="{FF2B5EF4-FFF2-40B4-BE49-F238E27FC236}">
                <a16:creationId xmlns:a16="http://schemas.microsoft.com/office/drawing/2014/main" id="{5626BDF4-2E4A-6939-7716-8C347368C2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1"/>
            <a:ext cx="762000" cy="52546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4607" name="Group 33">
            <a:extLst>
              <a:ext uri="{FF2B5EF4-FFF2-40B4-BE49-F238E27FC236}">
                <a16:creationId xmlns:a16="http://schemas.microsoft.com/office/drawing/2014/main" id="{F31B2166-6C60-4374-953F-BC12209C6962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524001"/>
            <a:ext cx="1303338" cy="1744663"/>
            <a:chOff x="3796" y="1002"/>
            <a:chExt cx="812" cy="1081"/>
          </a:xfrm>
        </p:grpSpPr>
        <p:sp>
          <p:nvSpPr>
            <p:cNvPr id="24639" name="Rectangle 34">
              <a:extLst>
                <a:ext uri="{FF2B5EF4-FFF2-40B4-BE49-F238E27FC236}">
                  <a16:creationId xmlns:a16="http://schemas.microsoft.com/office/drawing/2014/main" id="{08CF6FAE-9763-BCD1-3DD8-0802B606F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262"/>
              <a:ext cx="812" cy="82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item_key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item_name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brand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type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supplier_type</a:t>
              </a:r>
            </a:p>
          </p:txBody>
        </p:sp>
        <p:sp>
          <p:nvSpPr>
            <p:cNvPr id="24640" name="Text Box 35">
              <a:extLst>
                <a:ext uri="{FF2B5EF4-FFF2-40B4-BE49-F238E27FC236}">
                  <a16:creationId xmlns:a16="http://schemas.microsoft.com/office/drawing/2014/main" id="{69F37D70-C908-C3A2-E8A5-7B2DBC721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3" y="1002"/>
              <a:ext cx="401" cy="25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Times New Roman" panose="02020603050405020304" pitchFamily="18" charset="0"/>
                </a:rPr>
                <a:t>item</a:t>
              </a:r>
            </a:p>
          </p:txBody>
        </p:sp>
      </p:grpSp>
      <p:grpSp>
        <p:nvGrpSpPr>
          <p:cNvPr id="24608" name="Group 36">
            <a:extLst>
              <a:ext uri="{FF2B5EF4-FFF2-40B4-BE49-F238E27FC236}">
                <a16:creationId xmlns:a16="http://schemas.microsoft.com/office/drawing/2014/main" id="{8333F7A6-9F2C-3C92-F0A5-82A5AD3F314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962401"/>
            <a:ext cx="1290638" cy="1230313"/>
            <a:chOff x="3896" y="2472"/>
            <a:chExt cx="803" cy="762"/>
          </a:xfrm>
        </p:grpSpPr>
        <p:sp>
          <p:nvSpPr>
            <p:cNvPr id="24637" name="Rectangle 37">
              <a:extLst>
                <a:ext uri="{FF2B5EF4-FFF2-40B4-BE49-F238E27FC236}">
                  <a16:creationId xmlns:a16="http://schemas.microsoft.com/office/drawing/2014/main" id="{997EF77C-A784-4778-6CB8-B9D2CB572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2716"/>
              <a:ext cx="803" cy="51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branch_key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branch_name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branch_type</a:t>
              </a:r>
            </a:p>
          </p:txBody>
        </p:sp>
        <p:sp>
          <p:nvSpPr>
            <p:cNvPr id="24638" name="Text Box 38">
              <a:extLst>
                <a:ext uri="{FF2B5EF4-FFF2-40B4-BE49-F238E27FC236}">
                  <a16:creationId xmlns:a16="http://schemas.microsoft.com/office/drawing/2014/main" id="{49314344-64BC-F647-84EC-8FDCAF605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7" y="2472"/>
              <a:ext cx="507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branch</a:t>
              </a:r>
            </a:p>
          </p:txBody>
        </p:sp>
      </p:grpSp>
      <p:sp>
        <p:nvSpPr>
          <p:cNvPr id="24609" name="Rectangle 39">
            <a:extLst>
              <a:ext uri="{FF2B5EF4-FFF2-40B4-BE49-F238E27FC236}">
                <a16:creationId xmlns:a16="http://schemas.microsoft.com/office/drawing/2014/main" id="{97631104-E22B-2F24-FA94-21ECF65BE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9" y="2495550"/>
            <a:ext cx="16081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0" name="Rectangle 40">
            <a:extLst>
              <a:ext uri="{FF2B5EF4-FFF2-40B4-BE49-F238E27FC236}">
                <a16:creationId xmlns:a16="http://schemas.microsoft.com/office/drawing/2014/main" id="{75536EC3-5AA1-8B6F-F661-2C0118950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88" y="1581151"/>
            <a:ext cx="203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Shipping Fact Table</a:t>
            </a:r>
          </a:p>
        </p:txBody>
      </p:sp>
      <p:sp>
        <p:nvSpPr>
          <p:cNvPr id="24611" name="Rectangle 41">
            <a:extLst>
              <a:ext uri="{FF2B5EF4-FFF2-40B4-BE49-F238E27FC236}">
                <a16:creationId xmlns:a16="http://schemas.microsoft.com/office/drawing/2014/main" id="{76157095-E5FC-B960-CB74-36E6E3EB6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8" y="203835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2" name="Rectangle 42">
            <a:extLst>
              <a:ext uri="{FF2B5EF4-FFF2-40B4-BE49-F238E27FC236}">
                <a16:creationId xmlns:a16="http://schemas.microsoft.com/office/drawing/2014/main" id="{F9021A70-E453-7023-36D5-EE0FED571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9" y="2114551"/>
            <a:ext cx="1601787" cy="366713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time_key</a:t>
            </a:r>
          </a:p>
        </p:txBody>
      </p:sp>
      <p:sp>
        <p:nvSpPr>
          <p:cNvPr id="24613" name="Rectangle 43">
            <a:extLst>
              <a:ext uri="{FF2B5EF4-FFF2-40B4-BE49-F238E27FC236}">
                <a16:creationId xmlns:a16="http://schemas.microsoft.com/office/drawing/2014/main" id="{5EF66FCE-D872-C2AB-4748-7EA1145F7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8" y="2571751"/>
            <a:ext cx="1600200" cy="3667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         item_key</a:t>
            </a:r>
          </a:p>
        </p:txBody>
      </p:sp>
      <p:sp>
        <p:nvSpPr>
          <p:cNvPr id="24614" name="Rectangle 44">
            <a:extLst>
              <a:ext uri="{FF2B5EF4-FFF2-40B4-BE49-F238E27FC236}">
                <a16:creationId xmlns:a16="http://schemas.microsoft.com/office/drawing/2014/main" id="{9C88992A-874A-7DDA-1F74-36DACBE6A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8" y="2952750"/>
            <a:ext cx="1600200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5" name="Rectangle 45">
            <a:extLst>
              <a:ext uri="{FF2B5EF4-FFF2-40B4-BE49-F238E27FC236}">
                <a16:creationId xmlns:a16="http://schemas.microsoft.com/office/drawing/2014/main" id="{3FDA4B21-CC9F-4A22-BA2F-63486AE8B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8" y="2952751"/>
            <a:ext cx="1600200" cy="3667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     shipper_key</a:t>
            </a:r>
          </a:p>
        </p:txBody>
      </p:sp>
      <p:sp>
        <p:nvSpPr>
          <p:cNvPr id="24616" name="Rectangle 46">
            <a:extLst>
              <a:ext uri="{FF2B5EF4-FFF2-40B4-BE49-F238E27FC236}">
                <a16:creationId xmlns:a16="http://schemas.microsoft.com/office/drawing/2014/main" id="{5C31CDBE-1384-5BF2-2D4B-8D013717E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8" y="340995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7" name="Rectangle 47">
            <a:extLst>
              <a:ext uri="{FF2B5EF4-FFF2-40B4-BE49-F238E27FC236}">
                <a16:creationId xmlns:a16="http://schemas.microsoft.com/office/drawing/2014/main" id="{E80BA7C8-3A3C-083B-0099-7CE421FA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429001"/>
            <a:ext cx="15938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  from_location</a:t>
            </a:r>
          </a:p>
        </p:txBody>
      </p:sp>
      <p:sp>
        <p:nvSpPr>
          <p:cNvPr id="24618" name="Rectangle 48">
            <a:extLst>
              <a:ext uri="{FF2B5EF4-FFF2-40B4-BE49-F238E27FC236}">
                <a16:creationId xmlns:a16="http://schemas.microsoft.com/office/drawing/2014/main" id="{9767174A-8C86-5ECF-6C04-3494115F7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064" y="3867151"/>
            <a:ext cx="1635125" cy="455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9" name="Rectangle 49">
            <a:extLst>
              <a:ext uri="{FF2B5EF4-FFF2-40B4-BE49-F238E27FC236}">
                <a16:creationId xmlns:a16="http://schemas.microsoft.com/office/drawing/2014/main" id="{4C9F3BF6-8CAF-8057-982F-C21429526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8" y="3943351"/>
            <a:ext cx="15557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      to_location</a:t>
            </a:r>
          </a:p>
        </p:txBody>
      </p:sp>
      <p:sp>
        <p:nvSpPr>
          <p:cNvPr id="24620" name="Rectangle 50">
            <a:extLst>
              <a:ext uri="{FF2B5EF4-FFF2-40B4-BE49-F238E27FC236}">
                <a16:creationId xmlns:a16="http://schemas.microsoft.com/office/drawing/2014/main" id="{C298CBD0-2D64-58A4-88F9-DE263AF83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064" y="4324351"/>
            <a:ext cx="1635125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1" name="Rectangle 51">
            <a:extLst>
              <a:ext uri="{FF2B5EF4-FFF2-40B4-BE49-F238E27FC236}">
                <a16:creationId xmlns:a16="http://schemas.microsoft.com/office/drawing/2014/main" id="{ADD0439F-93A1-D86A-BE27-90338A404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8" y="4365626"/>
            <a:ext cx="1574800" cy="36671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     dollars_cost</a:t>
            </a:r>
          </a:p>
        </p:txBody>
      </p:sp>
      <p:sp>
        <p:nvSpPr>
          <p:cNvPr id="24622" name="Rectangle 52">
            <a:extLst>
              <a:ext uri="{FF2B5EF4-FFF2-40B4-BE49-F238E27FC236}">
                <a16:creationId xmlns:a16="http://schemas.microsoft.com/office/drawing/2014/main" id="{4DE8E1EA-10AA-943F-BD7C-B702887AC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064" y="4781550"/>
            <a:ext cx="16351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3" name="Rectangle 53">
            <a:extLst>
              <a:ext uri="{FF2B5EF4-FFF2-40B4-BE49-F238E27FC236}">
                <a16:creationId xmlns:a16="http://schemas.microsoft.com/office/drawing/2014/main" id="{BA277B86-F73A-B602-7BA5-6934364A0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938" y="4811713"/>
            <a:ext cx="1625600" cy="36671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   units_shipped</a:t>
            </a:r>
          </a:p>
        </p:txBody>
      </p:sp>
      <p:sp>
        <p:nvSpPr>
          <p:cNvPr id="24624" name="Line 55">
            <a:extLst>
              <a:ext uri="{FF2B5EF4-FFF2-40B4-BE49-F238E27FC236}">
                <a16:creationId xmlns:a16="http://schemas.microsoft.com/office/drawing/2014/main" id="{608146FC-D74C-EB14-1E45-A678F0658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3400" y="1524000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4625" name="Line 56">
            <a:extLst>
              <a:ext uri="{FF2B5EF4-FFF2-40B4-BE49-F238E27FC236}">
                <a16:creationId xmlns:a16="http://schemas.microsoft.com/office/drawing/2014/main" id="{1DA2FC3E-F202-7C6B-9C9B-8ADD766EC0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15240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4626" name="Line 57">
            <a:extLst>
              <a:ext uri="{FF2B5EF4-FFF2-40B4-BE49-F238E27FC236}">
                <a16:creationId xmlns:a16="http://schemas.microsoft.com/office/drawing/2014/main" id="{C162768A-F22F-E6CA-816F-7E58B3F81E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15240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4627" name="Line 58">
            <a:extLst>
              <a:ext uri="{FF2B5EF4-FFF2-40B4-BE49-F238E27FC236}">
                <a16:creationId xmlns:a16="http://schemas.microsoft.com/office/drawing/2014/main" id="{ED47D61A-AC03-D94F-0108-67A5D3CDF3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1000" y="22860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4628" name="Line 59">
            <a:extLst>
              <a:ext uri="{FF2B5EF4-FFF2-40B4-BE49-F238E27FC236}">
                <a16:creationId xmlns:a16="http://schemas.microsoft.com/office/drawing/2014/main" id="{BD977AFA-9C31-95D3-0364-EBE5864DE3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3657600"/>
            <a:ext cx="68580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4629" name="Line 60">
            <a:extLst>
              <a:ext uri="{FF2B5EF4-FFF2-40B4-BE49-F238E27FC236}">
                <a16:creationId xmlns:a16="http://schemas.microsoft.com/office/drawing/2014/main" id="{FD82CE43-033D-7849-E895-0631BA56D8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41910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4630" name="Line 61">
            <a:extLst>
              <a:ext uri="{FF2B5EF4-FFF2-40B4-BE49-F238E27FC236}">
                <a16:creationId xmlns:a16="http://schemas.microsoft.com/office/drawing/2014/main" id="{78588758-BBC4-D61F-EFB9-21E21D9A7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15600" y="32004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24631" name="Group 63">
            <a:extLst>
              <a:ext uri="{FF2B5EF4-FFF2-40B4-BE49-F238E27FC236}">
                <a16:creationId xmlns:a16="http://schemas.microsoft.com/office/drawing/2014/main" id="{E1396835-2584-9D04-E44E-9C8185E0E038}"/>
              </a:ext>
            </a:extLst>
          </p:cNvPr>
          <p:cNvGrpSpPr>
            <a:grpSpLocks/>
          </p:cNvGrpSpPr>
          <p:nvPr/>
        </p:nvGrpSpPr>
        <p:grpSpPr bwMode="auto">
          <a:xfrm>
            <a:off x="9136063" y="5410200"/>
            <a:ext cx="1344612" cy="1473200"/>
            <a:chOff x="3891" y="2472"/>
            <a:chExt cx="836" cy="911"/>
          </a:xfrm>
        </p:grpSpPr>
        <p:sp>
          <p:nvSpPr>
            <p:cNvPr id="24635" name="Rectangle 64">
              <a:extLst>
                <a:ext uri="{FF2B5EF4-FFF2-40B4-BE49-F238E27FC236}">
                  <a16:creationId xmlns:a16="http://schemas.microsoft.com/office/drawing/2014/main" id="{D20A7999-BAB5-1EF4-505D-287829029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2715"/>
              <a:ext cx="831" cy="66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shipper_key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shipper_name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location_key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shipper_type</a:t>
              </a:r>
            </a:p>
          </p:txBody>
        </p:sp>
        <p:sp>
          <p:nvSpPr>
            <p:cNvPr id="24636" name="Text Box 65">
              <a:extLst>
                <a:ext uri="{FF2B5EF4-FFF2-40B4-BE49-F238E27FC236}">
                  <a16:creationId xmlns:a16="http://schemas.microsoft.com/office/drawing/2014/main" id="{B6391562-0BE7-AEB6-F854-D3A58D32F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1" y="2472"/>
              <a:ext cx="539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shipper</a:t>
              </a:r>
            </a:p>
          </p:txBody>
        </p:sp>
      </p:grpSp>
      <p:sp>
        <p:nvSpPr>
          <p:cNvPr id="24632" name="Line 66">
            <a:extLst>
              <a:ext uri="{FF2B5EF4-FFF2-40B4-BE49-F238E27FC236}">
                <a16:creationId xmlns:a16="http://schemas.microsoft.com/office/drawing/2014/main" id="{3695C4D1-94F4-ED4C-B021-F1313AD433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34600" y="4800600"/>
            <a:ext cx="3810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4633" name="Line 67">
            <a:extLst>
              <a:ext uri="{FF2B5EF4-FFF2-40B4-BE49-F238E27FC236}">
                <a16:creationId xmlns:a16="http://schemas.microsoft.com/office/drawing/2014/main" id="{8385B020-D0B2-A1C3-9A4C-9006017BB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4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4634" name="Line 68">
            <a:extLst>
              <a:ext uri="{FF2B5EF4-FFF2-40B4-BE49-F238E27FC236}">
                <a16:creationId xmlns:a16="http://schemas.microsoft.com/office/drawing/2014/main" id="{7E83ACCF-99C1-957D-74B3-9BB6902BC7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5791200"/>
            <a:ext cx="17526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C16B-6336-7700-6C72-AF36E26B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Descriptive mining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3DFB-35E3-EE89-4D7B-2C4C6282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Descriptive mining is usually used to provide correlation, cross-tabulation, frequency, etc. </a:t>
            </a:r>
          </a:p>
          <a:p>
            <a:r>
              <a:rPr lang="en-US" dirty="0"/>
              <a:t>These techniques are used to determine the data regularities and to reveal patterns. </a:t>
            </a:r>
          </a:p>
          <a:p>
            <a:r>
              <a:rPr lang="en-US" dirty="0"/>
              <a:t>It targets the summarization and conversion of data into meaningful data for reporting and monitoring.</a:t>
            </a:r>
          </a:p>
          <a:p>
            <a:r>
              <a:rPr lang="en-US" dirty="0"/>
              <a:t>As the name suggests, descriptive mining "describe" the data. </a:t>
            </a:r>
          </a:p>
          <a:p>
            <a:r>
              <a:rPr lang="en-US" dirty="0"/>
              <a:t>Once the data is captured, we convert it into human interpretable form.</a:t>
            </a:r>
          </a:p>
          <a:p>
            <a:r>
              <a:rPr lang="en-US" dirty="0"/>
              <a:t>Descriptive analytics focus on answering "What has happened in the past?" Descriptive analytics is useful because it enables us to learn from the past.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54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61CC-7F5D-AD00-9B15-20D22954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Predictive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16338-4F2D-2E91-0471-48FC8586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'Predictive' means to predict something, so predictive data mining is the analysis done to predict the future event or other data or trends. </a:t>
            </a:r>
          </a:p>
          <a:p>
            <a:r>
              <a:rPr lang="en-US" dirty="0"/>
              <a:t>Predictive data mining can enable business analysts to make decisions and add value to the analytics team efforts. </a:t>
            </a:r>
          </a:p>
          <a:p>
            <a:r>
              <a:rPr lang="en-US" dirty="0"/>
              <a:t>Predictive data mining supports predictive analytics. </a:t>
            </a:r>
          </a:p>
          <a:p>
            <a:r>
              <a:rPr lang="en-US" dirty="0"/>
              <a:t>As we know, predictive analytics is the use of information to predict outcomes.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30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65CF-598A-CA0D-0C6C-5ADB7E7A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C96C-2C54-7D0B-0C92-D2CBE345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retail shop may use algorithm-based tools to go through a customer database to look at the previous transactions to predict future transactions. </a:t>
            </a:r>
          </a:p>
          <a:p>
            <a:r>
              <a:rPr lang="en-US" dirty="0"/>
              <a:t>In other words, the previous data may enable the shopkeeper to project what will happen in future in the business, enabling business people to plan accordingly.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1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6563-210A-A160-8203-333FB45A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18303-4F56-5C80-D217-3570A51A2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2" t="26610" r="26846" b="21626"/>
          <a:stretch/>
        </p:blipFill>
        <p:spPr>
          <a:xfrm>
            <a:off x="2335237" y="2472739"/>
            <a:ext cx="6639951" cy="354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0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A56A-F7EA-D125-3861-80A4DE8F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vs. Operational DBMS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1054-A325-44B9-8E05-C96000AD1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39511" cy="44063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OLTP (on-line transaction processing)</a:t>
            </a:r>
          </a:p>
          <a:p>
            <a:r>
              <a:rPr lang="en-US" dirty="0"/>
              <a:t>Major task of traditional relational DBMS</a:t>
            </a:r>
          </a:p>
          <a:p>
            <a:r>
              <a:rPr lang="en-US" dirty="0"/>
              <a:t>Day-to-day operations: purchasing, inventory, banking, manufacturing, payroll, registration, accounting, etc.</a:t>
            </a:r>
          </a:p>
          <a:p>
            <a:r>
              <a:rPr lang="en-US" b="1" dirty="0"/>
              <a:t>OLAP (on-line analytical processing)</a:t>
            </a:r>
          </a:p>
          <a:p>
            <a:r>
              <a:rPr lang="en-US" dirty="0"/>
              <a:t>Major task of data warehouse system</a:t>
            </a:r>
          </a:p>
          <a:p>
            <a:r>
              <a:rPr lang="en-US" dirty="0"/>
              <a:t>Data analysis and decision making</a:t>
            </a:r>
          </a:p>
          <a:p>
            <a:r>
              <a:rPr lang="en-US" b="1" dirty="0"/>
              <a:t>Distinct features (OLTP vs. OLAP):</a:t>
            </a:r>
          </a:p>
          <a:p>
            <a:r>
              <a:rPr lang="en-US" dirty="0"/>
              <a:t>User and system orientation: customer vs. market</a:t>
            </a:r>
          </a:p>
          <a:p>
            <a:r>
              <a:rPr lang="en-US" dirty="0"/>
              <a:t>Data contents: current, detailed vs. historical, consolidated</a:t>
            </a:r>
          </a:p>
          <a:p>
            <a:r>
              <a:rPr lang="en-US" dirty="0"/>
              <a:t>Database design: ER + application vs. star + subject</a:t>
            </a:r>
          </a:p>
          <a:p>
            <a:r>
              <a:rPr lang="en-US" dirty="0"/>
              <a:t>View: current, local vs. evolutionary, integrated</a:t>
            </a:r>
          </a:p>
          <a:p>
            <a:r>
              <a:rPr lang="en-US" dirty="0"/>
              <a:t>Access patterns: update vs. read-only but complex queries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28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3B98-D881-F140-F82B-F657F159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OLTP vs. OLAP</a:t>
            </a:r>
          </a:p>
        </p:txBody>
      </p:sp>
      <p:graphicFrame>
        <p:nvGraphicFramePr>
          <p:cNvPr id="4" name="Object 1024">
            <a:extLst>
              <a:ext uri="{FF2B5EF4-FFF2-40B4-BE49-F238E27FC236}">
                <a16:creationId xmlns:a16="http://schemas.microsoft.com/office/drawing/2014/main" id="{9C529F1F-1A54-FD5F-4C69-38E6A9D25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040677"/>
              </p:ext>
            </p:extLst>
          </p:nvPr>
        </p:nvGraphicFramePr>
        <p:xfrm>
          <a:off x="1856935" y="1913205"/>
          <a:ext cx="7783592" cy="4263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172960" imgH="6858000" progId="Word.Document.8">
                  <p:embed/>
                </p:oleObj>
              </mc:Choice>
              <mc:Fallback>
                <p:oleObj name="Document" r:id="rId2" imgW="11172960" imgH="6858000" progId="Word.Document.8">
                  <p:embed/>
                  <p:pic>
                    <p:nvPicPr>
                      <p:cNvPr id="1026" name="Object 1024">
                        <a:extLst>
                          <a:ext uri="{FF2B5EF4-FFF2-40B4-BE49-F238E27FC236}">
                            <a16:creationId xmlns:a16="http://schemas.microsoft.com/office/drawing/2014/main" id="{9D9E6AA3-E8C0-4A8D-D14D-CAEFBA16098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935" y="1913205"/>
                        <a:ext cx="7783592" cy="4263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674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BE54-65C8-1737-E20E-6C7831BD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Multi-Dimensional Data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0B9F-9BD1-AE1C-6D76-87D60F948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A multidimensional model views data in the form of a data-cube.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A data cube enables data to be modeled and viewed in multiple dimensions.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It is defined by dimensions and facts.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The dimensions are the perspectives or entities concerning which an organization keeps records.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14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9162-B632-A46B-78A6-431A9758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14CA-3B4C-3977-8B4A-34D322823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inter-regular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 shop may create a sales data warehouse to keep records of the store's sales for the dimension time, item, and location.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These dimensions allow the save to keep track of things, for example, monthly sales of items and the locations at which the items were sold.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Each dimension has a table related to it, called a dimensional table, which describes the dimension further.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For example, a dimensional table for an item may contain the attributes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item_name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, brand, and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96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1234</Words>
  <Application>Microsoft Office PowerPoint</Application>
  <PresentationFormat>Widescreen</PresentationFormat>
  <Paragraphs>196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erdana</vt:lpstr>
      <vt:lpstr>inter-regular</vt:lpstr>
      <vt:lpstr>Nunito</vt:lpstr>
      <vt:lpstr>Times New Roman</vt:lpstr>
      <vt:lpstr>Wingdings</vt:lpstr>
      <vt:lpstr>Office Theme</vt:lpstr>
      <vt:lpstr>Microsoft Word Document</vt:lpstr>
      <vt:lpstr>PowerPoint Presentation</vt:lpstr>
      <vt:lpstr>Descriptive mining</vt:lpstr>
      <vt:lpstr>Predictive data Mining</vt:lpstr>
      <vt:lpstr>Example </vt:lpstr>
      <vt:lpstr>Compare </vt:lpstr>
      <vt:lpstr>Data Warehouse vs. Operational DBMS</vt:lpstr>
      <vt:lpstr>OLTP vs. OLAP</vt:lpstr>
      <vt:lpstr>Multi-Dimensional Data Model</vt:lpstr>
      <vt:lpstr>Example </vt:lpstr>
      <vt:lpstr>Example </vt:lpstr>
      <vt:lpstr>Example </vt:lpstr>
      <vt:lpstr>Data cube</vt:lpstr>
      <vt:lpstr>Data cube operations</vt:lpstr>
      <vt:lpstr>Data cube operations</vt:lpstr>
      <vt:lpstr>Fact Table and Dimension Table</vt:lpstr>
      <vt:lpstr>Conceptual Modeling of Data Warehouses</vt:lpstr>
      <vt:lpstr>Example of Star Schema</vt:lpstr>
      <vt:lpstr>Example of Snowflake Schema</vt:lpstr>
      <vt:lpstr>Example of Fact Constellation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Soumalya Ghosh-GU1213812086</dc:creator>
  <cp:lastModifiedBy>Soumalya Ghosh-GU1213812086</cp:lastModifiedBy>
  <cp:revision>9</cp:revision>
  <dcterms:created xsi:type="dcterms:W3CDTF">2024-04-28T06:08:32Z</dcterms:created>
  <dcterms:modified xsi:type="dcterms:W3CDTF">2024-04-30T05:29:35Z</dcterms:modified>
</cp:coreProperties>
</file>