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82" r:id="rId2"/>
    <p:sldId id="377" r:id="rId3"/>
    <p:sldId id="378" r:id="rId4"/>
    <p:sldId id="383" r:id="rId5"/>
    <p:sldId id="384" r:id="rId6"/>
    <p:sldId id="385" r:id="rId7"/>
    <p:sldId id="386" r:id="rId8"/>
    <p:sldId id="388" r:id="rId9"/>
    <p:sldId id="374" r:id="rId10"/>
    <p:sldId id="349" r:id="rId11"/>
    <p:sldId id="352" r:id="rId12"/>
    <p:sldId id="353" r:id="rId13"/>
    <p:sldId id="355" r:id="rId14"/>
    <p:sldId id="403" r:id="rId15"/>
    <p:sldId id="404" r:id="rId16"/>
    <p:sldId id="356" r:id="rId17"/>
    <p:sldId id="373" r:id="rId18"/>
    <p:sldId id="391" r:id="rId19"/>
    <p:sldId id="392" r:id="rId20"/>
    <p:sldId id="393" r:id="rId21"/>
    <p:sldId id="394" r:id="rId22"/>
    <p:sldId id="395" r:id="rId23"/>
    <p:sldId id="397" r:id="rId24"/>
    <p:sldId id="354" r:id="rId25"/>
    <p:sldId id="396" r:id="rId26"/>
    <p:sldId id="399" r:id="rId27"/>
    <p:sldId id="400" r:id="rId28"/>
    <p:sldId id="401" r:id="rId29"/>
    <p:sldId id="365" r:id="rId30"/>
    <p:sldId id="357" r:id="rId31"/>
    <p:sldId id="359" r:id="rId32"/>
    <p:sldId id="360" r:id="rId33"/>
    <p:sldId id="398" r:id="rId34"/>
    <p:sldId id="376" r:id="rId35"/>
    <p:sldId id="320" r:id="rId36"/>
    <p:sldId id="321" r:id="rId37"/>
    <p:sldId id="322" r:id="rId38"/>
    <p:sldId id="323" r:id="rId39"/>
    <p:sldId id="324" r:id="rId40"/>
    <p:sldId id="325" r:id="rId41"/>
    <p:sldId id="326" r:id="rId42"/>
    <p:sldId id="327" r:id="rId43"/>
    <p:sldId id="390" r:id="rId44"/>
    <p:sldId id="358" r:id="rId45"/>
    <p:sldId id="402" r:id="rId46"/>
    <p:sldId id="338" r:id="rId4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257" autoAdjust="0"/>
  </p:normalViewPr>
  <p:slideViewPr>
    <p:cSldViewPr snapToGrid="0" snapToObjects="1">
      <p:cViewPr varScale="1">
        <p:scale>
          <a:sx n="62" d="100"/>
          <a:sy n="62" d="100"/>
        </p:scale>
        <p:origin x="912"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78427" cy="513508"/>
          </a:xfrm>
          <a:prstGeom prst="rect">
            <a:avLst/>
          </a:prstGeom>
        </p:spPr>
        <p:txBody>
          <a:bodyPr vert="horz" lIns="99066" tIns="49533" rIns="99066" bIns="49533" rtlCol="0"/>
          <a:lstStyle>
            <a:lvl1pPr algn="l">
              <a:defRPr sz="13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4023992" y="0"/>
            <a:ext cx="3078427" cy="513508"/>
          </a:xfrm>
          <a:prstGeom prst="rect">
            <a:avLst/>
          </a:prstGeom>
        </p:spPr>
        <p:txBody>
          <a:bodyPr vert="horz" lIns="99066" tIns="49533" rIns="99066" bIns="49533" rtlCol="0"/>
          <a:lstStyle>
            <a:lvl1pPr algn="r">
              <a:defRPr sz="1300"/>
            </a:lvl1pPr>
          </a:lstStyle>
          <a:p>
            <a:fld id="{A4FFA247-0B2D-A648-ACD1-EF9D1C1BBAEB}" type="datetime1">
              <a:rPr lang="en-IN" smtClean="0"/>
              <a:pPr/>
              <a:t>09-04-2024</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9721107"/>
            <a:ext cx="3078427" cy="513506"/>
          </a:xfrm>
          <a:prstGeom prst="rect">
            <a:avLst/>
          </a:prstGeom>
        </p:spPr>
        <p:txBody>
          <a:bodyPr vert="horz" lIns="99066" tIns="49533" rIns="99066" bIns="49533"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4023992" y="9721107"/>
            <a:ext cx="3078427" cy="513506"/>
          </a:xfrm>
          <a:prstGeom prst="rect">
            <a:avLst/>
          </a:prstGeom>
        </p:spPr>
        <p:txBody>
          <a:bodyPr vert="horz" lIns="99066" tIns="49533" rIns="99066" bIns="49533" rtlCol="0" anchor="b"/>
          <a:lstStyle>
            <a:lvl1pPr algn="r">
              <a:defRPr sz="13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66" tIns="49533" rIns="99066" bIns="49533"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66" tIns="49533" rIns="99066" bIns="49533" rtlCol="0"/>
          <a:lstStyle>
            <a:lvl1pPr algn="r">
              <a:defRPr sz="1300"/>
            </a:lvl1pPr>
          </a:lstStyle>
          <a:p>
            <a:fld id="{0D247752-78CA-404D-91C8-45DA75B158D6}" type="datetime1">
              <a:rPr lang="en-IN" smtClean="0"/>
              <a:pPr/>
              <a:t>09-04-2024</a:t>
            </a:fld>
            <a:endParaRPr lang="en-US"/>
          </a:p>
        </p:txBody>
      </p:sp>
      <p:sp>
        <p:nvSpPr>
          <p:cNvPr id="4" name="Slide Image Placeholder 3"/>
          <p:cNvSpPr>
            <a:spLocks noGrp="1" noRot="1" noChangeAspect="1"/>
          </p:cNvSpPr>
          <p:nvPr>
            <p:ph type="sldImg" idx="2"/>
          </p:nvPr>
        </p:nvSpPr>
        <p:spPr>
          <a:xfrm>
            <a:off x="484188" y="1279525"/>
            <a:ext cx="6135687" cy="3452813"/>
          </a:xfrm>
          <a:prstGeom prst="rect">
            <a:avLst/>
          </a:prstGeom>
          <a:noFill/>
          <a:ln w="12700">
            <a:solidFill>
              <a:prstClr val="black"/>
            </a:solidFill>
          </a:ln>
        </p:spPr>
        <p:txBody>
          <a:bodyPr vert="horz" lIns="99066" tIns="49533" rIns="99066" bIns="49533"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6"/>
          </a:xfrm>
          <a:prstGeom prst="rect">
            <a:avLst/>
          </a:prstGeom>
        </p:spPr>
        <p:txBody>
          <a:bodyPr vert="horz" lIns="99066" tIns="49533" rIns="99066" bIns="49533"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6"/>
          </a:xfrm>
          <a:prstGeom prst="rect">
            <a:avLst/>
          </a:prstGeom>
        </p:spPr>
        <p:txBody>
          <a:bodyPr vert="horz" lIns="99066" tIns="49533" rIns="99066" bIns="49533" rtlCol="0" anchor="b"/>
          <a:lstStyle>
            <a:lvl1pPr algn="r">
              <a:defRPr sz="13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41</a:t>
            </a:fld>
            <a:endParaRPr lang="en-US"/>
          </a:p>
        </p:txBody>
      </p:sp>
    </p:spTree>
    <p:extLst>
      <p:ext uri="{BB962C8B-B14F-4D97-AF65-F5344CB8AC3E}">
        <p14:creationId xmlns:p14="http://schemas.microsoft.com/office/powerpoint/2010/main" val="1292761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42</a:t>
            </a:fld>
            <a:endParaRPr lang="en-US"/>
          </a:p>
        </p:txBody>
      </p:sp>
    </p:spTree>
    <p:extLst>
      <p:ext uri="{BB962C8B-B14F-4D97-AF65-F5344CB8AC3E}">
        <p14:creationId xmlns:p14="http://schemas.microsoft.com/office/powerpoint/2010/main" val="148388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30</a:t>
            </a:fld>
            <a:endParaRPr lang="en-US"/>
          </a:p>
        </p:txBody>
      </p:sp>
    </p:spTree>
    <p:extLst>
      <p:ext uri="{BB962C8B-B14F-4D97-AF65-F5344CB8AC3E}">
        <p14:creationId xmlns:p14="http://schemas.microsoft.com/office/powerpoint/2010/main" val="1757294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34</a:t>
            </a:fld>
            <a:endParaRPr lang="en-US"/>
          </a:p>
        </p:txBody>
      </p:sp>
    </p:spTree>
    <p:extLst>
      <p:ext uri="{BB962C8B-B14F-4D97-AF65-F5344CB8AC3E}">
        <p14:creationId xmlns:p14="http://schemas.microsoft.com/office/powerpoint/2010/main" val="427784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35</a:t>
            </a:fld>
            <a:endParaRPr lang="en-US"/>
          </a:p>
        </p:txBody>
      </p:sp>
    </p:spTree>
    <p:extLst>
      <p:ext uri="{BB962C8B-B14F-4D97-AF65-F5344CB8AC3E}">
        <p14:creationId xmlns:p14="http://schemas.microsoft.com/office/powerpoint/2010/main" val="375637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36</a:t>
            </a:fld>
            <a:endParaRPr lang="en-US"/>
          </a:p>
        </p:txBody>
      </p:sp>
    </p:spTree>
    <p:extLst>
      <p:ext uri="{BB962C8B-B14F-4D97-AF65-F5344CB8AC3E}">
        <p14:creationId xmlns:p14="http://schemas.microsoft.com/office/powerpoint/2010/main" val="384253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37</a:t>
            </a:fld>
            <a:endParaRPr lang="en-US"/>
          </a:p>
        </p:txBody>
      </p:sp>
    </p:spTree>
    <p:extLst>
      <p:ext uri="{BB962C8B-B14F-4D97-AF65-F5344CB8AC3E}">
        <p14:creationId xmlns:p14="http://schemas.microsoft.com/office/powerpoint/2010/main" val="1572330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38</a:t>
            </a:fld>
            <a:endParaRPr lang="en-US"/>
          </a:p>
        </p:txBody>
      </p:sp>
    </p:spTree>
    <p:extLst>
      <p:ext uri="{BB962C8B-B14F-4D97-AF65-F5344CB8AC3E}">
        <p14:creationId xmlns:p14="http://schemas.microsoft.com/office/powerpoint/2010/main" val="2347955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39</a:t>
            </a:fld>
            <a:endParaRPr lang="en-US"/>
          </a:p>
        </p:txBody>
      </p:sp>
    </p:spTree>
    <p:extLst>
      <p:ext uri="{BB962C8B-B14F-4D97-AF65-F5344CB8AC3E}">
        <p14:creationId xmlns:p14="http://schemas.microsoft.com/office/powerpoint/2010/main" val="237791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40</a:t>
            </a:fld>
            <a:endParaRPr lang="en-US"/>
          </a:p>
        </p:txBody>
      </p:sp>
    </p:spTree>
    <p:extLst>
      <p:ext uri="{BB962C8B-B14F-4D97-AF65-F5344CB8AC3E}">
        <p14:creationId xmlns:p14="http://schemas.microsoft.com/office/powerpoint/2010/main" val="263801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4/9/2024</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4/9/2024</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8" name="Title 1"/>
          <p:cNvSpPr txBox="1">
            <a:spLocks noChangeArrowheads="1"/>
          </p:cNvSpPr>
          <p:nvPr/>
        </p:nvSpPr>
        <p:spPr>
          <a:xfrm>
            <a:off x="3516922" y="0"/>
            <a:ext cx="8675075"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R</a:t>
            </a:r>
            <a:r>
              <a:rPr lang="en-IN" b="1" dirty="0" smtClean="0">
                <a:solidFill>
                  <a:schemeClr val="bg1"/>
                </a:solidFill>
              </a:rPr>
              <a:t>1UC604C</a:t>
            </a:r>
            <a:r>
              <a:rPr lang="en-US" altLang="zh-CN" b="1" dirty="0">
                <a:solidFill>
                  <a:schemeClr val="bg1"/>
                </a:solidFill>
                <a:latin typeface="Tinos"/>
                <a:ea typeface="+mj-ea"/>
                <a:cs typeface="+mj-cs"/>
              </a:rPr>
              <a:t>	    Course Name: </a:t>
            </a:r>
            <a:r>
              <a:rPr lang="en-US" altLang="zh-CN" b="1" dirty="0" smtClean="0">
                <a:solidFill>
                  <a:schemeClr val="bg1"/>
                </a:solidFill>
                <a:latin typeface="Tinos"/>
                <a:ea typeface="+mj-ea"/>
                <a:cs typeface="+mj-cs"/>
              </a:rPr>
              <a:t>Deep </a:t>
            </a:r>
            <a:r>
              <a:rPr lang="en-US" altLang="zh-CN" b="1" dirty="0">
                <a:solidFill>
                  <a:schemeClr val="bg1"/>
                </a:solidFill>
                <a:latin typeface="Tinos"/>
                <a:ea typeface="+mj-ea"/>
                <a:cs typeface="+mj-cs"/>
              </a:rPr>
              <a:t>Learning</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TextBox 1"/>
          <p:cNvSpPr txBox="1"/>
          <p:nvPr/>
        </p:nvSpPr>
        <p:spPr>
          <a:xfrm>
            <a:off x="2090386" y="2739050"/>
            <a:ext cx="8195053" cy="923330"/>
          </a:xfrm>
          <a:prstGeom prst="rect">
            <a:avLst/>
          </a:prstGeom>
          <a:noFill/>
        </p:spPr>
        <p:txBody>
          <a:bodyPr wrap="square" rtlCol="0">
            <a:spAutoFit/>
          </a:bodyPr>
          <a:lstStyle/>
          <a:p>
            <a:pPr algn="ctr"/>
            <a:r>
              <a:rPr lang="en-US" sz="5400" b="1" dirty="0">
                <a:solidFill>
                  <a:srgbClr val="FF0000"/>
                </a:solidFill>
                <a:latin typeface="Times New Roman" pitchFamily="18" charset="0"/>
                <a:cs typeface="Times New Roman" pitchFamily="18" charset="0"/>
              </a:rPr>
              <a:t>Neural Networks</a:t>
            </a:r>
            <a:endParaRPr lang="en-IN" sz="5400" b="1" dirty="0">
              <a:solidFill>
                <a:srgbClr val="FF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5" y="0"/>
            <a:ext cx="3496338" cy="908720"/>
          </a:xfrm>
          <a:prstGeom prst="rect">
            <a:avLst/>
          </a:prstGeom>
        </p:spPr>
      </p:pic>
    </p:spTree>
  </p:cSld>
  <p:clrMapOvr>
    <a:masterClrMapping/>
  </p:clrMapOvr>
  <p:transition advTm="24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IN" sz="4400" b="1" dirty="0">
                <a:solidFill>
                  <a:schemeClr val="bg1"/>
                </a:solidFill>
                <a:latin typeface="Times New Roman" panose="02020603050405020304" pitchFamily="18" charset="0"/>
                <a:cs typeface="Times New Roman" panose="02020603050405020304" pitchFamily="18" charset="0"/>
              </a:rPr>
              <a:t>What is Artificial Neural Network?</a:t>
            </a:r>
            <a:endParaRPr lang="en-US" sz="4400" b="1" dirty="0">
              <a:solidFill>
                <a:schemeClr val="bg1"/>
              </a:solidFill>
              <a:latin typeface="Times New Roman" panose="02020603050405020304" pitchFamily="18" charset="0"/>
              <a:cs typeface="Times New Roman" pitchFamily="18" charset="0"/>
            </a:endParaRPr>
          </a:p>
        </p:txBody>
      </p:sp>
      <p:sp>
        <p:nvSpPr>
          <p:cNvPr id="5" name="TextBox 4">
            <a:extLst>
              <a:ext uri="{FF2B5EF4-FFF2-40B4-BE49-F238E27FC236}">
                <a16:creationId xmlns:a16="http://schemas.microsoft.com/office/drawing/2014/main" id="{B2D29957-E809-4287-9DDE-D352569CE762}"/>
              </a:ext>
            </a:extLst>
          </p:cNvPr>
          <p:cNvSpPr txBox="1"/>
          <p:nvPr/>
        </p:nvSpPr>
        <p:spPr>
          <a:xfrm>
            <a:off x="829993" y="1720840"/>
            <a:ext cx="10681425" cy="4339650"/>
          </a:xfrm>
          <a:prstGeom prst="rect">
            <a:avLst/>
          </a:prstGeom>
          <a:noFill/>
        </p:spPr>
        <p:txBody>
          <a:bodyPr wrap="square">
            <a:spAutoFit/>
          </a:bodyPr>
          <a:lstStyle/>
          <a:p>
            <a:pPr marL="342900" lvl="0" indent="-342900" algn="just">
              <a:buClr>
                <a:schemeClr val="accent2"/>
              </a:buClr>
              <a:buFont typeface="Arial" pitchFamily="34" charset="0"/>
              <a:buChar char="•"/>
            </a:pPr>
            <a:r>
              <a:rPr lang="en-IN" sz="2800" dirty="0"/>
              <a:t>The term "</a:t>
            </a:r>
            <a:r>
              <a:rPr lang="en-IN" sz="2800" b="1" dirty="0"/>
              <a:t>Artificial Neural Network</a:t>
            </a:r>
            <a:r>
              <a:rPr lang="en-IN" sz="2800" dirty="0"/>
              <a:t>" is derived from </a:t>
            </a:r>
            <a:r>
              <a:rPr lang="en-IN" sz="2800" b="1" dirty="0"/>
              <a:t>Biological neural networks that</a:t>
            </a:r>
            <a:r>
              <a:rPr lang="en-IN" sz="2800" dirty="0"/>
              <a:t> develop the </a:t>
            </a:r>
            <a:r>
              <a:rPr lang="en-IN" sz="2800" b="1" dirty="0"/>
              <a:t>structure of a human brain.</a:t>
            </a:r>
            <a:r>
              <a:rPr lang="en-IN" sz="2800" dirty="0"/>
              <a:t> </a:t>
            </a:r>
          </a:p>
          <a:p>
            <a:pPr marL="342900" lvl="0" indent="-342900" algn="just">
              <a:buClr>
                <a:schemeClr val="accent2"/>
              </a:buClr>
              <a:buFont typeface="Arial" pitchFamily="34" charset="0"/>
              <a:buChar char="•"/>
            </a:pPr>
            <a:r>
              <a:rPr lang="en-IN" sz="2800" dirty="0"/>
              <a:t>Similar to the human brain, artificial neural networks also have </a:t>
            </a:r>
            <a:r>
              <a:rPr lang="en-IN" sz="2800" b="1" dirty="0"/>
              <a:t>neurons </a:t>
            </a:r>
            <a:r>
              <a:rPr lang="en-IN" sz="2800" dirty="0"/>
              <a:t>that are interconnected to one another in various layers of the networks. </a:t>
            </a:r>
          </a:p>
          <a:p>
            <a:pPr marL="342900" lvl="0" indent="-342900" algn="just">
              <a:buClr>
                <a:schemeClr val="accent2"/>
              </a:buClr>
              <a:buFont typeface="Arial" pitchFamily="34" charset="0"/>
              <a:buChar char="•"/>
            </a:pPr>
            <a:r>
              <a:rPr lang="en-IN" sz="2800" dirty="0"/>
              <a:t>These </a:t>
            </a:r>
            <a:r>
              <a:rPr lang="en-IN" sz="2800" b="1" dirty="0"/>
              <a:t>neurons are known as nodes.</a:t>
            </a:r>
            <a:endParaRPr lang="en-IN" sz="2800" dirty="0"/>
          </a:p>
          <a:p>
            <a:pPr marL="342900" indent="-342900" algn="just">
              <a:buClr>
                <a:schemeClr val="accent2"/>
              </a:buClr>
              <a:buFont typeface="Arial" panose="020B0604020202020204" pitchFamily="34" charset="0"/>
              <a:buChar char="•"/>
            </a:pPr>
            <a:r>
              <a:rPr lang="en-IN" sz="2800" dirty="0"/>
              <a:t>Each </a:t>
            </a:r>
            <a:r>
              <a:rPr lang="en-IN" sz="2800" b="1" dirty="0"/>
              <a:t>neuron</a:t>
            </a:r>
            <a:r>
              <a:rPr lang="en-IN" sz="2800" dirty="0"/>
              <a:t> is made up of a cell body that is </a:t>
            </a:r>
            <a:r>
              <a:rPr lang="en-IN" sz="2800" b="1" dirty="0"/>
              <a:t>responsible for processing information </a:t>
            </a:r>
            <a:r>
              <a:rPr lang="en-IN" sz="2800" dirty="0"/>
              <a:t>by carrying information towards (inputs) and away (outputs) from the brain</a:t>
            </a:r>
          </a:p>
          <a:p>
            <a:pPr marL="342900" indent="-342900" algn="just">
              <a:buFont typeface="Arial" panose="020B0604020202020204" pitchFamily="34" charset="0"/>
              <a:buChar char="•"/>
            </a:pPr>
            <a:endParaRPr lang="en-US" sz="2400" dirty="0"/>
          </a:p>
        </p:txBody>
      </p:sp>
      <p:sp>
        <p:nvSpPr>
          <p:cNvPr id="2" name="Title 1">
            <a:extLst>
              <a:ext uri="{FF2B5EF4-FFF2-40B4-BE49-F238E27FC236}">
                <a16:creationId xmlns:a16="http://schemas.microsoft.com/office/drawing/2014/main" id="{E4030068-3F3E-06F7-2C65-A42C869D951E}"/>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187504903"/>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3" y="-1"/>
            <a:ext cx="12191999" cy="923925"/>
          </a:xfrm>
          <a:prstGeom prst="rect">
            <a:avLst/>
          </a:prstGeom>
          <a:solidFill>
            <a:srgbClr val="C00000"/>
          </a:solidFill>
        </p:spPr>
        <p:txBody>
          <a:bodyPr/>
          <a:lstStyle/>
          <a:p>
            <a:pPr algn="ctr">
              <a:buNone/>
            </a:pPr>
            <a:r>
              <a:rPr lang="en-IN" sz="4400" b="1" dirty="0">
                <a:solidFill>
                  <a:schemeClr val="bg1"/>
                </a:solidFill>
                <a:latin typeface="Times New Roman" panose="02020603050405020304" pitchFamily="18" charset="0"/>
                <a:cs typeface="Times New Roman" panose="02020603050405020304" pitchFamily="18" charset="0"/>
              </a:rPr>
              <a:t>What is Artificial Neural Network?</a:t>
            </a:r>
            <a:endParaRPr lang="en-US" sz="4400" b="1" dirty="0">
              <a:solidFill>
                <a:schemeClr val="bg1"/>
              </a:solidFill>
              <a:latin typeface="Times New Roman" panose="02020603050405020304" pitchFamily="18" charset="0"/>
              <a:cs typeface="Times New Roman" pitchFamily="18" charset="0"/>
            </a:endParaRPr>
          </a:p>
        </p:txBody>
      </p:sp>
      <p:sp>
        <p:nvSpPr>
          <p:cNvPr id="7" name="TextBox 6">
            <a:extLst>
              <a:ext uri="{FF2B5EF4-FFF2-40B4-BE49-F238E27FC236}">
                <a16:creationId xmlns:a16="http://schemas.microsoft.com/office/drawing/2014/main" id="{0516E3BC-E5A7-4706-9053-562821C7757E}"/>
              </a:ext>
            </a:extLst>
          </p:cNvPr>
          <p:cNvSpPr txBox="1"/>
          <p:nvPr/>
        </p:nvSpPr>
        <p:spPr>
          <a:xfrm>
            <a:off x="531053" y="1153061"/>
            <a:ext cx="11313943" cy="4524315"/>
          </a:xfrm>
          <a:prstGeom prst="rect">
            <a:avLst/>
          </a:prstGeom>
          <a:noFill/>
        </p:spPr>
        <p:txBody>
          <a:bodyPr wrap="square">
            <a:spAutoFit/>
          </a:bodyPr>
          <a:lstStyle/>
          <a:p>
            <a:pPr marL="342900" indent="-342900" algn="just">
              <a:buClr>
                <a:schemeClr val="accent2"/>
              </a:buClr>
              <a:buFont typeface="Arial" pitchFamily="34" charset="0"/>
              <a:buChar char="•"/>
            </a:pPr>
            <a:r>
              <a:rPr lang="en-US" sz="2400" dirty="0">
                <a:latin typeface="Times New Roman" panose="02020603050405020304" pitchFamily="18" charset="0"/>
                <a:cs typeface="Times New Roman" panose="02020603050405020304" pitchFamily="18" charset="0"/>
              </a:rPr>
              <a:t>Neural Networks are multi-layered networks consisting of neurons or nodes. These neurons are the core processing units of the neural network. </a:t>
            </a:r>
          </a:p>
          <a:p>
            <a:pPr marL="342900" indent="-342900" algn="just">
              <a:buClr>
                <a:schemeClr val="accent2"/>
              </a:buClr>
              <a:buFont typeface="Arial" pitchFamily="34" charset="0"/>
              <a:buChar char="•"/>
            </a:pPr>
            <a:r>
              <a:rPr lang="en-US" sz="2400" dirty="0">
                <a:latin typeface="Times New Roman" panose="02020603050405020304" pitchFamily="18" charset="0"/>
                <a:cs typeface="Times New Roman" panose="02020603050405020304" pitchFamily="18" charset="0"/>
              </a:rPr>
              <a:t>They are designed to act like human brains. </a:t>
            </a:r>
          </a:p>
          <a:p>
            <a:pPr marL="342900" indent="-342900" algn="just">
              <a:buClr>
                <a:schemeClr val="accent2"/>
              </a:buClr>
              <a:buFont typeface="Arial" pitchFamily="34" charset="0"/>
              <a:buChar char="•"/>
            </a:pPr>
            <a:r>
              <a:rPr lang="en-US" sz="2400" dirty="0">
                <a:latin typeface="Times New Roman" panose="02020603050405020304" pitchFamily="18" charset="0"/>
                <a:cs typeface="Times New Roman" panose="02020603050405020304" pitchFamily="18" charset="0"/>
              </a:rPr>
              <a:t>They take in data, train themselves to recognize the patterns in the data and then predict the output.</a:t>
            </a:r>
          </a:p>
          <a:p>
            <a:pPr>
              <a:lnSpc>
                <a:spcPct val="150000"/>
              </a:lnSpc>
            </a:pPr>
            <a:r>
              <a:rPr lang="en-US" sz="2400" dirty="0">
                <a:latin typeface="Times New Roman" panose="02020603050405020304" pitchFamily="18" charset="0"/>
                <a:cs typeface="Times New Roman" panose="02020603050405020304" pitchFamily="18" charset="0"/>
              </a:rPr>
              <a:t>A basic neural network has three layers:</a:t>
            </a:r>
          </a:p>
          <a:p>
            <a:pPr marL="342900" indent="-342900">
              <a:lnSpc>
                <a:spcPct val="150000"/>
              </a:lnSpc>
              <a:buClr>
                <a:schemeClr val="accent2"/>
              </a:buClr>
              <a:buFont typeface="Wingdings" pitchFamily="2" charset="2"/>
              <a:buChar char="v"/>
            </a:pPr>
            <a:r>
              <a:rPr lang="en-US" sz="2400" dirty="0">
                <a:latin typeface="Times New Roman" panose="02020603050405020304" pitchFamily="18" charset="0"/>
                <a:cs typeface="Times New Roman" panose="02020603050405020304" pitchFamily="18" charset="0"/>
              </a:rPr>
              <a:t>Input layer</a:t>
            </a:r>
          </a:p>
          <a:p>
            <a:pPr marL="342900" indent="-342900">
              <a:lnSpc>
                <a:spcPct val="150000"/>
              </a:lnSpc>
              <a:buClr>
                <a:schemeClr val="accent2"/>
              </a:buClr>
              <a:buFont typeface="Wingdings" pitchFamily="2" charset="2"/>
              <a:buChar char="v"/>
            </a:pPr>
            <a:r>
              <a:rPr lang="en-US" sz="2400" dirty="0">
                <a:latin typeface="Times New Roman" panose="02020603050405020304" pitchFamily="18" charset="0"/>
                <a:cs typeface="Times New Roman" panose="02020603050405020304" pitchFamily="18" charset="0"/>
              </a:rPr>
              <a:t>Hidden layer</a:t>
            </a:r>
          </a:p>
          <a:p>
            <a:pPr marL="342900" indent="-342900">
              <a:lnSpc>
                <a:spcPct val="150000"/>
              </a:lnSpc>
              <a:buClr>
                <a:schemeClr val="accent2"/>
              </a:buClr>
              <a:buFont typeface="Wingdings" pitchFamily="2" charset="2"/>
              <a:buChar char="v"/>
            </a:pPr>
            <a:r>
              <a:rPr lang="en-US" sz="2400" dirty="0">
                <a:latin typeface="Times New Roman" panose="02020603050405020304" pitchFamily="18" charset="0"/>
                <a:cs typeface="Times New Roman" panose="02020603050405020304" pitchFamily="18" charset="0"/>
              </a:rPr>
              <a:t>Output layer</a:t>
            </a:r>
          </a:p>
          <a:p>
            <a:endParaRPr lang="en-US" sz="2400" dirty="0">
              <a:latin typeface="Times New Roman" panose="02020603050405020304" pitchFamily="18" charset="0"/>
              <a:cs typeface="Times New Roman" panose="02020603050405020304" pitchFamily="18" charset="0"/>
            </a:endParaRPr>
          </a:p>
        </p:txBody>
      </p:sp>
      <p:pic>
        <p:nvPicPr>
          <p:cNvPr id="5" name="Picture 2" descr="Basic-neural-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818" y="3569918"/>
            <a:ext cx="8004129" cy="27899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6D2DE8-0154-1840-7D5F-317536D43776}"/>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093952552"/>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r>
              <a:rPr lang="en-US" sz="4400" b="1" dirty="0">
                <a:solidFill>
                  <a:schemeClr val="bg1"/>
                </a:solidFill>
                <a:latin typeface="Times New Roman" panose="02020603050405020304" pitchFamily="18" charset="0"/>
                <a:cs typeface="Times New Roman" panose="02020603050405020304" pitchFamily="18" charset="0"/>
              </a:rPr>
              <a:t>ANN Neuron</a:t>
            </a:r>
          </a:p>
        </p:txBody>
      </p:sp>
      <p:pic>
        <p:nvPicPr>
          <p:cNvPr id="7" name="image7.png"/>
          <p:cNvPicPr/>
          <p:nvPr/>
        </p:nvPicPr>
        <p:blipFill>
          <a:blip r:embed="rId2" cstate="print"/>
          <a:stretch>
            <a:fillRect/>
          </a:stretch>
        </p:blipFill>
        <p:spPr>
          <a:xfrm>
            <a:off x="752494" y="1528175"/>
            <a:ext cx="10545982" cy="4555743"/>
          </a:xfrm>
          <a:prstGeom prst="rect">
            <a:avLst/>
          </a:prstGeom>
        </p:spPr>
      </p:pic>
      <p:sp>
        <p:nvSpPr>
          <p:cNvPr id="2" name="Title 1">
            <a:extLst>
              <a:ext uri="{FF2B5EF4-FFF2-40B4-BE49-F238E27FC236}">
                <a16:creationId xmlns:a16="http://schemas.microsoft.com/office/drawing/2014/main" id="{BAA9ECA1-EDE5-F14A-310A-15A0CF1E3DB3}"/>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799769509"/>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r>
              <a:rPr lang="en-US" sz="4400" b="1" dirty="0" smtClean="0">
                <a:solidFill>
                  <a:schemeClr val="bg1"/>
                </a:solidFill>
                <a:latin typeface="Times New Roman" panose="02020603050405020304" pitchFamily="18" charset="0"/>
                <a:cs typeface="Times New Roman" panose="02020603050405020304" pitchFamily="18" charset="0"/>
              </a:rPr>
              <a:t>Architecture of </a:t>
            </a:r>
            <a:r>
              <a:rPr lang="en-US" sz="4400" b="1" dirty="0">
                <a:solidFill>
                  <a:schemeClr val="bg1"/>
                </a:solidFill>
                <a:latin typeface="Times New Roman" panose="02020603050405020304" pitchFamily="18" charset="0"/>
                <a:cs typeface="Times New Roman" panose="02020603050405020304" pitchFamily="18" charset="0"/>
              </a:rPr>
              <a:t>ANN</a:t>
            </a:r>
          </a:p>
        </p:txBody>
      </p:sp>
      <p:pic>
        <p:nvPicPr>
          <p:cNvPr id="7" name="Picture 2" descr="Artificial Neural Network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44" y="1302707"/>
            <a:ext cx="11073009" cy="4584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9B3B9B6-8ACB-3C2A-598C-C26FED16ED22}"/>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695033888"/>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r>
              <a:rPr lang="en-IN" sz="4400" b="1" dirty="0" smtClean="0">
                <a:solidFill>
                  <a:schemeClr val="bg1"/>
                </a:solidFill>
                <a:latin typeface="Times New Roman" panose="02020603050405020304" pitchFamily="18" charset="0"/>
                <a:cs typeface="Times New Roman" panose="02020603050405020304" pitchFamily="18" charset="0"/>
              </a:rPr>
              <a:t>Biological </a:t>
            </a:r>
            <a:r>
              <a:rPr lang="en-IN" sz="4400" b="1" dirty="0">
                <a:solidFill>
                  <a:schemeClr val="bg1"/>
                </a:solidFill>
                <a:latin typeface="Times New Roman" panose="02020603050405020304" pitchFamily="18" charset="0"/>
                <a:cs typeface="Times New Roman" panose="02020603050405020304" pitchFamily="18" charset="0"/>
              </a:rPr>
              <a:t>Neural Network (BNN)</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EFAB20-7186-449E-8F8E-3DCB170BFFA5}"/>
              </a:ext>
            </a:extLst>
          </p:cNvPr>
          <p:cNvSpPr txBox="1"/>
          <p:nvPr/>
        </p:nvSpPr>
        <p:spPr>
          <a:xfrm>
            <a:off x="604911" y="1101287"/>
            <a:ext cx="11254153" cy="5262979"/>
          </a:xfrm>
          <a:prstGeom prst="rect">
            <a:avLst/>
          </a:prstGeom>
          <a:noFill/>
        </p:spPr>
        <p:txBody>
          <a:bodyPr wrap="square">
            <a:spAutoFit/>
          </a:bodyPr>
          <a:lstStyle/>
          <a:p>
            <a:pPr marL="342900" indent="-342900">
              <a:buClr>
                <a:schemeClr val="accent2"/>
              </a:buClr>
              <a:buFont typeface="Arial" panose="020B0604020202020204" pitchFamily="34" charset="0"/>
              <a:buChar char="•"/>
            </a:pPr>
            <a:r>
              <a:rPr lang="en-IN" sz="3200" b="1" dirty="0"/>
              <a:t>Dendrites </a:t>
            </a:r>
            <a:r>
              <a:rPr lang="en-IN" sz="3200" dirty="0"/>
              <a:t>− they are tree-like branches, responsible for </a:t>
            </a:r>
            <a:r>
              <a:rPr lang="en-IN" sz="3200" b="1" dirty="0"/>
              <a:t>receiving the information from other</a:t>
            </a:r>
            <a:r>
              <a:rPr lang="en-IN" sz="3200" dirty="0"/>
              <a:t> neurons it is connected to. In other sense, we can say that they are like the ears of neuron. </a:t>
            </a:r>
          </a:p>
          <a:p>
            <a:pPr marL="342900" indent="-342900">
              <a:buClr>
                <a:schemeClr val="accent2"/>
              </a:buClr>
              <a:buFont typeface="Arial" panose="020B0604020202020204" pitchFamily="34" charset="0"/>
              <a:buChar char="•"/>
            </a:pPr>
            <a:r>
              <a:rPr lang="en-IN" sz="3200" b="1" dirty="0"/>
              <a:t>Soma </a:t>
            </a:r>
            <a:r>
              <a:rPr lang="en-IN" sz="3200" dirty="0"/>
              <a:t>− It is the cell body of the neuron and is responsible for processing of information, they have received from dendrites. </a:t>
            </a:r>
          </a:p>
          <a:p>
            <a:pPr marL="342900" indent="-342900">
              <a:buClr>
                <a:schemeClr val="accent2"/>
              </a:buClr>
              <a:buFont typeface="Arial" panose="020B0604020202020204" pitchFamily="34" charset="0"/>
              <a:buChar char="•"/>
            </a:pPr>
            <a:r>
              <a:rPr lang="en-IN" sz="3200" b="1" dirty="0"/>
              <a:t>Axon −</a:t>
            </a:r>
            <a:r>
              <a:rPr lang="en-IN" sz="3200" dirty="0"/>
              <a:t> It is </a:t>
            </a:r>
            <a:r>
              <a:rPr lang="en-IN" sz="3200" b="1" dirty="0"/>
              <a:t>just like a cable</a:t>
            </a:r>
            <a:r>
              <a:rPr lang="en-IN" sz="3200" dirty="0"/>
              <a:t> through which neurons send the information. </a:t>
            </a:r>
          </a:p>
          <a:p>
            <a:pPr marL="342900" indent="-342900">
              <a:buClr>
                <a:schemeClr val="accent2"/>
              </a:buClr>
              <a:buFont typeface="Arial" panose="020B0604020202020204" pitchFamily="34" charset="0"/>
              <a:buChar char="•"/>
            </a:pPr>
            <a:r>
              <a:rPr lang="en-IN" sz="3200" b="1" dirty="0"/>
              <a:t>Synapses −</a:t>
            </a:r>
            <a:r>
              <a:rPr lang="en-IN" sz="3200" dirty="0"/>
              <a:t> It is the connection between the axon and other neuron dendrites</a:t>
            </a:r>
          </a:p>
          <a:p>
            <a:endParaRPr lang="en-IN" sz="2400" dirty="0"/>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309BC48-B222-EA9D-458F-FDE4B33364CB}"/>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290753714"/>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r>
              <a:rPr lang="en-IN" sz="4400" b="1" dirty="0" smtClean="0">
                <a:solidFill>
                  <a:schemeClr val="bg1"/>
                </a:solidFill>
                <a:latin typeface="Times New Roman" panose="02020603050405020304" pitchFamily="18" charset="0"/>
                <a:cs typeface="Times New Roman" panose="02020603050405020304" pitchFamily="18" charset="0"/>
              </a:rPr>
              <a:t>BNN Representation</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309BC48-B222-EA9D-458F-FDE4B33364CB}"/>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Content Placeholder 3" descr="What is Artificial Neural Network"/>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886" y="1205028"/>
            <a:ext cx="10607888" cy="4753320"/>
          </a:xfrm>
          <a:prstGeom prst="rect">
            <a:avLst/>
          </a:prstGeom>
          <a:noFill/>
          <a:ln>
            <a:noFill/>
          </a:ln>
        </p:spPr>
      </p:pic>
    </p:spTree>
    <p:extLst>
      <p:ext uri="{BB962C8B-B14F-4D97-AF65-F5344CB8AC3E}">
        <p14:creationId xmlns:p14="http://schemas.microsoft.com/office/powerpoint/2010/main" val="2036484043"/>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0" y="1"/>
            <a:ext cx="12019936" cy="883078"/>
          </a:xfrm>
          <a:prstGeom prst="rect">
            <a:avLst/>
          </a:prstGeom>
          <a:solidFill>
            <a:srgbClr val="C00000"/>
          </a:solidFill>
        </p:spPr>
        <p:txBody>
          <a:bodyPr/>
          <a:lstStyle/>
          <a:p>
            <a:pPr algn="ctr"/>
            <a:r>
              <a:rPr lang="en-IN" sz="4400" b="1" dirty="0">
                <a:solidFill>
                  <a:schemeClr val="bg1"/>
                </a:solidFill>
                <a:latin typeface="Times New Roman" panose="02020603050405020304" pitchFamily="18" charset="0"/>
                <a:cs typeface="Times New Roman" panose="02020603050405020304" pitchFamily="18" charset="0"/>
              </a:rPr>
              <a:t>Biological Neural Network and ANN</a:t>
            </a:r>
            <a:endParaRPr lang="en-US" sz="4400" b="1" dirty="0">
              <a:solidFill>
                <a:schemeClr val="bg1"/>
              </a:solidFill>
              <a:latin typeface="Times New Roman" panose="02020603050405020304" pitchFamily="18" charset="0"/>
              <a:cs typeface="Times New Roman" pitchFamily="18" charset="0"/>
            </a:endParaRPr>
          </a:p>
          <a:p>
            <a:pPr algn="ctr">
              <a:buNone/>
            </a:pPr>
            <a:endParaRPr lang="en-US" sz="4400" b="1" dirty="0">
              <a:solidFill>
                <a:schemeClr val="bg1"/>
              </a:solidFill>
              <a:latin typeface="Times New Roman" panose="02020603050405020304" pitchFamily="18" charset="0"/>
              <a:cs typeface="Times New Roman" pitchFamily="18"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2771874185"/>
              </p:ext>
            </p:extLst>
          </p:nvPr>
        </p:nvGraphicFramePr>
        <p:xfrm>
          <a:off x="1091380" y="1340769"/>
          <a:ext cx="10131940" cy="4617580"/>
        </p:xfrm>
        <a:graphic>
          <a:graphicData uri="http://schemas.openxmlformats.org/drawingml/2006/table">
            <a:tbl>
              <a:tblPr firstRow="1" firstCol="1" bandRow="1">
                <a:tableStyleId>{5C22544A-7EE6-4342-B048-85BDC9FD1C3A}</a:tableStyleId>
              </a:tblPr>
              <a:tblGrid>
                <a:gridCol w="5065970">
                  <a:extLst>
                    <a:ext uri="{9D8B030D-6E8A-4147-A177-3AD203B41FA5}">
                      <a16:colId xmlns:a16="http://schemas.microsoft.com/office/drawing/2014/main" val="20000"/>
                    </a:ext>
                  </a:extLst>
                </a:gridCol>
                <a:gridCol w="5065970">
                  <a:extLst>
                    <a:ext uri="{9D8B030D-6E8A-4147-A177-3AD203B41FA5}">
                      <a16:colId xmlns:a16="http://schemas.microsoft.com/office/drawing/2014/main" val="20001"/>
                    </a:ext>
                  </a:extLst>
                </a:gridCol>
              </a:tblGrid>
              <a:tr h="1109052">
                <a:tc>
                  <a:txBody>
                    <a:bodyPr/>
                    <a:lstStyle/>
                    <a:p>
                      <a:pPr algn="l">
                        <a:lnSpc>
                          <a:spcPct val="115000"/>
                        </a:lnSpc>
                        <a:spcAft>
                          <a:spcPts val="0"/>
                        </a:spcAft>
                      </a:pPr>
                      <a:r>
                        <a:rPr lang="en-IN" sz="3200" dirty="0">
                          <a:effectLst/>
                          <a:latin typeface="Times New Roman" panose="02020603050405020304" pitchFamily="18" charset="0"/>
                          <a:cs typeface="Times New Roman" panose="02020603050405020304" pitchFamily="18" charset="0"/>
                        </a:rPr>
                        <a:t>Biological Neural Network</a:t>
                      </a:r>
                      <a:endParaRPr lang="en-IN" sz="2800" dirty="0">
                        <a:effectLst/>
                        <a:latin typeface="Times New Roman" panose="02020603050405020304" pitchFamily="18" charset="0"/>
                        <a:ea typeface="Calibri"/>
                        <a:cs typeface="Times New Roman" panose="02020603050405020304" pitchFamily="18" charset="0"/>
                      </a:endParaRPr>
                    </a:p>
                  </a:txBody>
                  <a:tcPr marL="114300" marR="114300" marT="114300" marB="114300"/>
                </a:tc>
                <a:tc>
                  <a:txBody>
                    <a:bodyPr/>
                    <a:lstStyle/>
                    <a:p>
                      <a:pPr algn="l">
                        <a:lnSpc>
                          <a:spcPct val="115000"/>
                        </a:lnSpc>
                        <a:spcAft>
                          <a:spcPts val="0"/>
                        </a:spcAft>
                      </a:pPr>
                      <a:r>
                        <a:rPr lang="en-IN" sz="3200">
                          <a:effectLst/>
                          <a:latin typeface="Times New Roman" panose="02020603050405020304" pitchFamily="18" charset="0"/>
                          <a:cs typeface="Times New Roman" panose="02020603050405020304" pitchFamily="18" charset="0"/>
                        </a:rPr>
                        <a:t>Artificial Neural Network</a:t>
                      </a:r>
                      <a:endParaRPr lang="en-IN" sz="2800">
                        <a:effectLst/>
                        <a:latin typeface="Times New Roman" panose="02020603050405020304" pitchFamily="18" charset="0"/>
                        <a:ea typeface="Calibri"/>
                        <a:cs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877132">
                <a:tc>
                  <a:txBody>
                    <a:bodyPr/>
                    <a:lstStyle/>
                    <a:p>
                      <a:pPr algn="ctr">
                        <a:lnSpc>
                          <a:spcPct val="115000"/>
                        </a:lnSpc>
                        <a:spcAft>
                          <a:spcPts val="0"/>
                        </a:spcAft>
                      </a:pPr>
                      <a:r>
                        <a:rPr lang="en-IN" sz="3200" dirty="0">
                          <a:effectLst/>
                          <a:latin typeface="Times New Roman" panose="02020603050405020304" pitchFamily="18" charset="0"/>
                          <a:cs typeface="Times New Roman" panose="02020603050405020304" pitchFamily="18" charset="0"/>
                        </a:rPr>
                        <a:t>Dendrites</a:t>
                      </a:r>
                      <a:endParaRPr lang="en-IN" sz="2800" dirty="0">
                        <a:effectLst/>
                        <a:latin typeface="Times New Roman" panose="02020603050405020304" pitchFamily="18" charset="0"/>
                        <a:ea typeface="Calibri"/>
                        <a:cs typeface="Times New Roman" panose="02020603050405020304" pitchFamily="18" charset="0"/>
                      </a:endParaRPr>
                    </a:p>
                  </a:txBody>
                  <a:tcPr marL="76200" marR="76200" marT="76200" marB="76200"/>
                </a:tc>
                <a:tc>
                  <a:txBody>
                    <a:bodyPr/>
                    <a:lstStyle/>
                    <a:p>
                      <a:pPr algn="ctr">
                        <a:lnSpc>
                          <a:spcPct val="115000"/>
                        </a:lnSpc>
                        <a:spcAft>
                          <a:spcPts val="0"/>
                        </a:spcAft>
                      </a:pPr>
                      <a:r>
                        <a:rPr lang="en-IN" sz="3200" dirty="0">
                          <a:effectLst/>
                          <a:latin typeface="Times New Roman" panose="02020603050405020304" pitchFamily="18" charset="0"/>
                          <a:cs typeface="Times New Roman" panose="02020603050405020304" pitchFamily="18" charset="0"/>
                        </a:rPr>
                        <a:t>Inputs</a:t>
                      </a:r>
                      <a:endParaRPr lang="en-IN" sz="2800" dirty="0">
                        <a:effectLst/>
                        <a:latin typeface="Times New Roman" panose="02020603050405020304" pitchFamily="18" charset="0"/>
                        <a:ea typeface="Calibri"/>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877132">
                <a:tc>
                  <a:txBody>
                    <a:bodyPr/>
                    <a:lstStyle/>
                    <a:p>
                      <a:pPr algn="ctr">
                        <a:lnSpc>
                          <a:spcPct val="115000"/>
                        </a:lnSpc>
                        <a:spcAft>
                          <a:spcPts val="0"/>
                        </a:spcAft>
                      </a:pPr>
                      <a:r>
                        <a:rPr lang="en-IN" sz="3200" dirty="0">
                          <a:effectLst/>
                          <a:latin typeface="Times New Roman" panose="02020603050405020304" pitchFamily="18" charset="0"/>
                          <a:cs typeface="Times New Roman" panose="02020603050405020304" pitchFamily="18" charset="0"/>
                        </a:rPr>
                        <a:t>Cell nucleus</a:t>
                      </a:r>
                      <a:endParaRPr lang="en-IN" sz="2800" dirty="0">
                        <a:effectLst/>
                        <a:latin typeface="Times New Roman" panose="02020603050405020304" pitchFamily="18" charset="0"/>
                        <a:ea typeface="Calibri"/>
                        <a:cs typeface="Times New Roman" panose="02020603050405020304" pitchFamily="18" charset="0"/>
                      </a:endParaRPr>
                    </a:p>
                  </a:txBody>
                  <a:tcPr marL="76200" marR="76200" marT="76200" marB="76200"/>
                </a:tc>
                <a:tc>
                  <a:txBody>
                    <a:bodyPr/>
                    <a:lstStyle/>
                    <a:p>
                      <a:pPr algn="ctr">
                        <a:lnSpc>
                          <a:spcPct val="115000"/>
                        </a:lnSpc>
                        <a:spcAft>
                          <a:spcPts val="0"/>
                        </a:spcAft>
                      </a:pPr>
                      <a:r>
                        <a:rPr lang="en-IN" sz="3200" dirty="0">
                          <a:effectLst/>
                          <a:latin typeface="Times New Roman" panose="02020603050405020304" pitchFamily="18" charset="0"/>
                          <a:cs typeface="Times New Roman" panose="02020603050405020304" pitchFamily="18" charset="0"/>
                        </a:rPr>
                        <a:t>Nodes</a:t>
                      </a:r>
                      <a:endParaRPr lang="en-IN" sz="2800" dirty="0">
                        <a:effectLst/>
                        <a:latin typeface="Times New Roman" panose="02020603050405020304" pitchFamily="18" charset="0"/>
                        <a:ea typeface="Calibri"/>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877132">
                <a:tc>
                  <a:txBody>
                    <a:bodyPr/>
                    <a:lstStyle/>
                    <a:p>
                      <a:pPr algn="ctr">
                        <a:lnSpc>
                          <a:spcPct val="115000"/>
                        </a:lnSpc>
                        <a:spcAft>
                          <a:spcPts val="0"/>
                        </a:spcAft>
                      </a:pPr>
                      <a:r>
                        <a:rPr lang="en-IN" sz="3200">
                          <a:effectLst/>
                          <a:latin typeface="Times New Roman" panose="02020603050405020304" pitchFamily="18" charset="0"/>
                          <a:cs typeface="Times New Roman" panose="02020603050405020304" pitchFamily="18" charset="0"/>
                        </a:rPr>
                        <a:t>Synapse</a:t>
                      </a:r>
                      <a:endParaRPr lang="en-IN" sz="2800">
                        <a:effectLst/>
                        <a:latin typeface="Times New Roman" panose="02020603050405020304" pitchFamily="18" charset="0"/>
                        <a:ea typeface="Calibri"/>
                        <a:cs typeface="Times New Roman" panose="02020603050405020304" pitchFamily="18" charset="0"/>
                      </a:endParaRPr>
                    </a:p>
                  </a:txBody>
                  <a:tcPr marL="76200" marR="76200" marT="76200" marB="76200"/>
                </a:tc>
                <a:tc>
                  <a:txBody>
                    <a:bodyPr/>
                    <a:lstStyle/>
                    <a:p>
                      <a:pPr algn="ctr">
                        <a:lnSpc>
                          <a:spcPct val="115000"/>
                        </a:lnSpc>
                        <a:spcAft>
                          <a:spcPts val="0"/>
                        </a:spcAft>
                      </a:pPr>
                      <a:r>
                        <a:rPr lang="en-IN" sz="3200">
                          <a:effectLst/>
                          <a:latin typeface="Times New Roman" panose="02020603050405020304" pitchFamily="18" charset="0"/>
                          <a:cs typeface="Times New Roman" panose="02020603050405020304" pitchFamily="18" charset="0"/>
                        </a:rPr>
                        <a:t>Weights</a:t>
                      </a:r>
                      <a:endParaRPr lang="en-IN" sz="2800">
                        <a:effectLst/>
                        <a:latin typeface="Times New Roman" panose="02020603050405020304" pitchFamily="18" charset="0"/>
                        <a:ea typeface="Calibri"/>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877132">
                <a:tc>
                  <a:txBody>
                    <a:bodyPr/>
                    <a:lstStyle/>
                    <a:p>
                      <a:pPr algn="ctr">
                        <a:lnSpc>
                          <a:spcPct val="115000"/>
                        </a:lnSpc>
                        <a:spcAft>
                          <a:spcPts val="0"/>
                        </a:spcAft>
                      </a:pPr>
                      <a:r>
                        <a:rPr lang="en-IN" sz="3200">
                          <a:effectLst/>
                          <a:latin typeface="Times New Roman" panose="02020603050405020304" pitchFamily="18" charset="0"/>
                          <a:cs typeface="Times New Roman" panose="02020603050405020304" pitchFamily="18" charset="0"/>
                        </a:rPr>
                        <a:t>Axon</a:t>
                      </a:r>
                      <a:endParaRPr lang="en-IN" sz="2800">
                        <a:effectLst/>
                        <a:latin typeface="Times New Roman" panose="02020603050405020304" pitchFamily="18" charset="0"/>
                        <a:ea typeface="Calibri"/>
                        <a:cs typeface="Times New Roman" panose="02020603050405020304" pitchFamily="18" charset="0"/>
                      </a:endParaRPr>
                    </a:p>
                  </a:txBody>
                  <a:tcPr marL="76200" marR="76200" marT="76200" marB="76200"/>
                </a:tc>
                <a:tc>
                  <a:txBody>
                    <a:bodyPr/>
                    <a:lstStyle/>
                    <a:p>
                      <a:pPr algn="ctr">
                        <a:lnSpc>
                          <a:spcPct val="115000"/>
                        </a:lnSpc>
                        <a:spcAft>
                          <a:spcPts val="0"/>
                        </a:spcAft>
                      </a:pPr>
                      <a:r>
                        <a:rPr lang="en-IN" sz="3200" dirty="0">
                          <a:effectLst/>
                          <a:latin typeface="Times New Roman" panose="02020603050405020304" pitchFamily="18" charset="0"/>
                          <a:cs typeface="Times New Roman" panose="02020603050405020304" pitchFamily="18" charset="0"/>
                        </a:rPr>
                        <a:t>Output</a:t>
                      </a:r>
                      <a:endParaRPr lang="en-IN" sz="2800" dirty="0">
                        <a:effectLst/>
                        <a:latin typeface="Times New Roman" panose="02020603050405020304" pitchFamily="18" charset="0"/>
                        <a:ea typeface="Calibri"/>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4719168F-6DC1-2A69-A9FB-CB6142088A34}"/>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534191604"/>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smtClean="0">
                <a:solidFill>
                  <a:schemeClr val="bg1"/>
                </a:solidFill>
                <a:latin typeface="Times New Roman" panose="02020603050405020304" pitchFamily="18" charset="0"/>
                <a:cs typeface="Times New Roman" panose="02020603050405020304" pitchFamily="18" charset="0"/>
              </a:rPr>
              <a:t>BNN Versus ANNs</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DA20A0CA-CE47-B5B5-656D-E4EE04A0C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10705322" cy="48690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3">
            <a:extLst>
              <a:ext uri="{FF2B5EF4-FFF2-40B4-BE49-F238E27FC236}">
                <a16:creationId xmlns:a16="http://schemas.microsoft.com/office/drawing/2014/main" id="{537E60F4-6CEF-6D0F-17FD-66297D9D818D}"/>
              </a:ext>
            </a:extLst>
          </p:cNvPr>
          <p:cNvSpPr txBox="1">
            <a:spLocks noChangeArrowheads="1"/>
          </p:cNvSpPr>
          <p:nvPr/>
        </p:nvSpPr>
        <p:spPr bwMode="auto">
          <a:xfrm>
            <a:off x="1869232" y="5859624"/>
            <a:ext cx="784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2400" dirty="0">
                <a:latin typeface="Times New Roman" panose="02020603050405020304" pitchFamily="18" charset="0"/>
                <a:cs typeface="Times New Roman" panose="02020603050405020304" pitchFamily="18" charset="0"/>
              </a:rPr>
              <a:t>An artificial neuron is an imitation of a human neuron</a:t>
            </a:r>
          </a:p>
        </p:txBody>
      </p:sp>
      <p:sp>
        <p:nvSpPr>
          <p:cNvPr id="9" name="Title 1">
            <a:extLst>
              <a:ext uri="{FF2B5EF4-FFF2-40B4-BE49-F238E27FC236}">
                <a16:creationId xmlns:a16="http://schemas.microsoft.com/office/drawing/2014/main" id="{4A81F148-B641-3250-BB6F-10E177F0F9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320624473"/>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How does ANNs work?</a:t>
            </a:r>
          </a:p>
        </p:txBody>
      </p:sp>
      <p:pic>
        <p:nvPicPr>
          <p:cNvPr id="2" name="Picture 3">
            <a:extLst>
              <a:ext uri="{FF2B5EF4-FFF2-40B4-BE49-F238E27FC236}">
                <a16:creationId xmlns:a16="http://schemas.microsoft.com/office/drawing/2014/main" id="{78CD9EA2-439C-FE92-66A7-4C3312BB7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343" y="1709561"/>
            <a:ext cx="10335307" cy="46190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a:extLst>
              <a:ext uri="{FF2B5EF4-FFF2-40B4-BE49-F238E27FC236}">
                <a16:creationId xmlns:a16="http://schemas.microsoft.com/office/drawing/2014/main" id="{9F815628-67DF-4D99-3C2F-AC8BBCE30685}"/>
              </a:ext>
            </a:extLst>
          </p:cNvPr>
          <p:cNvSpPr txBox="1"/>
          <p:nvPr/>
        </p:nvSpPr>
        <p:spPr>
          <a:xfrm>
            <a:off x="754742" y="1098869"/>
            <a:ext cx="9691396" cy="523220"/>
          </a:xfrm>
          <a:prstGeom prst="rect">
            <a:avLst/>
          </a:prstGeom>
          <a:noFill/>
        </p:spPr>
        <p:txBody>
          <a:bodyPr wrap="square">
            <a:spAutoFit/>
          </a:bodyPr>
          <a:lstStyle/>
          <a:p>
            <a:pPr marL="457200" indent="-457200">
              <a:buClr>
                <a:schemeClr val="accent2"/>
              </a:buClr>
              <a:buFont typeface="Wingdings" panose="05000000000000000000" pitchFamily="2" charset="2"/>
              <a:buChar char="v"/>
            </a:pPr>
            <a:r>
              <a:rPr lang="en-GB" altLang="en-US" sz="2800" b="1" dirty="0">
                <a:latin typeface="Times New Roman" panose="02020603050405020304" pitchFamily="18" charset="0"/>
                <a:cs typeface="Times New Roman" panose="02020603050405020304" pitchFamily="18" charset="0"/>
              </a:rPr>
              <a:t>Now, let us have a look at the model of an artificial neuron</a:t>
            </a:r>
            <a:endParaRPr lang="en-IN" sz="2800" b="1" dirty="0"/>
          </a:p>
        </p:txBody>
      </p:sp>
      <p:sp>
        <p:nvSpPr>
          <p:cNvPr id="9" name="Title 1">
            <a:extLst>
              <a:ext uri="{FF2B5EF4-FFF2-40B4-BE49-F238E27FC236}">
                <a16:creationId xmlns:a16="http://schemas.microsoft.com/office/drawing/2014/main" id="{06880515-AAC2-3FB7-70C1-A4DCBD5577C0}"/>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598793619"/>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smtClean="0">
                <a:solidFill>
                  <a:schemeClr val="bg1"/>
                </a:solidFill>
                <a:latin typeface="Times New Roman" panose="02020603050405020304" pitchFamily="18" charset="0"/>
                <a:cs typeface="Times New Roman" panose="02020603050405020304" pitchFamily="18" charset="0"/>
              </a:rPr>
              <a:t>Working of ANN</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5" name="Text Box 3">
            <a:extLst>
              <a:ext uri="{FF2B5EF4-FFF2-40B4-BE49-F238E27FC236}">
                <a16:creationId xmlns:a16="http://schemas.microsoft.com/office/drawing/2014/main" id="{537E60F4-6CEF-6D0F-17FD-66297D9D818D}"/>
              </a:ext>
            </a:extLst>
          </p:cNvPr>
          <p:cNvSpPr txBox="1">
            <a:spLocks noChangeArrowheads="1"/>
          </p:cNvSpPr>
          <p:nvPr/>
        </p:nvSpPr>
        <p:spPr bwMode="auto">
          <a:xfrm>
            <a:off x="402460" y="1054655"/>
            <a:ext cx="784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marL="457200" indent="-457200" algn="ctr">
              <a:lnSpc>
                <a:spcPct val="100000"/>
              </a:lnSpc>
              <a:buClr>
                <a:schemeClr val="accent2"/>
              </a:buClr>
              <a:buFont typeface="Wingdings" panose="05000000000000000000" pitchFamily="2" charset="2"/>
              <a:buChar char="v"/>
            </a:pPr>
            <a:r>
              <a:rPr lang="en-GB" altLang="en-US" sz="2400" b="1" dirty="0">
                <a:latin typeface="Times New Roman" panose="02020603050405020304" pitchFamily="18" charset="0"/>
                <a:cs typeface="Times New Roman" panose="02020603050405020304" pitchFamily="18" charset="0"/>
              </a:rPr>
              <a:t>An artificial neuron is an imitation of a human neuron</a:t>
            </a:r>
          </a:p>
        </p:txBody>
      </p:sp>
      <p:sp>
        <p:nvSpPr>
          <p:cNvPr id="3" name="Oval 3">
            <a:extLst>
              <a:ext uri="{FF2B5EF4-FFF2-40B4-BE49-F238E27FC236}">
                <a16:creationId xmlns:a16="http://schemas.microsoft.com/office/drawing/2014/main" id="{DCAA994D-7A14-809A-95C6-95A9A62DE0D3}"/>
              </a:ext>
            </a:extLst>
          </p:cNvPr>
          <p:cNvSpPr>
            <a:spLocks noChangeArrowheads="1"/>
          </p:cNvSpPr>
          <p:nvPr/>
        </p:nvSpPr>
        <p:spPr bwMode="auto">
          <a:xfrm>
            <a:off x="7759830" y="1948312"/>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1</a:t>
            </a:r>
          </a:p>
        </p:txBody>
      </p:sp>
      <p:sp>
        <p:nvSpPr>
          <p:cNvPr id="4" name="Oval 4">
            <a:extLst>
              <a:ext uri="{FF2B5EF4-FFF2-40B4-BE49-F238E27FC236}">
                <a16:creationId xmlns:a16="http://schemas.microsoft.com/office/drawing/2014/main" id="{F57D282A-AF72-D85E-E5CF-E5FFA63B295B}"/>
              </a:ext>
            </a:extLst>
          </p:cNvPr>
          <p:cNvSpPr>
            <a:spLocks noChangeArrowheads="1"/>
          </p:cNvSpPr>
          <p:nvPr/>
        </p:nvSpPr>
        <p:spPr bwMode="auto">
          <a:xfrm>
            <a:off x="5397630" y="1948312"/>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2</a:t>
            </a:r>
          </a:p>
        </p:txBody>
      </p:sp>
      <p:sp>
        <p:nvSpPr>
          <p:cNvPr id="9" name="Oval 5">
            <a:extLst>
              <a:ext uri="{FF2B5EF4-FFF2-40B4-BE49-F238E27FC236}">
                <a16:creationId xmlns:a16="http://schemas.microsoft.com/office/drawing/2014/main" id="{85F3D4A5-CCC6-5F8D-305B-680C9FEA2589}"/>
              </a:ext>
            </a:extLst>
          </p:cNvPr>
          <p:cNvSpPr>
            <a:spLocks noChangeArrowheads="1"/>
          </p:cNvSpPr>
          <p:nvPr/>
        </p:nvSpPr>
        <p:spPr bwMode="auto">
          <a:xfrm>
            <a:off x="3035430" y="1948312"/>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dirty="0" err="1">
                <a:solidFill>
                  <a:srgbClr val="FFFFFF"/>
                </a:solidFill>
                <a:latin typeface="Times New Roman" panose="02020603050405020304" pitchFamily="18" charset="0"/>
                <a:cs typeface="Times New Roman" panose="02020603050405020304" pitchFamily="18" charset="0"/>
              </a:rPr>
              <a:t>x</a:t>
            </a:r>
            <a:r>
              <a:rPr lang="en-GB" altLang="en-US" sz="1400" dirty="0" err="1">
                <a:solidFill>
                  <a:srgbClr val="FFFFFF"/>
                </a:solidFill>
                <a:latin typeface="Times New Roman" panose="02020603050405020304" pitchFamily="18" charset="0"/>
                <a:cs typeface="Times New Roman" panose="02020603050405020304" pitchFamily="18" charset="0"/>
              </a:rPr>
              <a:t>m</a:t>
            </a:r>
            <a:endParaRPr lang="en-GB" altLang="en-US" sz="1400" dirty="0">
              <a:solidFill>
                <a:srgbClr val="FFFFFF"/>
              </a:solidFill>
              <a:latin typeface="Times New Roman" panose="02020603050405020304" pitchFamily="18" charset="0"/>
              <a:cs typeface="Times New Roman" panose="02020603050405020304" pitchFamily="18" charset="0"/>
            </a:endParaRPr>
          </a:p>
        </p:txBody>
      </p:sp>
      <p:sp>
        <p:nvSpPr>
          <p:cNvPr id="10" name="Oval 6">
            <a:extLst>
              <a:ext uri="{FF2B5EF4-FFF2-40B4-BE49-F238E27FC236}">
                <a16:creationId xmlns:a16="http://schemas.microsoft.com/office/drawing/2014/main" id="{2B46B83C-63DC-8382-2CA0-2D3B812692F5}"/>
              </a:ext>
            </a:extLst>
          </p:cNvPr>
          <p:cNvSpPr>
            <a:spLocks noChangeArrowheads="1"/>
          </p:cNvSpPr>
          <p:nvPr/>
        </p:nvSpPr>
        <p:spPr bwMode="auto">
          <a:xfrm>
            <a:off x="5397630" y="3319912"/>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3200">
                <a:solidFill>
                  <a:srgbClr val="FFFFFF"/>
                </a:solidFill>
              </a:rPr>
              <a:t>∑</a:t>
            </a:r>
          </a:p>
        </p:txBody>
      </p:sp>
      <p:sp>
        <p:nvSpPr>
          <p:cNvPr id="11" name="Oval 7">
            <a:extLst>
              <a:ext uri="{FF2B5EF4-FFF2-40B4-BE49-F238E27FC236}">
                <a16:creationId xmlns:a16="http://schemas.microsoft.com/office/drawing/2014/main" id="{7496A249-C874-6309-F329-CD1AA7EC760E}"/>
              </a:ext>
            </a:extLst>
          </p:cNvPr>
          <p:cNvSpPr>
            <a:spLocks noChangeArrowheads="1"/>
          </p:cNvSpPr>
          <p:nvPr/>
        </p:nvSpPr>
        <p:spPr bwMode="auto">
          <a:xfrm>
            <a:off x="5397630" y="5148712"/>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3600">
                <a:solidFill>
                  <a:srgbClr val="FFFFFF"/>
                </a:solidFill>
              </a:rPr>
              <a:t>y</a:t>
            </a:r>
          </a:p>
        </p:txBody>
      </p:sp>
      <p:sp>
        <p:nvSpPr>
          <p:cNvPr id="12" name="Rectangle 10">
            <a:extLst>
              <a:ext uri="{FF2B5EF4-FFF2-40B4-BE49-F238E27FC236}">
                <a16:creationId xmlns:a16="http://schemas.microsoft.com/office/drawing/2014/main" id="{13ED8CDE-4CCC-6003-325A-5DCF5B02D1A2}"/>
              </a:ext>
            </a:extLst>
          </p:cNvPr>
          <p:cNvSpPr>
            <a:spLocks noChangeArrowheads="1"/>
          </p:cNvSpPr>
          <p:nvPr/>
        </p:nvSpPr>
        <p:spPr bwMode="auto">
          <a:xfrm>
            <a:off x="6312030" y="3650112"/>
            <a:ext cx="4197350" cy="649288"/>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Font typeface="Times New Roman" panose="02020603050405020304" pitchFamily="18" charset="0"/>
              <a:buNone/>
            </a:pPr>
            <a:r>
              <a:rPr lang="en-GB" altLang="en-US" sz="3200">
                <a:latin typeface="Times New Roman" panose="02020603050405020304" pitchFamily="18" charset="0"/>
                <a:cs typeface="Times New Roman" panose="02020603050405020304" pitchFamily="18" charset="0"/>
              </a:rPr>
              <a:t>∑= </a:t>
            </a:r>
            <a:r>
              <a:rPr lang="en-GB" altLang="en-US" sz="3200"/>
              <a:t>X</a:t>
            </a:r>
            <a:r>
              <a:rPr lang="en-GB" altLang="en-US" sz="3200" baseline="-25000"/>
              <a:t>1</a:t>
            </a:r>
            <a:r>
              <a:rPr lang="en-GB" altLang="en-US" sz="3200"/>
              <a:t>+X</a:t>
            </a:r>
            <a:r>
              <a:rPr lang="en-GB" altLang="en-US" sz="3200" baseline="-25000"/>
              <a:t>2</a:t>
            </a:r>
            <a:r>
              <a:rPr lang="en-GB" altLang="en-US" sz="3200"/>
              <a:t> + ….+X</a:t>
            </a:r>
            <a:r>
              <a:rPr lang="en-GB" altLang="en-US" sz="3200" baseline="-25000"/>
              <a:t>m</a:t>
            </a:r>
            <a:r>
              <a:rPr lang="en-GB" altLang="en-US" sz="3200"/>
              <a:t> =y</a:t>
            </a:r>
          </a:p>
        </p:txBody>
      </p:sp>
      <p:cxnSp>
        <p:nvCxnSpPr>
          <p:cNvPr id="13" name="AutoShape 11">
            <a:extLst>
              <a:ext uri="{FF2B5EF4-FFF2-40B4-BE49-F238E27FC236}">
                <a16:creationId xmlns:a16="http://schemas.microsoft.com/office/drawing/2014/main" id="{84F9CA5E-6641-C727-0DD8-9E3AB4B1104E}"/>
              </a:ext>
            </a:extLst>
          </p:cNvPr>
          <p:cNvCxnSpPr>
            <a:cxnSpLocks noChangeShapeType="1"/>
            <a:stCxn id="10" idx="2"/>
            <a:endCxn id="11" idx="0"/>
          </p:cNvCxnSpPr>
          <p:nvPr/>
        </p:nvCxnSpPr>
        <p:spPr bwMode="auto">
          <a:xfrm>
            <a:off x="5740530" y="4005712"/>
            <a:ext cx="1588" cy="11430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Line 12">
            <a:extLst>
              <a:ext uri="{FF2B5EF4-FFF2-40B4-BE49-F238E27FC236}">
                <a16:creationId xmlns:a16="http://schemas.microsoft.com/office/drawing/2014/main" id="{559ABF55-BF76-69A1-ED64-3363865F2FB0}"/>
              </a:ext>
            </a:extLst>
          </p:cNvPr>
          <p:cNvSpPr>
            <a:spLocks noChangeShapeType="1"/>
          </p:cNvSpPr>
          <p:nvPr/>
        </p:nvSpPr>
        <p:spPr bwMode="auto">
          <a:xfrm flipH="1">
            <a:off x="6081843" y="2534100"/>
            <a:ext cx="1779587" cy="1128712"/>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 name="Line 13">
            <a:extLst>
              <a:ext uri="{FF2B5EF4-FFF2-40B4-BE49-F238E27FC236}">
                <a16:creationId xmlns:a16="http://schemas.microsoft.com/office/drawing/2014/main" id="{413B14D0-96FB-392D-76E2-EA1D6F48815C}"/>
              </a:ext>
            </a:extLst>
          </p:cNvPr>
          <p:cNvSpPr>
            <a:spLocks noChangeShapeType="1"/>
          </p:cNvSpPr>
          <p:nvPr/>
        </p:nvSpPr>
        <p:spPr bwMode="auto">
          <a:xfrm flipH="1">
            <a:off x="5737355" y="2635700"/>
            <a:ext cx="6350" cy="685800"/>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 name="Line 14">
            <a:extLst>
              <a:ext uri="{FF2B5EF4-FFF2-40B4-BE49-F238E27FC236}">
                <a16:creationId xmlns:a16="http://schemas.microsoft.com/office/drawing/2014/main" id="{EE7D8EEB-FFD3-D975-CCB2-4139B16345CE}"/>
              </a:ext>
            </a:extLst>
          </p:cNvPr>
          <p:cNvSpPr>
            <a:spLocks noChangeShapeType="1"/>
          </p:cNvSpPr>
          <p:nvPr/>
        </p:nvSpPr>
        <p:spPr bwMode="auto">
          <a:xfrm>
            <a:off x="3721230" y="2405512"/>
            <a:ext cx="1676400" cy="1257300"/>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7" name="Text Box 15">
            <a:extLst>
              <a:ext uri="{FF2B5EF4-FFF2-40B4-BE49-F238E27FC236}">
                <a16:creationId xmlns:a16="http://schemas.microsoft.com/office/drawing/2014/main" id="{62901689-C5A1-35B4-9E98-2E74E31A35A3}"/>
              </a:ext>
            </a:extLst>
          </p:cNvPr>
          <p:cNvSpPr txBox="1">
            <a:spLocks noChangeArrowheads="1"/>
          </p:cNvSpPr>
          <p:nvPr/>
        </p:nvSpPr>
        <p:spPr bwMode="auto">
          <a:xfrm>
            <a:off x="3873630" y="2035625"/>
            <a:ext cx="1447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US"/>
              <a:t>. . . . . . . . . . . . </a:t>
            </a:r>
          </a:p>
        </p:txBody>
      </p:sp>
      <p:sp>
        <p:nvSpPr>
          <p:cNvPr id="20" name="TextBox 19">
            <a:extLst>
              <a:ext uri="{FF2B5EF4-FFF2-40B4-BE49-F238E27FC236}">
                <a16:creationId xmlns:a16="http://schemas.microsoft.com/office/drawing/2014/main" id="{BE4E4982-D79C-989F-A206-F289CE7B75EE}"/>
              </a:ext>
            </a:extLst>
          </p:cNvPr>
          <p:cNvSpPr txBox="1"/>
          <p:nvPr/>
        </p:nvSpPr>
        <p:spPr>
          <a:xfrm>
            <a:off x="-1168659" y="1948312"/>
            <a:ext cx="6097554" cy="584775"/>
          </a:xfrm>
          <a:prstGeom prst="rect">
            <a:avLst/>
          </a:prstGeom>
          <a:noFill/>
        </p:spPr>
        <p:txBody>
          <a:bodyPr wrap="square">
            <a:spAutoFit/>
          </a:body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Input</a:t>
            </a:r>
          </a:p>
        </p:txBody>
      </p:sp>
      <p:sp>
        <p:nvSpPr>
          <p:cNvPr id="22" name="TextBox 21">
            <a:extLst>
              <a:ext uri="{FF2B5EF4-FFF2-40B4-BE49-F238E27FC236}">
                <a16:creationId xmlns:a16="http://schemas.microsoft.com/office/drawing/2014/main" id="{12DB231D-BFAE-9EC1-AABF-CEB355CAD29A}"/>
              </a:ext>
            </a:extLst>
          </p:cNvPr>
          <p:cNvSpPr txBox="1"/>
          <p:nvPr/>
        </p:nvSpPr>
        <p:spPr>
          <a:xfrm>
            <a:off x="-1397388" y="3342031"/>
            <a:ext cx="6680718" cy="584775"/>
          </a:xfrm>
          <a:prstGeom prst="rect">
            <a:avLst/>
          </a:prstGeom>
          <a:noFill/>
        </p:spPr>
        <p:txBody>
          <a:bodyPr wrap="square">
            <a:spAutoFit/>
          </a:body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Processing</a:t>
            </a:r>
          </a:p>
        </p:txBody>
      </p:sp>
      <p:sp>
        <p:nvSpPr>
          <p:cNvPr id="24" name="TextBox 23">
            <a:extLst>
              <a:ext uri="{FF2B5EF4-FFF2-40B4-BE49-F238E27FC236}">
                <a16:creationId xmlns:a16="http://schemas.microsoft.com/office/drawing/2014/main" id="{48EEC66C-A337-D894-340C-E9798DBBFEB4}"/>
              </a:ext>
            </a:extLst>
          </p:cNvPr>
          <p:cNvSpPr txBox="1"/>
          <p:nvPr/>
        </p:nvSpPr>
        <p:spPr>
          <a:xfrm>
            <a:off x="-1397388" y="5022321"/>
            <a:ext cx="6797350" cy="584775"/>
          </a:xfrm>
          <a:prstGeom prst="rect">
            <a:avLst/>
          </a:prstGeom>
          <a:noFill/>
        </p:spPr>
        <p:txBody>
          <a:bodyPr wrap="square">
            <a:spAutoFit/>
          </a:body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Output</a:t>
            </a:r>
          </a:p>
        </p:txBody>
      </p:sp>
      <p:sp>
        <p:nvSpPr>
          <p:cNvPr id="25" name="Title 1">
            <a:extLst>
              <a:ext uri="{FF2B5EF4-FFF2-40B4-BE49-F238E27FC236}">
                <a16:creationId xmlns:a16="http://schemas.microsoft.com/office/drawing/2014/main" id="{9BB21B5F-83A1-EBF3-136B-9F3B7176EC36}"/>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480617972"/>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1"/>
            <a:ext cx="12191999" cy="727788"/>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Outline</a:t>
            </a:r>
          </a:p>
        </p:txBody>
      </p:sp>
      <p:sp>
        <p:nvSpPr>
          <p:cNvPr id="5" name="TextBox 4">
            <a:extLst>
              <a:ext uri="{FF2B5EF4-FFF2-40B4-BE49-F238E27FC236}">
                <a16:creationId xmlns:a16="http://schemas.microsoft.com/office/drawing/2014/main" id="{B2D29957-E809-4287-9DDE-D352569CE762}"/>
              </a:ext>
            </a:extLst>
          </p:cNvPr>
          <p:cNvSpPr txBox="1"/>
          <p:nvPr/>
        </p:nvSpPr>
        <p:spPr>
          <a:xfrm>
            <a:off x="904638" y="1217445"/>
            <a:ext cx="10681425" cy="4370427"/>
          </a:xfrm>
          <a:prstGeom prst="rect">
            <a:avLst/>
          </a:prstGeom>
          <a:noFill/>
        </p:spPr>
        <p:txBody>
          <a:bodyPr wrap="square">
            <a:spAutoFit/>
          </a:bodyPr>
          <a:lstStyle/>
          <a:p>
            <a:pPr marL="457200" indent="-457200">
              <a:lnSpc>
                <a:spcPct val="100000"/>
              </a:lnSpc>
              <a:spcBef>
                <a:spcPts val="575"/>
              </a:spcBef>
              <a:buClr>
                <a:srgbClr val="D34817"/>
              </a:buClr>
              <a:buSzPct val="85000"/>
              <a:buFont typeface="Wingdings" panose="05000000000000000000" pitchFamily="2" charset="2"/>
              <a:buChar char="q"/>
            </a:pPr>
            <a:r>
              <a:rPr lang="en-GB" altLang="en-US" sz="3200" dirty="0" smtClean="0">
                <a:latin typeface="Times New Roman" panose="02020603050405020304" pitchFamily="18" charset="0"/>
                <a:cs typeface="Times New Roman" panose="02020603050405020304" pitchFamily="18" charset="0"/>
              </a:rPr>
              <a:t>History </a:t>
            </a:r>
            <a:r>
              <a:rPr lang="en-GB" altLang="en-US" sz="3200" dirty="0">
                <a:latin typeface="Times New Roman" panose="02020603050405020304" pitchFamily="18" charset="0"/>
                <a:cs typeface="Times New Roman" panose="02020603050405020304" pitchFamily="18" charset="0"/>
              </a:rPr>
              <a:t>of Artificial Neural Networks</a:t>
            </a:r>
          </a:p>
          <a:p>
            <a:pPr marL="457200" indent="-457200">
              <a:lnSpc>
                <a:spcPct val="100000"/>
              </a:lnSpc>
              <a:spcBef>
                <a:spcPts val="575"/>
              </a:spcBef>
              <a:buClr>
                <a:srgbClr val="D34817"/>
              </a:buClr>
              <a:buSzPct val="85000"/>
              <a:buFont typeface="Wingdings" panose="05000000000000000000" pitchFamily="2" charset="2"/>
              <a:buChar char="q"/>
            </a:pPr>
            <a:r>
              <a:rPr lang="en-GB" altLang="en-US" sz="3200" dirty="0">
                <a:latin typeface="Times New Roman" panose="02020603050405020304" pitchFamily="18" charset="0"/>
                <a:cs typeface="Times New Roman" panose="02020603050405020304" pitchFamily="18" charset="0"/>
              </a:rPr>
              <a:t>Introduction</a:t>
            </a:r>
          </a:p>
          <a:p>
            <a:pPr marL="457200" indent="-457200">
              <a:lnSpc>
                <a:spcPct val="100000"/>
              </a:lnSpc>
              <a:spcBef>
                <a:spcPts val="575"/>
              </a:spcBef>
              <a:buClr>
                <a:srgbClr val="D34817"/>
              </a:buClr>
              <a:buSzPct val="85000"/>
              <a:buFont typeface="Wingdings" panose="05000000000000000000" pitchFamily="2" charset="2"/>
              <a:buChar char="q"/>
            </a:pPr>
            <a:r>
              <a:rPr lang="en-GB" altLang="en-US" sz="3200" dirty="0">
                <a:latin typeface="Times New Roman" panose="02020603050405020304" pitchFamily="18" charset="0"/>
                <a:cs typeface="Times New Roman" panose="02020603050405020304" pitchFamily="18" charset="0"/>
              </a:rPr>
              <a:t>What is an Artificial Neural Networks?</a:t>
            </a:r>
          </a:p>
          <a:p>
            <a:pPr marL="457200" indent="-457200">
              <a:lnSpc>
                <a:spcPct val="100000"/>
              </a:lnSpc>
              <a:spcBef>
                <a:spcPts val="575"/>
              </a:spcBef>
              <a:buClr>
                <a:srgbClr val="D34817"/>
              </a:buClr>
              <a:buSzPct val="85000"/>
              <a:buFont typeface="Wingdings" panose="05000000000000000000" pitchFamily="2" charset="2"/>
              <a:buChar char="q"/>
            </a:pPr>
            <a:r>
              <a:rPr lang="en-GB" altLang="en-US" sz="3200" dirty="0">
                <a:latin typeface="Times New Roman" panose="02020603050405020304" pitchFamily="18" charset="0"/>
                <a:cs typeface="Times New Roman" panose="02020603050405020304" pitchFamily="18" charset="0"/>
              </a:rPr>
              <a:t>How it works?</a:t>
            </a:r>
          </a:p>
          <a:p>
            <a:pPr marL="457200" indent="-457200">
              <a:lnSpc>
                <a:spcPct val="100000"/>
              </a:lnSpc>
              <a:spcBef>
                <a:spcPts val="575"/>
              </a:spcBef>
              <a:buClr>
                <a:srgbClr val="D34817"/>
              </a:buClr>
              <a:buSzPct val="85000"/>
              <a:buFont typeface="Wingdings" panose="05000000000000000000" pitchFamily="2" charset="2"/>
              <a:buChar char="q"/>
            </a:pPr>
            <a:r>
              <a:rPr lang="en-GB" altLang="en-US" sz="3200" dirty="0">
                <a:latin typeface="Times New Roman" panose="02020603050405020304" pitchFamily="18" charset="0"/>
                <a:cs typeface="Times New Roman" panose="02020603050405020304" pitchFamily="18" charset="0"/>
              </a:rPr>
              <a:t>Learning</a:t>
            </a:r>
          </a:p>
          <a:p>
            <a:pPr marL="457200" indent="-457200">
              <a:lnSpc>
                <a:spcPct val="100000"/>
              </a:lnSpc>
              <a:spcBef>
                <a:spcPts val="575"/>
              </a:spcBef>
              <a:buClr>
                <a:srgbClr val="D34817"/>
              </a:buClr>
              <a:buSzPct val="85000"/>
              <a:buFont typeface="Wingdings" panose="05000000000000000000" pitchFamily="2" charset="2"/>
              <a:buChar char="q"/>
            </a:pPr>
            <a:r>
              <a:rPr lang="en-GB" altLang="en-US" sz="3200" dirty="0">
                <a:latin typeface="Times New Roman" panose="02020603050405020304" pitchFamily="18" charset="0"/>
                <a:cs typeface="Times New Roman" panose="02020603050405020304" pitchFamily="18" charset="0"/>
              </a:rPr>
              <a:t>Applications areas</a:t>
            </a:r>
          </a:p>
          <a:p>
            <a:pPr marL="457200" indent="-457200">
              <a:lnSpc>
                <a:spcPct val="100000"/>
              </a:lnSpc>
              <a:spcBef>
                <a:spcPts val="575"/>
              </a:spcBef>
              <a:buClr>
                <a:srgbClr val="D34817"/>
              </a:buClr>
              <a:buSzPct val="85000"/>
              <a:buFont typeface="Wingdings" panose="05000000000000000000" pitchFamily="2" charset="2"/>
              <a:buChar char="q"/>
            </a:pPr>
            <a:r>
              <a:rPr lang="en-GB" altLang="en-US" sz="3200" dirty="0">
                <a:latin typeface="Times New Roman" panose="02020603050405020304" pitchFamily="18" charset="0"/>
                <a:cs typeface="Times New Roman" panose="02020603050405020304" pitchFamily="18" charset="0"/>
              </a:rPr>
              <a:t>Advantages and Disadvantages</a:t>
            </a:r>
          </a:p>
          <a:p>
            <a:pPr marL="342900" indent="-342900" algn="just">
              <a:buFont typeface="Arial" panose="020B0604020202020204" pitchFamily="34" charset="0"/>
              <a:buChar char="•"/>
            </a:pPr>
            <a:endParaRPr lang="en-US" sz="2400" dirty="0"/>
          </a:p>
        </p:txBody>
      </p:sp>
      <p:sp>
        <p:nvSpPr>
          <p:cNvPr id="2" name="Title 1">
            <a:extLst>
              <a:ext uri="{FF2B5EF4-FFF2-40B4-BE49-F238E27FC236}">
                <a16:creationId xmlns:a16="http://schemas.microsoft.com/office/drawing/2014/main" id="{1A4E94EF-07F2-AAF2-A9B9-8580BAABA418}"/>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464794939"/>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Working of </a:t>
            </a:r>
            <a:r>
              <a:rPr lang="en-GB" altLang="en-US" sz="4400" b="1" dirty="0" smtClean="0">
                <a:solidFill>
                  <a:schemeClr val="bg1"/>
                </a:solidFill>
                <a:latin typeface="Times New Roman" panose="02020603050405020304" pitchFamily="18" charset="0"/>
                <a:cs typeface="Times New Roman" panose="02020603050405020304" pitchFamily="18" charset="0"/>
              </a:rPr>
              <a:t>ANN Cont’d …</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E4E4982-D79C-989F-A206-F289CE7B75EE}"/>
              </a:ext>
            </a:extLst>
          </p:cNvPr>
          <p:cNvSpPr txBox="1"/>
          <p:nvPr/>
        </p:nvSpPr>
        <p:spPr>
          <a:xfrm>
            <a:off x="-1047490" y="1538287"/>
            <a:ext cx="6097554" cy="584775"/>
          </a:xfrm>
          <a:prstGeom prst="rect">
            <a:avLst/>
          </a:prstGeom>
          <a:noFill/>
        </p:spPr>
        <p:txBody>
          <a:bodyPr wrap="square">
            <a:spAutoFit/>
          </a:body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Input</a:t>
            </a:r>
          </a:p>
        </p:txBody>
      </p:sp>
      <p:sp>
        <p:nvSpPr>
          <p:cNvPr id="22" name="TextBox 21">
            <a:extLst>
              <a:ext uri="{FF2B5EF4-FFF2-40B4-BE49-F238E27FC236}">
                <a16:creationId xmlns:a16="http://schemas.microsoft.com/office/drawing/2014/main" id="{12DB231D-BFAE-9EC1-AABF-CEB355CAD29A}"/>
              </a:ext>
            </a:extLst>
          </p:cNvPr>
          <p:cNvSpPr txBox="1"/>
          <p:nvPr/>
        </p:nvSpPr>
        <p:spPr>
          <a:xfrm>
            <a:off x="-1270518" y="3605799"/>
            <a:ext cx="6680718" cy="584775"/>
          </a:xfrm>
          <a:prstGeom prst="rect">
            <a:avLst/>
          </a:prstGeom>
          <a:noFill/>
        </p:spPr>
        <p:txBody>
          <a:bodyPr wrap="square">
            <a:spAutoFit/>
          </a:body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Processing</a:t>
            </a:r>
          </a:p>
        </p:txBody>
      </p:sp>
      <p:sp>
        <p:nvSpPr>
          <p:cNvPr id="24" name="TextBox 23">
            <a:extLst>
              <a:ext uri="{FF2B5EF4-FFF2-40B4-BE49-F238E27FC236}">
                <a16:creationId xmlns:a16="http://schemas.microsoft.com/office/drawing/2014/main" id="{48EEC66C-A337-D894-340C-E9798DBBFEB4}"/>
              </a:ext>
            </a:extLst>
          </p:cNvPr>
          <p:cNvSpPr txBox="1"/>
          <p:nvPr/>
        </p:nvSpPr>
        <p:spPr>
          <a:xfrm>
            <a:off x="-1247969" y="5302705"/>
            <a:ext cx="6797350" cy="584775"/>
          </a:xfrm>
          <a:prstGeom prst="rect">
            <a:avLst/>
          </a:prstGeom>
          <a:noFill/>
        </p:spPr>
        <p:txBody>
          <a:bodyPr wrap="square">
            <a:spAutoFit/>
          </a:body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Output</a:t>
            </a:r>
          </a:p>
        </p:txBody>
      </p:sp>
      <p:sp>
        <p:nvSpPr>
          <p:cNvPr id="2" name="Oval 4">
            <a:extLst>
              <a:ext uri="{FF2B5EF4-FFF2-40B4-BE49-F238E27FC236}">
                <a16:creationId xmlns:a16="http://schemas.microsoft.com/office/drawing/2014/main" id="{9C088C10-0F0F-778C-D7A8-F1C8B341CB31}"/>
              </a:ext>
            </a:extLst>
          </p:cNvPr>
          <p:cNvSpPr>
            <a:spLocks noChangeArrowheads="1"/>
          </p:cNvSpPr>
          <p:nvPr/>
        </p:nvSpPr>
        <p:spPr bwMode="auto">
          <a:xfrm>
            <a:off x="8001000" y="1394927"/>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1</a:t>
            </a:r>
          </a:p>
        </p:txBody>
      </p:sp>
      <p:sp>
        <p:nvSpPr>
          <p:cNvPr id="7" name="Oval 5">
            <a:extLst>
              <a:ext uri="{FF2B5EF4-FFF2-40B4-BE49-F238E27FC236}">
                <a16:creationId xmlns:a16="http://schemas.microsoft.com/office/drawing/2014/main" id="{26C5A6BC-9704-961A-B5D0-DB1158158788}"/>
              </a:ext>
            </a:extLst>
          </p:cNvPr>
          <p:cNvSpPr>
            <a:spLocks noChangeArrowheads="1"/>
          </p:cNvSpPr>
          <p:nvPr/>
        </p:nvSpPr>
        <p:spPr bwMode="auto">
          <a:xfrm>
            <a:off x="5638800" y="1394927"/>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2</a:t>
            </a:r>
          </a:p>
        </p:txBody>
      </p:sp>
      <p:sp>
        <p:nvSpPr>
          <p:cNvPr id="18" name="Oval 6">
            <a:extLst>
              <a:ext uri="{FF2B5EF4-FFF2-40B4-BE49-F238E27FC236}">
                <a16:creationId xmlns:a16="http://schemas.microsoft.com/office/drawing/2014/main" id="{C4D76D08-26E7-7E8F-A50F-BC5CB063ADA3}"/>
              </a:ext>
            </a:extLst>
          </p:cNvPr>
          <p:cNvSpPr>
            <a:spLocks noChangeArrowheads="1"/>
          </p:cNvSpPr>
          <p:nvPr/>
        </p:nvSpPr>
        <p:spPr bwMode="auto">
          <a:xfrm>
            <a:off x="3276600" y="1394927"/>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m</a:t>
            </a:r>
          </a:p>
        </p:txBody>
      </p:sp>
      <p:sp>
        <p:nvSpPr>
          <p:cNvPr id="19" name="Oval 7">
            <a:extLst>
              <a:ext uri="{FF2B5EF4-FFF2-40B4-BE49-F238E27FC236}">
                <a16:creationId xmlns:a16="http://schemas.microsoft.com/office/drawing/2014/main" id="{2AE07E9D-C296-6AFD-73B9-6D4C46B18C83}"/>
              </a:ext>
            </a:extLst>
          </p:cNvPr>
          <p:cNvSpPr>
            <a:spLocks noChangeArrowheads="1"/>
          </p:cNvSpPr>
          <p:nvPr/>
        </p:nvSpPr>
        <p:spPr bwMode="auto">
          <a:xfrm>
            <a:off x="5638800" y="3423752"/>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3200">
                <a:solidFill>
                  <a:srgbClr val="FFFFFF"/>
                </a:solidFill>
              </a:rPr>
              <a:t>∑</a:t>
            </a:r>
          </a:p>
        </p:txBody>
      </p:sp>
      <p:sp>
        <p:nvSpPr>
          <p:cNvPr id="21" name="Oval 8">
            <a:extLst>
              <a:ext uri="{FF2B5EF4-FFF2-40B4-BE49-F238E27FC236}">
                <a16:creationId xmlns:a16="http://schemas.microsoft.com/office/drawing/2014/main" id="{2FF24BCC-6DA7-11A5-EA57-0703C0732152}"/>
              </a:ext>
            </a:extLst>
          </p:cNvPr>
          <p:cNvSpPr>
            <a:spLocks noChangeArrowheads="1"/>
          </p:cNvSpPr>
          <p:nvPr/>
        </p:nvSpPr>
        <p:spPr bwMode="auto">
          <a:xfrm>
            <a:off x="5638800" y="5252552"/>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3600">
                <a:solidFill>
                  <a:srgbClr val="FFFFFF"/>
                </a:solidFill>
              </a:rPr>
              <a:t>y</a:t>
            </a:r>
          </a:p>
        </p:txBody>
      </p:sp>
      <p:sp>
        <p:nvSpPr>
          <p:cNvPr id="23" name="Rectangle 11">
            <a:extLst>
              <a:ext uri="{FF2B5EF4-FFF2-40B4-BE49-F238E27FC236}">
                <a16:creationId xmlns:a16="http://schemas.microsoft.com/office/drawing/2014/main" id="{67B576B4-2690-BECC-BA00-5C20F8CF4569}"/>
              </a:ext>
            </a:extLst>
          </p:cNvPr>
          <p:cNvSpPr>
            <a:spLocks noChangeArrowheads="1"/>
          </p:cNvSpPr>
          <p:nvPr/>
        </p:nvSpPr>
        <p:spPr bwMode="auto">
          <a:xfrm>
            <a:off x="6553200" y="3753952"/>
            <a:ext cx="3886200" cy="8763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Font typeface="Times New Roman" panose="02020603050405020304" pitchFamily="18" charset="0"/>
              <a:buNone/>
            </a:pPr>
            <a:r>
              <a:rPr lang="en-GB" altLang="en-US" sz="2400">
                <a:latin typeface="Times New Roman" panose="02020603050405020304" pitchFamily="18" charset="0"/>
                <a:cs typeface="Times New Roman" panose="02020603050405020304" pitchFamily="18" charset="0"/>
              </a:rPr>
              <a:t>∑= </a:t>
            </a:r>
            <a:r>
              <a:rPr lang="en-GB" altLang="en-US" sz="2400"/>
              <a:t>X</a:t>
            </a:r>
            <a:r>
              <a:rPr lang="en-GB" altLang="en-US" sz="2400" baseline="-25000"/>
              <a:t>1</a:t>
            </a:r>
            <a:r>
              <a:rPr lang="en-GB" altLang="en-US" sz="2400"/>
              <a:t>w</a:t>
            </a:r>
            <a:r>
              <a:rPr lang="en-GB" altLang="en-US" sz="2400" baseline="-25000"/>
              <a:t>1</a:t>
            </a:r>
            <a:r>
              <a:rPr lang="en-GB" altLang="en-US" sz="2400"/>
              <a:t>+X</a:t>
            </a:r>
            <a:r>
              <a:rPr lang="en-GB" altLang="en-US" sz="2400" baseline="-25000"/>
              <a:t>2</a:t>
            </a:r>
            <a:r>
              <a:rPr lang="en-GB" altLang="en-US" sz="2400"/>
              <a:t>w</a:t>
            </a:r>
            <a:r>
              <a:rPr lang="en-GB" altLang="en-US" sz="2400" baseline="-25000"/>
              <a:t>2</a:t>
            </a:r>
            <a:r>
              <a:rPr lang="en-GB" altLang="en-US" sz="2400"/>
              <a:t> + ….+X</a:t>
            </a:r>
            <a:r>
              <a:rPr lang="en-GB" altLang="en-US" sz="2400" baseline="-25000"/>
              <a:t>m</a:t>
            </a:r>
            <a:r>
              <a:rPr lang="en-GB" altLang="en-US" sz="2400"/>
              <a:t>w</a:t>
            </a:r>
            <a:r>
              <a:rPr lang="en-GB" altLang="en-US" sz="2400" baseline="-25000"/>
              <a:t>m</a:t>
            </a:r>
            <a:r>
              <a:rPr lang="en-GB" altLang="en-US" sz="2400"/>
              <a:t> =y</a:t>
            </a:r>
          </a:p>
        </p:txBody>
      </p:sp>
      <p:cxnSp>
        <p:nvCxnSpPr>
          <p:cNvPr id="25" name="AutoShape 12">
            <a:extLst>
              <a:ext uri="{FF2B5EF4-FFF2-40B4-BE49-F238E27FC236}">
                <a16:creationId xmlns:a16="http://schemas.microsoft.com/office/drawing/2014/main" id="{05919AFD-59E3-C20D-1D41-8575F1B04C7F}"/>
              </a:ext>
            </a:extLst>
          </p:cNvPr>
          <p:cNvCxnSpPr>
            <a:cxnSpLocks noChangeShapeType="1"/>
            <a:stCxn id="19" idx="2"/>
            <a:endCxn id="21" idx="0"/>
          </p:cNvCxnSpPr>
          <p:nvPr/>
        </p:nvCxnSpPr>
        <p:spPr bwMode="auto">
          <a:xfrm>
            <a:off x="5981700" y="4109552"/>
            <a:ext cx="1588" cy="11430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Oval 13">
            <a:extLst>
              <a:ext uri="{FF2B5EF4-FFF2-40B4-BE49-F238E27FC236}">
                <a16:creationId xmlns:a16="http://schemas.microsoft.com/office/drawing/2014/main" id="{759074FC-48BA-C132-5646-4CB5B66D010B}"/>
              </a:ext>
            </a:extLst>
          </p:cNvPr>
          <p:cNvSpPr>
            <a:spLocks noChangeArrowheads="1"/>
          </p:cNvSpPr>
          <p:nvPr/>
        </p:nvSpPr>
        <p:spPr bwMode="auto">
          <a:xfrm>
            <a:off x="7010400" y="2509352"/>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2000">
                <a:solidFill>
                  <a:srgbClr val="FFFFFF"/>
                </a:solidFill>
              </a:rPr>
              <a:t>w</a:t>
            </a:r>
            <a:r>
              <a:rPr lang="en-GB" altLang="en-US" sz="1600" baseline="-25000">
                <a:solidFill>
                  <a:srgbClr val="FFFFFF"/>
                </a:solidFill>
              </a:rPr>
              <a:t>1</a:t>
            </a:r>
          </a:p>
        </p:txBody>
      </p:sp>
      <p:sp>
        <p:nvSpPr>
          <p:cNvPr id="27" name="Oval 14">
            <a:extLst>
              <a:ext uri="{FF2B5EF4-FFF2-40B4-BE49-F238E27FC236}">
                <a16:creationId xmlns:a16="http://schemas.microsoft.com/office/drawing/2014/main" id="{C4852B21-FA16-D979-007E-59F1DE04B5EF}"/>
              </a:ext>
            </a:extLst>
          </p:cNvPr>
          <p:cNvSpPr>
            <a:spLocks noChangeArrowheads="1"/>
          </p:cNvSpPr>
          <p:nvPr/>
        </p:nvSpPr>
        <p:spPr bwMode="auto">
          <a:xfrm>
            <a:off x="5638800" y="2509352"/>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2000">
                <a:solidFill>
                  <a:srgbClr val="FFFFFF"/>
                </a:solidFill>
              </a:rPr>
              <a:t>w</a:t>
            </a:r>
            <a:r>
              <a:rPr lang="en-GB" altLang="en-US" sz="1600" baseline="-25000">
                <a:solidFill>
                  <a:srgbClr val="FFFFFF"/>
                </a:solidFill>
              </a:rPr>
              <a:t>2</a:t>
            </a:r>
          </a:p>
        </p:txBody>
      </p:sp>
      <p:sp>
        <p:nvSpPr>
          <p:cNvPr id="28" name="Oval 15">
            <a:extLst>
              <a:ext uri="{FF2B5EF4-FFF2-40B4-BE49-F238E27FC236}">
                <a16:creationId xmlns:a16="http://schemas.microsoft.com/office/drawing/2014/main" id="{69F6CD4D-D433-9F42-99DB-CC4A8B26B514}"/>
              </a:ext>
            </a:extLst>
          </p:cNvPr>
          <p:cNvSpPr>
            <a:spLocks noChangeArrowheads="1"/>
          </p:cNvSpPr>
          <p:nvPr/>
        </p:nvSpPr>
        <p:spPr bwMode="auto">
          <a:xfrm>
            <a:off x="4267200" y="2461727"/>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2000">
                <a:solidFill>
                  <a:srgbClr val="FFFFFF"/>
                </a:solidFill>
              </a:rPr>
              <a:t>w</a:t>
            </a:r>
            <a:r>
              <a:rPr lang="en-GB" altLang="en-US" sz="1600" baseline="-25000">
                <a:solidFill>
                  <a:srgbClr val="FFFFFF"/>
                </a:solidFill>
              </a:rPr>
              <a:t>m</a:t>
            </a:r>
          </a:p>
        </p:txBody>
      </p:sp>
      <p:pic>
        <p:nvPicPr>
          <p:cNvPr id="29" name="Picture 20">
            <a:extLst>
              <a:ext uri="{FF2B5EF4-FFF2-40B4-BE49-F238E27FC236}">
                <a16:creationId xmlns:a16="http://schemas.microsoft.com/office/drawing/2014/main" id="{AABFAAED-C1BD-C15B-92DB-2901776EA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5481152"/>
            <a:ext cx="1143000" cy="6096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 name="Text Box 22">
            <a:extLst>
              <a:ext uri="{FF2B5EF4-FFF2-40B4-BE49-F238E27FC236}">
                <a16:creationId xmlns:a16="http://schemas.microsoft.com/office/drawing/2014/main" id="{122907A0-9644-DED7-8C18-1F3E323D3541}"/>
              </a:ext>
            </a:extLst>
          </p:cNvPr>
          <p:cNvSpPr txBox="1">
            <a:spLocks noChangeArrowheads="1"/>
          </p:cNvSpPr>
          <p:nvPr/>
        </p:nvSpPr>
        <p:spPr bwMode="auto">
          <a:xfrm>
            <a:off x="4038600" y="1471127"/>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US"/>
              <a:t>. . . . . . . . . . . . </a:t>
            </a:r>
          </a:p>
        </p:txBody>
      </p:sp>
      <p:cxnSp>
        <p:nvCxnSpPr>
          <p:cNvPr id="31" name="AutoShape 23">
            <a:extLst>
              <a:ext uri="{FF2B5EF4-FFF2-40B4-BE49-F238E27FC236}">
                <a16:creationId xmlns:a16="http://schemas.microsoft.com/office/drawing/2014/main" id="{BA9BE76B-D02F-A76C-A9C1-DD9734D92EF1}"/>
              </a:ext>
            </a:extLst>
          </p:cNvPr>
          <p:cNvCxnSpPr>
            <a:cxnSpLocks noChangeShapeType="1"/>
            <a:stCxn id="18" idx="3"/>
            <a:endCxn id="28" idx="1"/>
          </p:cNvCxnSpPr>
          <p:nvPr/>
        </p:nvCxnSpPr>
        <p:spPr bwMode="auto">
          <a:xfrm>
            <a:off x="3862388" y="1980715"/>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AutoShape 24">
            <a:extLst>
              <a:ext uri="{FF2B5EF4-FFF2-40B4-BE49-F238E27FC236}">
                <a16:creationId xmlns:a16="http://schemas.microsoft.com/office/drawing/2014/main" id="{EAE8A6BB-6DDE-062E-2E4F-4DCC8683FCA2}"/>
              </a:ext>
            </a:extLst>
          </p:cNvPr>
          <p:cNvCxnSpPr>
            <a:cxnSpLocks noChangeShapeType="1"/>
            <a:stCxn id="7" idx="2"/>
            <a:endCxn id="27" idx="0"/>
          </p:cNvCxnSpPr>
          <p:nvPr/>
        </p:nvCxnSpPr>
        <p:spPr bwMode="auto">
          <a:xfrm>
            <a:off x="5981700" y="2080727"/>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25">
            <a:extLst>
              <a:ext uri="{FF2B5EF4-FFF2-40B4-BE49-F238E27FC236}">
                <a16:creationId xmlns:a16="http://schemas.microsoft.com/office/drawing/2014/main" id="{247F4C70-7EFB-B043-79C9-37D4C7E0BBA7}"/>
              </a:ext>
            </a:extLst>
          </p:cNvPr>
          <p:cNvCxnSpPr>
            <a:cxnSpLocks noChangeShapeType="1"/>
          </p:cNvCxnSpPr>
          <p:nvPr/>
        </p:nvCxnSpPr>
        <p:spPr bwMode="auto">
          <a:xfrm flipH="1">
            <a:off x="7696200" y="2080727"/>
            <a:ext cx="533400" cy="609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26">
            <a:extLst>
              <a:ext uri="{FF2B5EF4-FFF2-40B4-BE49-F238E27FC236}">
                <a16:creationId xmlns:a16="http://schemas.microsoft.com/office/drawing/2014/main" id="{939E5086-D319-181F-788A-90DB4A6B0B91}"/>
              </a:ext>
            </a:extLst>
          </p:cNvPr>
          <p:cNvCxnSpPr>
            <a:cxnSpLocks noChangeShapeType="1"/>
            <a:stCxn id="26" idx="1"/>
            <a:endCxn id="19" idx="3"/>
          </p:cNvCxnSpPr>
          <p:nvPr/>
        </p:nvCxnSpPr>
        <p:spPr bwMode="auto">
          <a:xfrm flipH="1">
            <a:off x="6324600" y="3095140"/>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27">
            <a:extLst>
              <a:ext uri="{FF2B5EF4-FFF2-40B4-BE49-F238E27FC236}">
                <a16:creationId xmlns:a16="http://schemas.microsoft.com/office/drawing/2014/main" id="{3EDC34D8-18E9-8141-E344-04CA6BC138B4}"/>
              </a:ext>
            </a:extLst>
          </p:cNvPr>
          <p:cNvCxnSpPr>
            <a:cxnSpLocks noChangeShapeType="1"/>
            <a:stCxn id="27" idx="2"/>
            <a:endCxn id="19" idx="0"/>
          </p:cNvCxnSpPr>
          <p:nvPr/>
        </p:nvCxnSpPr>
        <p:spPr bwMode="auto">
          <a:xfrm>
            <a:off x="5981700" y="3195152"/>
            <a:ext cx="1588" cy="228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AutoShape 28">
            <a:extLst>
              <a:ext uri="{FF2B5EF4-FFF2-40B4-BE49-F238E27FC236}">
                <a16:creationId xmlns:a16="http://schemas.microsoft.com/office/drawing/2014/main" id="{92787AB3-D473-3AC3-2DF3-D012915E4A1A}"/>
              </a:ext>
            </a:extLst>
          </p:cNvPr>
          <p:cNvCxnSpPr>
            <a:cxnSpLocks noChangeShapeType="1"/>
            <a:stCxn id="28" idx="3"/>
            <a:endCxn id="19" idx="1"/>
          </p:cNvCxnSpPr>
          <p:nvPr/>
        </p:nvCxnSpPr>
        <p:spPr bwMode="auto">
          <a:xfrm>
            <a:off x="4852988" y="3047515"/>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Text Box 29">
            <a:extLst>
              <a:ext uri="{FF2B5EF4-FFF2-40B4-BE49-F238E27FC236}">
                <a16:creationId xmlns:a16="http://schemas.microsoft.com/office/drawing/2014/main" id="{87DDA0F6-E014-271A-001E-A748206CCC4F}"/>
              </a:ext>
            </a:extLst>
          </p:cNvPr>
          <p:cNvSpPr txBox="1">
            <a:spLocks noChangeArrowheads="1"/>
          </p:cNvSpPr>
          <p:nvPr/>
        </p:nvSpPr>
        <p:spPr bwMode="auto">
          <a:xfrm>
            <a:off x="4953000" y="2614127"/>
            <a:ext cx="685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US"/>
              <a:t>. . . . . </a:t>
            </a:r>
          </a:p>
        </p:txBody>
      </p:sp>
      <p:sp>
        <p:nvSpPr>
          <p:cNvPr id="57" name="TextBox 56">
            <a:extLst>
              <a:ext uri="{FF2B5EF4-FFF2-40B4-BE49-F238E27FC236}">
                <a16:creationId xmlns:a16="http://schemas.microsoft.com/office/drawing/2014/main" id="{BFB83772-9337-98E4-56E5-7FF6A19DCDB1}"/>
              </a:ext>
            </a:extLst>
          </p:cNvPr>
          <p:cNvSpPr txBox="1"/>
          <p:nvPr/>
        </p:nvSpPr>
        <p:spPr>
          <a:xfrm>
            <a:off x="596382" y="907121"/>
            <a:ext cx="6680718" cy="523220"/>
          </a:xfrm>
          <a:prstGeom prst="rect">
            <a:avLst/>
          </a:prstGeom>
          <a:noFill/>
        </p:spPr>
        <p:txBody>
          <a:bodyPr wrap="square">
            <a:spAutoFit/>
          </a:bodyPr>
          <a:lstStyle/>
          <a:p>
            <a:pPr marL="457200" indent="-457200" algn="ctr">
              <a:lnSpc>
                <a:spcPct val="100000"/>
              </a:lnSpc>
              <a:buClr>
                <a:schemeClr val="accent2"/>
              </a:buClr>
              <a:buFont typeface="Wingdings" panose="05000000000000000000" pitchFamily="2" charset="2"/>
              <a:buChar char="v"/>
            </a:pPr>
            <a:r>
              <a:rPr lang="en-GB" altLang="en-US" sz="2800" b="1" dirty="0">
                <a:latin typeface="Times New Roman" panose="02020603050405020304" pitchFamily="18" charset="0"/>
                <a:cs typeface="Times New Roman" panose="02020603050405020304" pitchFamily="18" charset="0"/>
              </a:rPr>
              <a:t>Not all inputs are equal</a:t>
            </a:r>
          </a:p>
        </p:txBody>
      </p:sp>
      <p:sp>
        <p:nvSpPr>
          <p:cNvPr id="58" name="Title 1">
            <a:extLst>
              <a:ext uri="{FF2B5EF4-FFF2-40B4-BE49-F238E27FC236}">
                <a16:creationId xmlns:a16="http://schemas.microsoft.com/office/drawing/2014/main" id="{1FB7DF53-F561-BE3C-63E6-D91065C70CC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382823192"/>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Working of ANN Cont’d …</a:t>
            </a:r>
          </a:p>
        </p:txBody>
      </p:sp>
      <p:sp>
        <p:nvSpPr>
          <p:cNvPr id="3" name="Text Box 2">
            <a:extLst>
              <a:ext uri="{FF2B5EF4-FFF2-40B4-BE49-F238E27FC236}">
                <a16:creationId xmlns:a16="http://schemas.microsoft.com/office/drawing/2014/main" id="{7C5EE0D6-BF67-D478-F6DA-FFF132612D6B}"/>
              </a:ext>
            </a:extLst>
          </p:cNvPr>
          <p:cNvSpPr txBox="1">
            <a:spLocks noChangeArrowheads="1"/>
          </p:cNvSpPr>
          <p:nvPr/>
        </p:nvSpPr>
        <p:spPr bwMode="auto">
          <a:xfrm>
            <a:off x="631596" y="928840"/>
            <a:ext cx="10991653"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marL="457200" indent="-457200">
              <a:lnSpc>
                <a:spcPct val="100000"/>
              </a:lnSpc>
              <a:buClr>
                <a:schemeClr val="accent2"/>
              </a:buClr>
              <a:buFont typeface="Wingdings" panose="05000000000000000000" pitchFamily="2" charset="2"/>
              <a:buChar char="v"/>
            </a:pPr>
            <a:r>
              <a:rPr lang="en-GB" altLang="en-US" sz="3200" b="1" dirty="0"/>
              <a:t>The signal is not passed down to the next neuron verbatim</a:t>
            </a:r>
          </a:p>
        </p:txBody>
      </p:sp>
      <p:sp>
        <p:nvSpPr>
          <p:cNvPr id="4" name="AutoShape 3">
            <a:extLst>
              <a:ext uri="{FF2B5EF4-FFF2-40B4-BE49-F238E27FC236}">
                <a16:creationId xmlns:a16="http://schemas.microsoft.com/office/drawing/2014/main" id="{414FFBE1-DF6F-D6A4-5031-C506FB3EC349}"/>
              </a:ext>
            </a:extLst>
          </p:cNvPr>
          <p:cNvSpPr>
            <a:spLocks/>
          </p:cNvSpPr>
          <p:nvPr/>
        </p:nvSpPr>
        <p:spPr bwMode="auto">
          <a:xfrm>
            <a:off x="2652713" y="4614863"/>
            <a:ext cx="2438400" cy="866775"/>
          </a:xfrm>
          <a:prstGeom prst="borderCallout1">
            <a:avLst>
              <a:gd name="adj1" fmla="val 48602"/>
              <a:gd name="adj2" fmla="val 99745"/>
              <a:gd name="adj3" fmla="val 39051"/>
              <a:gd name="adj4" fmla="val 140264"/>
            </a:avLst>
          </a:prstGeom>
          <a:solidFill>
            <a:srgbClr val="D9D9D9"/>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0D0D0D"/>
              </a:buClr>
              <a:buFont typeface="Times New Roman" panose="02020603050405020304" pitchFamily="18" charset="0"/>
              <a:buNone/>
            </a:pPr>
            <a:r>
              <a:rPr lang="en-GB" altLang="en-US" sz="2000" dirty="0">
                <a:solidFill>
                  <a:srgbClr val="0D0D0D"/>
                </a:solidFill>
                <a:latin typeface="Times New Roman" panose="02020603050405020304" pitchFamily="18" charset="0"/>
                <a:cs typeface="Times New Roman" panose="02020603050405020304" pitchFamily="18" charset="0"/>
              </a:rPr>
              <a:t>Transfer Function (Activation Function)</a:t>
            </a:r>
          </a:p>
        </p:txBody>
      </p:sp>
      <p:sp>
        <p:nvSpPr>
          <p:cNvPr id="5" name="Text Box 4">
            <a:extLst>
              <a:ext uri="{FF2B5EF4-FFF2-40B4-BE49-F238E27FC236}">
                <a16:creationId xmlns:a16="http://schemas.microsoft.com/office/drawing/2014/main" id="{6E74EF12-49D0-1F23-F7FB-5D1C19C5ECEA}"/>
              </a:ext>
            </a:extLst>
          </p:cNvPr>
          <p:cNvSpPr txBox="1">
            <a:spLocks noChangeArrowheads="1"/>
          </p:cNvSpPr>
          <p:nvPr/>
        </p:nvSpPr>
        <p:spPr bwMode="auto">
          <a:xfrm>
            <a:off x="2043113" y="5681663"/>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3200">
                <a:latin typeface="Times New Roman" panose="02020603050405020304" pitchFamily="18" charset="0"/>
                <a:cs typeface="Times New Roman" panose="02020603050405020304" pitchFamily="18" charset="0"/>
              </a:rPr>
              <a:t>Output</a:t>
            </a:r>
          </a:p>
        </p:txBody>
      </p:sp>
      <p:sp>
        <p:nvSpPr>
          <p:cNvPr id="9" name="Oval 5">
            <a:extLst>
              <a:ext uri="{FF2B5EF4-FFF2-40B4-BE49-F238E27FC236}">
                <a16:creationId xmlns:a16="http://schemas.microsoft.com/office/drawing/2014/main" id="{893CD8C2-45E0-1821-4208-E6BFA910586E}"/>
              </a:ext>
            </a:extLst>
          </p:cNvPr>
          <p:cNvSpPr>
            <a:spLocks noChangeArrowheads="1"/>
          </p:cNvSpPr>
          <p:nvPr/>
        </p:nvSpPr>
        <p:spPr bwMode="auto">
          <a:xfrm>
            <a:off x="8520113" y="1824038"/>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1</a:t>
            </a:r>
          </a:p>
        </p:txBody>
      </p:sp>
      <p:sp>
        <p:nvSpPr>
          <p:cNvPr id="10" name="Oval 6">
            <a:extLst>
              <a:ext uri="{FF2B5EF4-FFF2-40B4-BE49-F238E27FC236}">
                <a16:creationId xmlns:a16="http://schemas.microsoft.com/office/drawing/2014/main" id="{E176BAE9-B562-712C-C530-591B9B153C84}"/>
              </a:ext>
            </a:extLst>
          </p:cNvPr>
          <p:cNvSpPr>
            <a:spLocks noChangeArrowheads="1"/>
          </p:cNvSpPr>
          <p:nvPr/>
        </p:nvSpPr>
        <p:spPr bwMode="auto">
          <a:xfrm>
            <a:off x="6157913" y="1824038"/>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2</a:t>
            </a:r>
          </a:p>
        </p:txBody>
      </p:sp>
      <p:sp>
        <p:nvSpPr>
          <p:cNvPr id="11" name="Oval 7">
            <a:extLst>
              <a:ext uri="{FF2B5EF4-FFF2-40B4-BE49-F238E27FC236}">
                <a16:creationId xmlns:a16="http://schemas.microsoft.com/office/drawing/2014/main" id="{2A798D65-988F-6986-2793-F0F52E6382ED}"/>
              </a:ext>
            </a:extLst>
          </p:cNvPr>
          <p:cNvSpPr>
            <a:spLocks noChangeArrowheads="1"/>
          </p:cNvSpPr>
          <p:nvPr/>
        </p:nvSpPr>
        <p:spPr bwMode="auto">
          <a:xfrm>
            <a:off x="3795713" y="1824038"/>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m</a:t>
            </a:r>
          </a:p>
        </p:txBody>
      </p:sp>
      <p:sp>
        <p:nvSpPr>
          <p:cNvPr id="12" name="Oval 8">
            <a:extLst>
              <a:ext uri="{FF2B5EF4-FFF2-40B4-BE49-F238E27FC236}">
                <a16:creationId xmlns:a16="http://schemas.microsoft.com/office/drawing/2014/main" id="{8A5CA070-A417-6EC6-2AFE-97ECA47EE3C3}"/>
              </a:ext>
            </a:extLst>
          </p:cNvPr>
          <p:cNvSpPr>
            <a:spLocks noChangeArrowheads="1"/>
          </p:cNvSpPr>
          <p:nvPr/>
        </p:nvSpPr>
        <p:spPr bwMode="auto">
          <a:xfrm>
            <a:off x="6157913" y="3852863"/>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3200">
                <a:solidFill>
                  <a:srgbClr val="FFFFFF"/>
                </a:solidFill>
              </a:rPr>
              <a:t>∑</a:t>
            </a:r>
          </a:p>
        </p:txBody>
      </p:sp>
      <p:sp>
        <p:nvSpPr>
          <p:cNvPr id="13" name="Oval 9">
            <a:extLst>
              <a:ext uri="{FF2B5EF4-FFF2-40B4-BE49-F238E27FC236}">
                <a16:creationId xmlns:a16="http://schemas.microsoft.com/office/drawing/2014/main" id="{B58CBE20-0E7A-0080-918A-91EFFA203FB6}"/>
              </a:ext>
            </a:extLst>
          </p:cNvPr>
          <p:cNvSpPr>
            <a:spLocks noChangeArrowheads="1"/>
          </p:cNvSpPr>
          <p:nvPr/>
        </p:nvSpPr>
        <p:spPr bwMode="auto">
          <a:xfrm>
            <a:off x="6157913" y="5681663"/>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3600">
                <a:solidFill>
                  <a:srgbClr val="FFFFFF"/>
                </a:solidFill>
              </a:rPr>
              <a:t>y</a:t>
            </a:r>
          </a:p>
        </p:txBody>
      </p:sp>
      <p:sp>
        <p:nvSpPr>
          <p:cNvPr id="14" name="Text Box 10">
            <a:extLst>
              <a:ext uri="{FF2B5EF4-FFF2-40B4-BE49-F238E27FC236}">
                <a16:creationId xmlns:a16="http://schemas.microsoft.com/office/drawing/2014/main" id="{A7EA9487-DB8B-B007-982F-50608846EF28}"/>
              </a:ext>
            </a:extLst>
          </p:cNvPr>
          <p:cNvSpPr txBox="1">
            <a:spLocks noChangeArrowheads="1"/>
          </p:cNvSpPr>
          <p:nvPr/>
        </p:nvSpPr>
        <p:spPr bwMode="auto">
          <a:xfrm>
            <a:off x="2043113" y="3852863"/>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Processing</a:t>
            </a:r>
          </a:p>
        </p:txBody>
      </p:sp>
      <p:sp>
        <p:nvSpPr>
          <p:cNvPr id="15" name="Text Box 11">
            <a:extLst>
              <a:ext uri="{FF2B5EF4-FFF2-40B4-BE49-F238E27FC236}">
                <a16:creationId xmlns:a16="http://schemas.microsoft.com/office/drawing/2014/main" id="{6C31C131-E725-ED13-AEC2-A170E14C71A7}"/>
              </a:ext>
            </a:extLst>
          </p:cNvPr>
          <p:cNvSpPr txBox="1">
            <a:spLocks noChangeArrowheads="1"/>
          </p:cNvSpPr>
          <p:nvPr/>
        </p:nvSpPr>
        <p:spPr bwMode="auto">
          <a:xfrm>
            <a:off x="2043113" y="2176463"/>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Input</a:t>
            </a:r>
          </a:p>
        </p:txBody>
      </p:sp>
      <p:cxnSp>
        <p:nvCxnSpPr>
          <p:cNvPr id="16" name="AutoShape 12">
            <a:extLst>
              <a:ext uri="{FF2B5EF4-FFF2-40B4-BE49-F238E27FC236}">
                <a16:creationId xmlns:a16="http://schemas.microsoft.com/office/drawing/2014/main" id="{E6A13531-2AD0-2347-3181-29BDD5AD9152}"/>
              </a:ext>
            </a:extLst>
          </p:cNvPr>
          <p:cNvCxnSpPr>
            <a:cxnSpLocks noChangeShapeType="1"/>
            <a:stCxn id="12" idx="2"/>
            <a:endCxn id="50" idx="0"/>
          </p:cNvCxnSpPr>
          <p:nvPr/>
        </p:nvCxnSpPr>
        <p:spPr bwMode="auto">
          <a:xfrm>
            <a:off x="6500813" y="4538663"/>
            <a:ext cx="1588" cy="33337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13">
            <a:extLst>
              <a:ext uri="{FF2B5EF4-FFF2-40B4-BE49-F238E27FC236}">
                <a16:creationId xmlns:a16="http://schemas.microsoft.com/office/drawing/2014/main" id="{847BFE40-2CA6-7D45-2F4D-EA8881E07C04}"/>
              </a:ext>
            </a:extLst>
          </p:cNvPr>
          <p:cNvSpPr>
            <a:spLocks noChangeArrowheads="1"/>
          </p:cNvSpPr>
          <p:nvPr/>
        </p:nvSpPr>
        <p:spPr bwMode="auto">
          <a:xfrm>
            <a:off x="7529513" y="2938463"/>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2000">
                <a:solidFill>
                  <a:srgbClr val="FFFFFF"/>
                </a:solidFill>
              </a:rPr>
              <a:t>w</a:t>
            </a:r>
            <a:r>
              <a:rPr lang="en-GB" altLang="en-US" sz="2400" baseline="-25000">
                <a:solidFill>
                  <a:srgbClr val="FFFFFF"/>
                </a:solidFill>
              </a:rPr>
              <a:t>1</a:t>
            </a:r>
          </a:p>
        </p:txBody>
      </p:sp>
      <p:sp>
        <p:nvSpPr>
          <p:cNvPr id="38" name="Oval 14">
            <a:extLst>
              <a:ext uri="{FF2B5EF4-FFF2-40B4-BE49-F238E27FC236}">
                <a16:creationId xmlns:a16="http://schemas.microsoft.com/office/drawing/2014/main" id="{4CF347D7-B2C3-1B01-8B66-C01D6B9EEB39}"/>
              </a:ext>
            </a:extLst>
          </p:cNvPr>
          <p:cNvSpPr>
            <a:spLocks noChangeArrowheads="1"/>
          </p:cNvSpPr>
          <p:nvPr/>
        </p:nvSpPr>
        <p:spPr bwMode="auto">
          <a:xfrm>
            <a:off x="6157913" y="2938463"/>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US" sz="2000">
                <a:solidFill>
                  <a:srgbClr val="FFFFFF"/>
                </a:solidFill>
              </a:rPr>
              <a:t>w</a:t>
            </a:r>
            <a:r>
              <a:rPr lang="en-GB" altLang="en-US" sz="2400" baseline="-25000">
                <a:solidFill>
                  <a:srgbClr val="FFFFFF"/>
                </a:solidFill>
              </a:rPr>
              <a:t>2</a:t>
            </a:r>
          </a:p>
          <a:p>
            <a:pPr algn="ctr">
              <a:lnSpc>
                <a:spcPct val="100000"/>
              </a:lnSpc>
              <a:buClr>
                <a:srgbClr val="FFFFFF"/>
              </a:buClr>
            </a:pPr>
            <a:endParaRPr lang="en-GB" altLang="en-US" sz="2400" baseline="-25000">
              <a:solidFill>
                <a:srgbClr val="FFFFFF"/>
              </a:solidFill>
            </a:endParaRPr>
          </a:p>
        </p:txBody>
      </p:sp>
      <p:sp>
        <p:nvSpPr>
          <p:cNvPr id="39" name="Oval 15">
            <a:extLst>
              <a:ext uri="{FF2B5EF4-FFF2-40B4-BE49-F238E27FC236}">
                <a16:creationId xmlns:a16="http://schemas.microsoft.com/office/drawing/2014/main" id="{43327617-2F85-7565-974E-BAD8C1DCD8BC}"/>
              </a:ext>
            </a:extLst>
          </p:cNvPr>
          <p:cNvSpPr>
            <a:spLocks noChangeArrowheads="1"/>
          </p:cNvSpPr>
          <p:nvPr/>
        </p:nvSpPr>
        <p:spPr bwMode="auto">
          <a:xfrm>
            <a:off x="4786313" y="2890838"/>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FFFFFF"/>
              </a:buClr>
            </a:pPr>
            <a:r>
              <a:rPr lang="en-GB" altLang="en-US" sz="2000">
                <a:solidFill>
                  <a:srgbClr val="FFFFFF"/>
                </a:solidFill>
              </a:rPr>
              <a:t>w</a:t>
            </a:r>
            <a:r>
              <a:rPr lang="en-GB" altLang="en-US" sz="1400" baseline="-25000">
                <a:solidFill>
                  <a:srgbClr val="FFFFFF"/>
                </a:solidFill>
              </a:rPr>
              <a:t>m</a:t>
            </a:r>
          </a:p>
        </p:txBody>
      </p:sp>
      <p:sp>
        <p:nvSpPr>
          <p:cNvPr id="40" name="Text Box 16">
            <a:extLst>
              <a:ext uri="{FF2B5EF4-FFF2-40B4-BE49-F238E27FC236}">
                <a16:creationId xmlns:a16="http://schemas.microsoft.com/office/drawing/2014/main" id="{B8123038-F961-BF61-003B-64EB160D1D5E}"/>
              </a:ext>
            </a:extLst>
          </p:cNvPr>
          <p:cNvSpPr txBox="1">
            <a:spLocks noChangeArrowheads="1"/>
          </p:cNvSpPr>
          <p:nvPr/>
        </p:nvSpPr>
        <p:spPr bwMode="auto">
          <a:xfrm>
            <a:off x="2043113" y="3040063"/>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US" sz="3200" dirty="0">
                <a:latin typeface="Times New Roman" panose="02020603050405020304" pitchFamily="18" charset="0"/>
                <a:cs typeface="Times New Roman" panose="02020603050405020304" pitchFamily="18" charset="0"/>
              </a:rPr>
              <a:t>weights</a:t>
            </a:r>
          </a:p>
        </p:txBody>
      </p:sp>
      <p:sp>
        <p:nvSpPr>
          <p:cNvPr id="41" name="Text Box 17">
            <a:extLst>
              <a:ext uri="{FF2B5EF4-FFF2-40B4-BE49-F238E27FC236}">
                <a16:creationId xmlns:a16="http://schemas.microsoft.com/office/drawing/2014/main" id="{706DF760-EFCA-E4C4-433E-0110A3DC2328}"/>
              </a:ext>
            </a:extLst>
          </p:cNvPr>
          <p:cNvSpPr txBox="1">
            <a:spLocks noChangeArrowheads="1"/>
          </p:cNvSpPr>
          <p:nvPr/>
        </p:nvSpPr>
        <p:spPr bwMode="auto">
          <a:xfrm>
            <a:off x="4557713" y="1900238"/>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US"/>
              <a:t>. . . . . . . . . . . . </a:t>
            </a:r>
          </a:p>
        </p:txBody>
      </p:sp>
      <p:cxnSp>
        <p:nvCxnSpPr>
          <p:cNvPr id="42" name="AutoShape 18">
            <a:extLst>
              <a:ext uri="{FF2B5EF4-FFF2-40B4-BE49-F238E27FC236}">
                <a16:creationId xmlns:a16="http://schemas.microsoft.com/office/drawing/2014/main" id="{00B418E1-67BE-3BFA-3C3E-A0616A737B6C}"/>
              </a:ext>
            </a:extLst>
          </p:cNvPr>
          <p:cNvCxnSpPr>
            <a:cxnSpLocks noChangeShapeType="1"/>
            <a:stCxn id="11" idx="3"/>
            <a:endCxn id="39" idx="1"/>
          </p:cNvCxnSpPr>
          <p:nvPr/>
        </p:nvCxnSpPr>
        <p:spPr bwMode="auto">
          <a:xfrm>
            <a:off x="4381501" y="2409826"/>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19">
            <a:extLst>
              <a:ext uri="{FF2B5EF4-FFF2-40B4-BE49-F238E27FC236}">
                <a16:creationId xmlns:a16="http://schemas.microsoft.com/office/drawing/2014/main" id="{CBAAC0EB-0D50-8CAC-EE73-6348A456A484}"/>
              </a:ext>
            </a:extLst>
          </p:cNvPr>
          <p:cNvCxnSpPr>
            <a:cxnSpLocks noChangeShapeType="1"/>
            <a:stCxn id="10" idx="2"/>
            <a:endCxn id="38" idx="0"/>
          </p:cNvCxnSpPr>
          <p:nvPr/>
        </p:nvCxnSpPr>
        <p:spPr bwMode="auto">
          <a:xfrm>
            <a:off x="6500813" y="2509838"/>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20">
            <a:extLst>
              <a:ext uri="{FF2B5EF4-FFF2-40B4-BE49-F238E27FC236}">
                <a16:creationId xmlns:a16="http://schemas.microsoft.com/office/drawing/2014/main" id="{09757F26-5229-FF8E-39FB-9DEF0140588B}"/>
              </a:ext>
            </a:extLst>
          </p:cNvPr>
          <p:cNvCxnSpPr>
            <a:cxnSpLocks noChangeShapeType="1"/>
          </p:cNvCxnSpPr>
          <p:nvPr/>
        </p:nvCxnSpPr>
        <p:spPr bwMode="auto">
          <a:xfrm flipH="1">
            <a:off x="8215313" y="2509838"/>
            <a:ext cx="533400" cy="609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21">
            <a:extLst>
              <a:ext uri="{FF2B5EF4-FFF2-40B4-BE49-F238E27FC236}">
                <a16:creationId xmlns:a16="http://schemas.microsoft.com/office/drawing/2014/main" id="{EDC8E7BE-ACE7-84D9-4436-CCC8123D0678}"/>
              </a:ext>
            </a:extLst>
          </p:cNvPr>
          <p:cNvCxnSpPr>
            <a:cxnSpLocks noChangeShapeType="1"/>
            <a:stCxn id="17" idx="1"/>
            <a:endCxn id="12" idx="3"/>
          </p:cNvCxnSpPr>
          <p:nvPr/>
        </p:nvCxnSpPr>
        <p:spPr bwMode="auto">
          <a:xfrm flipH="1">
            <a:off x="6843713" y="3524251"/>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22">
            <a:extLst>
              <a:ext uri="{FF2B5EF4-FFF2-40B4-BE49-F238E27FC236}">
                <a16:creationId xmlns:a16="http://schemas.microsoft.com/office/drawing/2014/main" id="{096AA410-911C-74F5-10EB-A38292FFDCC6}"/>
              </a:ext>
            </a:extLst>
          </p:cNvPr>
          <p:cNvCxnSpPr>
            <a:cxnSpLocks noChangeShapeType="1"/>
            <a:stCxn id="38" idx="2"/>
            <a:endCxn id="12" idx="0"/>
          </p:cNvCxnSpPr>
          <p:nvPr/>
        </p:nvCxnSpPr>
        <p:spPr bwMode="auto">
          <a:xfrm>
            <a:off x="6500813" y="3624263"/>
            <a:ext cx="1588" cy="228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23">
            <a:extLst>
              <a:ext uri="{FF2B5EF4-FFF2-40B4-BE49-F238E27FC236}">
                <a16:creationId xmlns:a16="http://schemas.microsoft.com/office/drawing/2014/main" id="{DEBAB2FD-7AF4-8304-21D9-37354F62003A}"/>
              </a:ext>
            </a:extLst>
          </p:cNvPr>
          <p:cNvCxnSpPr>
            <a:cxnSpLocks noChangeShapeType="1"/>
            <a:stCxn id="39" idx="3"/>
            <a:endCxn id="12" idx="1"/>
          </p:cNvCxnSpPr>
          <p:nvPr/>
        </p:nvCxnSpPr>
        <p:spPr bwMode="auto">
          <a:xfrm>
            <a:off x="5372101" y="3476626"/>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48" name="Picture 25">
            <a:extLst>
              <a:ext uri="{FF2B5EF4-FFF2-40B4-BE49-F238E27FC236}">
                <a16:creationId xmlns:a16="http://schemas.microsoft.com/office/drawing/2014/main" id="{54AAADE2-CEF0-8798-7469-BAB05F15A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313" y="4338638"/>
            <a:ext cx="1295400" cy="714375"/>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 name="Picture 28">
            <a:extLst>
              <a:ext uri="{FF2B5EF4-FFF2-40B4-BE49-F238E27FC236}">
                <a16:creationId xmlns:a16="http://schemas.microsoft.com/office/drawing/2014/main" id="{3FF4E68E-F65F-47E5-0FD2-1E0F6545C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313" y="5481638"/>
            <a:ext cx="1447800" cy="4572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 name="Rectangle 30">
            <a:extLst>
              <a:ext uri="{FF2B5EF4-FFF2-40B4-BE49-F238E27FC236}">
                <a16:creationId xmlns:a16="http://schemas.microsoft.com/office/drawing/2014/main" id="{C3DAA760-94C2-DCDA-94C5-4DDDACFDD9EB}"/>
              </a:ext>
            </a:extLst>
          </p:cNvPr>
          <p:cNvSpPr>
            <a:spLocks noChangeArrowheads="1"/>
          </p:cNvSpPr>
          <p:nvPr/>
        </p:nvSpPr>
        <p:spPr bwMode="auto">
          <a:xfrm>
            <a:off x="6005513" y="4872038"/>
            <a:ext cx="990600" cy="457200"/>
          </a:xfrm>
          <a:prstGeom prst="rect">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pPr>
            <a:r>
              <a:rPr lang="en-GB" altLang="en-US"/>
              <a:t>f(v</a:t>
            </a:r>
            <a:r>
              <a:rPr lang="en-GB" altLang="en-US" baseline="-25000"/>
              <a:t>k</a:t>
            </a:r>
            <a:r>
              <a:rPr lang="en-GB" altLang="en-US"/>
              <a:t>)</a:t>
            </a:r>
          </a:p>
        </p:txBody>
      </p:sp>
      <p:sp>
        <p:nvSpPr>
          <p:cNvPr id="51" name="Text Box 31">
            <a:extLst>
              <a:ext uri="{FF2B5EF4-FFF2-40B4-BE49-F238E27FC236}">
                <a16:creationId xmlns:a16="http://schemas.microsoft.com/office/drawing/2014/main" id="{7F8EE538-CDE9-79EC-1D81-7F8A1DF4636D}"/>
              </a:ext>
            </a:extLst>
          </p:cNvPr>
          <p:cNvSpPr txBox="1">
            <a:spLocks noChangeArrowheads="1"/>
          </p:cNvSpPr>
          <p:nvPr/>
        </p:nvSpPr>
        <p:spPr bwMode="auto">
          <a:xfrm>
            <a:off x="5472113" y="3043238"/>
            <a:ext cx="685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US"/>
              <a:t>. . . . . </a:t>
            </a:r>
          </a:p>
        </p:txBody>
      </p:sp>
      <p:cxnSp>
        <p:nvCxnSpPr>
          <p:cNvPr id="52" name="AutoShape 32">
            <a:extLst>
              <a:ext uri="{FF2B5EF4-FFF2-40B4-BE49-F238E27FC236}">
                <a16:creationId xmlns:a16="http://schemas.microsoft.com/office/drawing/2014/main" id="{F0BDA97B-8883-DCFE-7ECD-6412D890CB69}"/>
              </a:ext>
            </a:extLst>
          </p:cNvPr>
          <p:cNvCxnSpPr>
            <a:cxnSpLocks noChangeShapeType="1"/>
            <a:stCxn id="50" idx="2"/>
            <a:endCxn id="13" idx="0"/>
          </p:cNvCxnSpPr>
          <p:nvPr/>
        </p:nvCxnSpPr>
        <p:spPr bwMode="auto">
          <a:xfrm>
            <a:off x="6500813" y="5329238"/>
            <a:ext cx="1588" cy="3524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 name="Title 1">
            <a:extLst>
              <a:ext uri="{FF2B5EF4-FFF2-40B4-BE49-F238E27FC236}">
                <a16:creationId xmlns:a16="http://schemas.microsoft.com/office/drawing/2014/main" id="{2F691925-DD93-35E3-3C9E-A44FC3F2D00F}"/>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250193869"/>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Clr>
                <a:srgbClr val="696464"/>
              </a:buClr>
            </a:pPr>
            <a:r>
              <a:rPr lang="en-GB" altLang="en-US" sz="4400" b="1" dirty="0">
                <a:solidFill>
                  <a:schemeClr val="bg1"/>
                </a:solidFill>
                <a:latin typeface="Times New Roman" panose="02020603050405020304" pitchFamily="18" charset="0"/>
                <a:cs typeface="Times New Roman" panose="02020603050405020304" pitchFamily="18" charset="0"/>
              </a:rPr>
              <a:t>Working of ANN Cont’d …</a:t>
            </a:r>
          </a:p>
          <a:p>
            <a:pPr algn="ctr">
              <a:lnSpc>
                <a:spcPct val="100000"/>
              </a:lnSpc>
              <a:buClr>
                <a:srgbClr val="696464"/>
              </a:buClr>
              <a:buFont typeface="Times New Roman" panose="02020603050405020304" pitchFamily="18" charset="0"/>
              <a:buNone/>
            </a:pPr>
            <a:endParaRPr lang="en-GB" altLang="en-US" sz="4400" b="1"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101FD45-72EA-901E-D672-0F84D41BF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10" y="1578370"/>
            <a:ext cx="8763000" cy="45844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TextBox 17">
            <a:extLst>
              <a:ext uri="{FF2B5EF4-FFF2-40B4-BE49-F238E27FC236}">
                <a16:creationId xmlns:a16="http://schemas.microsoft.com/office/drawing/2014/main" id="{7116D0DB-8368-F2B7-E2E8-881B470F58C8}"/>
              </a:ext>
            </a:extLst>
          </p:cNvPr>
          <p:cNvSpPr txBox="1"/>
          <p:nvPr/>
        </p:nvSpPr>
        <p:spPr>
          <a:xfrm>
            <a:off x="130629" y="1013581"/>
            <a:ext cx="11551298" cy="830997"/>
          </a:xfrm>
          <a:prstGeom prst="rect">
            <a:avLst/>
          </a:prstGeom>
          <a:noFill/>
        </p:spPr>
        <p:txBody>
          <a:bodyPr wrap="square">
            <a:spAutoFit/>
          </a:bodyPr>
          <a:lstStyle/>
          <a:p>
            <a:pPr marL="342900" indent="-342900">
              <a:lnSpc>
                <a:spcPct val="100000"/>
              </a:lnSpc>
              <a:buClr>
                <a:schemeClr val="accent2"/>
              </a:buClr>
              <a:buFont typeface="Wingdings" panose="05000000000000000000" pitchFamily="2" charset="2"/>
              <a:buChar char="v"/>
            </a:pPr>
            <a:r>
              <a:rPr lang="en-GB" altLang="en-US" sz="2400" b="1" dirty="0">
                <a:latin typeface="Times New Roman" panose="02020603050405020304" pitchFamily="18" charset="0"/>
                <a:cs typeface="Times New Roman" panose="02020603050405020304" pitchFamily="18" charset="0"/>
              </a:rPr>
              <a:t>The output is a function of the input, that is affected by the weights, and the transfer functions</a:t>
            </a:r>
          </a:p>
        </p:txBody>
      </p:sp>
      <p:sp>
        <p:nvSpPr>
          <p:cNvPr id="19" name="Title 1">
            <a:extLst>
              <a:ext uri="{FF2B5EF4-FFF2-40B4-BE49-F238E27FC236}">
                <a16:creationId xmlns:a16="http://schemas.microsoft.com/office/drawing/2014/main" id="{9EDC311D-6791-7884-857F-EE35E3A7B814}"/>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119674754"/>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Weights </a:t>
            </a:r>
            <a:r>
              <a:rPr lang="en-GB" altLang="en-US" sz="4400" b="1" dirty="0" smtClean="0">
                <a:solidFill>
                  <a:schemeClr val="bg1"/>
                </a:solidFill>
                <a:latin typeface="Times New Roman" panose="02020603050405020304" pitchFamily="18" charset="0"/>
                <a:cs typeface="Times New Roman" panose="02020603050405020304" pitchFamily="18" charset="0"/>
              </a:rPr>
              <a:t>Adjusting</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57065D-B7A0-2ABB-9AD2-BD21D9B0252A}"/>
              </a:ext>
            </a:extLst>
          </p:cNvPr>
          <p:cNvSpPr>
            <a:spLocks noGrp="1"/>
          </p:cNvSpPr>
          <p:nvPr>
            <p:ph idx="1"/>
          </p:nvPr>
        </p:nvSpPr>
        <p:spPr/>
        <p:txBody>
          <a:bodyPr/>
          <a:lstStyle/>
          <a:p>
            <a:pPr>
              <a:lnSpc>
                <a:spcPct val="100000"/>
              </a:lnSpc>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After each iteration, weights should be adjusted to minimize the error.</a:t>
            </a:r>
          </a:p>
          <a:p>
            <a:pPr>
              <a:lnSpc>
                <a:spcPct val="100000"/>
              </a:lnSpc>
              <a:spcBef>
                <a:spcPts val="575"/>
              </a:spcBef>
              <a:buClr>
                <a:srgbClr val="D34817"/>
              </a:buClr>
              <a:buSzPct val="85000"/>
              <a:buFont typeface="Wingdings 2" panose="05020102010507070707" pitchFamily="18" charset="2"/>
              <a:buNone/>
            </a:pPr>
            <a:r>
              <a:rPr lang="en-GB" altLang="en-US" sz="2800" dirty="0">
                <a:latin typeface="Times New Roman" panose="02020603050405020304" pitchFamily="18" charset="0"/>
                <a:cs typeface="Times New Roman" panose="02020603050405020304" pitchFamily="18" charset="0"/>
              </a:rPr>
              <a:t>		– All possible weights</a:t>
            </a:r>
          </a:p>
          <a:p>
            <a:pPr>
              <a:lnSpc>
                <a:spcPct val="100000"/>
              </a:lnSpc>
              <a:spcBef>
                <a:spcPts val="575"/>
              </a:spcBef>
              <a:buClr>
                <a:srgbClr val="D34817"/>
              </a:buClr>
              <a:buSzPct val="85000"/>
              <a:buFont typeface="Wingdings 2" panose="05020102010507070707" pitchFamily="18" charset="2"/>
              <a:buNone/>
            </a:pPr>
            <a:r>
              <a:rPr lang="en-GB" altLang="en-US" sz="2800" dirty="0">
                <a:latin typeface="Times New Roman" panose="02020603050405020304" pitchFamily="18" charset="0"/>
                <a:cs typeface="Times New Roman" panose="02020603050405020304" pitchFamily="18" charset="0"/>
              </a:rPr>
              <a:t>		– Back propagation</a:t>
            </a:r>
          </a:p>
          <a:p>
            <a:endParaRPr lang="en-IN" dirty="0"/>
          </a:p>
        </p:txBody>
      </p:sp>
      <p:sp>
        <p:nvSpPr>
          <p:cNvPr id="5" name="Title 1">
            <a:extLst>
              <a:ext uri="{FF2B5EF4-FFF2-40B4-BE49-F238E27FC236}">
                <a16:creationId xmlns:a16="http://schemas.microsoft.com/office/drawing/2014/main" id="{26F9E8E7-F75E-F023-9A08-E8A9C375730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957696503"/>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anose="02020603050405020304" pitchFamily="18" charset="0"/>
                <a:cs typeface="Times New Roman" panose="02020603050405020304" pitchFamily="18" charset="0"/>
              </a:rPr>
              <a:t>Transfer Function</a:t>
            </a:r>
          </a:p>
        </p:txBody>
      </p:sp>
      <p:sp>
        <p:nvSpPr>
          <p:cNvPr id="5" name="TextBox 4">
            <a:extLst>
              <a:ext uri="{FF2B5EF4-FFF2-40B4-BE49-F238E27FC236}">
                <a16:creationId xmlns:a16="http://schemas.microsoft.com/office/drawing/2014/main" id="{74D753FE-0FA1-4EE0-89E4-07718513781F}"/>
              </a:ext>
            </a:extLst>
          </p:cNvPr>
          <p:cNvSpPr txBox="1"/>
          <p:nvPr/>
        </p:nvSpPr>
        <p:spPr>
          <a:xfrm>
            <a:off x="562709" y="1406769"/>
            <a:ext cx="11479236" cy="3539430"/>
          </a:xfrm>
          <a:prstGeom prst="rect">
            <a:avLst/>
          </a:prstGeom>
          <a:noFill/>
        </p:spPr>
        <p:txBody>
          <a:bodyPr wrap="square">
            <a:spAutoFit/>
          </a:bodyPr>
          <a:lstStyle/>
          <a:p>
            <a:pPr marL="342900" indent="-342900" algn="just">
              <a:buClr>
                <a:schemeClr val="accent2"/>
              </a:buClr>
              <a:buFont typeface="Arial" panose="020B0604020202020204" pitchFamily="34" charset="0"/>
              <a:buChar char="•"/>
            </a:pPr>
            <a:r>
              <a:rPr lang="en-IN" sz="2800" dirty="0">
                <a:latin typeface="Times New Roman" pitchFamily="18" charset="0"/>
                <a:cs typeface="Times New Roman" pitchFamily="18" charset="0"/>
              </a:rPr>
              <a:t>The artificial neural network takes input and computes the weighted sum of the inputs and includes a bias. </a:t>
            </a:r>
          </a:p>
          <a:p>
            <a:pPr marL="342900" indent="-342900" algn="just">
              <a:buClr>
                <a:schemeClr val="accent2"/>
              </a:buClr>
              <a:buFont typeface="Arial" panose="020B0604020202020204" pitchFamily="34" charset="0"/>
              <a:buChar char="•"/>
            </a:pPr>
            <a:r>
              <a:rPr lang="en-IN" sz="2800" dirty="0">
                <a:latin typeface="Times New Roman" pitchFamily="18" charset="0"/>
                <a:cs typeface="Times New Roman" pitchFamily="18" charset="0"/>
              </a:rPr>
              <a:t>This computation is represented in the form of a </a:t>
            </a:r>
            <a:r>
              <a:rPr lang="en-IN" sz="2800" b="1" dirty="0">
                <a:latin typeface="Times New Roman" pitchFamily="18" charset="0"/>
                <a:cs typeface="Times New Roman" pitchFamily="18" charset="0"/>
              </a:rPr>
              <a:t>transfer function.</a:t>
            </a:r>
          </a:p>
          <a:p>
            <a:pPr marL="342900" indent="-342900" algn="just">
              <a:buClr>
                <a:schemeClr val="accent2"/>
              </a:buClr>
              <a:buFont typeface="Arial" panose="020B0604020202020204" pitchFamily="34" charset="0"/>
              <a:buChar char="•"/>
            </a:pPr>
            <a:r>
              <a:rPr lang="en-IN" sz="2800" dirty="0">
                <a:latin typeface="Times New Roman" pitchFamily="18" charset="0"/>
                <a:cs typeface="Times New Roman" pitchFamily="18" charset="0"/>
              </a:rPr>
              <a:t>It determines weighted total is passed as an input to an activation function to produce the output. </a:t>
            </a:r>
          </a:p>
          <a:p>
            <a:pPr marL="342900" indent="-342900" algn="just">
              <a:buClr>
                <a:schemeClr val="accent2"/>
              </a:buClr>
              <a:buFont typeface="Arial" panose="020B0604020202020204" pitchFamily="34" charset="0"/>
              <a:buChar char="•"/>
            </a:pPr>
            <a:r>
              <a:rPr lang="en-IN" sz="2800" dirty="0">
                <a:latin typeface="Times New Roman" pitchFamily="18" charset="0"/>
                <a:cs typeface="Times New Roman" pitchFamily="18" charset="0"/>
              </a:rPr>
              <a:t>Activation functions choose whether a node should fire or not. Only those who are fired make it to the output layer</a:t>
            </a:r>
            <a:r>
              <a:rPr lang="en-IN" sz="2800" dirty="0" smtClean="0">
                <a:latin typeface="Times New Roman" pitchFamily="18" charset="0"/>
                <a:cs typeface="Times New Roman" pitchFamily="18" charset="0"/>
              </a:rPr>
              <a:t>.</a:t>
            </a:r>
          </a:p>
          <a:p>
            <a:pPr marL="342900" indent="-342900" algn="just">
              <a:buClr>
                <a:schemeClr val="accent2"/>
              </a:buClr>
              <a:buFont typeface="Arial" panose="020B0604020202020204" pitchFamily="34" charset="0"/>
              <a:buChar char="•"/>
            </a:pPr>
            <a:r>
              <a:rPr lang="en-US" sz="2800" dirty="0" smtClean="0">
                <a:latin typeface="Times New Roman" pitchFamily="18" charset="0"/>
                <a:cs typeface="Times New Roman" pitchFamily="18" charset="0"/>
              </a:rPr>
              <a:t>Details about Activation Functions to be discussed in Deep Learning.</a:t>
            </a:r>
            <a:endParaRPr lang="en-IN" sz="2800" dirty="0"/>
          </a:p>
        </p:txBody>
      </p:sp>
      <p:sp>
        <p:nvSpPr>
          <p:cNvPr id="2" name="Title 1">
            <a:extLst>
              <a:ext uri="{FF2B5EF4-FFF2-40B4-BE49-F238E27FC236}">
                <a16:creationId xmlns:a16="http://schemas.microsoft.com/office/drawing/2014/main" id="{B3C8BBCB-273B-B057-4554-ABFBF7F1A56F}"/>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124920161"/>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smtClean="0">
                <a:solidFill>
                  <a:schemeClr val="bg1"/>
                </a:solidFill>
                <a:latin typeface="Times New Roman" panose="02020603050405020304" pitchFamily="18" charset="0"/>
                <a:cs typeface="Times New Roman" panose="02020603050405020304" pitchFamily="18" charset="0"/>
              </a:rPr>
              <a:t>Types of Transfer </a:t>
            </a:r>
            <a:r>
              <a:rPr lang="en-GB" altLang="en-US" sz="4400" b="1" dirty="0">
                <a:solidFill>
                  <a:schemeClr val="bg1"/>
                </a:solidFill>
                <a:latin typeface="Times New Roman" panose="02020603050405020304" pitchFamily="18" charset="0"/>
                <a:cs typeface="Times New Roman" panose="02020603050405020304" pitchFamily="18" charset="0"/>
              </a:rPr>
              <a:t>F</a:t>
            </a:r>
            <a:r>
              <a:rPr lang="en-GB" altLang="en-US" sz="4400" b="1" dirty="0" smtClean="0">
                <a:solidFill>
                  <a:schemeClr val="bg1"/>
                </a:solidFill>
                <a:latin typeface="Times New Roman" panose="02020603050405020304" pitchFamily="18" charset="0"/>
                <a:cs typeface="Times New Roman" panose="02020603050405020304" pitchFamily="18" charset="0"/>
              </a:rPr>
              <a:t>unctions</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06252B-03D6-DEA3-5B0F-A810C34F65EA}"/>
              </a:ext>
            </a:extLst>
          </p:cNvPr>
          <p:cNvSpPr>
            <a:spLocks noGrp="1"/>
          </p:cNvSpPr>
          <p:nvPr>
            <p:ph idx="1"/>
          </p:nvPr>
        </p:nvSpPr>
        <p:spPr>
          <a:xfrm>
            <a:off x="838200" y="1268963"/>
            <a:ext cx="10515600" cy="4908000"/>
          </a:xfrm>
        </p:spPr>
        <p:txBody>
          <a:bodyPr/>
          <a:lstStyle/>
          <a:p>
            <a:pPr>
              <a:lnSpc>
                <a:spcPct val="100000"/>
              </a:lnSpc>
              <a:spcBef>
                <a:spcPts val="575"/>
              </a:spcBef>
              <a:buClr>
                <a:srgbClr val="D34817"/>
              </a:buClr>
              <a:buSzPct val="85000"/>
              <a:buFont typeface="Wingdings 2" panose="05020102010507070707" pitchFamily="18" charset="2"/>
              <a:buChar char=""/>
            </a:pPr>
            <a:r>
              <a:rPr lang="en-GB" altLang="en-US" sz="3600" b="1" dirty="0">
                <a:solidFill>
                  <a:srgbClr val="0070C0"/>
                </a:solidFill>
                <a:latin typeface="Times New Roman" panose="02020603050405020304" pitchFamily="18" charset="0"/>
                <a:cs typeface="Times New Roman" panose="02020603050405020304" pitchFamily="18" charset="0"/>
              </a:rPr>
              <a:t>Linear: </a:t>
            </a:r>
            <a:r>
              <a:rPr lang="en-GB" altLang="en-US" sz="3600" dirty="0">
                <a:latin typeface="Times New Roman" panose="02020603050405020304" pitchFamily="18" charset="0"/>
                <a:cs typeface="Times New Roman" panose="02020603050405020304" pitchFamily="18" charset="0"/>
              </a:rPr>
              <a:t>The output is proportional to the total weighted input.</a:t>
            </a:r>
          </a:p>
          <a:p>
            <a:pPr>
              <a:lnSpc>
                <a:spcPct val="100000"/>
              </a:lnSpc>
              <a:spcBef>
                <a:spcPts val="575"/>
              </a:spcBef>
              <a:buClr>
                <a:srgbClr val="D34817"/>
              </a:buClr>
              <a:buSzPct val="85000"/>
              <a:buFont typeface="Wingdings 2" panose="05020102010507070707" pitchFamily="18" charset="2"/>
              <a:buChar char=""/>
            </a:pPr>
            <a:r>
              <a:rPr lang="en-GB" altLang="en-US" sz="3600" b="1" dirty="0">
                <a:solidFill>
                  <a:srgbClr val="0070C0"/>
                </a:solidFill>
                <a:latin typeface="Times New Roman" panose="02020603050405020304" pitchFamily="18" charset="0"/>
                <a:cs typeface="Times New Roman" panose="02020603050405020304" pitchFamily="18" charset="0"/>
              </a:rPr>
              <a:t>Threshold: </a:t>
            </a:r>
            <a:r>
              <a:rPr lang="en-GB" altLang="en-US" sz="3600" dirty="0">
                <a:latin typeface="Times New Roman" panose="02020603050405020304" pitchFamily="18" charset="0"/>
                <a:cs typeface="Times New Roman" panose="02020603050405020304" pitchFamily="18" charset="0"/>
              </a:rPr>
              <a:t>The output is set at one of two values, depending on whether the total weighted input is greater than or less than some threshold value.</a:t>
            </a:r>
          </a:p>
          <a:p>
            <a:pPr>
              <a:lnSpc>
                <a:spcPct val="100000"/>
              </a:lnSpc>
              <a:spcBef>
                <a:spcPts val="575"/>
              </a:spcBef>
              <a:buClr>
                <a:srgbClr val="D34817"/>
              </a:buClr>
              <a:buSzPct val="85000"/>
              <a:buFont typeface="Wingdings 2" panose="05020102010507070707" pitchFamily="18" charset="2"/>
              <a:buChar char=""/>
            </a:pPr>
            <a:r>
              <a:rPr lang="en-GB" altLang="en-US" sz="3600" b="1" dirty="0">
                <a:solidFill>
                  <a:srgbClr val="0070C0"/>
                </a:solidFill>
                <a:latin typeface="Times New Roman" panose="02020603050405020304" pitchFamily="18" charset="0"/>
                <a:cs typeface="Times New Roman" panose="02020603050405020304" pitchFamily="18" charset="0"/>
              </a:rPr>
              <a:t>Non‐linear: </a:t>
            </a:r>
            <a:r>
              <a:rPr lang="en-GB" altLang="en-US" sz="3600" dirty="0">
                <a:latin typeface="Times New Roman" panose="02020603050405020304" pitchFamily="18" charset="0"/>
                <a:cs typeface="Times New Roman" panose="02020603050405020304" pitchFamily="18" charset="0"/>
              </a:rPr>
              <a:t>The output varies continuously but not linearly as the input changes.</a:t>
            </a:r>
          </a:p>
          <a:p>
            <a:endParaRPr lang="en-IN" dirty="0"/>
          </a:p>
        </p:txBody>
      </p:sp>
      <p:sp>
        <p:nvSpPr>
          <p:cNvPr id="5" name="Title 1">
            <a:extLst>
              <a:ext uri="{FF2B5EF4-FFF2-40B4-BE49-F238E27FC236}">
                <a16:creationId xmlns:a16="http://schemas.microsoft.com/office/drawing/2014/main" id="{D8537973-C430-BE71-096E-542D97728B9B}"/>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877293667"/>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3" y="1"/>
            <a:ext cx="12191999" cy="929148"/>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Number of </a:t>
            </a:r>
            <a:r>
              <a:rPr lang="en-GB" altLang="en-US" sz="4400" b="1" dirty="0" smtClean="0">
                <a:solidFill>
                  <a:schemeClr val="bg1"/>
                </a:solidFill>
                <a:latin typeface="Times New Roman" panose="02020603050405020304" pitchFamily="18" charset="0"/>
                <a:cs typeface="Times New Roman" panose="02020603050405020304" pitchFamily="18" charset="0"/>
              </a:rPr>
              <a:t>Neurons</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57065D-B7A0-2ABB-9AD2-BD21D9B0252A}"/>
              </a:ext>
            </a:extLst>
          </p:cNvPr>
          <p:cNvSpPr>
            <a:spLocks noGrp="1"/>
          </p:cNvSpPr>
          <p:nvPr>
            <p:ph idx="1"/>
          </p:nvPr>
        </p:nvSpPr>
        <p:spPr>
          <a:xfrm>
            <a:off x="1043473" y="1489722"/>
            <a:ext cx="10515600" cy="4761787"/>
          </a:xfrm>
        </p:spPr>
        <p:txBody>
          <a:bodyPr>
            <a:normAutofit fontScale="85000" lnSpcReduction="20000"/>
          </a:bodyPr>
          <a:lstStyle/>
          <a:p>
            <a:pPr>
              <a:lnSpc>
                <a:spcPct val="100000"/>
              </a:lnSpc>
              <a:spcBef>
                <a:spcPts val="575"/>
              </a:spcBef>
              <a:buClr>
                <a:srgbClr val="D34817"/>
              </a:buClr>
              <a:buSzPct val="85000"/>
              <a:buFont typeface="Wingdings 2" panose="05020102010507070707" pitchFamily="18" charset="2"/>
              <a:buChar char=""/>
            </a:pPr>
            <a:r>
              <a:rPr lang="en-GB" altLang="en-US" sz="4200" dirty="0">
                <a:latin typeface="Times New Roman" panose="02020603050405020304" pitchFamily="18" charset="0"/>
                <a:cs typeface="Times New Roman" panose="02020603050405020304" pitchFamily="18" charset="0"/>
              </a:rPr>
              <a:t>Many neurons:</a:t>
            </a:r>
          </a:p>
          <a:p>
            <a:pPr lvl="1">
              <a:lnSpc>
                <a:spcPct val="100000"/>
              </a:lnSpc>
              <a:spcBef>
                <a:spcPts val="375"/>
              </a:spcBef>
              <a:buClr>
                <a:schemeClr val="accent6"/>
              </a:buClr>
              <a:buSzPct val="85000"/>
              <a:buFont typeface="Courier New" panose="02070309020205020404" pitchFamily="49" charset="0"/>
              <a:buChar char="o"/>
            </a:pPr>
            <a:r>
              <a:rPr lang="en-GB" altLang="en-US" sz="3800" dirty="0">
                <a:cs typeface="Times New Roman" panose="02020603050405020304" pitchFamily="18" charset="0"/>
              </a:rPr>
              <a:t>Higher accuracy</a:t>
            </a:r>
          </a:p>
          <a:p>
            <a:pPr lvl="1">
              <a:lnSpc>
                <a:spcPct val="100000"/>
              </a:lnSpc>
              <a:spcBef>
                <a:spcPts val="375"/>
              </a:spcBef>
              <a:buClr>
                <a:schemeClr val="accent6"/>
              </a:buClr>
              <a:buSzPct val="85000"/>
              <a:buFont typeface="Courier New" panose="02070309020205020404" pitchFamily="49" charset="0"/>
              <a:buChar char="o"/>
            </a:pPr>
            <a:r>
              <a:rPr lang="en-GB" altLang="en-US" sz="3800" dirty="0">
                <a:cs typeface="Times New Roman" panose="02020603050405020304" pitchFamily="18" charset="0"/>
              </a:rPr>
              <a:t>Slower</a:t>
            </a:r>
          </a:p>
          <a:p>
            <a:pPr lvl="1">
              <a:lnSpc>
                <a:spcPct val="100000"/>
              </a:lnSpc>
              <a:spcBef>
                <a:spcPts val="375"/>
              </a:spcBef>
              <a:buClr>
                <a:schemeClr val="accent6"/>
              </a:buClr>
              <a:buSzPct val="85000"/>
              <a:buFont typeface="Courier New" panose="02070309020205020404" pitchFamily="49" charset="0"/>
              <a:buChar char="o"/>
            </a:pPr>
            <a:r>
              <a:rPr lang="en-GB" altLang="en-US" sz="3800" dirty="0">
                <a:cs typeface="Times New Roman" panose="02020603050405020304" pitchFamily="18" charset="0"/>
              </a:rPr>
              <a:t>Risk of over‐fitting</a:t>
            </a:r>
          </a:p>
          <a:p>
            <a:pPr lvl="2">
              <a:lnSpc>
                <a:spcPct val="100000"/>
              </a:lnSpc>
              <a:spcBef>
                <a:spcPts val="375"/>
              </a:spcBef>
              <a:buClr>
                <a:srgbClr val="E6B1AB"/>
              </a:buClr>
              <a:buSzPct val="85000"/>
              <a:buFont typeface="Wingdings 2" panose="05020102010507070707" pitchFamily="18" charset="2"/>
              <a:buChar char=""/>
            </a:pPr>
            <a:r>
              <a:rPr lang="en-GB" altLang="en-US" sz="3300" dirty="0">
                <a:cs typeface="Times New Roman" panose="02020603050405020304" pitchFamily="18" charset="0"/>
              </a:rPr>
              <a:t>Memorizing, rather than understanding</a:t>
            </a:r>
          </a:p>
          <a:p>
            <a:pPr lvl="2">
              <a:lnSpc>
                <a:spcPct val="100000"/>
              </a:lnSpc>
              <a:spcBef>
                <a:spcPts val="375"/>
              </a:spcBef>
              <a:buClr>
                <a:srgbClr val="E6B1AB"/>
              </a:buClr>
              <a:buSzPct val="85000"/>
              <a:buFont typeface="Wingdings 2" panose="05020102010507070707" pitchFamily="18" charset="2"/>
              <a:buChar char=""/>
            </a:pPr>
            <a:r>
              <a:rPr lang="en-GB" altLang="en-US" sz="3300" dirty="0">
                <a:cs typeface="Times New Roman" panose="02020603050405020304" pitchFamily="18" charset="0"/>
              </a:rPr>
              <a:t>The network will be useless with new problems.</a:t>
            </a:r>
          </a:p>
          <a:p>
            <a:pPr>
              <a:lnSpc>
                <a:spcPct val="100000"/>
              </a:lnSpc>
              <a:spcBef>
                <a:spcPts val="575"/>
              </a:spcBef>
              <a:buClr>
                <a:srgbClr val="D34817"/>
              </a:buClr>
              <a:buSzPct val="85000"/>
              <a:buFont typeface="Wingdings 2" panose="05020102010507070707" pitchFamily="18" charset="2"/>
              <a:buChar char=""/>
            </a:pPr>
            <a:r>
              <a:rPr lang="en-GB" altLang="en-US" sz="4200" dirty="0">
                <a:latin typeface="Times New Roman" panose="02020603050405020304" pitchFamily="18" charset="0"/>
                <a:cs typeface="Times New Roman" panose="02020603050405020304" pitchFamily="18" charset="0"/>
              </a:rPr>
              <a:t>Few neurons:</a:t>
            </a:r>
          </a:p>
          <a:p>
            <a:pPr lvl="1">
              <a:lnSpc>
                <a:spcPct val="100000"/>
              </a:lnSpc>
              <a:spcBef>
                <a:spcPts val="375"/>
              </a:spcBef>
              <a:buClr>
                <a:schemeClr val="accent6"/>
              </a:buClr>
              <a:buSzPct val="85000"/>
              <a:buFont typeface="Courier New" panose="02070309020205020404" pitchFamily="49" charset="0"/>
              <a:buChar char="o"/>
            </a:pPr>
            <a:r>
              <a:rPr lang="en-GB" altLang="en-US" sz="3800" dirty="0">
                <a:cs typeface="Times New Roman" panose="02020603050405020304" pitchFamily="18" charset="0"/>
              </a:rPr>
              <a:t> Lower accuracy</a:t>
            </a:r>
          </a:p>
          <a:p>
            <a:pPr lvl="1">
              <a:lnSpc>
                <a:spcPct val="100000"/>
              </a:lnSpc>
              <a:spcBef>
                <a:spcPts val="375"/>
              </a:spcBef>
              <a:buClr>
                <a:schemeClr val="accent6"/>
              </a:buClr>
              <a:buSzPct val="85000"/>
              <a:buFont typeface="Courier New" panose="02070309020205020404" pitchFamily="49" charset="0"/>
              <a:buChar char="o"/>
            </a:pPr>
            <a:r>
              <a:rPr lang="en-GB" altLang="en-US" sz="3800" dirty="0">
                <a:cs typeface="Times New Roman" panose="02020603050405020304" pitchFamily="18" charset="0"/>
              </a:rPr>
              <a:t>Inability to learn at all</a:t>
            </a:r>
          </a:p>
          <a:p>
            <a:pPr>
              <a:lnSpc>
                <a:spcPct val="100000"/>
              </a:lnSpc>
              <a:spcBef>
                <a:spcPts val="575"/>
              </a:spcBef>
              <a:buClr>
                <a:srgbClr val="D34817"/>
              </a:buClr>
              <a:buSzPct val="85000"/>
              <a:buFont typeface="Wingdings 2" panose="05020102010507070707" pitchFamily="18" charset="2"/>
              <a:buChar char=""/>
            </a:pPr>
            <a:r>
              <a:rPr lang="en-GB" altLang="en-US" sz="4200" dirty="0">
                <a:latin typeface="Times New Roman" panose="02020603050405020304" pitchFamily="18" charset="0"/>
                <a:cs typeface="Times New Roman" panose="02020603050405020304" pitchFamily="18" charset="0"/>
              </a:rPr>
              <a:t>Optimal number.</a:t>
            </a:r>
          </a:p>
          <a:p>
            <a:endParaRPr lang="en-IN" dirty="0"/>
          </a:p>
        </p:txBody>
      </p:sp>
      <p:sp>
        <p:nvSpPr>
          <p:cNvPr id="2" name="Title 1">
            <a:extLst>
              <a:ext uri="{FF2B5EF4-FFF2-40B4-BE49-F238E27FC236}">
                <a16:creationId xmlns:a16="http://schemas.microsoft.com/office/drawing/2014/main" id="{3B68CE8A-4EB5-C1FE-4764-F5922E7A817C}"/>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14034681"/>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1"/>
            <a:ext cx="12191999" cy="840658"/>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Data Representation</a:t>
            </a:r>
          </a:p>
        </p:txBody>
      </p:sp>
      <p:sp>
        <p:nvSpPr>
          <p:cNvPr id="4" name="Content Placeholder 3">
            <a:extLst>
              <a:ext uri="{FF2B5EF4-FFF2-40B4-BE49-F238E27FC236}">
                <a16:creationId xmlns:a16="http://schemas.microsoft.com/office/drawing/2014/main" id="{6857065D-B7A0-2ABB-9AD2-BD21D9B0252A}"/>
              </a:ext>
            </a:extLst>
          </p:cNvPr>
          <p:cNvSpPr>
            <a:spLocks noGrp="1"/>
          </p:cNvSpPr>
          <p:nvPr>
            <p:ph idx="1"/>
          </p:nvPr>
        </p:nvSpPr>
        <p:spPr/>
        <p:txBody>
          <a:bodyPr/>
          <a:lstStyle/>
          <a:p>
            <a:pPr>
              <a:lnSpc>
                <a:spcPct val="100000"/>
              </a:lnSpc>
              <a:spcBef>
                <a:spcPts val="575"/>
              </a:spcBef>
              <a:buClr>
                <a:srgbClr val="D34817"/>
              </a:buClr>
              <a:buSzPct val="85000"/>
              <a:buFont typeface="Wingdings 2" panose="05020102010507070707" pitchFamily="18" charset="2"/>
              <a:buChar char=""/>
            </a:pPr>
            <a:r>
              <a:rPr lang="en-GB" altLang="en-US" sz="3600" dirty="0">
                <a:latin typeface="Times New Roman" panose="02020603050405020304" pitchFamily="18" charset="0"/>
                <a:cs typeface="Times New Roman" panose="02020603050405020304" pitchFamily="18" charset="0"/>
              </a:rPr>
              <a:t>Usually input/output data needs pre‐processing</a:t>
            </a:r>
          </a:p>
          <a:p>
            <a:pPr>
              <a:lnSpc>
                <a:spcPct val="100000"/>
              </a:lnSpc>
              <a:spcBef>
                <a:spcPts val="575"/>
              </a:spcBef>
              <a:buClr>
                <a:srgbClr val="D34817"/>
              </a:buClr>
              <a:buSzPct val="85000"/>
              <a:buFont typeface="Wingdings 2" panose="05020102010507070707" pitchFamily="18" charset="2"/>
              <a:buChar char=""/>
            </a:pPr>
            <a:r>
              <a:rPr lang="en-GB" altLang="en-US" sz="3600" dirty="0">
                <a:latin typeface="Times New Roman" panose="02020603050405020304" pitchFamily="18" charset="0"/>
                <a:cs typeface="Times New Roman" panose="02020603050405020304" pitchFamily="18" charset="0"/>
              </a:rPr>
              <a:t> Pictures</a:t>
            </a:r>
          </a:p>
          <a:p>
            <a:pPr lvl="1">
              <a:lnSpc>
                <a:spcPct val="100000"/>
              </a:lnSpc>
              <a:spcBef>
                <a:spcPts val="375"/>
              </a:spcBef>
              <a:buClr>
                <a:schemeClr val="accent6"/>
              </a:buClr>
              <a:buSzPct val="85000"/>
              <a:buFont typeface="Courier New" panose="02070309020205020404" pitchFamily="49" charset="0"/>
              <a:buChar char="o"/>
            </a:pPr>
            <a:r>
              <a:rPr lang="en-GB" altLang="en-US" sz="3200" dirty="0">
                <a:cs typeface="Times New Roman" panose="02020603050405020304" pitchFamily="18" charset="0"/>
              </a:rPr>
              <a:t> Pixel intensity</a:t>
            </a:r>
          </a:p>
          <a:p>
            <a:pPr>
              <a:lnSpc>
                <a:spcPct val="100000"/>
              </a:lnSpc>
              <a:spcBef>
                <a:spcPts val="575"/>
              </a:spcBef>
              <a:buClr>
                <a:srgbClr val="D34817"/>
              </a:buClr>
              <a:buSzPct val="85000"/>
              <a:buFont typeface="Wingdings 2" panose="05020102010507070707" pitchFamily="18" charset="2"/>
              <a:buChar char=""/>
            </a:pPr>
            <a:r>
              <a:rPr lang="en-GB" altLang="en-US" sz="3600" dirty="0">
                <a:latin typeface="Times New Roman" panose="02020603050405020304" pitchFamily="18" charset="0"/>
                <a:cs typeface="Times New Roman" panose="02020603050405020304" pitchFamily="18" charset="0"/>
              </a:rPr>
              <a:t>Text:</a:t>
            </a:r>
          </a:p>
          <a:p>
            <a:pPr lvl="1">
              <a:lnSpc>
                <a:spcPct val="100000"/>
              </a:lnSpc>
              <a:spcBef>
                <a:spcPts val="375"/>
              </a:spcBef>
              <a:buClr>
                <a:schemeClr val="accent6"/>
              </a:buClr>
              <a:buSzPct val="85000"/>
              <a:buFont typeface="Courier New" panose="02070309020205020404" pitchFamily="49" charset="0"/>
              <a:buChar char="o"/>
            </a:pPr>
            <a:r>
              <a:rPr lang="en-GB" altLang="en-US" sz="3200" dirty="0">
                <a:cs typeface="Times New Roman" panose="02020603050405020304" pitchFamily="18" charset="0"/>
              </a:rPr>
              <a:t> A pattern</a:t>
            </a:r>
          </a:p>
          <a:p>
            <a:endParaRPr lang="en-IN" dirty="0"/>
          </a:p>
        </p:txBody>
      </p:sp>
      <p:sp>
        <p:nvSpPr>
          <p:cNvPr id="2" name="Title 1">
            <a:extLst>
              <a:ext uri="{FF2B5EF4-FFF2-40B4-BE49-F238E27FC236}">
                <a16:creationId xmlns:a16="http://schemas.microsoft.com/office/drawing/2014/main" id="{85F9FEAA-918B-F403-F279-85A64552F243}"/>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606796050"/>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5" cy="884903"/>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Size of </a:t>
            </a:r>
            <a:r>
              <a:rPr lang="en-GB" altLang="en-US" sz="4400" b="1" dirty="0" smtClean="0">
                <a:solidFill>
                  <a:schemeClr val="bg1"/>
                </a:solidFill>
                <a:latin typeface="Times New Roman" panose="02020603050405020304" pitchFamily="18" charset="0"/>
                <a:cs typeface="Times New Roman" panose="02020603050405020304" pitchFamily="18" charset="0"/>
              </a:rPr>
              <a:t>Training Set</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57065D-B7A0-2ABB-9AD2-BD21D9B0252A}"/>
              </a:ext>
            </a:extLst>
          </p:cNvPr>
          <p:cNvSpPr>
            <a:spLocks noGrp="1"/>
          </p:cNvSpPr>
          <p:nvPr>
            <p:ph idx="1"/>
          </p:nvPr>
        </p:nvSpPr>
        <p:spPr>
          <a:xfrm>
            <a:off x="838200" y="1515872"/>
            <a:ext cx="10515600" cy="4351338"/>
          </a:xfrm>
        </p:spPr>
        <p:txBody>
          <a:bodyPr>
            <a:normAutofit lnSpcReduction="10000"/>
          </a:bodyPr>
          <a:lstStyle/>
          <a:p>
            <a:pPr>
              <a:lnSpc>
                <a:spcPct val="100000"/>
              </a:lnSpc>
              <a:spcBef>
                <a:spcPts val="575"/>
              </a:spcBef>
              <a:buClr>
                <a:srgbClr val="D34817"/>
              </a:buClr>
              <a:buSzPct val="85000"/>
              <a:buFont typeface="Wingdings 2" panose="05020102010507070707" pitchFamily="18" charset="2"/>
              <a:buChar char=""/>
            </a:pPr>
            <a:r>
              <a:rPr lang="en-GB" altLang="en-US" sz="3200" dirty="0">
                <a:latin typeface="Times New Roman" panose="02020603050405020304" pitchFamily="18" charset="0"/>
                <a:cs typeface="Times New Roman" panose="02020603050405020304" pitchFamily="18" charset="0"/>
              </a:rPr>
              <a:t>No one‐fits‐all formula</a:t>
            </a:r>
          </a:p>
          <a:p>
            <a:pPr>
              <a:lnSpc>
                <a:spcPct val="100000"/>
              </a:lnSpc>
              <a:spcBef>
                <a:spcPts val="575"/>
              </a:spcBef>
              <a:buClr>
                <a:srgbClr val="D34817"/>
              </a:buClr>
              <a:buSzPct val="85000"/>
              <a:buFont typeface="Wingdings 2" panose="05020102010507070707" pitchFamily="18" charset="2"/>
              <a:buChar char=""/>
            </a:pPr>
            <a:r>
              <a:rPr lang="en-GB" altLang="en-US" sz="3200" dirty="0">
                <a:latin typeface="Times New Roman" panose="02020603050405020304" pitchFamily="18" charset="0"/>
                <a:cs typeface="Times New Roman" panose="02020603050405020304" pitchFamily="18" charset="0"/>
              </a:rPr>
              <a:t>Over fitting can occur if a “good” training set is not chosen</a:t>
            </a:r>
          </a:p>
          <a:p>
            <a:pPr>
              <a:lnSpc>
                <a:spcPct val="100000"/>
              </a:lnSpc>
              <a:spcBef>
                <a:spcPts val="575"/>
              </a:spcBef>
              <a:buClr>
                <a:srgbClr val="D34817"/>
              </a:buClr>
              <a:buSzPct val="85000"/>
              <a:buFont typeface="Wingdings 2" panose="05020102010507070707" pitchFamily="18" charset="2"/>
              <a:buChar char=""/>
            </a:pPr>
            <a:r>
              <a:rPr lang="en-GB" altLang="en-US" sz="3200" dirty="0">
                <a:latin typeface="Times New Roman" panose="02020603050405020304" pitchFamily="18" charset="0"/>
                <a:cs typeface="Times New Roman" panose="02020603050405020304" pitchFamily="18" charset="0"/>
              </a:rPr>
              <a:t>What constitutes a “good” training set?</a:t>
            </a:r>
          </a:p>
          <a:p>
            <a:pPr lvl="1">
              <a:lnSpc>
                <a:spcPct val="100000"/>
              </a:lnSpc>
              <a:spcBef>
                <a:spcPts val="375"/>
              </a:spcBef>
              <a:buClr>
                <a:schemeClr val="accent6"/>
              </a:buClr>
              <a:buSzPct val="85000"/>
              <a:buFont typeface="Courier New" panose="02070309020205020404" pitchFamily="49" charset="0"/>
              <a:buChar char="o"/>
            </a:pPr>
            <a:r>
              <a:rPr lang="en-GB" altLang="en-US" sz="2800" dirty="0">
                <a:cs typeface="Times New Roman" panose="02020603050405020304" pitchFamily="18" charset="0"/>
              </a:rPr>
              <a:t> Samples must represent the general population.</a:t>
            </a:r>
          </a:p>
          <a:p>
            <a:pPr lvl="1">
              <a:lnSpc>
                <a:spcPct val="100000"/>
              </a:lnSpc>
              <a:spcBef>
                <a:spcPts val="375"/>
              </a:spcBef>
              <a:buClr>
                <a:schemeClr val="accent6"/>
              </a:buClr>
              <a:buSzPct val="85000"/>
              <a:buFont typeface="Courier New" panose="02070309020205020404" pitchFamily="49" charset="0"/>
              <a:buChar char="o"/>
            </a:pPr>
            <a:r>
              <a:rPr lang="en-GB" altLang="en-US" sz="2800" dirty="0">
                <a:cs typeface="Times New Roman" panose="02020603050405020304" pitchFamily="18" charset="0"/>
              </a:rPr>
              <a:t>Samples must contain members of each class.</a:t>
            </a:r>
          </a:p>
          <a:p>
            <a:pPr lvl="1">
              <a:lnSpc>
                <a:spcPct val="100000"/>
              </a:lnSpc>
              <a:spcBef>
                <a:spcPts val="375"/>
              </a:spcBef>
              <a:buClr>
                <a:schemeClr val="accent6"/>
              </a:buClr>
              <a:buSzPct val="85000"/>
              <a:buFont typeface="Courier New" panose="02070309020205020404" pitchFamily="49" charset="0"/>
              <a:buChar char="o"/>
            </a:pPr>
            <a:r>
              <a:rPr lang="en-GB" altLang="en-US" sz="2800" dirty="0">
                <a:cs typeface="Times New Roman" panose="02020603050405020304" pitchFamily="18" charset="0"/>
              </a:rPr>
              <a:t>Samples in each class must contain a wide range of variations or noise effect.</a:t>
            </a:r>
          </a:p>
          <a:p>
            <a:pPr>
              <a:lnSpc>
                <a:spcPct val="100000"/>
              </a:lnSpc>
              <a:spcBef>
                <a:spcPts val="575"/>
              </a:spcBef>
              <a:buClr>
                <a:srgbClr val="D34817"/>
              </a:buClr>
              <a:buSzPct val="85000"/>
              <a:buFont typeface="Wingdings 2" panose="05020102010507070707" pitchFamily="18" charset="2"/>
              <a:buChar char=""/>
            </a:pPr>
            <a:r>
              <a:rPr lang="en-GB" altLang="en-US" sz="3200" dirty="0">
                <a:latin typeface="Times New Roman" panose="02020603050405020304" pitchFamily="18" charset="0"/>
                <a:cs typeface="Times New Roman" panose="02020603050405020304" pitchFamily="18" charset="0"/>
              </a:rPr>
              <a:t>The size of the training set is related to the number of hidden neurons</a:t>
            </a:r>
          </a:p>
          <a:p>
            <a:endParaRPr lang="en-IN" dirty="0"/>
          </a:p>
        </p:txBody>
      </p:sp>
      <p:sp>
        <p:nvSpPr>
          <p:cNvPr id="2" name="Title 1">
            <a:extLst>
              <a:ext uri="{FF2B5EF4-FFF2-40B4-BE49-F238E27FC236}">
                <a16:creationId xmlns:a16="http://schemas.microsoft.com/office/drawing/2014/main" id="{F6127AE0-0F88-0BC5-4DD3-50616310E835}"/>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647533673"/>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29</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1" y="0"/>
            <a:ext cx="12191999" cy="908720"/>
          </a:xfrm>
          <a:prstGeom prst="rect">
            <a:avLst/>
          </a:prstGeom>
          <a:solidFill>
            <a:srgbClr val="C00000"/>
          </a:solidFill>
        </p:spPr>
        <p:txBody>
          <a:bodyPr/>
          <a:lstStyle/>
          <a:p>
            <a:pPr lvl="0" algn="ctr">
              <a:spcBef>
                <a:spcPct val="0"/>
              </a:spcBef>
              <a:defRPr/>
            </a:pPr>
            <a:r>
              <a:rPr lang="en-IN" sz="4000" b="1" dirty="0">
                <a:solidFill>
                  <a:schemeClr val="bg1"/>
                </a:solidFill>
                <a:latin typeface="Times New Roman" panose="02020603050405020304" pitchFamily="18" charset="0"/>
                <a:cs typeface="Times New Roman" panose="02020603050405020304" pitchFamily="18" charset="0"/>
              </a:rPr>
              <a:t>Types of Artificial Neural Network</a:t>
            </a:r>
            <a:r>
              <a:rPr lang="en-IN" sz="4000" dirty="0"/>
              <a:t/>
            </a:r>
            <a:br>
              <a:rPr lang="en-IN" sz="4000" dirty="0"/>
            </a:br>
            <a:endParaRPr lang="zh-CN" altLang="en-US" sz="13800" b="1" dirty="0">
              <a:solidFill>
                <a:schemeClr val="bg1"/>
              </a:solidFill>
              <a:latin typeface="Tinos"/>
              <a:ea typeface="+mj-ea"/>
              <a:cs typeface="+mj-cs"/>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8" name="TextBox 7"/>
          <p:cNvSpPr txBox="1"/>
          <p:nvPr/>
        </p:nvSpPr>
        <p:spPr>
          <a:xfrm>
            <a:off x="767072" y="1242080"/>
            <a:ext cx="10236667" cy="3816429"/>
          </a:xfrm>
          <a:prstGeom prst="rect">
            <a:avLst/>
          </a:prstGeom>
          <a:noFill/>
        </p:spPr>
        <p:txBody>
          <a:bodyPr wrap="square" rtlCol="0">
            <a:spAutoFit/>
          </a:bodyPr>
          <a:lstStyle/>
          <a:p>
            <a:pPr marL="514350" lvl="0" indent="-514350">
              <a:buFont typeface="+mj-lt"/>
              <a:buAutoNum type="arabicPeriod"/>
            </a:pPr>
            <a:r>
              <a:rPr lang="en-IN" sz="3200" dirty="0">
                <a:latin typeface="Times New Roman" panose="02020603050405020304" pitchFamily="18" charset="0"/>
                <a:cs typeface="Times New Roman" panose="02020603050405020304" pitchFamily="18" charset="0"/>
              </a:rPr>
              <a:t>Feedforward Neural Network – Artificial </a:t>
            </a:r>
            <a:r>
              <a:rPr lang="en-IN" sz="3200" dirty="0" smtClean="0">
                <a:latin typeface="Times New Roman" panose="02020603050405020304" pitchFamily="18" charset="0"/>
                <a:cs typeface="Times New Roman" panose="02020603050405020304" pitchFamily="18" charset="0"/>
              </a:rPr>
              <a:t>Neuron</a:t>
            </a:r>
            <a:endParaRPr lang="en-IN" sz="3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sz="3200" dirty="0">
                <a:latin typeface="Times New Roman" panose="02020603050405020304" pitchFamily="18" charset="0"/>
                <a:cs typeface="Times New Roman" panose="02020603050405020304" pitchFamily="18" charset="0"/>
              </a:rPr>
              <a:t>Radial basis function Neural </a:t>
            </a:r>
            <a:r>
              <a:rPr lang="en-IN" sz="3200" dirty="0" smtClean="0">
                <a:latin typeface="Times New Roman" panose="02020603050405020304" pitchFamily="18" charset="0"/>
                <a:cs typeface="Times New Roman" panose="02020603050405020304" pitchFamily="18" charset="0"/>
              </a:rPr>
              <a:t>Network</a:t>
            </a:r>
            <a:endParaRPr lang="en-IN" sz="3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sz="3200" dirty="0" err="1">
                <a:latin typeface="Times New Roman" panose="02020603050405020304" pitchFamily="18" charset="0"/>
                <a:cs typeface="Times New Roman" panose="02020603050405020304" pitchFamily="18" charset="0"/>
              </a:rPr>
              <a:t>Kohonen</a:t>
            </a:r>
            <a:r>
              <a:rPr lang="en-IN" sz="3200" dirty="0">
                <a:latin typeface="Times New Roman" panose="02020603050405020304" pitchFamily="18" charset="0"/>
                <a:cs typeface="Times New Roman" panose="02020603050405020304" pitchFamily="18" charset="0"/>
              </a:rPr>
              <a:t> Self Organizing Neural </a:t>
            </a:r>
            <a:r>
              <a:rPr lang="en-IN" sz="3200" dirty="0" smtClean="0">
                <a:latin typeface="Times New Roman" panose="02020603050405020304" pitchFamily="18" charset="0"/>
                <a:cs typeface="Times New Roman" panose="02020603050405020304" pitchFamily="18" charset="0"/>
              </a:rPr>
              <a:t>Network</a:t>
            </a:r>
            <a:endParaRPr lang="en-IN" sz="3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sz="3200" dirty="0">
                <a:latin typeface="Times New Roman" panose="02020603050405020304" pitchFamily="18" charset="0"/>
                <a:cs typeface="Times New Roman" panose="02020603050405020304" pitchFamily="18" charset="0"/>
              </a:rPr>
              <a:t>Recurrent Neural Network(RNN) – Long Short Term </a:t>
            </a:r>
            <a:r>
              <a:rPr lang="en-IN" sz="3200" dirty="0" smtClean="0">
                <a:latin typeface="Times New Roman" panose="02020603050405020304" pitchFamily="18" charset="0"/>
                <a:cs typeface="Times New Roman" panose="02020603050405020304" pitchFamily="18" charset="0"/>
              </a:rPr>
              <a:t>Memory (LSTM)</a:t>
            </a:r>
            <a:endParaRPr lang="en-IN" sz="3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sz="3200" dirty="0">
                <a:latin typeface="Times New Roman" panose="02020603050405020304" pitchFamily="18" charset="0"/>
                <a:cs typeface="Times New Roman" panose="02020603050405020304" pitchFamily="18" charset="0"/>
              </a:rPr>
              <a:t>Convolutional Neural </a:t>
            </a:r>
            <a:r>
              <a:rPr lang="en-IN" sz="3200" dirty="0" smtClean="0">
                <a:latin typeface="Times New Roman" panose="02020603050405020304" pitchFamily="18" charset="0"/>
                <a:cs typeface="Times New Roman" panose="02020603050405020304" pitchFamily="18" charset="0"/>
              </a:rPr>
              <a:t>Network</a:t>
            </a:r>
            <a:endParaRPr lang="en-IN" sz="32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sz="3200" dirty="0">
                <a:latin typeface="Times New Roman" panose="02020603050405020304" pitchFamily="18" charset="0"/>
                <a:cs typeface="Times New Roman" panose="02020603050405020304" pitchFamily="18" charset="0"/>
              </a:rPr>
              <a:t>Modular Neural </a:t>
            </a:r>
            <a:r>
              <a:rPr lang="en-IN" sz="3200" dirty="0" smtClean="0">
                <a:latin typeface="Times New Roman" panose="02020603050405020304" pitchFamily="18" charset="0"/>
                <a:cs typeface="Times New Roman" panose="02020603050405020304" pitchFamily="18" charset="0"/>
              </a:rPr>
              <a:t>Network</a:t>
            </a:r>
            <a:endParaRPr lang="en-IN" sz="3200" dirty="0">
              <a:latin typeface="Times New Roman" panose="02020603050405020304" pitchFamily="18" charset="0"/>
              <a:cs typeface="Times New Roman" panose="02020603050405020304" pitchFamily="18" charset="0"/>
            </a:endParaRPr>
          </a:p>
          <a:p>
            <a:pPr marL="342900" indent="-342900">
              <a:buAutoNum type="arabicPeriod"/>
            </a:pPr>
            <a:endParaRPr lang="en-US" dirty="0"/>
          </a:p>
        </p:txBody>
      </p:sp>
      <p:sp>
        <p:nvSpPr>
          <p:cNvPr id="2" name="Title 1">
            <a:extLst>
              <a:ext uri="{FF2B5EF4-FFF2-40B4-BE49-F238E27FC236}">
                <a16:creationId xmlns:a16="http://schemas.microsoft.com/office/drawing/2014/main" id="{C0E2ACD7-4C6E-4F45-E9A9-951800BCDBA4}"/>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449610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History</a:t>
            </a:r>
          </a:p>
        </p:txBody>
      </p:sp>
      <p:sp>
        <p:nvSpPr>
          <p:cNvPr id="5" name="TextBox 4">
            <a:extLst>
              <a:ext uri="{FF2B5EF4-FFF2-40B4-BE49-F238E27FC236}">
                <a16:creationId xmlns:a16="http://schemas.microsoft.com/office/drawing/2014/main" id="{B2D29957-E809-4287-9DDE-D352569CE762}"/>
              </a:ext>
            </a:extLst>
          </p:cNvPr>
          <p:cNvSpPr txBox="1"/>
          <p:nvPr/>
        </p:nvSpPr>
        <p:spPr>
          <a:xfrm>
            <a:off x="391886" y="945563"/>
            <a:ext cx="11352797" cy="2385268"/>
          </a:xfrm>
          <a:prstGeom prst="rect">
            <a:avLst/>
          </a:prstGeom>
          <a:noFill/>
        </p:spPr>
        <p:txBody>
          <a:bodyPr wrap="square">
            <a:spAutoFit/>
          </a:bodyPr>
          <a:lstStyle/>
          <a:p>
            <a:pPr marL="342900" indent="-342900">
              <a:spcBef>
                <a:spcPts val="575"/>
              </a:spcBef>
              <a:buClr>
                <a:srgbClr val="D34817"/>
              </a:buClr>
              <a:buSzPct val="85000"/>
              <a:buFont typeface="Courier New" panose="02070309020205020404" pitchFamily="49" charset="0"/>
              <a:buChar char="o"/>
            </a:pPr>
            <a:r>
              <a:rPr lang="en-GB" altLang="en-US" sz="2400" dirty="0">
                <a:latin typeface="Times New Roman" panose="02020603050405020304" pitchFamily="18" charset="0"/>
                <a:cs typeface="Times New Roman" panose="02020603050405020304" pitchFamily="18" charset="0"/>
              </a:rPr>
              <a:t>History of the ANNs stems from the 1940s, the decade of the first electronic computer. </a:t>
            </a:r>
          </a:p>
          <a:p>
            <a:pPr marL="342900" indent="-342900">
              <a:spcBef>
                <a:spcPts val="575"/>
              </a:spcBef>
              <a:buClr>
                <a:srgbClr val="D34817"/>
              </a:buClr>
              <a:buSzPct val="85000"/>
              <a:buFont typeface="Courier New" panose="02070309020205020404" pitchFamily="49" charset="0"/>
              <a:buChar char="o"/>
            </a:pPr>
            <a:r>
              <a:rPr lang="en-GB" altLang="en-US" sz="2400" dirty="0">
                <a:latin typeface="Times New Roman" panose="02020603050405020304" pitchFamily="18" charset="0"/>
                <a:cs typeface="Times New Roman" panose="02020603050405020304" pitchFamily="18" charset="0"/>
              </a:rPr>
              <a:t>However, the first important step took place in 1957 when Rosenblatt introduced the first concrete neural model, the perceptron. Rosenblatt also took part in constructing the first successful neurocomputer, the Mark I Perceptron. After this, the development of ANNs has proceeded as described in </a:t>
            </a:r>
            <a:r>
              <a:rPr lang="en-GB" altLang="en-US" sz="2400" i="1" dirty="0">
                <a:latin typeface="Times New Roman" panose="02020603050405020304" pitchFamily="18" charset="0"/>
                <a:cs typeface="Times New Roman" panose="02020603050405020304" pitchFamily="18" charset="0"/>
              </a:rPr>
              <a:t>Figure</a:t>
            </a:r>
            <a:r>
              <a:rPr lang="en-GB" alt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dirty="0"/>
          </a:p>
        </p:txBody>
      </p:sp>
      <p:pic>
        <p:nvPicPr>
          <p:cNvPr id="2" name="Picture 3">
            <a:extLst>
              <a:ext uri="{FF2B5EF4-FFF2-40B4-BE49-F238E27FC236}">
                <a16:creationId xmlns:a16="http://schemas.microsoft.com/office/drawing/2014/main" id="{405A4030-3F60-BF49-8D1B-67FC0123B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0" y="2911151"/>
            <a:ext cx="10681424" cy="33310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1">
            <a:extLst>
              <a:ext uri="{FF2B5EF4-FFF2-40B4-BE49-F238E27FC236}">
                <a16:creationId xmlns:a16="http://schemas.microsoft.com/office/drawing/2014/main" id="{60853696-4AC1-C814-49F9-760644D8ABAF}"/>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06245988"/>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30</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1" y="0"/>
            <a:ext cx="12191995" cy="825910"/>
          </a:xfrm>
          <a:prstGeom prst="rect">
            <a:avLst/>
          </a:prstGeom>
          <a:solidFill>
            <a:srgbClr val="C00000"/>
          </a:solidFill>
        </p:spPr>
        <p:txBody>
          <a:bodyPr/>
          <a:lstStyle/>
          <a:p>
            <a:pPr lvl="0" algn="ctr">
              <a:lnSpc>
                <a:spcPct val="90000"/>
              </a:lnSpc>
              <a:spcBef>
                <a:spcPct val="0"/>
              </a:spcBef>
              <a:defRPr/>
            </a:pPr>
            <a:r>
              <a:rPr lang="en-IN" sz="4400" b="1" dirty="0" smtClean="0">
                <a:solidFill>
                  <a:schemeClr val="bg1"/>
                </a:solidFill>
                <a:latin typeface="Times New Roman" panose="02020603050405020304" pitchFamily="18" charset="0"/>
                <a:cs typeface="Times New Roman" panose="02020603050405020304" pitchFamily="18" charset="0"/>
              </a:rPr>
              <a:t>Types </a:t>
            </a:r>
            <a:r>
              <a:rPr lang="en-IN" sz="4400" b="1" dirty="0">
                <a:solidFill>
                  <a:schemeClr val="bg1"/>
                </a:solidFill>
                <a:latin typeface="Times New Roman" panose="02020603050405020304" pitchFamily="18" charset="0"/>
                <a:cs typeface="Times New Roman" panose="02020603050405020304" pitchFamily="18" charset="0"/>
              </a:rPr>
              <a:t>of ANN</a:t>
            </a:r>
            <a:endParaRPr lang="zh-CN" altLang="en-US" sz="166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pic>
        <p:nvPicPr>
          <p:cNvPr id="10" name="Picture 2" descr="A taxonomy of neural network architectures 607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107140"/>
            <a:ext cx="11197942" cy="47479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2A016E-1F3A-38E7-76B2-AE917B3E02BA}"/>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172026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31</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1"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Feed </a:t>
            </a:r>
            <a:r>
              <a:rPr lang="en-IN" sz="4400" b="1" dirty="0" smtClean="0">
                <a:solidFill>
                  <a:schemeClr val="bg1"/>
                </a:solidFill>
                <a:latin typeface="Times New Roman" panose="02020603050405020304" pitchFamily="18" charset="0"/>
                <a:cs typeface="Times New Roman" panose="02020603050405020304" pitchFamily="18" charset="0"/>
              </a:rPr>
              <a:t>Forward </a:t>
            </a:r>
            <a:r>
              <a:rPr lang="en-IN" sz="4400" b="1" dirty="0">
                <a:solidFill>
                  <a:schemeClr val="bg1"/>
                </a:solidFill>
                <a:latin typeface="Times New Roman" panose="02020603050405020304" pitchFamily="18" charset="0"/>
                <a:cs typeface="Times New Roman" panose="02020603050405020304" pitchFamily="18" charset="0"/>
              </a:rPr>
              <a:t>Neural Network </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8" name="TextBox 7"/>
          <p:cNvSpPr txBox="1"/>
          <p:nvPr/>
        </p:nvSpPr>
        <p:spPr>
          <a:xfrm>
            <a:off x="379828" y="1155483"/>
            <a:ext cx="11241901" cy="1938992"/>
          </a:xfrm>
          <a:prstGeom prst="rect">
            <a:avLst/>
          </a:prstGeom>
          <a:noFill/>
        </p:spPr>
        <p:txBody>
          <a:bodyPr wrap="square" rtlCol="0">
            <a:spAutoFit/>
          </a:bodyPr>
          <a:lstStyle/>
          <a:p>
            <a:pPr marL="342900" lvl="0" indent="-342900">
              <a:buClr>
                <a:schemeClr val="accent2"/>
              </a:buClr>
              <a:buFont typeface="Arial" pitchFamily="34" charset="0"/>
              <a:buChar char="•"/>
            </a:pPr>
            <a:r>
              <a:rPr lang="en-IN" sz="2400" dirty="0">
                <a:latin typeface="Times New Roman" panose="02020603050405020304" pitchFamily="18" charset="0"/>
                <a:cs typeface="Times New Roman" panose="02020603050405020304" pitchFamily="18" charset="0"/>
              </a:rPr>
              <a:t>It is one of the simplest forms of ANN, where the data or the input travels in one direction. The information flow is unidirectional.</a:t>
            </a:r>
          </a:p>
          <a:p>
            <a:pPr marL="342900" lvl="0" indent="-342900">
              <a:buClr>
                <a:schemeClr val="accent2"/>
              </a:buClr>
              <a:buFont typeface="Arial" pitchFamily="34" charset="0"/>
              <a:buChar char="•"/>
            </a:pPr>
            <a:r>
              <a:rPr lang="en-IN" sz="2400" dirty="0">
                <a:latin typeface="Times New Roman" panose="02020603050405020304" pitchFamily="18" charset="0"/>
                <a:cs typeface="Times New Roman" panose="02020603050405020304" pitchFamily="18" charset="0"/>
              </a:rPr>
              <a:t>The data passes through the input nodes and exit on the output nodes.</a:t>
            </a:r>
          </a:p>
          <a:p>
            <a:pPr marL="342900" lvl="0" indent="-342900" fontAlgn="base">
              <a:buClr>
                <a:schemeClr val="accent2"/>
              </a:buClr>
              <a:buFont typeface="Arial" pitchFamily="34" charset="0"/>
              <a:buChar char="•"/>
            </a:pPr>
            <a:r>
              <a:rPr lang="en-US" sz="2400" dirty="0">
                <a:latin typeface="Times New Roman" panose="02020603050405020304" pitchFamily="18" charset="0"/>
                <a:cs typeface="Times New Roman" panose="02020603050405020304" pitchFamily="18" charset="0"/>
              </a:rPr>
              <a:t>This neural network may or may not have the hidden layers. </a:t>
            </a:r>
            <a:endParaRPr lang="en-IN" sz="2400" dirty="0">
              <a:latin typeface="Times New Roman" panose="02020603050405020304" pitchFamily="18" charset="0"/>
              <a:cs typeface="Times New Roman" panose="02020603050405020304" pitchFamily="18" charset="0"/>
            </a:endParaRPr>
          </a:p>
          <a:p>
            <a:pPr marL="342900" lvl="0" indent="-342900" fontAlgn="base">
              <a:buClr>
                <a:schemeClr val="accent2"/>
              </a:buClr>
              <a:buFont typeface="Arial" pitchFamily="34" charset="0"/>
              <a:buChar char="•"/>
            </a:pPr>
            <a:r>
              <a:rPr lang="en-US" sz="2400" dirty="0">
                <a:latin typeface="Times New Roman" panose="02020603050405020304" pitchFamily="18" charset="0"/>
                <a:cs typeface="Times New Roman" panose="02020603050405020304" pitchFamily="18" charset="0"/>
              </a:rPr>
              <a:t>It has a front propagated wave only and usually does not have Back propagation. </a:t>
            </a:r>
            <a:endParaRPr lang="en-IN" sz="2400" dirty="0">
              <a:latin typeface="Times New Roman" panose="02020603050405020304" pitchFamily="18" charset="0"/>
              <a:cs typeface="Times New Roman" panose="02020603050405020304" pitchFamily="18" charset="0"/>
            </a:endParaRPr>
          </a:p>
        </p:txBody>
      </p:sp>
      <p:pic>
        <p:nvPicPr>
          <p:cNvPr id="10" name="Picture 9" descr="https://149695847.v2.pressablecdn.com/wp-content/uploads/2018/01/Single-Layer_Neural_Network-Vector-Blank.svg_.png"/>
          <p:cNvPicPr/>
          <p:nvPr/>
        </p:nvPicPr>
        <p:blipFill>
          <a:blip r:embed="rId2">
            <a:extLst>
              <a:ext uri="{28A0092B-C50C-407E-A947-70E740481C1C}">
                <a14:useLocalDpi xmlns:a14="http://schemas.microsoft.com/office/drawing/2010/main" val="0"/>
              </a:ext>
            </a:extLst>
          </a:blip>
          <a:srcRect/>
          <a:stretch>
            <a:fillRect/>
          </a:stretch>
        </p:blipFill>
        <p:spPr bwMode="auto">
          <a:xfrm>
            <a:off x="2136294" y="3545205"/>
            <a:ext cx="6779062" cy="2402233"/>
          </a:xfrm>
          <a:prstGeom prst="rect">
            <a:avLst/>
          </a:prstGeom>
          <a:noFill/>
          <a:ln>
            <a:noFill/>
          </a:ln>
        </p:spPr>
      </p:pic>
      <p:sp>
        <p:nvSpPr>
          <p:cNvPr id="2" name="Title 1">
            <a:extLst>
              <a:ext uri="{FF2B5EF4-FFF2-40B4-BE49-F238E27FC236}">
                <a16:creationId xmlns:a16="http://schemas.microsoft.com/office/drawing/2014/main" id="{94658FF9-E372-E7EA-C6EA-B7BA35A5C07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648878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32</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algn="ctr"/>
            <a:r>
              <a:rPr lang="en-IN" sz="4400" b="1" dirty="0">
                <a:solidFill>
                  <a:schemeClr val="bg1"/>
                </a:solidFill>
                <a:latin typeface="Times New Roman" panose="02020603050405020304" pitchFamily="18" charset="0"/>
                <a:cs typeface="Times New Roman" panose="02020603050405020304" pitchFamily="18" charset="0"/>
              </a:rPr>
              <a:t>Application of Feed </a:t>
            </a:r>
            <a:r>
              <a:rPr lang="en-IN" sz="4400" b="1" dirty="0" smtClean="0">
                <a:solidFill>
                  <a:schemeClr val="bg1"/>
                </a:solidFill>
                <a:latin typeface="Times New Roman" panose="02020603050405020304" pitchFamily="18" charset="0"/>
                <a:cs typeface="Times New Roman" panose="02020603050405020304" pitchFamily="18" charset="0"/>
              </a:rPr>
              <a:t>Forward Neural Networks </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8" name="Content Placeholder 2"/>
          <p:cNvSpPr>
            <a:spLocks noGrp="1"/>
          </p:cNvSpPr>
          <p:nvPr>
            <p:ph idx="1"/>
          </p:nvPr>
        </p:nvSpPr>
        <p:spPr>
          <a:xfrm>
            <a:off x="457200" y="1600200"/>
            <a:ext cx="9626252" cy="4525963"/>
          </a:xfrm>
        </p:spPr>
        <p:txBody>
          <a:bodyPr/>
          <a:lstStyle/>
          <a:p>
            <a:pPr lvl="0">
              <a:buClr>
                <a:schemeClr val="accent2"/>
              </a:buClr>
            </a:pPr>
            <a:r>
              <a:rPr lang="en-IN" dirty="0">
                <a:latin typeface="Times New Roman" panose="02020603050405020304" pitchFamily="18" charset="0"/>
                <a:cs typeface="Times New Roman" panose="02020603050405020304" pitchFamily="18" charset="0"/>
              </a:rPr>
              <a:t>Data Compression</a:t>
            </a:r>
          </a:p>
          <a:p>
            <a:pPr lvl="0">
              <a:buClr>
                <a:schemeClr val="accent2"/>
              </a:buClr>
            </a:pPr>
            <a:r>
              <a:rPr lang="en-IN" dirty="0">
                <a:latin typeface="Times New Roman" panose="02020603050405020304" pitchFamily="18" charset="0"/>
                <a:cs typeface="Times New Roman" panose="02020603050405020304" pitchFamily="18" charset="0"/>
              </a:rPr>
              <a:t>Pattern Recognition</a:t>
            </a:r>
          </a:p>
          <a:p>
            <a:pPr lvl="0">
              <a:buClr>
                <a:schemeClr val="accent2"/>
              </a:buClr>
            </a:pPr>
            <a:r>
              <a:rPr lang="en-IN" dirty="0">
                <a:latin typeface="Times New Roman" panose="02020603050405020304" pitchFamily="18" charset="0"/>
                <a:cs typeface="Times New Roman" panose="02020603050405020304" pitchFamily="18" charset="0"/>
              </a:rPr>
              <a:t>Computer Vision</a:t>
            </a:r>
          </a:p>
          <a:p>
            <a:pPr lvl="0">
              <a:buClr>
                <a:schemeClr val="accent2"/>
              </a:buClr>
            </a:pPr>
            <a:r>
              <a:rPr lang="en-IN" dirty="0">
                <a:latin typeface="Times New Roman" panose="02020603050405020304" pitchFamily="18" charset="0"/>
                <a:cs typeface="Times New Roman" panose="02020603050405020304" pitchFamily="18" charset="0"/>
              </a:rPr>
              <a:t>Sonar Target Recognition</a:t>
            </a:r>
          </a:p>
          <a:p>
            <a:pPr lvl="0">
              <a:buClr>
                <a:schemeClr val="accent2"/>
              </a:buClr>
            </a:pPr>
            <a:r>
              <a:rPr lang="en-IN" dirty="0">
                <a:latin typeface="Times New Roman" panose="02020603050405020304" pitchFamily="18" charset="0"/>
                <a:cs typeface="Times New Roman" panose="02020603050405020304" pitchFamily="18" charset="0"/>
              </a:rPr>
              <a:t>Speech Recognition</a:t>
            </a:r>
          </a:p>
          <a:p>
            <a:pPr lvl="0">
              <a:buClr>
                <a:schemeClr val="accent2"/>
              </a:buClr>
            </a:pPr>
            <a:r>
              <a:rPr lang="en-IN" dirty="0">
                <a:latin typeface="Times New Roman" panose="02020603050405020304" pitchFamily="18" charset="0"/>
                <a:cs typeface="Times New Roman" panose="02020603050405020304" pitchFamily="18" charset="0"/>
              </a:rPr>
              <a:t>Handwritten Characters Recognition</a:t>
            </a:r>
          </a:p>
          <a:p>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3FDF39B-F2D4-CE24-C9F2-8A5445E08421}"/>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666052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731"/>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Backpropagation</a:t>
            </a:r>
          </a:p>
        </p:txBody>
      </p:sp>
      <p:sp>
        <p:nvSpPr>
          <p:cNvPr id="4" name="Content Placeholder 3">
            <a:extLst>
              <a:ext uri="{FF2B5EF4-FFF2-40B4-BE49-F238E27FC236}">
                <a16:creationId xmlns:a16="http://schemas.microsoft.com/office/drawing/2014/main" id="{6857065D-B7A0-2ABB-9AD2-BD21D9B0252A}"/>
              </a:ext>
            </a:extLst>
          </p:cNvPr>
          <p:cNvSpPr>
            <a:spLocks noGrp="1"/>
          </p:cNvSpPr>
          <p:nvPr>
            <p:ph idx="1"/>
          </p:nvPr>
        </p:nvSpPr>
        <p:spPr/>
        <p:txBody>
          <a:bodyPr/>
          <a:lstStyle/>
          <a:p>
            <a:pPr>
              <a:lnSpc>
                <a:spcPct val="100000"/>
              </a:lnSpc>
              <a:spcBef>
                <a:spcPts val="575"/>
              </a:spcBef>
              <a:buClr>
                <a:srgbClr val="D34817"/>
              </a:buClr>
              <a:buSzPct val="85000"/>
              <a:buFont typeface="Wingdings 2" panose="05020102010507070707" pitchFamily="18" charset="2"/>
              <a:buChar char=""/>
            </a:pPr>
            <a:r>
              <a:rPr lang="en-GB" altLang="en-US" sz="3200" dirty="0">
                <a:latin typeface="Times New Roman" panose="02020603050405020304" pitchFamily="18" charset="0"/>
                <a:cs typeface="Times New Roman" panose="02020603050405020304" pitchFamily="18" charset="0"/>
              </a:rPr>
              <a:t>Back-propagation is an example of supervised learning is used at each layer to minimize the error between the layer’s response and the actual data</a:t>
            </a:r>
          </a:p>
          <a:p>
            <a:pPr>
              <a:lnSpc>
                <a:spcPct val="100000"/>
              </a:lnSpc>
              <a:spcBef>
                <a:spcPts val="575"/>
              </a:spcBef>
              <a:buClr>
                <a:srgbClr val="D34817"/>
              </a:buClr>
              <a:buSzPct val="85000"/>
              <a:buFont typeface="Wingdings 2" panose="05020102010507070707" pitchFamily="18" charset="2"/>
              <a:buChar char=""/>
            </a:pPr>
            <a:r>
              <a:rPr lang="en-GB" altLang="en-US" sz="3200" dirty="0">
                <a:latin typeface="Times New Roman" panose="02020603050405020304" pitchFamily="18" charset="0"/>
                <a:cs typeface="Times New Roman" panose="02020603050405020304" pitchFamily="18" charset="0"/>
              </a:rPr>
              <a:t>The error at each hidden layer is an average of the evaluated error</a:t>
            </a:r>
          </a:p>
          <a:p>
            <a:pPr>
              <a:lnSpc>
                <a:spcPct val="100000"/>
              </a:lnSpc>
              <a:spcBef>
                <a:spcPts val="575"/>
              </a:spcBef>
              <a:buClr>
                <a:srgbClr val="D34817"/>
              </a:buClr>
              <a:buSzPct val="85000"/>
              <a:buFont typeface="Wingdings 2" panose="05020102010507070707" pitchFamily="18" charset="2"/>
              <a:buChar char=""/>
            </a:pPr>
            <a:r>
              <a:rPr lang="en-GB" altLang="en-US" sz="3200" dirty="0">
                <a:latin typeface="Times New Roman" panose="02020603050405020304" pitchFamily="18" charset="0"/>
                <a:cs typeface="Times New Roman" panose="02020603050405020304" pitchFamily="18" charset="0"/>
              </a:rPr>
              <a:t>Hidden layer networks are trained this way</a:t>
            </a:r>
          </a:p>
          <a:p>
            <a:endParaRPr lang="en-IN" dirty="0"/>
          </a:p>
        </p:txBody>
      </p:sp>
      <p:sp>
        <p:nvSpPr>
          <p:cNvPr id="2" name="Title 1">
            <a:extLst>
              <a:ext uri="{FF2B5EF4-FFF2-40B4-BE49-F238E27FC236}">
                <a16:creationId xmlns:a16="http://schemas.microsoft.com/office/drawing/2014/main" id="{14F920BC-ED04-823D-35F3-D94D3E33065E}"/>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054697753"/>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1E134-7A5A-6B46-D5EF-4212546921C1}"/>
              </a:ext>
            </a:extLst>
          </p:cNvPr>
          <p:cNvSpPr txBox="1"/>
          <p:nvPr/>
        </p:nvSpPr>
        <p:spPr>
          <a:xfrm>
            <a:off x="765139" y="1337727"/>
            <a:ext cx="10661716" cy="5078313"/>
          </a:xfrm>
          <a:prstGeom prst="rect">
            <a:avLst/>
          </a:prstGeom>
          <a:noFill/>
        </p:spPr>
        <p:txBody>
          <a:bodyPr wrap="square">
            <a:spAutoFit/>
          </a:bodyPr>
          <a:lstStyle/>
          <a:p>
            <a:pPr marL="342900" indent="-342900" algn="just">
              <a:buClr>
                <a:schemeClr val="accent2"/>
              </a:buClr>
              <a:buFont typeface="Arial" panose="020B0604020202020204" pitchFamily="34" charset="0"/>
              <a:buChar char="•"/>
            </a:pPr>
            <a:r>
              <a:rPr lang="en-US" sz="2800" b="1" dirty="0">
                <a:solidFill>
                  <a:srgbClr val="333333"/>
                </a:solidFill>
                <a:latin typeface="Times New Roman" panose="02020603050405020304" pitchFamily="18" charset="0"/>
                <a:cs typeface="Times New Roman" panose="02020603050405020304" pitchFamily="18" charset="0"/>
              </a:rPr>
              <a:t>Backpropagation</a:t>
            </a:r>
            <a:r>
              <a:rPr lang="en-US" sz="2800" dirty="0">
                <a:solidFill>
                  <a:srgbClr val="333333"/>
                </a:solidFill>
                <a:latin typeface="Times New Roman" panose="02020603050405020304" pitchFamily="18" charset="0"/>
                <a:cs typeface="Times New Roman" panose="02020603050405020304" pitchFamily="18" charset="0"/>
              </a:rPr>
              <a:t> is one of the important concepts of a neural network. Our task is to classify our data best. For this, we have to update the weights of parameter and bias, but how can we do that in a deep neural network? In the linear regression model, we use gradient descent to optimize the parameter. Similarly here we also use gradient descent algorithm using Backpropagation</a:t>
            </a:r>
            <a:r>
              <a:rPr lang="en-US" sz="2800" dirty="0" smtClean="0">
                <a:solidFill>
                  <a:srgbClr val="333333"/>
                </a:solidFill>
                <a:latin typeface="Times New Roman" panose="02020603050405020304" pitchFamily="18" charset="0"/>
                <a:cs typeface="Times New Roman" panose="02020603050405020304" pitchFamily="18" charset="0"/>
              </a:rPr>
              <a:t>.</a:t>
            </a:r>
            <a:endParaRPr lang="en-US" sz="2800" dirty="0">
              <a:solidFill>
                <a:srgbClr val="333333"/>
              </a:solidFill>
              <a:latin typeface="Times New Roman" panose="02020603050405020304" pitchFamily="18" charset="0"/>
              <a:cs typeface="Times New Roman" panose="02020603050405020304" pitchFamily="18" charset="0"/>
            </a:endParaRPr>
          </a:p>
          <a:p>
            <a:pPr marL="342900" indent="-342900" algn="just">
              <a:buClr>
                <a:schemeClr val="accent2"/>
              </a:buClr>
              <a:buFont typeface="Arial" panose="020B0604020202020204" pitchFamily="34" charset="0"/>
              <a:buChar char="•"/>
            </a:pPr>
            <a:r>
              <a:rPr lang="en-US" sz="2800" dirty="0">
                <a:solidFill>
                  <a:srgbClr val="333333"/>
                </a:solidFill>
                <a:latin typeface="Times New Roman" panose="02020603050405020304" pitchFamily="18" charset="0"/>
                <a:cs typeface="Times New Roman" panose="02020603050405020304" pitchFamily="18" charset="0"/>
              </a:rPr>
              <a:t>For a single training example, </a:t>
            </a:r>
            <a:r>
              <a:rPr lang="en-US" sz="2800" b="1" dirty="0">
                <a:solidFill>
                  <a:srgbClr val="333333"/>
                </a:solidFill>
                <a:latin typeface="Times New Roman" panose="02020603050405020304" pitchFamily="18" charset="0"/>
                <a:cs typeface="Times New Roman" panose="02020603050405020304" pitchFamily="18" charset="0"/>
              </a:rPr>
              <a:t>Backpropagation</a:t>
            </a:r>
            <a:r>
              <a:rPr lang="en-US" sz="2800" dirty="0">
                <a:solidFill>
                  <a:srgbClr val="333333"/>
                </a:solidFill>
                <a:latin typeface="Times New Roman" panose="02020603050405020304" pitchFamily="18" charset="0"/>
                <a:cs typeface="Times New Roman" panose="02020603050405020304" pitchFamily="18" charset="0"/>
              </a:rPr>
              <a:t> algorithm calculates the gradient of the </a:t>
            </a:r>
            <a:r>
              <a:rPr lang="en-US" sz="2800" b="1" dirty="0">
                <a:solidFill>
                  <a:srgbClr val="333333"/>
                </a:solidFill>
                <a:latin typeface="Times New Roman" panose="02020603050405020304" pitchFamily="18" charset="0"/>
                <a:cs typeface="Times New Roman" panose="02020603050405020304" pitchFamily="18" charset="0"/>
              </a:rPr>
              <a:t>error function</a:t>
            </a:r>
            <a:r>
              <a:rPr lang="en-US" sz="2800" dirty="0">
                <a:solidFill>
                  <a:srgbClr val="333333"/>
                </a:solidFill>
                <a:latin typeface="Times New Roman" panose="02020603050405020304" pitchFamily="18" charset="0"/>
                <a:cs typeface="Times New Roman" panose="02020603050405020304" pitchFamily="18" charset="0"/>
              </a:rPr>
              <a:t>. Backpropagation can be written as a function of the neural network. Backpropagation algorithms are a set of methods used to efficiently train artificial neural networks following a gradient descent approach which exploits the chain rule.</a:t>
            </a:r>
          </a:p>
          <a:p>
            <a:endParaRPr lang="en-IN" sz="1600" dirty="0"/>
          </a:p>
        </p:txBody>
      </p:sp>
      <p:sp>
        <p:nvSpPr>
          <p:cNvPr id="2" name="Title 1">
            <a:extLst>
              <a:ext uri="{FF2B5EF4-FFF2-40B4-BE49-F238E27FC236}">
                <a16:creationId xmlns:a16="http://schemas.microsoft.com/office/drawing/2014/main" id="{7F1F4BB4-75FE-258C-47BE-51161EBA387D}"/>
              </a:ext>
            </a:extLst>
          </p:cNvPr>
          <p:cNvSpPr txBox="1">
            <a:spLocks noChangeArrowheads="1"/>
          </p:cNvSpPr>
          <p:nvPr/>
        </p:nvSpPr>
        <p:spPr>
          <a:xfrm>
            <a:off x="1" y="0"/>
            <a:ext cx="12191999" cy="989045"/>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Backpropagation</a:t>
            </a:r>
          </a:p>
        </p:txBody>
      </p:sp>
      <p:sp>
        <p:nvSpPr>
          <p:cNvPr id="4" name="Title 1">
            <a:extLst>
              <a:ext uri="{FF2B5EF4-FFF2-40B4-BE49-F238E27FC236}">
                <a16:creationId xmlns:a16="http://schemas.microsoft.com/office/drawing/2014/main" id="{C3FCBAF8-B356-A20A-2E0D-FBEF0CF77EA5}"/>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702145367"/>
      </p:ext>
    </p:extLst>
  </p:cSld>
  <p:clrMapOvr>
    <a:masterClrMapping/>
  </p:clrMapOvr>
  <p:transition advTm="2418"/>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1E134-7A5A-6B46-D5EF-4212546921C1}"/>
              </a:ext>
            </a:extLst>
          </p:cNvPr>
          <p:cNvSpPr txBox="1"/>
          <p:nvPr/>
        </p:nvSpPr>
        <p:spPr>
          <a:xfrm>
            <a:off x="1061883" y="1297857"/>
            <a:ext cx="10014156" cy="4852219"/>
          </a:xfrm>
          <a:prstGeom prst="rect">
            <a:avLst/>
          </a:prstGeom>
          <a:noFill/>
        </p:spPr>
        <p:txBody>
          <a:bodyPr wrap="square">
            <a:spAutoFit/>
          </a:bodyPr>
          <a:lstStyle/>
          <a:p>
            <a:pPr marL="342900" indent="-342900" algn="just">
              <a:buClr>
                <a:schemeClr val="accent2"/>
              </a:buClr>
              <a:buFont typeface="Arial" panose="020B0604020202020204" pitchFamily="34" charset="0"/>
              <a:buChar char="•"/>
            </a:pPr>
            <a:r>
              <a:rPr lang="en-US" sz="2800" dirty="0">
                <a:solidFill>
                  <a:srgbClr val="333333"/>
                </a:solidFill>
                <a:latin typeface="Times New Roman" panose="02020603050405020304" pitchFamily="18" charset="0"/>
                <a:cs typeface="Times New Roman" panose="02020603050405020304" pitchFamily="18" charset="0"/>
              </a:rPr>
              <a:t>The main features of Backpropagation are the iterative, recursive and efficient method through which it calculates the updated weight to improve the network until it is not able to perform the task for which it is being trained. Derivatives of the activation function to be known at network design time is required to Backpropagation.</a:t>
            </a:r>
          </a:p>
          <a:p>
            <a:pPr marL="342900" indent="-342900" algn="just">
              <a:buClr>
                <a:schemeClr val="accent2"/>
              </a:buClr>
              <a:buFont typeface="Arial" panose="020B0604020202020204" pitchFamily="34" charset="0"/>
              <a:buChar char="•"/>
            </a:pPr>
            <a:r>
              <a:rPr lang="en-US" sz="2800" dirty="0">
                <a:solidFill>
                  <a:srgbClr val="333333"/>
                </a:solidFill>
                <a:latin typeface="Times New Roman" panose="02020603050405020304" pitchFamily="18" charset="0"/>
                <a:cs typeface="Times New Roman" panose="02020603050405020304" pitchFamily="18" charset="0"/>
              </a:rPr>
              <a:t>Now, how error function is used in Backpropagation and how Backpropagation works? Let start with an example and do it mathematically to understand how exactly updates the weight using Backpropagation.</a:t>
            </a:r>
          </a:p>
          <a:p>
            <a:endParaRPr lang="en-IN" dirty="0"/>
          </a:p>
        </p:txBody>
      </p:sp>
      <p:sp>
        <p:nvSpPr>
          <p:cNvPr id="2" name="Title 1">
            <a:extLst>
              <a:ext uri="{FF2B5EF4-FFF2-40B4-BE49-F238E27FC236}">
                <a16:creationId xmlns:a16="http://schemas.microsoft.com/office/drawing/2014/main" id="{BD55A200-FDA6-DD2E-B26B-C1B544D9E0F4}"/>
              </a:ext>
            </a:extLst>
          </p:cNvPr>
          <p:cNvSpPr txBox="1">
            <a:spLocks noChangeArrowheads="1"/>
          </p:cNvSpPr>
          <p:nvPr/>
        </p:nvSpPr>
        <p:spPr>
          <a:xfrm>
            <a:off x="1" y="0"/>
            <a:ext cx="12191999" cy="933061"/>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smtClean="0">
                <a:solidFill>
                  <a:schemeClr val="bg1"/>
                </a:solidFill>
                <a:latin typeface="Times New Roman" panose="02020603050405020304" pitchFamily="18" charset="0"/>
                <a:cs typeface="Times New Roman" panose="02020603050405020304" pitchFamily="18" charset="0"/>
              </a:rPr>
              <a:t>Backpropagation Cont’d …</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B55D0A9-91CD-B188-D050-FEA382356CA8}"/>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471171694"/>
      </p:ext>
    </p:extLst>
  </p:cSld>
  <p:clrMapOvr>
    <a:masterClrMapping/>
  </p:clrMapOvr>
  <p:transition advTm="2418"/>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ackpropagation Process in Deep Neural Network">
            <a:extLst>
              <a:ext uri="{FF2B5EF4-FFF2-40B4-BE49-F238E27FC236}">
                <a16:creationId xmlns:a16="http://schemas.microsoft.com/office/drawing/2014/main" id="{247DCEDC-1D47-DB21-A69B-E39537F4E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1469308"/>
            <a:ext cx="6696744" cy="43090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4AF1F2-D931-8307-C42A-01D7134F68EB}"/>
              </a:ext>
            </a:extLst>
          </p:cNvPr>
          <p:cNvSpPr txBox="1">
            <a:spLocks noChangeArrowheads="1"/>
          </p:cNvSpPr>
          <p:nvPr/>
        </p:nvSpPr>
        <p:spPr>
          <a:xfrm>
            <a:off x="1" y="1"/>
            <a:ext cx="12191999" cy="831646"/>
          </a:xfrm>
          <a:prstGeom prst="rect">
            <a:avLst/>
          </a:prstGeom>
          <a:solidFill>
            <a:srgbClr val="C00000"/>
          </a:solidFill>
        </p:spPr>
        <p:txBody>
          <a:bodyPr/>
          <a:lstStyle/>
          <a:p>
            <a:pPr algn="ctr">
              <a:buClr>
                <a:srgbClr val="696464"/>
              </a:buClr>
            </a:pPr>
            <a:r>
              <a:rPr lang="en-GB" altLang="en-US" sz="4400" b="1" dirty="0">
                <a:solidFill>
                  <a:schemeClr val="bg1"/>
                </a:solidFill>
                <a:latin typeface="Times New Roman" panose="02020603050405020304" pitchFamily="18" charset="0"/>
                <a:cs typeface="Times New Roman" panose="02020603050405020304" pitchFamily="18" charset="0"/>
              </a:rPr>
              <a:t>Backpropagation Cont’d </a:t>
            </a:r>
            <a:r>
              <a:rPr lang="en-GB" altLang="en-US" sz="4400" b="1" dirty="0" smtClean="0">
                <a:solidFill>
                  <a:schemeClr val="bg1"/>
                </a:solidFill>
                <a:latin typeface="Times New Roman" panose="02020603050405020304" pitchFamily="18" charset="0"/>
                <a:cs typeface="Times New Roman" panose="02020603050405020304" pitchFamily="18" charset="0"/>
              </a:rPr>
              <a:t>…</a:t>
            </a: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A863B77-37A1-E6ED-B58B-D495F11DA290}"/>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266993897"/>
      </p:ext>
    </p:extLst>
  </p:cSld>
  <p:clrMapOvr>
    <a:masterClrMapping/>
  </p:clrMapOvr>
  <p:transition advTm="2418"/>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96F0D-3EF6-F15F-D723-6F1411327C4D}"/>
              </a:ext>
            </a:extLst>
          </p:cNvPr>
          <p:cNvSpPr txBox="1"/>
          <p:nvPr/>
        </p:nvSpPr>
        <p:spPr>
          <a:xfrm>
            <a:off x="1696065" y="1061884"/>
            <a:ext cx="8472702" cy="5293757"/>
          </a:xfrm>
          <a:prstGeom prst="rect">
            <a:avLst/>
          </a:prstGeom>
          <a:noFill/>
        </p:spPr>
        <p:txBody>
          <a:bodyPr wrap="square">
            <a:spAutoFit/>
          </a:bodyPr>
          <a:lstStyle/>
          <a:p>
            <a:pPr marL="342900" indent="-342900" algn="just">
              <a:buClr>
                <a:schemeClr val="accent2"/>
              </a:buCl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Input values</a:t>
            </a:r>
            <a:endParaRPr lang="en-IN" sz="2600" dirty="0">
              <a:latin typeface="Times New Roman" panose="02020603050405020304" pitchFamily="18" charset="0"/>
              <a:cs typeface="Times New Roman" panose="02020603050405020304" pitchFamily="18" charset="0"/>
            </a:endParaRPr>
          </a:p>
          <a:p>
            <a:pPr>
              <a:buClr>
                <a:schemeClr val="accent2"/>
              </a:buClr>
            </a:pPr>
            <a:r>
              <a:rPr lang="en-IN" sz="2600" dirty="0">
                <a:latin typeface="Times New Roman" panose="02020603050405020304" pitchFamily="18" charset="0"/>
                <a:cs typeface="Times New Roman" panose="02020603050405020304" pitchFamily="18" charset="0"/>
              </a:rPr>
              <a:t>	X1=0.05</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X2=0.10</a:t>
            </a:r>
          </a:p>
          <a:p>
            <a:pPr marL="342900" indent="-342900" algn="just">
              <a:buClr>
                <a:schemeClr val="accent2"/>
              </a:buCl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Initial weight</a:t>
            </a:r>
          </a:p>
          <a:p>
            <a:pPr>
              <a:buClr>
                <a:schemeClr val="accent2"/>
              </a:buClr>
            </a:pPr>
            <a:r>
              <a:rPr lang="en-IN" sz="2600" dirty="0">
                <a:latin typeface="Times New Roman" panose="02020603050405020304" pitchFamily="18" charset="0"/>
                <a:cs typeface="Times New Roman" panose="02020603050405020304" pitchFamily="18" charset="0"/>
              </a:rPr>
              <a:t>	W1=0.15     w5=0.40</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W2=0.20     w6=0.45</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W3=0.25     w7=0.50</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W4=0.30     w8=0.55</a:t>
            </a:r>
          </a:p>
          <a:p>
            <a:pPr marL="342900" indent="-342900" algn="just">
              <a:buClr>
                <a:schemeClr val="accent2"/>
              </a:buCl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Bias Values</a:t>
            </a:r>
          </a:p>
          <a:p>
            <a:pPr algn="just">
              <a:buClr>
                <a:schemeClr val="accent2"/>
              </a:buClr>
            </a:pPr>
            <a:r>
              <a:rPr lang="en-IN" sz="2600" dirty="0">
                <a:latin typeface="Times New Roman" panose="02020603050405020304" pitchFamily="18" charset="0"/>
                <a:cs typeface="Times New Roman" panose="02020603050405020304" pitchFamily="18" charset="0"/>
              </a:rPr>
              <a:t>	b1=0.35     b2=0.60</a:t>
            </a:r>
          </a:p>
          <a:p>
            <a:pPr marL="342900" indent="-342900" algn="just">
              <a:buClr>
                <a:schemeClr val="accent2"/>
              </a:buCl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Target Values</a:t>
            </a:r>
          </a:p>
          <a:p>
            <a:pPr>
              <a:buClr>
                <a:schemeClr val="accent2"/>
              </a:buClr>
            </a:pPr>
            <a:r>
              <a:rPr lang="en-IN" sz="2600" dirty="0">
                <a:latin typeface="Times New Roman" panose="02020603050405020304" pitchFamily="18" charset="0"/>
                <a:cs typeface="Times New Roman" panose="02020603050405020304" pitchFamily="18" charset="0"/>
              </a:rPr>
              <a:t>	T1=0.01</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T2=0.99</a:t>
            </a:r>
          </a:p>
        </p:txBody>
      </p:sp>
      <p:sp>
        <p:nvSpPr>
          <p:cNvPr id="2" name="Title 1">
            <a:extLst>
              <a:ext uri="{FF2B5EF4-FFF2-40B4-BE49-F238E27FC236}">
                <a16:creationId xmlns:a16="http://schemas.microsoft.com/office/drawing/2014/main" id="{B98C9D64-6FFD-B4D9-C7E4-1CBE03ED7D9E}"/>
              </a:ext>
            </a:extLst>
          </p:cNvPr>
          <p:cNvSpPr txBox="1">
            <a:spLocks noChangeArrowheads="1"/>
          </p:cNvSpPr>
          <p:nvPr/>
        </p:nvSpPr>
        <p:spPr>
          <a:xfrm>
            <a:off x="1" y="1"/>
            <a:ext cx="12191995" cy="823896"/>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Backpropagation Cont’d …</a:t>
            </a:r>
          </a:p>
        </p:txBody>
      </p:sp>
      <p:sp>
        <p:nvSpPr>
          <p:cNvPr id="5" name="Title 1">
            <a:extLst>
              <a:ext uri="{FF2B5EF4-FFF2-40B4-BE49-F238E27FC236}">
                <a16:creationId xmlns:a16="http://schemas.microsoft.com/office/drawing/2014/main" id="{EA1E95F3-E793-D2B8-430B-4962E3E18016}"/>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713556397"/>
      </p:ext>
    </p:extLst>
  </p:cSld>
  <p:clrMapOvr>
    <a:masterClrMapping/>
  </p:clrMapOvr>
  <p:transition advTm="2418"/>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8277D6-CDEA-E111-6DFC-971339DE7CED}"/>
              </a:ext>
            </a:extLst>
          </p:cNvPr>
          <p:cNvSpPr txBox="1"/>
          <p:nvPr/>
        </p:nvSpPr>
        <p:spPr>
          <a:xfrm>
            <a:off x="968376" y="1243136"/>
            <a:ext cx="10624008" cy="2677656"/>
          </a:xfrm>
          <a:prstGeom prst="rect">
            <a:avLst/>
          </a:prstGeom>
          <a:noFill/>
        </p:spPr>
        <p:txBody>
          <a:bodyPr wrap="square">
            <a:spAutoFit/>
          </a:bodyPr>
          <a:lstStyle/>
          <a:p>
            <a:pPr marL="457200" indent="-457200" algn="just">
              <a:buFont typeface="+mj-lt"/>
              <a:buAutoNum type="arabicPeriod"/>
            </a:pPr>
            <a:r>
              <a:rPr lang="en-US" sz="2400" dirty="0">
                <a:solidFill>
                  <a:srgbClr val="333333"/>
                </a:solidFill>
                <a:latin typeface="Times New Roman" panose="02020603050405020304" pitchFamily="18" charset="0"/>
                <a:cs typeface="Times New Roman" panose="02020603050405020304" pitchFamily="18" charset="0"/>
              </a:rPr>
              <a:t>Now, we first calculate the values of H1 and H2 by a forward pass.</a:t>
            </a:r>
          </a:p>
          <a:p>
            <a:pPr algn="just"/>
            <a:r>
              <a:rPr lang="en-US" sz="2400" b="1" dirty="0">
                <a:latin typeface="Times New Roman" panose="02020603050405020304" pitchFamily="18" charset="0"/>
                <a:cs typeface="Times New Roman" panose="02020603050405020304" pitchFamily="18" charset="0"/>
              </a:rPr>
              <a:t>Forward Pass</a:t>
            </a:r>
          </a:p>
          <a:p>
            <a:pPr algn="just"/>
            <a:r>
              <a:rPr lang="en-US" sz="2400" dirty="0">
                <a:solidFill>
                  <a:srgbClr val="610B4B"/>
                </a:solidFill>
                <a:latin typeface="Times New Roman" panose="02020603050405020304" pitchFamily="18" charset="0"/>
                <a:cs typeface="Times New Roman" panose="02020603050405020304" pitchFamily="18" charset="0"/>
              </a:rPr>
              <a:t>2.     </a:t>
            </a:r>
            <a:r>
              <a:rPr lang="en-US" sz="2400" dirty="0">
                <a:solidFill>
                  <a:srgbClr val="333333"/>
                </a:solidFill>
                <a:latin typeface="Times New Roman" panose="02020603050405020304" pitchFamily="18" charset="0"/>
                <a:cs typeface="Times New Roman" panose="02020603050405020304" pitchFamily="18" charset="0"/>
              </a:rPr>
              <a:t>To find the value of H1 we first multiply the input value from the weights as</a:t>
            </a:r>
          </a:p>
          <a:p>
            <a:r>
              <a:rPr lang="en-US" sz="2400" dirty="0">
                <a:solidFill>
                  <a:srgbClr val="333333"/>
                </a:solidFill>
                <a:latin typeface="Times New Roman" panose="02020603050405020304" pitchFamily="18" charset="0"/>
                <a:cs typeface="Times New Roman" panose="02020603050405020304" pitchFamily="18" charset="0"/>
              </a:rPr>
              <a:t>                        H1=x1×w</a:t>
            </a:r>
            <a:r>
              <a:rPr lang="en-US" sz="2400" baseline="-25000" dirty="0">
                <a:solidFill>
                  <a:srgbClr val="333333"/>
                </a:solidFill>
                <a:latin typeface="Times New Roman" panose="02020603050405020304" pitchFamily="18" charset="0"/>
                <a:cs typeface="Times New Roman" panose="02020603050405020304" pitchFamily="18" charset="0"/>
              </a:rPr>
              <a:t>1</a:t>
            </a:r>
            <a:r>
              <a:rPr lang="en-US" sz="2400" dirty="0">
                <a:solidFill>
                  <a:srgbClr val="333333"/>
                </a:solidFill>
                <a:latin typeface="Times New Roman" panose="02020603050405020304" pitchFamily="18" charset="0"/>
                <a:cs typeface="Times New Roman" panose="02020603050405020304" pitchFamily="18" charset="0"/>
              </a:rPr>
              <a:t>+x2×w</a:t>
            </a:r>
            <a:r>
              <a:rPr lang="en-US" sz="2400" baseline="-25000" dirty="0">
                <a:solidFill>
                  <a:srgbClr val="333333"/>
                </a:solidFill>
                <a:latin typeface="Times New Roman" panose="02020603050405020304" pitchFamily="18" charset="0"/>
                <a:cs typeface="Times New Roman" panose="02020603050405020304" pitchFamily="18" charset="0"/>
              </a:rPr>
              <a:t>2</a:t>
            </a:r>
            <a:r>
              <a:rPr lang="en-US" sz="2400" dirty="0">
                <a:solidFill>
                  <a:srgbClr val="333333"/>
                </a:solidFill>
                <a:latin typeface="Times New Roman" panose="02020603050405020304" pitchFamily="18" charset="0"/>
                <a:cs typeface="Times New Roman" panose="02020603050405020304" pitchFamily="18" charset="0"/>
              </a:rPr>
              <a:t>+b1</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H1=0.05×0.15+0.10×0.20+0.35</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H1=0.3775</a:t>
            </a:r>
            <a:endParaRPr lang="en-US" sz="2400" dirty="0">
              <a:solidFill>
                <a:srgbClr val="333333"/>
              </a:solidFill>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3.      To calculate the final result of H1, we performed the sigmoid function as</a:t>
            </a:r>
            <a:endParaRPr lang="en-US" sz="2000" dirty="0">
              <a:solidFill>
                <a:srgbClr val="333333"/>
              </a:solidFill>
              <a:latin typeface="Times New Roman" panose="02020603050405020304" pitchFamily="18" charset="0"/>
              <a:cs typeface="Times New Roman" panose="02020603050405020304" pitchFamily="18" charset="0"/>
            </a:endParaRPr>
          </a:p>
        </p:txBody>
      </p:sp>
      <p:pic>
        <p:nvPicPr>
          <p:cNvPr id="5122" name="Picture 2" descr="Backpropagation Process in Deep Neural Network">
            <a:extLst>
              <a:ext uri="{FF2B5EF4-FFF2-40B4-BE49-F238E27FC236}">
                <a16:creationId xmlns:a16="http://schemas.microsoft.com/office/drawing/2014/main" id="{768BA02B-D36D-DCED-B23F-153053F41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49" y="4083972"/>
            <a:ext cx="8001661" cy="20313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32C369-2CF8-1B8D-F7A9-400F0ED6F883}"/>
              </a:ext>
            </a:extLst>
          </p:cNvPr>
          <p:cNvSpPr txBox="1">
            <a:spLocks noChangeArrowheads="1"/>
          </p:cNvSpPr>
          <p:nvPr/>
        </p:nvSpPr>
        <p:spPr>
          <a:xfrm>
            <a:off x="1" y="1"/>
            <a:ext cx="12191999" cy="942392"/>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Backpropagation Cont’d …</a:t>
            </a:r>
          </a:p>
        </p:txBody>
      </p:sp>
      <p:sp>
        <p:nvSpPr>
          <p:cNvPr id="4" name="Title 1">
            <a:extLst>
              <a:ext uri="{FF2B5EF4-FFF2-40B4-BE49-F238E27FC236}">
                <a16:creationId xmlns:a16="http://schemas.microsoft.com/office/drawing/2014/main" id="{F13C2BF6-A541-A19E-4A9F-76601E1CE468}"/>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594596787"/>
      </p:ext>
    </p:extLst>
  </p:cSld>
  <p:clrMapOvr>
    <a:masterClrMapping/>
  </p:clrMapOvr>
  <p:transition advTm="2418"/>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8277D6-CDEA-E111-6DFC-971339DE7CED}"/>
              </a:ext>
            </a:extLst>
          </p:cNvPr>
          <p:cNvSpPr txBox="1"/>
          <p:nvPr/>
        </p:nvSpPr>
        <p:spPr>
          <a:xfrm>
            <a:off x="947090" y="1245872"/>
            <a:ext cx="10821971" cy="1938992"/>
          </a:xfrm>
          <a:prstGeom prst="rect">
            <a:avLst/>
          </a:prstGeom>
          <a:noFill/>
        </p:spPr>
        <p:txBody>
          <a:bodyPr wrap="square">
            <a:spAutoFit/>
          </a:bodyPr>
          <a:lstStyle/>
          <a:p>
            <a:pPr marL="457200" indent="-457200" algn="just">
              <a:buFont typeface="+mj-lt"/>
              <a:buAutoNum type="arabicPeriod"/>
            </a:pPr>
            <a:r>
              <a:rPr lang="en-US" sz="2400" dirty="0">
                <a:solidFill>
                  <a:srgbClr val="333333"/>
                </a:solidFill>
                <a:latin typeface="Times New Roman" panose="02020603050405020304" pitchFamily="18" charset="0"/>
                <a:cs typeface="Times New Roman" panose="02020603050405020304" pitchFamily="18" charset="0"/>
              </a:rPr>
              <a:t>We will calculate the value of H2 in the same way as H1</a:t>
            </a:r>
          </a:p>
          <a:p>
            <a:r>
              <a:rPr lang="en-US" sz="2400" dirty="0">
                <a:solidFill>
                  <a:srgbClr val="333333"/>
                </a:solidFill>
                <a:latin typeface="Times New Roman" panose="02020603050405020304" pitchFamily="18" charset="0"/>
                <a:cs typeface="Times New Roman" panose="02020603050405020304" pitchFamily="18" charset="0"/>
              </a:rPr>
              <a:t>                        H2=x1×w</a:t>
            </a:r>
            <a:r>
              <a:rPr lang="en-US" sz="2400" baseline="-25000" dirty="0">
                <a:solidFill>
                  <a:srgbClr val="333333"/>
                </a:solidFill>
                <a:latin typeface="Times New Roman" panose="02020603050405020304" pitchFamily="18" charset="0"/>
                <a:cs typeface="Times New Roman" panose="02020603050405020304" pitchFamily="18" charset="0"/>
              </a:rPr>
              <a:t>3</a:t>
            </a:r>
            <a:r>
              <a:rPr lang="en-US" sz="2400" dirty="0">
                <a:solidFill>
                  <a:srgbClr val="333333"/>
                </a:solidFill>
                <a:latin typeface="Times New Roman" panose="02020603050405020304" pitchFamily="18" charset="0"/>
                <a:cs typeface="Times New Roman" panose="02020603050405020304" pitchFamily="18" charset="0"/>
              </a:rPr>
              <a:t>+x2×w</a:t>
            </a:r>
            <a:r>
              <a:rPr lang="en-US" sz="2400" baseline="-25000" dirty="0">
                <a:solidFill>
                  <a:srgbClr val="333333"/>
                </a:solidFill>
                <a:latin typeface="Times New Roman" panose="02020603050405020304" pitchFamily="18" charset="0"/>
                <a:cs typeface="Times New Roman" panose="02020603050405020304" pitchFamily="18" charset="0"/>
              </a:rPr>
              <a:t>4</a:t>
            </a:r>
            <a:r>
              <a:rPr lang="en-US" sz="2400" dirty="0">
                <a:solidFill>
                  <a:srgbClr val="333333"/>
                </a:solidFill>
                <a:latin typeface="Times New Roman" panose="02020603050405020304" pitchFamily="18" charset="0"/>
                <a:cs typeface="Times New Roman" panose="02020603050405020304" pitchFamily="18" charset="0"/>
              </a:rPr>
              <a:t>+b1</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H2=0.05×0.25+0.10×0.30+0.35</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H2=0.3925</a:t>
            </a:r>
            <a:endParaRPr lang="en-US" sz="2400" dirty="0">
              <a:solidFill>
                <a:srgbClr val="333333"/>
              </a:solidFill>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2.   To calculate the final result of H1, we performed the sigmoid function as</a:t>
            </a:r>
          </a:p>
        </p:txBody>
      </p:sp>
      <p:pic>
        <p:nvPicPr>
          <p:cNvPr id="6146" name="Picture 2" descr="Backpropagation Process in Deep Neural Network">
            <a:extLst>
              <a:ext uri="{FF2B5EF4-FFF2-40B4-BE49-F238E27FC236}">
                <a16:creationId xmlns:a16="http://schemas.microsoft.com/office/drawing/2014/main" id="{7EF355DF-3F08-8F87-B97D-5EE6C3528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1" y="3652288"/>
            <a:ext cx="6480720" cy="2296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D86AA0-A56A-CF7C-ACE2-8F6BA4CAFC5C}"/>
              </a:ext>
            </a:extLst>
          </p:cNvPr>
          <p:cNvSpPr txBox="1">
            <a:spLocks noChangeArrowheads="1"/>
          </p:cNvSpPr>
          <p:nvPr/>
        </p:nvSpPr>
        <p:spPr>
          <a:xfrm>
            <a:off x="1" y="0"/>
            <a:ext cx="12191999" cy="923731"/>
          </a:xfrm>
          <a:prstGeom prst="rect">
            <a:avLst/>
          </a:prstGeom>
          <a:solidFill>
            <a:srgbClr val="C00000"/>
          </a:solidFill>
        </p:spPr>
        <p:txBody>
          <a:bodyPr/>
          <a:lstStyle/>
          <a:p>
            <a:pPr algn="ctr">
              <a:buClr>
                <a:srgbClr val="696464"/>
              </a:buClr>
            </a:pPr>
            <a:r>
              <a:rPr lang="en-GB" altLang="en-US" sz="4400" b="1" dirty="0">
                <a:solidFill>
                  <a:schemeClr val="bg1"/>
                </a:solidFill>
                <a:latin typeface="Times New Roman" panose="02020603050405020304" pitchFamily="18" charset="0"/>
                <a:cs typeface="Times New Roman" panose="02020603050405020304" pitchFamily="18" charset="0"/>
              </a:rPr>
              <a:t>Backpropagation Cont’d …</a:t>
            </a:r>
          </a:p>
          <a:p>
            <a:pPr algn="ctr">
              <a:lnSpc>
                <a:spcPct val="100000"/>
              </a:lnSpc>
              <a:buClr>
                <a:srgbClr val="696464"/>
              </a:buClr>
              <a:buFont typeface="Times New Roman" panose="02020603050405020304" pitchFamily="18" charset="0"/>
              <a:buNone/>
            </a:pPr>
            <a:endParaRPr lang="en-GB"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A60EBB3-A246-BD29-A2C5-40DD01FFE3FC}"/>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34688384"/>
      </p:ext>
    </p:extLst>
  </p:cSld>
  <p:clrMapOvr>
    <a:masterClrMapping/>
  </p:clrMapOvr>
  <p:transition advTm="241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History</a:t>
            </a:r>
          </a:p>
        </p:txBody>
      </p:sp>
      <p:sp>
        <p:nvSpPr>
          <p:cNvPr id="5" name="TextBox 4">
            <a:extLst>
              <a:ext uri="{FF2B5EF4-FFF2-40B4-BE49-F238E27FC236}">
                <a16:creationId xmlns:a16="http://schemas.microsoft.com/office/drawing/2014/main" id="{B2D29957-E809-4287-9DDE-D352569CE762}"/>
              </a:ext>
            </a:extLst>
          </p:cNvPr>
          <p:cNvSpPr txBox="1"/>
          <p:nvPr/>
        </p:nvSpPr>
        <p:spPr>
          <a:xfrm>
            <a:off x="307910" y="945563"/>
            <a:ext cx="11436773" cy="2385268"/>
          </a:xfrm>
          <a:prstGeom prst="rect">
            <a:avLst/>
          </a:prstGeom>
          <a:noFill/>
        </p:spPr>
        <p:txBody>
          <a:bodyPr wrap="square">
            <a:spAutoFit/>
          </a:bodyPr>
          <a:lstStyle/>
          <a:p>
            <a:pPr marL="342900" indent="-342900">
              <a:spcBef>
                <a:spcPts val="575"/>
              </a:spcBef>
              <a:buClr>
                <a:srgbClr val="D34817"/>
              </a:buClr>
              <a:buSzPct val="85000"/>
              <a:buFont typeface="Courier New" panose="02070309020205020404" pitchFamily="49" charset="0"/>
              <a:buChar char="o"/>
            </a:pPr>
            <a:r>
              <a:rPr lang="en-GB" altLang="en-US" sz="2400" dirty="0">
                <a:latin typeface="Times New Roman" panose="02020603050405020304" pitchFamily="18" charset="0"/>
                <a:cs typeface="Times New Roman" panose="02020603050405020304" pitchFamily="18" charset="0"/>
              </a:rPr>
              <a:t>Rosenblatt's original perceptron model contained only one layer. From this, a multi-layered model was derived in 1960. At first, the use of the multi-layer perceptron (MLP) was complicated by the lack of a appropriate learning algorithm. </a:t>
            </a:r>
          </a:p>
          <a:p>
            <a:pPr marL="342900" indent="-342900">
              <a:spcBef>
                <a:spcPts val="575"/>
              </a:spcBef>
              <a:buClr>
                <a:srgbClr val="D34817"/>
              </a:buClr>
              <a:buSzPct val="85000"/>
              <a:buFont typeface="Courier New" panose="02070309020205020404" pitchFamily="49" charset="0"/>
              <a:buChar char="o"/>
            </a:pPr>
            <a:r>
              <a:rPr lang="en-GB" altLang="en-US" sz="2400" dirty="0">
                <a:latin typeface="Times New Roman" panose="02020603050405020304" pitchFamily="18" charset="0"/>
                <a:cs typeface="Times New Roman" panose="02020603050405020304" pitchFamily="18" charset="0"/>
              </a:rPr>
              <a:t>In 1974, </a:t>
            </a:r>
            <a:r>
              <a:rPr lang="en-GB" altLang="en-US" sz="2400" dirty="0" err="1">
                <a:latin typeface="Times New Roman" panose="02020603050405020304" pitchFamily="18" charset="0"/>
                <a:cs typeface="Times New Roman" panose="02020603050405020304" pitchFamily="18" charset="0"/>
              </a:rPr>
              <a:t>Werbos</a:t>
            </a:r>
            <a:r>
              <a:rPr lang="en-GB" altLang="en-US" sz="2400" dirty="0">
                <a:latin typeface="Times New Roman" panose="02020603050405020304" pitchFamily="18" charset="0"/>
                <a:cs typeface="Times New Roman" panose="02020603050405020304" pitchFamily="18" charset="0"/>
              </a:rPr>
              <a:t> came to introduce a so-called backpropagation algorithm for the three-layered perceptron network. </a:t>
            </a:r>
          </a:p>
          <a:p>
            <a:pPr marL="342900" indent="-342900" algn="just">
              <a:buFont typeface="Arial" panose="020B0604020202020204" pitchFamily="34" charset="0"/>
              <a:buChar char="•"/>
            </a:pPr>
            <a:endParaRPr lang="en-US" sz="2400" dirty="0"/>
          </a:p>
        </p:txBody>
      </p:sp>
      <p:pic>
        <p:nvPicPr>
          <p:cNvPr id="2" name="Picture 3">
            <a:extLst>
              <a:ext uri="{FF2B5EF4-FFF2-40B4-BE49-F238E27FC236}">
                <a16:creationId xmlns:a16="http://schemas.microsoft.com/office/drawing/2014/main" id="{405A4030-3F60-BF49-8D1B-67FC0123B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0" y="3276600"/>
            <a:ext cx="10681424" cy="29655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1">
            <a:extLst>
              <a:ext uri="{FF2B5EF4-FFF2-40B4-BE49-F238E27FC236}">
                <a16:creationId xmlns:a16="http://schemas.microsoft.com/office/drawing/2014/main" id="{ADE8E6A8-146B-444D-8738-513CC367DE3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68834177"/>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208DF9-C7B4-E5E3-05A5-773B04017CBC}"/>
              </a:ext>
            </a:extLst>
          </p:cNvPr>
          <p:cNvSpPr txBox="1"/>
          <p:nvPr/>
        </p:nvSpPr>
        <p:spPr>
          <a:xfrm>
            <a:off x="537328" y="1068164"/>
            <a:ext cx="10803117" cy="3785652"/>
          </a:xfrm>
          <a:prstGeom prst="rect">
            <a:avLst/>
          </a:prstGeom>
          <a:noFill/>
        </p:spPr>
        <p:txBody>
          <a:bodyPr wrap="square">
            <a:spAutoFit/>
          </a:bodyPr>
          <a:lstStyle/>
          <a:p>
            <a:pPr marL="342900" indent="-342900" algn="just">
              <a:buFont typeface="+mj-lt"/>
              <a:buAutoNum type="arabicPeriod"/>
            </a:pPr>
            <a:r>
              <a:rPr lang="en-US" sz="2400" dirty="0">
                <a:solidFill>
                  <a:srgbClr val="333333"/>
                </a:solidFill>
                <a:latin typeface="Times New Roman" panose="02020603050405020304" pitchFamily="18" charset="0"/>
                <a:cs typeface="Times New Roman" panose="02020603050405020304" pitchFamily="18" charset="0"/>
              </a:rPr>
              <a:t>Now, we calculate the values of y1 and y2 in the same way as we calculate the H1 and </a:t>
            </a:r>
            <a:r>
              <a:rPr lang="en-US" sz="2400" dirty="0" smtClean="0">
                <a:solidFill>
                  <a:srgbClr val="333333"/>
                </a:solidFill>
                <a:latin typeface="Times New Roman" panose="02020603050405020304" pitchFamily="18" charset="0"/>
                <a:cs typeface="Times New Roman" panose="02020603050405020304" pitchFamily="18" charset="0"/>
              </a:rPr>
              <a:t>H2.</a:t>
            </a:r>
          </a:p>
          <a:p>
            <a:pPr marL="342900" indent="-342900" algn="just">
              <a:buFont typeface="+mj-lt"/>
              <a:buAutoNum type="arabicPeriod"/>
            </a:pPr>
            <a:r>
              <a:rPr lang="en-US" sz="2400" dirty="0" smtClean="0">
                <a:solidFill>
                  <a:srgbClr val="333333"/>
                </a:solidFill>
                <a:latin typeface="Times New Roman" panose="02020603050405020304" pitchFamily="18" charset="0"/>
                <a:cs typeface="Times New Roman" panose="02020603050405020304" pitchFamily="18" charset="0"/>
              </a:rPr>
              <a:t>To </a:t>
            </a:r>
            <a:r>
              <a:rPr lang="en-US" sz="2400" dirty="0">
                <a:solidFill>
                  <a:srgbClr val="333333"/>
                </a:solidFill>
                <a:latin typeface="Times New Roman" panose="02020603050405020304" pitchFamily="18" charset="0"/>
                <a:cs typeface="Times New Roman" panose="02020603050405020304" pitchFamily="18" charset="0"/>
              </a:rPr>
              <a:t>find the value of y1, we first multiply the input value i.e., the outcome of H1 and H2 from the weights as</a:t>
            </a:r>
          </a:p>
          <a:p>
            <a:r>
              <a:rPr lang="en-US" sz="2400" dirty="0">
                <a:solidFill>
                  <a:srgbClr val="333333"/>
                </a:solidFill>
                <a:latin typeface="Times New Roman" panose="02020603050405020304" pitchFamily="18" charset="0"/>
                <a:cs typeface="Times New Roman" panose="02020603050405020304" pitchFamily="18" charset="0"/>
              </a:rPr>
              <a:t>                              y1=H1×w</a:t>
            </a:r>
            <a:r>
              <a:rPr lang="en-US" sz="2400" baseline="-25000" dirty="0">
                <a:solidFill>
                  <a:srgbClr val="333333"/>
                </a:solidFill>
                <a:latin typeface="Times New Roman" panose="02020603050405020304" pitchFamily="18" charset="0"/>
                <a:cs typeface="Times New Roman" panose="02020603050405020304" pitchFamily="18" charset="0"/>
              </a:rPr>
              <a:t>5</a:t>
            </a:r>
            <a:r>
              <a:rPr lang="en-US" sz="2400" dirty="0">
                <a:solidFill>
                  <a:srgbClr val="333333"/>
                </a:solidFill>
                <a:latin typeface="Times New Roman" panose="02020603050405020304" pitchFamily="18" charset="0"/>
                <a:cs typeface="Times New Roman" panose="02020603050405020304" pitchFamily="18" charset="0"/>
              </a:rPr>
              <a:t>+H2×w</a:t>
            </a:r>
            <a:r>
              <a:rPr lang="en-US" sz="2400" baseline="-25000" dirty="0">
                <a:solidFill>
                  <a:srgbClr val="333333"/>
                </a:solidFill>
                <a:latin typeface="Times New Roman" panose="02020603050405020304" pitchFamily="18" charset="0"/>
                <a:cs typeface="Times New Roman" panose="02020603050405020304" pitchFamily="18" charset="0"/>
              </a:rPr>
              <a:t>6</a:t>
            </a:r>
            <a:r>
              <a:rPr lang="en-US" sz="2400" dirty="0">
                <a:solidFill>
                  <a:srgbClr val="333333"/>
                </a:solidFill>
                <a:latin typeface="Times New Roman" panose="02020603050405020304" pitchFamily="18" charset="0"/>
                <a:cs typeface="Times New Roman" panose="02020603050405020304" pitchFamily="18" charset="0"/>
              </a:rPr>
              <a:t>+b2</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y1=0.593269992×0.40+0.596884378×0.45+0.60</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y1=1.10590597</a:t>
            </a:r>
            <a:endParaRPr lang="en-US" sz="2400" dirty="0">
              <a:solidFill>
                <a:srgbClr val="333333"/>
              </a:solidFill>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3. </a:t>
            </a:r>
            <a:r>
              <a:rPr lang="en-US" sz="2400" dirty="0" smtClean="0">
                <a:solidFill>
                  <a:srgbClr val="333333"/>
                </a:solidFill>
                <a:latin typeface="Times New Roman" panose="02020603050405020304" pitchFamily="18" charset="0"/>
                <a:cs typeface="Times New Roman" panose="02020603050405020304" pitchFamily="18" charset="0"/>
              </a:rPr>
              <a:t>To </a:t>
            </a:r>
            <a:r>
              <a:rPr lang="en-US" sz="2400" dirty="0">
                <a:solidFill>
                  <a:srgbClr val="333333"/>
                </a:solidFill>
                <a:latin typeface="Times New Roman" panose="02020603050405020304" pitchFamily="18" charset="0"/>
                <a:cs typeface="Times New Roman" panose="02020603050405020304" pitchFamily="18" charset="0"/>
              </a:rPr>
              <a:t>calculate the final result of y1 we performed the sigmoid function as</a:t>
            </a: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7170" name="Picture 2" descr="Backpropagation Process in Deep Neural Network">
            <a:extLst>
              <a:ext uri="{FF2B5EF4-FFF2-40B4-BE49-F238E27FC236}">
                <a16:creationId xmlns:a16="http://schemas.microsoft.com/office/drawing/2014/main" id="{F56C5CC4-D864-F006-2F80-91D13F908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916" y="4211853"/>
            <a:ext cx="6018243" cy="18497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3300875-6B7D-279E-8349-A0AE70B09D43}"/>
              </a:ext>
            </a:extLst>
          </p:cNvPr>
          <p:cNvSpPr txBox="1">
            <a:spLocks noChangeArrowheads="1"/>
          </p:cNvSpPr>
          <p:nvPr/>
        </p:nvSpPr>
        <p:spPr>
          <a:xfrm>
            <a:off x="1" y="0"/>
            <a:ext cx="12191999" cy="895739"/>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Backpropagation Cont’d …</a:t>
            </a:r>
          </a:p>
        </p:txBody>
      </p:sp>
      <p:sp>
        <p:nvSpPr>
          <p:cNvPr id="5" name="Title 1">
            <a:extLst>
              <a:ext uri="{FF2B5EF4-FFF2-40B4-BE49-F238E27FC236}">
                <a16:creationId xmlns:a16="http://schemas.microsoft.com/office/drawing/2014/main" id="{0FC59A7B-4BD1-8185-BF24-86F3BBED734C}"/>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751202077"/>
      </p:ext>
    </p:extLst>
  </p:cSld>
  <p:clrMapOvr>
    <a:masterClrMapping/>
  </p:clrMapOvr>
  <p:transition advTm="2418"/>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229A00-8945-B2A2-0FDB-BAB615E07F76}"/>
              </a:ext>
            </a:extLst>
          </p:cNvPr>
          <p:cNvSpPr txBox="1"/>
          <p:nvPr/>
        </p:nvSpPr>
        <p:spPr>
          <a:xfrm>
            <a:off x="886120" y="1281403"/>
            <a:ext cx="10906812" cy="2677656"/>
          </a:xfrm>
          <a:prstGeom prst="rect">
            <a:avLst/>
          </a:prstGeom>
          <a:noFill/>
        </p:spPr>
        <p:txBody>
          <a:bodyPr wrap="square">
            <a:spAutoFit/>
          </a:bodyPr>
          <a:lstStyle/>
          <a:p>
            <a:pPr algn="just"/>
            <a:r>
              <a:rPr lang="en-US" sz="2400" dirty="0">
                <a:solidFill>
                  <a:srgbClr val="333333"/>
                </a:solidFill>
                <a:latin typeface="Times New Roman" panose="02020603050405020304" pitchFamily="18" charset="0"/>
                <a:cs typeface="Times New Roman" panose="02020603050405020304" pitchFamily="18" charset="0"/>
              </a:rPr>
              <a:t>1. We will calculate the value of y2 in the same way as y1</a:t>
            </a:r>
          </a:p>
          <a:p>
            <a:r>
              <a:rPr lang="en-US" sz="2400" dirty="0">
                <a:solidFill>
                  <a:srgbClr val="333333"/>
                </a:solidFill>
                <a:latin typeface="Times New Roman" panose="02020603050405020304" pitchFamily="18" charset="0"/>
                <a:cs typeface="Times New Roman" panose="02020603050405020304" pitchFamily="18" charset="0"/>
              </a:rPr>
              <a:t>                         y2=H1×w</a:t>
            </a:r>
            <a:r>
              <a:rPr lang="en-US" sz="2400" baseline="-25000" dirty="0">
                <a:solidFill>
                  <a:srgbClr val="333333"/>
                </a:solidFill>
                <a:latin typeface="Times New Roman" panose="02020603050405020304" pitchFamily="18" charset="0"/>
                <a:cs typeface="Times New Roman" panose="02020603050405020304" pitchFamily="18" charset="0"/>
              </a:rPr>
              <a:t>7</a:t>
            </a:r>
            <a:r>
              <a:rPr lang="en-US" sz="2400" dirty="0">
                <a:solidFill>
                  <a:srgbClr val="333333"/>
                </a:solidFill>
                <a:latin typeface="Times New Roman" panose="02020603050405020304" pitchFamily="18" charset="0"/>
                <a:cs typeface="Times New Roman" panose="02020603050405020304" pitchFamily="18" charset="0"/>
              </a:rPr>
              <a:t>+H2×w</a:t>
            </a:r>
            <a:r>
              <a:rPr lang="en-US" sz="2400" baseline="-25000" dirty="0">
                <a:solidFill>
                  <a:srgbClr val="333333"/>
                </a:solidFill>
                <a:latin typeface="Times New Roman" panose="02020603050405020304" pitchFamily="18" charset="0"/>
                <a:cs typeface="Times New Roman" panose="02020603050405020304" pitchFamily="18" charset="0"/>
              </a:rPr>
              <a:t>8</a:t>
            </a:r>
            <a:r>
              <a:rPr lang="en-US" sz="2400" dirty="0">
                <a:solidFill>
                  <a:srgbClr val="333333"/>
                </a:solidFill>
                <a:latin typeface="Times New Roman" panose="02020603050405020304" pitchFamily="18" charset="0"/>
                <a:cs typeface="Times New Roman" panose="02020603050405020304" pitchFamily="18" charset="0"/>
              </a:rPr>
              <a:t>+b2</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y2=0.593269992×0.50+0.596884378×0.55+0.60</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y2=1.2249214</a:t>
            </a:r>
            <a:endParaRPr lang="en-US" sz="2400" dirty="0">
              <a:solidFill>
                <a:srgbClr val="333333"/>
              </a:solidFill>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2. To calculate the final result of y</a:t>
            </a:r>
            <a:r>
              <a:rPr lang="en-US" sz="2400" dirty="0" smtClean="0">
                <a:solidFill>
                  <a:srgbClr val="333333"/>
                </a:solidFill>
                <a:latin typeface="Times New Roman" panose="02020603050405020304" pitchFamily="18" charset="0"/>
                <a:cs typeface="Times New Roman" panose="02020603050405020304" pitchFamily="18" charset="0"/>
              </a:rPr>
              <a:t>2, </a:t>
            </a:r>
            <a:r>
              <a:rPr lang="en-US" sz="2400" dirty="0">
                <a:solidFill>
                  <a:srgbClr val="333333"/>
                </a:solidFill>
                <a:latin typeface="Times New Roman" panose="02020603050405020304" pitchFamily="18" charset="0"/>
                <a:cs typeface="Times New Roman" panose="02020603050405020304" pitchFamily="18" charset="0"/>
              </a:rPr>
              <a:t>we performed the sigmoid function as</a:t>
            </a: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8196" name="Picture 4" descr="Backpropagation Process in Deep Neural Network">
            <a:extLst>
              <a:ext uri="{FF2B5EF4-FFF2-40B4-BE49-F238E27FC236}">
                <a16:creationId xmlns:a16="http://schemas.microsoft.com/office/drawing/2014/main" id="{9BBA77AA-2322-B249-DF25-585679036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753" y="3412244"/>
            <a:ext cx="5596004" cy="1771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526857A-1CC2-40F4-42FA-6519FBF3AE16}"/>
              </a:ext>
            </a:extLst>
          </p:cNvPr>
          <p:cNvSpPr txBox="1">
            <a:spLocks noChangeArrowheads="1"/>
          </p:cNvSpPr>
          <p:nvPr/>
        </p:nvSpPr>
        <p:spPr>
          <a:xfrm>
            <a:off x="1" y="0"/>
            <a:ext cx="12314902" cy="914399"/>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Backpropagation Cont’d …</a:t>
            </a:r>
          </a:p>
        </p:txBody>
      </p:sp>
      <p:sp>
        <p:nvSpPr>
          <p:cNvPr id="4" name="Title 1">
            <a:extLst>
              <a:ext uri="{FF2B5EF4-FFF2-40B4-BE49-F238E27FC236}">
                <a16:creationId xmlns:a16="http://schemas.microsoft.com/office/drawing/2014/main" id="{1054AB79-0B01-A063-3F22-13CBE840487D}"/>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996218703"/>
      </p:ext>
    </p:extLst>
  </p:cSld>
  <p:clrMapOvr>
    <a:masterClrMapping/>
  </p:clrMapOvr>
  <p:transition advTm="2418"/>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229A00-8945-B2A2-0FDB-BAB615E07F76}"/>
              </a:ext>
            </a:extLst>
          </p:cNvPr>
          <p:cNvSpPr txBox="1"/>
          <p:nvPr/>
        </p:nvSpPr>
        <p:spPr>
          <a:xfrm>
            <a:off x="839755" y="1281348"/>
            <a:ext cx="10478278" cy="1569660"/>
          </a:xfrm>
          <a:prstGeom prst="rect">
            <a:avLst/>
          </a:prstGeom>
          <a:noFill/>
        </p:spPr>
        <p:txBody>
          <a:bodyPr wrap="square">
            <a:spAutoFit/>
          </a:bodyPr>
          <a:lstStyle/>
          <a:p>
            <a:pPr marL="342900" indent="-342900" algn="just">
              <a:buClr>
                <a:schemeClr val="accent2"/>
              </a:buClr>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Our target values are 0.01 and 0.99. Our y1 and y2 value is not matched with our target values T1 and T2.</a:t>
            </a:r>
          </a:p>
          <a:p>
            <a:pPr marL="342900" indent="-342900" algn="just">
              <a:buClr>
                <a:schemeClr val="accent2"/>
              </a:buClr>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Now, we will find the </a:t>
            </a:r>
            <a:r>
              <a:rPr lang="en-US" sz="2400" b="1" dirty="0">
                <a:solidFill>
                  <a:srgbClr val="333333"/>
                </a:solidFill>
                <a:latin typeface="Times New Roman" panose="02020603050405020304" pitchFamily="18" charset="0"/>
                <a:cs typeface="Times New Roman" panose="02020603050405020304" pitchFamily="18" charset="0"/>
              </a:rPr>
              <a:t>total error</a:t>
            </a:r>
            <a:r>
              <a:rPr lang="en-US" sz="2400" dirty="0">
                <a:solidFill>
                  <a:srgbClr val="333333"/>
                </a:solidFill>
                <a:latin typeface="Times New Roman" panose="02020603050405020304" pitchFamily="18" charset="0"/>
                <a:cs typeface="Times New Roman" panose="02020603050405020304" pitchFamily="18" charset="0"/>
              </a:rPr>
              <a:t>, which is simply the difference between the outputs from the target outputs. The total error is calculated as</a:t>
            </a:r>
          </a:p>
        </p:txBody>
      </p:sp>
      <p:pic>
        <p:nvPicPr>
          <p:cNvPr id="9218" name="Picture 2" descr="Backpropagation Process in Deep Neural Network">
            <a:extLst>
              <a:ext uri="{FF2B5EF4-FFF2-40B4-BE49-F238E27FC236}">
                <a16:creationId xmlns:a16="http://schemas.microsoft.com/office/drawing/2014/main" id="{2322E056-6791-A0C9-6F33-74AE7069C8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71" t="10126" b="12186"/>
          <a:stretch/>
        </p:blipFill>
        <p:spPr bwMode="auto">
          <a:xfrm>
            <a:off x="4739498" y="2964426"/>
            <a:ext cx="2712997" cy="87015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Backpropagation Process in Deep Neural Network">
            <a:extLst>
              <a:ext uri="{FF2B5EF4-FFF2-40B4-BE49-F238E27FC236}">
                <a16:creationId xmlns:a16="http://schemas.microsoft.com/office/drawing/2014/main" id="{ACC7F81F-A0F7-CCD9-8A3C-11BFF69A0B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98"/>
          <a:stretch/>
        </p:blipFill>
        <p:spPr bwMode="auto">
          <a:xfrm>
            <a:off x="3502353" y="3953603"/>
            <a:ext cx="5187286" cy="22675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4C85E7C-9EB4-72C9-01A6-BEC886030B35}"/>
              </a:ext>
            </a:extLst>
          </p:cNvPr>
          <p:cNvSpPr txBox="1">
            <a:spLocks noChangeArrowheads="1"/>
          </p:cNvSpPr>
          <p:nvPr/>
        </p:nvSpPr>
        <p:spPr>
          <a:xfrm>
            <a:off x="1" y="10891"/>
            <a:ext cx="12191999" cy="927938"/>
          </a:xfrm>
          <a:prstGeom prst="rect">
            <a:avLst/>
          </a:prstGeom>
          <a:solidFill>
            <a:srgbClr val="C00000"/>
          </a:solidFill>
        </p:spPr>
        <p:txBody>
          <a:bodyPr/>
          <a:lstStyle/>
          <a:p>
            <a:pPr algn="ctr">
              <a:lnSpc>
                <a:spcPct val="100000"/>
              </a:lnSpc>
              <a:buClr>
                <a:srgbClr val="696464"/>
              </a:buClr>
              <a:buFont typeface="Times New Roman" panose="02020603050405020304" pitchFamily="18" charset="0"/>
              <a:buNone/>
            </a:pPr>
            <a:r>
              <a:rPr lang="en-GB" altLang="en-US" sz="4400" b="1" dirty="0">
                <a:solidFill>
                  <a:schemeClr val="bg1"/>
                </a:solidFill>
                <a:latin typeface="Times New Roman" panose="02020603050405020304" pitchFamily="18" charset="0"/>
                <a:cs typeface="Times New Roman" panose="02020603050405020304" pitchFamily="18" charset="0"/>
              </a:rPr>
              <a:t>Backpropagation Cont’d …</a:t>
            </a:r>
          </a:p>
        </p:txBody>
      </p:sp>
      <p:sp>
        <p:nvSpPr>
          <p:cNvPr id="4" name="Title 1">
            <a:extLst>
              <a:ext uri="{FF2B5EF4-FFF2-40B4-BE49-F238E27FC236}">
                <a16:creationId xmlns:a16="http://schemas.microsoft.com/office/drawing/2014/main" id="{2F7153F3-7E38-301C-FD5E-F5C6A74ED1B4}"/>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559659776"/>
      </p:ext>
    </p:extLst>
  </p:cSld>
  <p:clrMapOvr>
    <a:masterClrMapping/>
  </p:clrMapOvr>
  <p:transition advTm="2418"/>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Properties of ANN</a:t>
            </a:r>
          </a:p>
        </p:txBody>
      </p:sp>
      <p:sp>
        <p:nvSpPr>
          <p:cNvPr id="3" name="TextBox 2">
            <a:extLst>
              <a:ext uri="{FF2B5EF4-FFF2-40B4-BE49-F238E27FC236}">
                <a16:creationId xmlns:a16="http://schemas.microsoft.com/office/drawing/2014/main" id="{7F923384-91D7-9ECE-68B6-B78F86E51D9F}"/>
              </a:ext>
            </a:extLst>
          </p:cNvPr>
          <p:cNvSpPr txBox="1"/>
          <p:nvPr/>
        </p:nvSpPr>
        <p:spPr>
          <a:xfrm>
            <a:off x="905070" y="986835"/>
            <a:ext cx="10786188" cy="5262979"/>
          </a:xfrm>
          <a:prstGeom prst="rect">
            <a:avLst/>
          </a:prstGeom>
          <a:noFill/>
        </p:spPr>
        <p:txBody>
          <a:bodyPr wrap="square">
            <a:spAutoFit/>
          </a:bodyPr>
          <a:lstStyle/>
          <a:p>
            <a:pPr marL="457200" indent="-457200">
              <a:buClr>
                <a:schemeClr val="accent2"/>
              </a:buCl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High level abstraction of neural input-output transformation</a:t>
            </a:r>
          </a:p>
          <a:p>
            <a:pPr marL="971550" lvl="1" indent="-514350">
              <a:buFont typeface="+mj-lt"/>
              <a:buAutoNum type="arabicPeriod"/>
            </a:pPr>
            <a:r>
              <a:rPr lang="en-US" altLang="en-US" sz="2800" dirty="0">
                <a:latin typeface="Times New Roman" panose="02020603050405020304" pitchFamily="18" charset="0"/>
                <a:cs typeface="Times New Roman" panose="02020603050405020304" pitchFamily="18" charset="0"/>
              </a:rPr>
              <a:t>Inputs </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weighted sum of inputs  nonlinear function  output</a:t>
            </a:r>
          </a:p>
          <a:p>
            <a:pPr marL="971550" lvl="1" indent="-514350">
              <a:buFont typeface="+mj-lt"/>
              <a:buAutoNum type="arabicPeriod"/>
            </a:pPr>
            <a:r>
              <a:rPr lang="en-US" altLang="en-US" sz="2800" dirty="0">
                <a:latin typeface="Times New Roman" panose="02020603050405020304" pitchFamily="18" charset="0"/>
                <a:cs typeface="Times New Roman" panose="02020603050405020304" pitchFamily="18" charset="0"/>
              </a:rPr>
              <a:t>Typically no spikes</a:t>
            </a:r>
          </a:p>
          <a:p>
            <a:pPr marL="971550" lvl="1" indent="-514350">
              <a:buFont typeface="+mj-lt"/>
              <a:buAutoNum type="arabicPeriod"/>
            </a:pPr>
            <a:r>
              <a:rPr lang="en-US" altLang="en-US" sz="2800" dirty="0">
                <a:latin typeface="Times New Roman" panose="02020603050405020304" pitchFamily="18" charset="0"/>
                <a:cs typeface="Times New Roman" panose="02020603050405020304" pitchFamily="18" charset="0"/>
              </a:rPr>
              <a:t>Typically use implausible constraints or learning rules</a:t>
            </a:r>
          </a:p>
          <a:p>
            <a:pPr marL="457200" indent="-457200">
              <a:buClr>
                <a:schemeClr val="accent2"/>
              </a:buCl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Often used where data or functions are uncertain</a:t>
            </a:r>
          </a:p>
          <a:p>
            <a:pPr marL="971550" lvl="1" indent="-514350">
              <a:buClr>
                <a:schemeClr val="tx1"/>
              </a:buClr>
              <a:buFont typeface="+mj-lt"/>
              <a:buAutoNum type="arabicPeriod"/>
            </a:pPr>
            <a:r>
              <a:rPr lang="en-US" altLang="en-US" sz="2800" dirty="0">
                <a:latin typeface="Times New Roman" panose="02020603050405020304" pitchFamily="18" charset="0"/>
                <a:cs typeface="Times New Roman" panose="02020603050405020304" pitchFamily="18" charset="0"/>
              </a:rPr>
              <a:t>Goal is to learn from a set of training data</a:t>
            </a:r>
          </a:p>
          <a:p>
            <a:pPr marL="971550" lvl="1" indent="-514350">
              <a:buClr>
                <a:schemeClr val="tx1"/>
              </a:buClr>
              <a:buFont typeface="+mj-lt"/>
              <a:buAutoNum type="arabicPeriod"/>
            </a:pPr>
            <a:r>
              <a:rPr lang="en-US" altLang="en-US" sz="2800" dirty="0">
                <a:latin typeface="Times New Roman" panose="02020603050405020304" pitchFamily="18" charset="0"/>
                <a:cs typeface="Times New Roman" panose="02020603050405020304" pitchFamily="18" charset="0"/>
              </a:rPr>
              <a:t>And to generalize from learned instances to new unseen data</a:t>
            </a:r>
          </a:p>
          <a:p>
            <a:pPr marL="457200" indent="-457200">
              <a:buClr>
                <a:schemeClr val="accent2"/>
              </a:buCl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Key attributes</a:t>
            </a:r>
          </a:p>
          <a:p>
            <a:pPr marL="971550" lvl="1" indent="-514350">
              <a:buFont typeface="+mj-lt"/>
              <a:buAutoNum type="arabicPeriod"/>
            </a:pPr>
            <a:r>
              <a:rPr lang="en-US" altLang="en-US" sz="2800" dirty="0">
                <a:latin typeface="Times New Roman" panose="02020603050405020304" pitchFamily="18" charset="0"/>
                <a:cs typeface="Times New Roman" panose="02020603050405020304" pitchFamily="18" charset="0"/>
              </a:rPr>
              <a:t>Parallel computation</a:t>
            </a:r>
          </a:p>
          <a:p>
            <a:pPr marL="971550" lvl="1" indent="-514350">
              <a:buFont typeface="+mj-lt"/>
              <a:buAutoNum type="arabicPeriod"/>
            </a:pPr>
            <a:r>
              <a:rPr lang="en-US" altLang="en-US" sz="2800" dirty="0">
                <a:latin typeface="Times New Roman" panose="02020603050405020304" pitchFamily="18" charset="0"/>
                <a:cs typeface="Times New Roman" panose="02020603050405020304" pitchFamily="18" charset="0"/>
              </a:rPr>
              <a:t>Distributed representation and storage of data</a:t>
            </a:r>
          </a:p>
          <a:p>
            <a:pPr marL="971550" lvl="1" indent="-514350">
              <a:buFont typeface="+mj-lt"/>
              <a:buAutoNum type="arabicPeriod"/>
            </a:pPr>
            <a:r>
              <a:rPr lang="en-US" altLang="en-US" sz="2800" dirty="0">
                <a:latin typeface="Times New Roman" panose="02020603050405020304" pitchFamily="18" charset="0"/>
                <a:cs typeface="Times New Roman" panose="02020603050405020304" pitchFamily="18" charset="0"/>
              </a:rPr>
              <a:t>Learning (networks adapt themselves to solve a problem)</a:t>
            </a:r>
          </a:p>
          <a:p>
            <a:pPr marL="971550" lvl="1" indent="-514350">
              <a:buFont typeface="+mj-lt"/>
              <a:buAutoNum type="arabicPeriod"/>
            </a:pPr>
            <a:r>
              <a:rPr lang="en-US" altLang="en-US" sz="2800" dirty="0">
                <a:latin typeface="Times New Roman" panose="02020603050405020304" pitchFamily="18" charset="0"/>
                <a:cs typeface="Times New Roman" panose="02020603050405020304" pitchFamily="18" charset="0"/>
              </a:rPr>
              <a:t>Fault tolerance (insensitive to component failures)</a:t>
            </a:r>
          </a:p>
        </p:txBody>
      </p:sp>
      <p:sp>
        <p:nvSpPr>
          <p:cNvPr id="2" name="Title 1">
            <a:extLst>
              <a:ext uri="{FF2B5EF4-FFF2-40B4-BE49-F238E27FC236}">
                <a16:creationId xmlns:a16="http://schemas.microsoft.com/office/drawing/2014/main" id="{4EE31791-257E-FE94-1BBB-E47EA347AE80}"/>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979731297"/>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44</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Application of ANN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8" name="TextBox 7"/>
          <p:cNvSpPr txBox="1"/>
          <p:nvPr/>
        </p:nvSpPr>
        <p:spPr>
          <a:xfrm>
            <a:off x="1115050" y="1130895"/>
            <a:ext cx="11076946" cy="2862322"/>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Artificial neural networks are used for a range of applications, </a:t>
            </a:r>
          </a:p>
          <a:p>
            <a:pPr marL="571500" indent="-571500">
              <a:buClr>
                <a:schemeClr val="accent2"/>
              </a:buClr>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including image recognition, </a:t>
            </a:r>
          </a:p>
          <a:p>
            <a:pPr marL="571500" indent="-571500">
              <a:buClr>
                <a:schemeClr val="accent2"/>
              </a:buClr>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speech recognition, </a:t>
            </a:r>
          </a:p>
          <a:p>
            <a:pPr marL="571500" indent="-571500">
              <a:buClr>
                <a:schemeClr val="accent2"/>
              </a:buClr>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machine translation, </a:t>
            </a:r>
          </a:p>
          <a:p>
            <a:pPr marL="571500" indent="-571500">
              <a:buClr>
                <a:schemeClr val="accent2"/>
              </a:buClr>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medical diagnosis.</a:t>
            </a:r>
            <a:endParaRPr lang="en-IN" sz="3200" dirty="0">
              <a:latin typeface="Times New Roman" panose="02020603050405020304" pitchFamily="18" charset="0"/>
              <a:cs typeface="Times New Roman" panose="02020603050405020304" pitchFamily="18" charset="0"/>
            </a:endParaRPr>
          </a:p>
          <a:p>
            <a:pPr algn="just"/>
            <a:endParaRPr lang="en-US" sz="2000" dirty="0"/>
          </a:p>
        </p:txBody>
      </p:sp>
      <p:sp>
        <p:nvSpPr>
          <p:cNvPr id="2" name="Title 1">
            <a:extLst>
              <a:ext uri="{FF2B5EF4-FFF2-40B4-BE49-F238E27FC236}">
                <a16:creationId xmlns:a16="http://schemas.microsoft.com/office/drawing/2014/main" id="{ECF1E040-17A1-082A-32B3-A54FC519D684}"/>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8848837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xfrm>
            <a:off x="10309226" y="6489800"/>
            <a:ext cx="358775" cy="307777"/>
          </a:xfrm>
          <a:prstGeom prst="rect">
            <a:avLst/>
          </a:prstGeom>
        </p:spPr>
        <p:txBody>
          <a:bodyPr vert="horz" wrap="square" lIns="0" tIns="0" rIns="0" bIns="0" rtlCol="0" anchor="ctr">
            <a:spAutoFit/>
          </a:bodyPr>
          <a:lstStyle/>
          <a:p>
            <a:pPr marL="25400">
              <a:lnSpc>
                <a:spcPts val="2380"/>
              </a:lnSpc>
            </a:pPr>
            <a:fld id="{81D60167-4931-47E6-BA6A-407CBD079E47}" type="slidenum">
              <a:rPr dirty="0"/>
              <a:pPr marL="25400">
                <a:lnSpc>
                  <a:spcPts val="2380"/>
                </a:lnSpc>
              </a:pPr>
              <a:t>45</a:t>
            </a:fld>
            <a:endParaRPr dirty="0"/>
          </a:p>
        </p:txBody>
      </p:sp>
      <p:sp>
        <p:nvSpPr>
          <p:cNvPr id="5" name="Title 1">
            <a:extLst>
              <a:ext uri="{FF2B5EF4-FFF2-40B4-BE49-F238E27FC236}">
                <a16:creationId xmlns:a16="http://schemas.microsoft.com/office/drawing/2014/main" id="{57FD1C65-DF0B-4F20-9C3E-215F5DEF01BF}"/>
              </a:ext>
            </a:extLst>
          </p:cNvPr>
          <p:cNvSpPr txBox="1">
            <a:spLocks noChangeArrowheads="1"/>
          </p:cNvSpPr>
          <p:nvPr/>
        </p:nvSpPr>
        <p:spPr>
          <a:xfrm>
            <a:off x="-3" y="-9330"/>
            <a:ext cx="12191999" cy="908720"/>
          </a:xfrm>
          <a:prstGeom prst="rect">
            <a:avLst/>
          </a:prstGeom>
          <a:solidFill>
            <a:srgbClr val="C00000"/>
          </a:solidFill>
        </p:spPr>
        <p:txBody>
          <a:bodyPr anchor="ctr"/>
          <a:lstStyle/>
          <a:p>
            <a:pPr lvl="0" algn="ctr">
              <a:lnSpc>
                <a:spcPct val="90000"/>
              </a:lnSpc>
              <a:spcBef>
                <a:spcPct val="0"/>
              </a:spcBef>
              <a:defRPr/>
            </a:pPr>
            <a:r>
              <a:rPr lang="en-IN" sz="4400" b="1" dirty="0">
                <a:solidFill>
                  <a:schemeClr val="bg1"/>
                </a:solidFill>
                <a:latin typeface="Times New Roman" panose="02020603050405020304" pitchFamily="18" charset="0"/>
                <a:cs typeface="Times New Roman" panose="02020603050405020304" pitchFamily="18" charset="0"/>
              </a:rPr>
              <a:t>Advantages/ Disadvantages of ANN</a:t>
            </a:r>
            <a:endParaRPr lang="zh-CN" altLang="en-US" sz="4400" b="1"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p:nvSpPr>
        <p:spPr>
          <a:xfrm>
            <a:off x="1554480" y="1755648"/>
            <a:ext cx="9774936" cy="369332"/>
          </a:xfrm>
          <a:prstGeom prst="rect">
            <a:avLst/>
          </a:prstGeom>
          <a:noFill/>
        </p:spPr>
        <p:txBody>
          <a:bodyPr wrap="square" rtlCol="0">
            <a:spAutoFit/>
          </a:bodyPr>
          <a:lstStyle/>
          <a:p>
            <a:endParaRPr lang="en-IN"/>
          </a:p>
        </p:txBody>
      </p:sp>
      <p:sp>
        <p:nvSpPr>
          <p:cNvPr id="8" name="TextBox 7"/>
          <p:cNvSpPr txBox="1"/>
          <p:nvPr/>
        </p:nvSpPr>
        <p:spPr>
          <a:xfrm>
            <a:off x="359317" y="1130895"/>
            <a:ext cx="11076946" cy="4539704"/>
          </a:xfrm>
          <a:prstGeom prst="rect">
            <a:avLst/>
          </a:prstGeom>
          <a:noFill/>
        </p:spPr>
        <p:txBody>
          <a:bodyPr wrap="square" rtlCol="0">
            <a:spAutoFit/>
          </a:bodyPr>
          <a:lstStyle/>
          <a:p>
            <a:pPr marL="457200" indent="-457200">
              <a:lnSpc>
                <a:spcPct val="100000"/>
              </a:lnSpc>
              <a:spcBef>
                <a:spcPts val="575"/>
              </a:spcBef>
              <a:buClr>
                <a:srgbClr val="D34817"/>
              </a:buClr>
              <a:buSzPct val="85000"/>
              <a:buFont typeface="Wingdings" panose="05000000000000000000" pitchFamily="2" charset="2"/>
              <a:buChar char="v"/>
            </a:pPr>
            <a:r>
              <a:rPr lang="en-GB" altLang="en-US" sz="3200" dirty="0">
                <a:latin typeface="Times New Roman" panose="02020603050405020304" pitchFamily="18" charset="0"/>
                <a:cs typeface="Times New Roman" panose="02020603050405020304" pitchFamily="18" charset="0"/>
              </a:rPr>
              <a:t>Advantages</a:t>
            </a:r>
          </a:p>
          <a:p>
            <a:pPr lvl="1">
              <a:lnSpc>
                <a:spcPct val="100000"/>
              </a:lnSpc>
              <a:spcBef>
                <a:spcPts val="375"/>
              </a:spcBef>
              <a:buClr>
                <a:schemeClr val="accent6"/>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Adapt to unknown situations</a:t>
            </a:r>
          </a:p>
          <a:p>
            <a:pPr lvl="1">
              <a:lnSpc>
                <a:spcPct val="100000"/>
              </a:lnSpc>
              <a:spcBef>
                <a:spcPts val="375"/>
              </a:spcBef>
              <a:buClr>
                <a:schemeClr val="accent6"/>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Powerful, it can model complex functions.</a:t>
            </a:r>
          </a:p>
          <a:p>
            <a:pPr lvl="1">
              <a:lnSpc>
                <a:spcPct val="100000"/>
              </a:lnSpc>
              <a:spcBef>
                <a:spcPts val="375"/>
              </a:spcBef>
              <a:buClr>
                <a:schemeClr val="accent6"/>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Ease of use, learns by example, and very little user domain‐specific expertise needed</a:t>
            </a:r>
          </a:p>
          <a:p>
            <a:pPr marL="457200" indent="-457200">
              <a:lnSpc>
                <a:spcPct val="100000"/>
              </a:lnSpc>
              <a:spcBef>
                <a:spcPts val="575"/>
              </a:spcBef>
              <a:buClr>
                <a:srgbClr val="D34817"/>
              </a:buClr>
              <a:buSzPct val="85000"/>
              <a:buFont typeface="Wingdings" panose="05000000000000000000" pitchFamily="2" charset="2"/>
              <a:buChar char="v"/>
            </a:pPr>
            <a:r>
              <a:rPr lang="en-GB" altLang="en-US" sz="3200" dirty="0">
                <a:latin typeface="Times New Roman" panose="02020603050405020304" pitchFamily="18" charset="0"/>
                <a:cs typeface="Times New Roman" panose="02020603050405020304" pitchFamily="18" charset="0"/>
              </a:rPr>
              <a:t>Disadvantages</a:t>
            </a:r>
          </a:p>
          <a:p>
            <a:pPr lvl="1">
              <a:lnSpc>
                <a:spcPct val="100000"/>
              </a:lnSpc>
              <a:spcBef>
                <a:spcPts val="375"/>
              </a:spcBef>
              <a:buClr>
                <a:schemeClr val="accent6"/>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Forgets</a:t>
            </a:r>
          </a:p>
          <a:p>
            <a:pPr lvl="1">
              <a:lnSpc>
                <a:spcPct val="100000"/>
              </a:lnSpc>
              <a:spcBef>
                <a:spcPts val="375"/>
              </a:spcBef>
              <a:buClr>
                <a:schemeClr val="accent6"/>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Not exact</a:t>
            </a:r>
          </a:p>
          <a:p>
            <a:pPr lvl="1">
              <a:lnSpc>
                <a:spcPct val="100000"/>
              </a:lnSpc>
              <a:spcBef>
                <a:spcPts val="375"/>
              </a:spcBef>
              <a:buClr>
                <a:schemeClr val="accent6"/>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Large complexity of the network structure</a:t>
            </a:r>
          </a:p>
          <a:p>
            <a:pPr algn="just"/>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C6BDEA4-F896-F63C-37B3-072E1837B71F}"/>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1524504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785).png"/>
          <p:cNvPicPr>
            <a:picLocks noGrp="1" noChangeAspect="1"/>
          </p:cNvPicPr>
          <p:nvPr>
            <p:ph idx="1"/>
          </p:nvPr>
        </p:nvPicPr>
        <p:blipFill>
          <a:blip r:embed="rId2"/>
          <a:stretch>
            <a:fillRect/>
          </a:stretch>
        </p:blipFill>
        <p:spPr>
          <a:xfrm>
            <a:off x="0" y="0"/>
            <a:ext cx="12191999" cy="6858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History</a:t>
            </a:r>
          </a:p>
        </p:txBody>
      </p:sp>
      <p:sp>
        <p:nvSpPr>
          <p:cNvPr id="5" name="TextBox 4">
            <a:extLst>
              <a:ext uri="{FF2B5EF4-FFF2-40B4-BE49-F238E27FC236}">
                <a16:creationId xmlns:a16="http://schemas.microsoft.com/office/drawing/2014/main" id="{B2D29957-E809-4287-9DDE-D352569CE762}"/>
              </a:ext>
            </a:extLst>
          </p:cNvPr>
          <p:cNvSpPr txBox="1"/>
          <p:nvPr/>
        </p:nvSpPr>
        <p:spPr>
          <a:xfrm>
            <a:off x="289250" y="945563"/>
            <a:ext cx="11455434" cy="2754600"/>
          </a:xfrm>
          <a:prstGeom prst="rect">
            <a:avLst/>
          </a:prstGeom>
          <a:noFill/>
        </p:spPr>
        <p:txBody>
          <a:bodyPr wrap="square">
            <a:spAutoFit/>
          </a:bodyPr>
          <a:lstStyle/>
          <a:p>
            <a:pPr marL="342900" indent="-342900">
              <a:spcBef>
                <a:spcPts val="575"/>
              </a:spcBef>
              <a:buClr>
                <a:srgbClr val="D34817"/>
              </a:buClr>
              <a:buSzPct val="85000"/>
              <a:buFont typeface="Courier New" panose="02070309020205020404" pitchFamily="49" charset="0"/>
              <a:buChar char="o"/>
            </a:pPr>
            <a:r>
              <a:rPr lang="en-GB" altLang="en-US" sz="2400" dirty="0">
                <a:latin typeface="Times New Roman" panose="02020603050405020304" pitchFamily="18" charset="0"/>
                <a:cs typeface="Times New Roman" panose="02020603050405020304" pitchFamily="18" charset="0"/>
              </a:rPr>
              <a:t>In 1986, The application area of the MLP networks remained rather limited until the breakthrough when a general back propagation algorithm for a multi-layered perceptron was introduced by </a:t>
            </a:r>
            <a:r>
              <a:rPr lang="en-GB" altLang="en-US" sz="2400" dirty="0" err="1">
                <a:latin typeface="Times New Roman" panose="02020603050405020304" pitchFamily="18" charset="0"/>
                <a:cs typeface="Times New Roman" panose="02020603050405020304" pitchFamily="18" charset="0"/>
              </a:rPr>
              <a:t>Rummelhart</a:t>
            </a:r>
            <a:r>
              <a:rPr lang="en-GB" altLang="en-US" sz="2400" dirty="0">
                <a:latin typeface="Times New Roman" panose="02020603050405020304" pitchFamily="18" charset="0"/>
                <a:cs typeface="Times New Roman" panose="02020603050405020304" pitchFamily="18" charset="0"/>
              </a:rPr>
              <a:t> and </a:t>
            </a:r>
            <a:r>
              <a:rPr lang="en-GB" altLang="en-US" sz="2400" dirty="0" err="1">
                <a:latin typeface="Times New Roman" panose="02020603050405020304" pitchFamily="18" charset="0"/>
                <a:cs typeface="Times New Roman" panose="02020603050405020304" pitchFamily="18" charset="0"/>
              </a:rPr>
              <a:t>Mclelland</a:t>
            </a:r>
            <a:r>
              <a:rPr lang="en-GB" altLang="en-US" sz="2400" dirty="0">
                <a:latin typeface="Times New Roman" panose="02020603050405020304" pitchFamily="18" charset="0"/>
                <a:cs typeface="Times New Roman" panose="02020603050405020304" pitchFamily="18" charset="0"/>
              </a:rPr>
              <a:t>.</a:t>
            </a:r>
          </a:p>
          <a:p>
            <a:pPr marL="342900" indent="-342900">
              <a:spcBef>
                <a:spcPts val="575"/>
              </a:spcBef>
              <a:buClr>
                <a:srgbClr val="D34817"/>
              </a:buClr>
              <a:buSzPct val="85000"/>
              <a:buFont typeface="Courier New" panose="02070309020205020404" pitchFamily="49" charset="0"/>
              <a:buChar char="o"/>
            </a:pPr>
            <a:r>
              <a:rPr lang="en-GB" altLang="en-US" sz="2400" dirty="0">
                <a:latin typeface="Times New Roman" panose="02020603050405020304" pitchFamily="18" charset="0"/>
                <a:cs typeface="Times New Roman" panose="02020603050405020304" pitchFamily="18" charset="0"/>
              </a:rPr>
              <a:t>In 1982, Hopfield brought out his idea of a neural network. Unlike the neurons in MLP, the Hopfield network consists of only one layer whose neurons are fully connected with each other. </a:t>
            </a:r>
          </a:p>
          <a:p>
            <a:pPr marL="342900" indent="-342900" algn="just">
              <a:buFont typeface="Arial" panose="020B0604020202020204" pitchFamily="34" charset="0"/>
              <a:buChar char="•"/>
            </a:pPr>
            <a:endParaRPr lang="en-US" sz="2400" dirty="0"/>
          </a:p>
        </p:txBody>
      </p:sp>
      <p:pic>
        <p:nvPicPr>
          <p:cNvPr id="2" name="Picture 3">
            <a:extLst>
              <a:ext uri="{FF2B5EF4-FFF2-40B4-BE49-F238E27FC236}">
                <a16:creationId xmlns:a16="http://schemas.microsoft.com/office/drawing/2014/main" id="{405A4030-3F60-BF49-8D1B-67FC0123B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0" y="3200400"/>
            <a:ext cx="10681424" cy="30417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1">
            <a:extLst>
              <a:ext uri="{FF2B5EF4-FFF2-40B4-BE49-F238E27FC236}">
                <a16:creationId xmlns:a16="http://schemas.microsoft.com/office/drawing/2014/main" id="{B6AE0E06-8FA1-B792-6FD7-290B6B61C718}"/>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798360097"/>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History</a:t>
            </a:r>
          </a:p>
        </p:txBody>
      </p:sp>
      <p:sp>
        <p:nvSpPr>
          <p:cNvPr id="5" name="TextBox 4">
            <a:extLst>
              <a:ext uri="{FF2B5EF4-FFF2-40B4-BE49-F238E27FC236}">
                <a16:creationId xmlns:a16="http://schemas.microsoft.com/office/drawing/2014/main" id="{B2D29957-E809-4287-9DDE-D352569CE762}"/>
              </a:ext>
            </a:extLst>
          </p:cNvPr>
          <p:cNvSpPr txBox="1"/>
          <p:nvPr/>
        </p:nvSpPr>
        <p:spPr>
          <a:xfrm>
            <a:off x="139960" y="945563"/>
            <a:ext cx="11604724" cy="1200329"/>
          </a:xfrm>
          <a:prstGeom prst="rect">
            <a:avLst/>
          </a:prstGeom>
          <a:noFill/>
        </p:spPr>
        <p:txBody>
          <a:bodyPr wrap="square">
            <a:spAutoFit/>
          </a:bodyPr>
          <a:lstStyle/>
          <a:p>
            <a:pPr marL="342900" indent="-342900">
              <a:spcBef>
                <a:spcPts val="575"/>
              </a:spcBef>
              <a:buClr>
                <a:srgbClr val="D34817"/>
              </a:buClr>
              <a:buSzPct val="85000"/>
              <a:buFont typeface="Courier New" panose="02070309020205020404" pitchFamily="49" charset="0"/>
              <a:buChar char="o"/>
            </a:pPr>
            <a:r>
              <a:rPr lang="en-GB" altLang="en-US" sz="2400" dirty="0">
                <a:latin typeface="Times New Roman" panose="02020603050405020304" pitchFamily="18" charset="0"/>
                <a:cs typeface="Times New Roman" panose="02020603050405020304" pitchFamily="18" charset="0"/>
              </a:rPr>
              <a:t>Since then, new versions of the Hopfield network have been developed. The Boltzmann machine has been influenced by both the Hopfield network and the MLP.</a:t>
            </a:r>
          </a:p>
          <a:p>
            <a:pPr marL="342900" indent="-342900" algn="just">
              <a:buFont typeface="Arial" panose="020B0604020202020204" pitchFamily="34" charset="0"/>
              <a:buChar char="•"/>
            </a:pPr>
            <a:endParaRPr lang="en-US" sz="2400" dirty="0"/>
          </a:p>
        </p:txBody>
      </p:sp>
      <p:pic>
        <p:nvPicPr>
          <p:cNvPr id="2" name="Picture 3">
            <a:extLst>
              <a:ext uri="{FF2B5EF4-FFF2-40B4-BE49-F238E27FC236}">
                <a16:creationId xmlns:a16="http://schemas.microsoft.com/office/drawing/2014/main" id="{405A4030-3F60-BF49-8D1B-67FC0123B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0" y="2425959"/>
            <a:ext cx="10681424" cy="38162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1">
            <a:extLst>
              <a:ext uri="{FF2B5EF4-FFF2-40B4-BE49-F238E27FC236}">
                <a16:creationId xmlns:a16="http://schemas.microsoft.com/office/drawing/2014/main" id="{69803062-6F7C-57DE-8015-C711922281BF}"/>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5194436"/>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History</a:t>
            </a:r>
          </a:p>
        </p:txBody>
      </p:sp>
      <p:sp>
        <p:nvSpPr>
          <p:cNvPr id="5" name="TextBox 4">
            <a:extLst>
              <a:ext uri="{FF2B5EF4-FFF2-40B4-BE49-F238E27FC236}">
                <a16:creationId xmlns:a16="http://schemas.microsoft.com/office/drawing/2014/main" id="{B2D29957-E809-4287-9DDE-D352569CE762}"/>
              </a:ext>
            </a:extLst>
          </p:cNvPr>
          <p:cNvSpPr txBox="1"/>
          <p:nvPr/>
        </p:nvSpPr>
        <p:spPr>
          <a:xfrm>
            <a:off x="292232" y="945563"/>
            <a:ext cx="11452452" cy="1569660"/>
          </a:xfrm>
          <a:prstGeom prst="rect">
            <a:avLst/>
          </a:prstGeom>
          <a:noFill/>
        </p:spPr>
        <p:txBody>
          <a:bodyPr wrap="square">
            <a:spAutoFit/>
          </a:bodyPr>
          <a:lstStyle/>
          <a:p>
            <a:pPr marL="342900" indent="-342900">
              <a:spcBef>
                <a:spcPts val="575"/>
              </a:spcBef>
              <a:buClr>
                <a:srgbClr val="D34817"/>
              </a:buClr>
              <a:buSzPct val="85000"/>
              <a:buFont typeface="Courier New" panose="02070309020205020404" pitchFamily="49" charset="0"/>
              <a:buChar char="o"/>
            </a:pPr>
            <a:r>
              <a:rPr lang="en-GB" altLang="en-US" sz="2400" dirty="0" err="1">
                <a:latin typeface="Times New Roman" panose="02020603050405020304" pitchFamily="18" charset="0"/>
                <a:cs typeface="Times New Roman" panose="02020603050405020304" pitchFamily="18" charset="0"/>
              </a:rPr>
              <a:t>Broomhead</a:t>
            </a:r>
            <a:r>
              <a:rPr lang="en-GB" altLang="en-US" sz="2400" dirty="0">
                <a:latin typeface="Times New Roman" panose="02020603050405020304" pitchFamily="18" charset="0"/>
                <a:cs typeface="Times New Roman" panose="02020603050405020304" pitchFamily="18" charset="0"/>
              </a:rPr>
              <a:t> &amp; Lowe. Although the basic idea of RBF was developed 30 years ago under the name method of potential function, the work by </a:t>
            </a:r>
            <a:r>
              <a:rPr lang="en-GB" altLang="en-US" sz="2400" dirty="0" err="1">
                <a:latin typeface="Times New Roman" panose="02020603050405020304" pitchFamily="18" charset="0"/>
                <a:cs typeface="Times New Roman" panose="02020603050405020304" pitchFamily="18" charset="0"/>
              </a:rPr>
              <a:t>Broomhead</a:t>
            </a:r>
            <a:r>
              <a:rPr lang="en-GB" altLang="en-US" sz="2400" dirty="0">
                <a:latin typeface="Times New Roman" panose="02020603050405020304" pitchFamily="18" charset="0"/>
                <a:cs typeface="Times New Roman" panose="02020603050405020304" pitchFamily="18" charset="0"/>
              </a:rPr>
              <a:t> &amp; Lowe opened a new frontier in the neural network community.</a:t>
            </a:r>
          </a:p>
          <a:p>
            <a:pPr marL="342900" indent="-342900" algn="just">
              <a:buFont typeface="Arial" panose="020B0604020202020204" pitchFamily="34" charset="0"/>
              <a:buChar char="•"/>
            </a:pPr>
            <a:endParaRPr lang="en-US" sz="2400" dirty="0"/>
          </a:p>
        </p:txBody>
      </p:sp>
      <p:pic>
        <p:nvPicPr>
          <p:cNvPr id="2" name="Picture 3">
            <a:extLst>
              <a:ext uri="{FF2B5EF4-FFF2-40B4-BE49-F238E27FC236}">
                <a16:creationId xmlns:a16="http://schemas.microsoft.com/office/drawing/2014/main" id="{405A4030-3F60-BF49-8D1B-67FC0123B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0" y="2454047"/>
            <a:ext cx="10681424" cy="3797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1">
            <a:extLst>
              <a:ext uri="{FF2B5EF4-FFF2-40B4-BE49-F238E27FC236}">
                <a16:creationId xmlns:a16="http://schemas.microsoft.com/office/drawing/2014/main" id="{C6A76E67-BB33-5D9A-B0C5-99F1ACF01031}"/>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731554356"/>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History</a:t>
            </a:r>
          </a:p>
        </p:txBody>
      </p:sp>
      <p:sp>
        <p:nvSpPr>
          <p:cNvPr id="5" name="TextBox 4">
            <a:extLst>
              <a:ext uri="{FF2B5EF4-FFF2-40B4-BE49-F238E27FC236}">
                <a16:creationId xmlns:a16="http://schemas.microsoft.com/office/drawing/2014/main" id="{B2D29957-E809-4287-9DDE-D352569CE762}"/>
              </a:ext>
            </a:extLst>
          </p:cNvPr>
          <p:cNvSpPr txBox="1"/>
          <p:nvPr/>
        </p:nvSpPr>
        <p:spPr>
          <a:xfrm>
            <a:off x="414780" y="945563"/>
            <a:ext cx="11329904" cy="1646605"/>
          </a:xfrm>
          <a:prstGeom prst="rect">
            <a:avLst/>
          </a:prstGeom>
          <a:noFill/>
        </p:spPr>
        <p:txBody>
          <a:bodyPr wrap="square">
            <a:spAutoFit/>
          </a:bodyPr>
          <a:lstStyle/>
          <a:p>
            <a:pPr marL="342900" indent="-342900">
              <a:spcAft>
                <a:spcPts val="600"/>
              </a:spcAft>
              <a:buClr>
                <a:schemeClr val="accent2"/>
              </a:buClr>
              <a:buFont typeface="Courier New" panose="02070309020205020404" pitchFamily="49" charset="0"/>
              <a:buChar char="o"/>
            </a:pPr>
            <a:r>
              <a:rPr lang="en-GB" altLang="en-US" sz="2400" dirty="0">
                <a:latin typeface="Times New Roman" panose="02020603050405020304" pitchFamily="18" charset="0"/>
                <a:cs typeface="Times New Roman" panose="02020603050405020304" pitchFamily="18" charset="0"/>
              </a:rPr>
              <a:t>Since then, research on artificial neural networks has remained active, leading to many new network types, as well as hybrid algorithms and hardware for neural information processing.</a:t>
            </a:r>
          </a:p>
          <a:p>
            <a:pPr algn="just"/>
            <a:endParaRPr lang="en-US" sz="2400" dirty="0"/>
          </a:p>
        </p:txBody>
      </p:sp>
      <p:pic>
        <p:nvPicPr>
          <p:cNvPr id="2" name="Picture 3">
            <a:extLst>
              <a:ext uri="{FF2B5EF4-FFF2-40B4-BE49-F238E27FC236}">
                <a16:creationId xmlns:a16="http://schemas.microsoft.com/office/drawing/2014/main" id="{405A4030-3F60-BF49-8D1B-67FC0123B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0" y="2453951"/>
            <a:ext cx="10681424" cy="37882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1">
            <a:extLst>
              <a:ext uri="{FF2B5EF4-FFF2-40B4-BE49-F238E27FC236}">
                <a16:creationId xmlns:a16="http://schemas.microsoft.com/office/drawing/2014/main" id="{B38C82F0-AE7C-3A32-B6F0-23499A465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971796447"/>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0"/>
            <a:ext cx="12191999" cy="923925"/>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What is Artificial Neural Network ?</a:t>
            </a:r>
          </a:p>
        </p:txBody>
      </p:sp>
      <p:sp>
        <p:nvSpPr>
          <p:cNvPr id="5" name="TextBox 4">
            <a:extLst>
              <a:ext uri="{FF2B5EF4-FFF2-40B4-BE49-F238E27FC236}">
                <a16:creationId xmlns:a16="http://schemas.microsoft.com/office/drawing/2014/main" id="{B2D29957-E809-4287-9DDE-D352569CE762}"/>
              </a:ext>
            </a:extLst>
          </p:cNvPr>
          <p:cNvSpPr txBox="1"/>
          <p:nvPr/>
        </p:nvSpPr>
        <p:spPr>
          <a:xfrm>
            <a:off x="829993" y="1720840"/>
            <a:ext cx="10681425" cy="4062651"/>
          </a:xfrm>
          <a:prstGeom prst="rect">
            <a:avLst/>
          </a:prstGeom>
          <a:noFill/>
        </p:spPr>
        <p:txBody>
          <a:bodyPr wrap="square">
            <a:spAutoFit/>
          </a:bodyPr>
          <a:lstStyle/>
          <a:p>
            <a:pPr>
              <a:lnSpc>
                <a:spcPct val="90000"/>
              </a:lnSpc>
            </a:pPr>
            <a:r>
              <a:rPr lang="tr-TR" altLang="en-US" sz="3200" b="1" dirty="0">
                <a:latin typeface="Times New Roman" panose="02020603050405020304" pitchFamily="18" charset="0"/>
                <a:cs typeface="Times New Roman" panose="02020603050405020304" pitchFamily="18" charset="0"/>
              </a:rPr>
              <a:t>Computational models </a:t>
            </a:r>
            <a:r>
              <a:rPr lang="tr-TR" altLang="en-US" sz="3200" b="1" dirty="0">
                <a:solidFill>
                  <a:srgbClr val="CC3300"/>
                </a:solidFill>
                <a:latin typeface="Times New Roman" panose="02020603050405020304" pitchFamily="18" charset="0"/>
                <a:cs typeface="Times New Roman" panose="02020603050405020304" pitchFamily="18" charset="0"/>
              </a:rPr>
              <a:t>inspired by the human brain</a:t>
            </a:r>
            <a:r>
              <a:rPr lang="tr-TR" altLang="en-US" sz="3200" b="1" dirty="0">
                <a:latin typeface="Times New Roman" panose="02020603050405020304" pitchFamily="18" charset="0"/>
                <a:cs typeface="Times New Roman" panose="02020603050405020304" pitchFamily="18" charset="0"/>
              </a:rPr>
              <a:t>:</a:t>
            </a:r>
          </a:p>
          <a:p>
            <a:pPr marL="800100" lvl="1" indent="-342900">
              <a:lnSpc>
                <a:spcPct val="90000"/>
              </a:lnSpc>
              <a:buFont typeface="+mj-lt"/>
              <a:buAutoNum type="arabicPeriod"/>
            </a:pPr>
            <a:r>
              <a:rPr lang="en-US" altLang="en-US" sz="3200" dirty="0">
                <a:latin typeface="Times New Roman" panose="02020603050405020304" pitchFamily="18" charset="0"/>
                <a:cs typeface="Times New Roman" panose="02020603050405020304" pitchFamily="18" charset="0"/>
              </a:rPr>
              <a:t>Algorithms that try to mimic the brain.</a:t>
            </a:r>
          </a:p>
          <a:p>
            <a:pPr marL="800100" lvl="1" indent="-342900">
              <a:lnSpc>
                <a:spcPct val="90000"/>
              </a:lnSpc>
              <a:buFont typeface="+mj-lt"/>
              <a:buAutoNum type="arabicPeriod"/>
            </a:pPr>
            <a:r>
              <a:rPr lang="tr-TR" altLang="en-US" sz="3200" dirty="0">
                <a:latin typeface="Times New Roman" panose="02020603050405020304" pitchFamily="18" charset="0"/>
                <a:cs typeface="Times New Roman" panose="02020603050405020304" pitchFamily="18" charset="0"/>
              </a:rPr>
              <a:t>M</a:t>
            </a:r>
            <a:r>
              <a:rPr lang="en-AU" altLang="en-US" sz="3200" dirty="0" err="1">
                <a:latin typeface="Times New Roman" panose="02020603050405020304" pitchFamily="18" charset="0"/>
                <a:cs typeface="Times New Roman" panose="02020603050405020304" pitchFamily="18" charset="0"/>
              </a:rPr>
              <a:t>assively</a:t>
            </a:r>
            <a:r>
              <a:rPr lang="en-AU" altLang="en-US" sz="3200" dirty="0">
                <a:latin typeface="Times New Roman" panose="02020603050405020304" pitchFamily="18" charset="0"/>
                <a:cs typeface="Times New Roman" panose="02020603050405020304" pitchFamily="18" charset="0"/>
              </a:rPr>
              <a:t> parallel</a:t>
            </a:r>
            <a:r>
              <a:rPr lang="tr-TR" altLang="en-US" sz="3200" dirty="0">
                <a:latin typeface="Times New Roman" panose="02020603050405020304" pitchFamily="18" charset="0"/>
                <a:cs typeface="Times New Roman" panose="02020603050405020304" pitchFamily="18" charset="0"/>
              </a:rPr>
              <a:t>, d</a:t>
            </a:r>
            <a:r>
              <a:rPr lang="en-AU" altLang="en-US" sz="3200" dirty="0" err="1">
                <a:latin typeface="Times New Roman" panose="02020603050405020304" pitchFamily="18" charset="0"/>
                <a:cs typeface="Times New Roman" panose="02020603050405020304" pitchFamily="18" charset="0"/>
              </a:rPr>
              <a:t>istributed</a:t>
            </a:r>
            <a:r>
              <a:rPr lang="tr-TR" altLang="en-US" sz="3200" dirty="0">
                <a:latin typeface="Times New Roman" panose="02020603050405020304" pitchFamily="18" charset="0"/>
                <a:cs typeface="Times New Roman" panose="02020603050405020304" pitchFamily="18" charset="0"/>
              </a:rPr>
              <a:t> system, made up of </a:t>
            </a:r>
            <a:r>
              <a:rPr lang="en-AU" altLang="en-US" sz="3200" dirty="0">
                <a:latin typeface="Times New Roman" panose="02020603050405020304" pitchFamily="18" charset="0"/>
                <a:cs typeface="Times New Roman" panose="02020603050405020304" pitchFamily="18" charset="0"/>
              </a:rPr>
              <a:t>simple processing units </a:t>
            </a:r>
            <a:r>
              <a:rPr lang="en-AU" altLang="en-US" sz="3600" dirty="0">
                <a:latin typeface="Times New Roman" panose="02020603050405020304" pitchFamily="18" charset="0"/>
                <a:cs typeface="Times New Roman" panose="02020603050405020304" pitchFamily="18" charset="0"/>
              </a:rPr>
              <a:t>(neurons)</a:t>
            </a:r>
            <a:endParaRPr lang="en-US" altLang="en-US" sz="3600" dirty="0">
              <a:latin typeface="Times New Roman" panose="02020603050405020304" pitchFamily="18" charset="0"/>
              <a:cs typeface="Times New Roman" panose="02020603050405020304" pitchFamily="18" charset="0"/>
            </a:endParaRPr>
          </a:p>
          <a:p>
            <a:pPr marL="800100" lvl="1" indent="-342900">
              <a:lnSpc>
                <a:spcPct val="90000"/>
              </a:lnSpc>
              <a:buFont typeface="+mj-lt"/>
              <a:buAutoNum type="arabicPeriod"/>
            </a:pPr>
            <a:r>
              <a:rPr lang="en-AU" altLang="en-US" sz="3200" dirty="0">
                <a:latin typeface="Times New Roman" panose="02020603050405020304" pitchFamily="18" charset="0"/>
                <a:cs typeface="Times New Roman" panose="02020603050405020304" pitchFamily="18" charset="0"/>
              </a:rPr>
              <a:t>Synaptic connection strengths among neurons are used to store the acquired knowledge.</a:t>
            </a:r>
            <a:endParaRPr lang="en-US" altLang="en-US" sz="3200" dirty="0">
              <a:latin typeface="Times New Roman" panose="02020603050405020304" pitchFamily="18" charset="0"/>
              <a:cs typeface="Times New Roman" panose="02020603050405020304" pitchFamily="18" charset="0"/>
            </a:endParaRPr>
          </a:p>
          <a:p>
            <a:pPr marL="800100" lvl="1" indent="-342900">
              <a:lnSpc>
                <a:spcPct val="90000"/>
              </a:lnSpc>
              <a:buFont typeface="+mj-lt"/>
              <a:buAutoNum type="arabicPeriod"/>
            </a:pPr>
            <a:r>
              <a:rPr lang="en-AU" altLang="en-US" sz="3200" dirty="0">
                <a:latin typeface="Times New Roman" panose="02020603050405020304" pitchFamily="18" charset="0"/>
                <a:cs typeface="Times New Roman" panose="02020603050405020304" pitchFamily="18" charset="0"/>
              </a:rPr>
              <a:t>Knowledge is acquired by the network from its environment through a learning process</a:t>
            </a:r>
            <a:endParaRPr lang="tr-TR" altLang="en-US" sz="3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p>
        </p:txBody>
      </p:sp>
      <p:sp>
        <p:nvSpPr>
          <p:cNvPr id="2" name="Title 1">
            <a:extLst>
              <a:ext uri="{FF2B5EF4-FFF2-40B4-BE49-F238E27FC236}">
                <a16:creationId xmlns:a16="http://schemas.microsoft.com/office/drawing/2014/main" id="{1364D6E8-E553-EE2E-7941-927A687F59B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err="1" smtClean="0">
                <a:solidFill>
                  <a:schemeClr val="bg1"/>
                </a:solidFill>
                <a:latin typeface="Tinos"/>
                <a:ea typeface="+mj-ea"/>
                <a:cs typeface="+mj-cs"/>
              </a:rPr>
              <a:t>Dr.</a:t>
            </a:r>
            <a:r>
              <a:rPr lang="en-IN" altLang="zh-CN" b="1" dirty="0" smtClean="0">
                <a:solidFill>
                  <a:schemeClr val="bg1"/>
                </a:solidFill>
                <a:latin typeface="Tinos"/>
                <a:ea typeface="+mj-ea"/>
                <a:cs typeface="+mj-cs"/>
              </a:rPr>
              <a:t> Abdul Aleem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603504731"/>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timing>
    <p:tnLst>
      <p:par>
        <p:cTn id="1" dur="indefinite" restart="never" nodeType="tmRoot"/>
      </p:par>
    </p:tnLst>
  </p:timing>
  <p:extLst mod="1">
    <p:ext uri="{E180D4A7-C9FB-4DFB-919C-405C955672EB}">
      <p14:showEvtLst xmlns:p14="http://schemas.microsoft.com/office/powerpoint/2010/main">
        <p14:playEvt time="4553" objId="2"/>
        <p14:triggerEvt type="onClick" time="4553" objId="2"/>
        <p14:stopEvt time="157981" objId="2"/>
      </p14:showEvt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2113</TotalTime>
  <Words>2204</Words>
  <Application>Microsoft Office PowerPoint</Application>
  <PresentationFormat>Widescreen</PresentationFormat>
  <Paragraphs>321</Paragraphs>
  <Slides>46</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Calibri</vt:lpstr>
      <vt:lpstr>Calibri Light</vt:lpstr>
      <vt:lpstr>Courier New</vt:lpstr>
      <vt:lpstr>等线</vt:lpstr>
      <vt:lpstr>等线 Light</vt:lpstr>
      <vt:lpstr>HG Mincho Light J</vt:lpstr>
      <vt:lpstr>Perpetua</vt:lpstr>
      <vt:lpstr>Times New Roman</vt:lpstr>
      <vt:lpstr>Tinos</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Abdul Aleem</cp:lastModifiedBy>
  <cp:revision>409</cp:revision>
  <cp:lastPrinted>2023-08-25T16:46:01Z</cp:lastPrinted>
  <dcterms:created xsi:type="dcterms:W3CDTF">2020-05-05T09:43:45Z</dcterms:created>
  <dcterms:modified xsi:type="dcterms:W3CDTF">2024-04-09T09:49:03Z</dcterms:modified>
</cp:coreProperties>
</file>