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421" r:id="rId3"/>
    <p:sldId id="324" r:id="rId4"/>
    <p:sldId id="416" r:id="rId5"/>
    <p:sldId id="410" r:id="rId6"/>
    <p:sldId id="411" r:id="rId7"/>
    <p:sldId id="412" r:id="rId8"/>
    <p:sldId id="413" r:id="rId9"/>
    <p:sldId id="414" r:id="rId10"/>
    <p:sldId id="417" r:id="rId11"/>
    <p:sldId id="418" r:id="rId12"/>
    <p:sldId id="419" r:id="rId13"/>
    <p:sldId id="420" r:id="rId14"/>
    <p:sldId id="40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4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E9CF9-81A8-4E5C-BB23-85B552C29006}" type="datetimeFigureOut">
              <a:rPr lang="en-IN" smtClean="0"/>
              <a:t>15-04-2024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87D87-F7B4-40BB-9D4C-487474DDD306}" type="slidenum">
              <a:rPr lang="en-IN" smtClean="0"/>
              <a:t>‹#›</a:t>
            </a:fld>
            <a:endParaRPr lang="en-IN"/>
          </a:p>
        </p:txBody>
      </p:sp>
    </p:spTree>
    <p:extLst>
      <p:ext uri="{BB962C8B-B14F-4D97-AF65-F5344CB8AC3E}">
        <p14:creationId xmlns:p14="http://schemas.microsoft.com/office/powerpoint/2010/main" val="424388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247752-78CA-404D-91C8-45DA75B158D6}" type="datetime1">
              <a:rPr kumimoji="0" lang="en-IN"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15-04-2024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DEA72-A9DA-0241-B584-7E6AEC2B0F1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475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391320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101631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63415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213765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307835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165530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281421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37754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121835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1203213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244196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64683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21025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42208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30636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297424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481327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73569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07690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413986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886885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6050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739D40-B4E1-4D01-B0A3-9B01C6FB679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61792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49812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605876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420403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39D40-B4E1-4D01-B0A3-9B01C6FB6797}"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186695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A739D40-B4E1-4D01-B0A3-9B01C6FB679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0644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A739D40-B4E1-4D01-B0A3-9B01C6FB6797}"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3392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739D40-B4E1-4D01-B0A3-9B01C6FB6797}"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84086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39D40-B4E1-4D01-B0A3-9B01C6FB6797}"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57384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60202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39D40-B4E1-4D01-B0A3-9B01C6FB6797}"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1FA561-FC9A-40C4-9EBE-39FBCE7EEBB8}" type="slidenum">
              <a:rPr lang="en-IN" smtClean="0"/>
              <a:t>‹#›</a:t>
            </a:fld>
            <a:endParaRPr lang="en-IN"/>
          </a:p>
        </p:txBody>
      </p:sp>
    </p:spTree>
    <p:extLst>
      <p:ext uri="{BB962C8B-B14F-4D97-AF65-F5344CB8AC3E}">
        <p14:creationId xmlns:p14="http://schemas.microsoft.com/office/powerpoint/2010/main" val="236484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t="8000" b="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39D40-B4E1-4D01-B0A3-9B01C6FB6797}" type="datetimeFigureOut">
              <a:rPr lang="en-IN" smtClean="0"/>
              <a:t>15-04-2024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FA561-FC9A-40C4-9EBE-39FBCE7EEBB8}" type="slidenum">
              <a:rPr lang="en-IN" smtClean="0"/>
              <a:t>‹#›</a:t>
            </a:fld>
            <a:endParaRPr lang="en-IN"/>
          </a:p>
        </p:txBody>
      </p:sp>
    </p:spTree>
    <p:extLst>
      <p:ext uri="{BB962C8B-B14F-4D97-AF65-F5344CB8AC3E}">
        <p14:creationId xmlns:p14="http://schemas.microsoft.com/office/powerpoint/2010/main" val="4284995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t="8000" b="1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96F860D4-43D9-1743-83F5-C61DF5B0AAFC}" type="datetimeFigureOut">
              <a:rPr lang="en-US" smtClean="0">
                <a:solidFill>
                  <a:prstClr val="black">
                    <a:tint val="75000"/>
                  </a:prstClr>
                </a:solidFill>
              </a:rPr>
              <a:pPr defTabSz="685800"/>
              <a:t>4/15/2024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DB3F5DA-0F3F-FF46-BDE9-7495294E9A04}"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59091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60467" y="260648"/>
            <a:ext cx="6506306" cy="681540"/>
          </a:xfrm>
          <a:prstGeom prst="rect">
            <a:avLst/>
          </a:prstGeom>
          <a:solidFill>
            <a:srgbClr val="C00000"/>
          </a:solidFill>
        </p:spPr>
        <p:txBody>
          <a:bodyPr/>
          <a:lstStyle/>
          <a:p>
            <a:pPr algn="ctr" defTabSz="685800">
              <a:lnSpc>
                <a:spcPct val="90000"/>
              </a:lnSpc>
              <a:spcBef>
                <a:spcPct val="0"/>
              </a:spcBef>
              <a:defRPr/>
            </a:pPr>
            <a:r>
              <a:rPr lang="en-US" altLang="zh-CN" sz="2100" b="1" dirty="0">
                <a:solidFill>
                  <a:prstClr val="white"/>
                </a:solidFill>
                <a:latin typeface="Tinos"/>
                <a:ea typeface="+mj-ea"/>
              </a:rPr>
              <a:t>School of Computing Science and Engineering</a:t>
            </a:r>
          </a:p>
          <a:p>
            <a:pPr algn="ctr" defTabSz="685800">
              <a:lnSpc>
                <a:spcPct val="90000"/>
              </a:lnSpc>
              <a:spcBef>
                <a:spcPct val="0"/>
              </a:spcBef>
              <a:defRPr/>
            </a:pPr>
            <a:endParaRPr lang="en-US" altLang="zh-CN" sz="1350" b="1" dirty="0">
              <a:solidFill>
                <a:prstClr val="white"/>
              </a:solidFill>
              <a:latin typeface="Tinos"/>
              <a:ea typeface="+mj-ea"/>
            </a:endParaRPr>
          </a:p>
          <a:p>
            <a:pPr algn="ctr" defTabSz="685800">
              <a:lnSpc>
                <a:spcPct val="90000"/>
              </a:lnSpc>
              <a:spcBef>
                <a:spcPct val="0"/>
              </a:spcBef>
              <a:defRPr/>
            </a:pPr>
            <a:r>
              <a:rPr lang="en-US" altLang="zh-CN" sz="1350" b="1" dirty="0">
                <a:solidFill>
                  <a:prstClr val="white"/>
                </a:solidFill>
                <a:latin typeface="Tinos"/>
                <a:ea typeface="+mj-ea"/>
              </a:rPr>
              <a:t> Course Code : </a:t>
            </a:r>
            <a:r>
              <a:rPr lang="en-IN" altLang="zh-CN" sz="1350" b="1" dirty="0">
                <a:solidFill>
                  <a:prstClr val="white"/>
                </a:solidFill>
                <a:latin typeface="Calibri"/>
              </a:rPr>
              <a:t>R1UC406C</a:t>
            </a:r>
            <a:r>
              <a:rPr lang="en-US" altLang="zh-CN" sz="1350" b="1" dirty="0">
                <a:solidFill>
                  <a:prstClr val="white"/>
                </a:solidFill>
                <a:latin typeface="Tinos"/>
                <a:ea typeface="+mj-ea"/>
              </a:rPr>
              <a:t>	    Course Name: ANN Deep Learning</a:t>
            </a:r>
            <a:endParaRPr lang="zh-CN" altLang="en-US" sz="1350" b="1" dirty="0">
              <a:solidFill>
                <a:prstClr val="white"/>
              </a:solidFill>
              <a:latin typeface="Tinos"/>
              <a:ea typeface="+mj-ea"/>
            </a:endParaRPr>
          </a:p>
        </p:txBody>
      </p:sp>
      <p:sp>
        <p:nvSpPr>
          <p:cNvPr id="9" name="Title 1"/>
          <p:cNvSpPr txBox="1">
            <a:spLocks noChangeArrowheads="1"/>
          </p:cNvSpPr>
          <p:nvPr/>
        </p:nvSpPr>
        <p:spPr>
          <a:xfrm>
            <a:off x="0" y="6237312"/>
            <a:ext cx="9143998" cy="331470"/>
          </a:xfrm>
          <a:prstGeom prst="rect">
            <a:avLst/>
          </a:prstGeom>
          <a:solidFill>
            <a:srgbClr val="C00000"/>
          </a:solidFill>
        </p:spPr>
        <p:txBody>
          <a:bodyPr/>
          <a:lstStyle/>
          <a:p>
            <a:pPr defTabSz="685800">
              <a:lnSpc>
                <a:spcPct val="90000"/>
              </a:lnSpc>
              <a:spcBef>
                <a:spcPct val="0"/>
              </a:spcBef>
              <a:defRPr/>
            </a:pPr>
            <a:r>
              <a:rPr lang="en-IN" altLang="zh-CN" sz="1350" b="1" dirty="0">
                <a:solidFill>
                  <a:prstClr val="white"/>
                </a:solidFill>
                <a:latin typeface="Tinos"/>
                <a:ea typeface="+mj-ea"/>
              </a:rPr>
              <a:t>Name of the Faculty: </a:t>
            </a:r>
            <a:r>
              <a:rPr lang="en-IN" altLang="zh-CN" sz="1350" b="1" dirty="0" err="1">
                <a:solidFill>
                  <a:schemeClr val="bg1"/>
                </a:solidFill>
                <a:latin typeface="Tinos"/>
              </a:rPr>
              <a:t>Prof.</a:t>
            </a:r>
            <a:r>
              <a:rPr lang="en-IN" altLang="zh-CN" sz="1350" b="1" dirty="0">
                <a:solidFill>
                  <a:schemeClr val="bg1"/>
                </a:solidFill>
                <a:latin typeface="Tinos"/>
              </a:rPr>
              <a:t> </a:t>
            </a:r>
            <a:r>
              <a:rPr lang="en-IN" altLang="zh-CN" sz="1350" b="1" dirty="0" err="1">
                <a:solidFill>
                  <a:schemeClr val="bg1"/>
                </a:solidFill>
                <a:latin typeface="Tinos"/>
              </a:rPr>
              <a:t>Suman</a:t>
            </a:r>
            <a:r>
              <a:rPr lang="en-IN" altLang="zh-CN" sz="1350" b="1" dirty="0">
                <a:solidFill>
                  <a:schemeClr val="bg1"/>
                </a:solidFill>
                <a:latin typeface="Tinos"/>
              </a:rPr>
              <a:t> </a:t>
            </a:r>
            <a:r>
              <a:rPr lang="en-IN" altLang="zh-CN" sz="1350" b="1" dirty="0" smtClean="0">
                <a:solidFill>
                  <a:schemeClr val="bg1"/>
                </a:solidFill>
                <a:latin typeface="Tinos"/>
              </a:rPr>
              <a:t>Mann</a:t>
            </a:r>
            <a:r>
              <a:rPr lang="en-IN" altLang="zh-CN" sz="1350" b="1" dirty="0">
                <a:solidFill>
                  <a:prstClr val="white"/>
                </a:solidFill>
                <a:latin typeface="Tinos"/>
                <a:ea typeface="+mj-ea"/>
              </a:rPr>
              <a:t>					              </a:t>
            </a:r>
            <a:r>
              <a:rPr lang="en-US" altLang="zh-CN" sz="1350" b="1" dirty="0">
                <a:solidFill>
                  <a:prstClr val="white"/>
                </a:solidFill>
                <a:latin typeface="Tinos"/>
              </a:rPr>
              <a:t>Program Name: </a:t>
            </a:r>
            <a:r>
              <a:rPr lang="en-US" altLang="zh-CN" sz="1350" b="1" dirty="0" err="1">
                <a:solidFill>
                  <a:prstClr val="white"/>
                </a:solidFill>
                <a:latin typeface="Tinos"/>
              </a:rPr>
              <a:t>B.Tech</a:t>
            </a:r>
            <a:endParaRPr lang="en-IN" altLang="zh-CN" sz="1350" b="1" dirty="0">
              <a:solidFill>
                <a:prstClr val="white"/>
              </a:solidFill>
              <a:latin typeface="Tinos"/>
              <a:ea typeface="+mj-ea"/>
            </a:endParaRPr>
          </a:p>
        </p:txBody>
      </p:sp>
      <p:sp>
        <p:nvSpPr>
          <p:cNvPr id="2" name="TextBox 1"/>
          <p:cNvSpPr txBox="1"/>
          <p:nvPr/>
        </p:nvSpPr>
        <p:spPr>
          <a:xfrm>
            <a:off x="1567790" y="2779123"/>
            <a:ext cx="6146290" cy="1338828"/>
          </a:xfrm>
          <a:prstGeom prst="rect">
            <a:avLst/>
          </a:prstGeom>
          <a:noFill/>
        </p:spPr>
        <p:txBody>
          <a:bodyPr wrap="square" rtlCol="0">
            <a:spAutoFit/>
          </a:bodyPr>
          <a:lstStyle/>
          <a:p>
            <a:pPr algn="ctr" defTabSz="685800"/>
            <a:r>
              <a:rPr lang="en-US" sz="4050" b="1" dirty="0">
                <a:solidFill>
                  <a:srgbClr val="FF0000"/>
                </a:solidFill>
                <a:latin typeface="Times New Roman" pitchFamily="18" charset="0"/>
                <a:cs typeface="Times New Roman" pitchFamily="18" charset="0"/>
              </a:rPr>
              <a:t>Regularization Techniques in Deep Learning</a:t>
            </a: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14" y="260648"/>
            <a:ext cx="2622254" cy="681540"/>
          </a:xfrm>
          <a:prstGeom prst="rect">
            <a:avLst/>
          </a:prstGeom>
        </p:spPr>
      </p:pic>
    </p:spTree>
    <p:extLst>
      <p:ext uri="{BB962C8B-B14F-4D97-AF65-F5344CB8AC3E}">
        <p14:creationId xmlns:p14="http://schemas.microsoft.com/office/powerpoint/2010/main" val="2832517006"/>
      </p:ext>
    </p:extLst>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33331" y="1700808"/>
            <a:ext cx="8229600" cy="2677656"/>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Use cases and applications: Drop connect can be particularly useful in architectures where dropout may not be applicable, such as convolutional neural networks or recurrent neural networks.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Pros and cons of drop connect: Pros include its ability to regularize deep neural networks effectively. Cons may include increased computational cost due to the larger number of parameters.</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Drop Connect</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4703"/>
      </p:ext>
    </p:extLst>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33331" y="1700808"/>
            <a:ext cx="8229600" cy="3785652"/>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Batch normalization is a technique used to stabilize and accelerate the training of deep neural networks by normalizing the inputs to each layer.</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Normalization in neural networks: Normalization involves scaling and shifting the activations within each layer to have a mean of zero and unit variance.</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Batch normalization during training and inference: During training, batch normalization normalizes the activations within each mini-batch. During inference, running averages of mean and variance calculated during training are used for normalization.</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Batch Normalization</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705720"/>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33331" y="1700808"/>
            <a:ext cx="8229600" cy="4154984"/>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Impact on convergence and performance: Batch normalization helps to mitigate the vanishing or exploding gradient problem and allows for higher learning rates, leading to faster convergence and better generalization.</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Visual illustration of batch normalization process: Provide a visualization of the batch normalization process, showing how the activations are normalized within each layer.</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Advantages and disadvantages of batch normalization: Advantages include improved training stability and faster convergence. Disadvantages may include increased memory and computational requirements during training.</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367088"/>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85).png"/>
          <p:cNvPicPr>
            <a:picLocks noGrp="1" noChangeAspect="1"/>
          </p:cNvPicPr>
          <p:nvPr>
            <p:ph idx="1"/>
          </p:nvPr>
        </p:nvPicPr>
        <p:blipFill>
          <a:blip r:embed="rId2"/>
          <a:stretch>
            <a:fillRect/>
          </a:stretch>
        </p:blipFill>
        <p:spPr>
          <a:xfrm>
            <a:off x="1" y="0"/>
            <a:ext cx="9143999" cy="6858000"/>
          </a:xfrm>
        </p:spPr>
      </p:pic>
    </p:spTree>
    <p:extLst>
      <p:ext uri="{BB962C8B-B14F-4D97-AF65-F5344CB8AC3E}">
        <p14:creationId xmlns:p14="http://schemas.microsoft.com/office/powerpoint/2010/main" val="266623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611560" y="2112660"/>
            <a:ext cx="8229600" cy="2677656"/>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Regularization is a set of strategies used in Machine Learning to reduce the generalization error. Most models, after training, perform very well on a specific subset of the overall population but fail to generalize well. This is also known as overfitting. Regularization strategies aim to reduce overfitting and keep, at the same time, the training error as low as possible.</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Regularization</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540523"/>
      </p:ext>
    </p:extLst>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650775" y="1628800"/>
            <a:ext cx="8229600" cy="4524315"/>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Regularization is a technique used to prevent overfitting in machine learning models by adding a penalty term to the loss function, encouraging the model to learn simpler patterns.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Importance of regularization in neural networks: Neural networks are highly flexible models with a large number of parameters, making them prone to overfitting. Regularization helps to control the complexity of the model and improve generalization performance.</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Overfitting and its consequences: Overfitting occurs when a model learns to fit the training data too closely, capturing noise and irrelevant patterns, leading to poor performance on unseen data.</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Regularization</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682019"/>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611560" y="1268760"/>
            <a:ext cx="8064896" cy="48965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0" i="0" dirty="0">
                <a:solidFill>
                  <a:srgbClr val="000000"/>
                </a:solidFill>
                <a:effectLst/>
                <a:latin typeface="Times New Roman" panose="02020603050405020304" pitchFamily="18" charset="0"/>
                <a:cs typeface="Times New Roman" panose="02020603050405020304" pitchFamily="18" charset="0"/>
              </a:rPr>
              <a:t>Regularization Techniques</a:t>
            </a:r>
          </a:p>
          <a:p>
            <a:pPr marL="457200" indent="-457200" algn="l">
              <a:lnSpc>
                <a:spcPct val="170000"/>
              </a:lnSpc>
              <a:buFont typeface="Arial" panose="020B0604020202020204" pitchFamily="34" charset="0"/>
              <a:buChar char="•"/>
            </a:pPr>
            <a:r>
              <a:rPr lang="en-US" sz="3600" dirty="0">
                <a:solidFill>
                  <a:srgbClr val="000000"/>
                </a:solidFill>
                <a:latin typeface="Times New Roman" panose="02020603050405020304" pitchFamily="18" charset="0"/>
                <a:cs typeface="Times New Roman" panose="02020603050405020304" pitchFamily="18" charset="0"/>
              </a:rPr>
              <a:t>Dropout</a:t>
            </a:r>
          </a:p>
          <a:p>
            <a:pPr marL="457200" indent="-457200" algn="l">
              <a:lnSpc>
                <a:spcPct val="170000"/>
              </a:lnSpc>
              <a:buFont typeface="Arial" panose="020B0604020202020204" pitchFamily="34" charset="0"/>
              <a:buChar char="•"/>
            </a:pPr>
            <a:r>
              <a:rPr lang="en-US" sz="3600" dirty="0">
                <a:solidFill>
                  <a:srgbClr val="000000"/>
                </a:solidFill>
                <a:latin typeface="Times New Roman" panose="02020603050405020304" pitchFamily="18" charset="0"/>
                <a:cs typeface="Times New Roman" panose="02020603050405020304" pitchFamily="18" charset="0"/>
              </a:rPr>
              <a:t>Drop Connect</a:t>
            </a:r>
          </a:p>
          <a:p>
            <a:pPr marL="457200" indent="-457200" algn="l">
              <a:lnSpc>
                <a:spcPct val="170000"/>
              </a:lnSpc>
              <a:buFont typeface="Arial" panose="020B0604020202020204" pitchFamily="34" charset="0"/>
              <a:buChar char="•"/>
            </a:pPr>
            <a:r>
              <a:rPr lang="en-US" sz="3600" dirty="0">
                <a:solidFill>
                  <a:srgbClr val="000000"/>
                </a:solidFill>
                <a:latin typeface="Times New Roman" panose="02020603050405020304" pitchFamily="18" charset="0"/>
                <a:cs typeface="Times New Roman" panose="02020603050405020304" pitchFamily="18" charset="0"/>
              </a:rPr>
              <a:t>Batch Normalization</a:t>
            </a:r>
          </a:p>
          <a:p>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238869"/>
      </p:ext>
    </p:extLst>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33331" y="1700808"/>
            <a:ext cx="8229600" cy="4524315"/>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Dropout is a regularization technique where randomly selected neurons are ignored during training with a certain probability. This prevents co-adaptation of neurons and encourages the network to learn more robust features.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Intuition behind dropout: Dropout can be seen as training an ensemble of several subnetworks, as each dropout configuration represents a different subnetwork.</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How dropout works during training and inference: During training, neurons are randomly dropped out with a specified probability. During inference, the output of each neuron is scaled by the dropout probability to account for the dropout effect.</a:t>
            </a: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Dropout</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737393"/>
      </p:ext>
    </p:extLst>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D0D0D"/>
                </a:solidFill>
                <a:effectLst/>
                <a:latin typeface="Times New Roman" panose="02020603050405020304" pitchFamily="18" charset="0"/>
                <a:cs typeface="Times New Roman" panose="02020603050405020304" pitchFamily="18" charset="0"/>
              </a:rPr>
              <a:t>Visual representation of dropout process:</a:t>
            </a:r>
            <a:endParaRPr lang="en-IN" sz="3200" b="1" dirty="0">
              <a:solidFill>
                <a:srgbClr val="610B4B"/>
              </a:solidFill>
              <a:latin typeface="Times New Roman" panose="02020603050405020304" pitchFamily="18" charset="0"/>
              <a:cs typeface="Times New Roman" panose="02020603050405020304" pitchFamily="18" charset="0"/>
            </a:endParaRPr>
          </a:p>
        </p:txBody>
      </p:sp>
      <p:pic>
        <p:nvPicPr>
          <p:cNvPr id="4" name="Content Placeholder 3" descr="Dropout Regularization ">
            <a:extLst>
              <a:ext uri="{FF2B5EF4-FFF2-40B4-BE49-F238E27FC236}">
                <a16:creationId xmlns:a16="http://schemas.microsoft.com/office/drawing/2014/main" id="{7E8AECE4-79C2-6964-8B28-149357601E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44824"/>
            <a:ext cx="6453376" cy="4248472"/>
          </a:xfrm>
          <a:prstGeom prst="rect">
            <a:avLst/>
          </a:prstGeom>
          <a:noFill/>
          <a:ln>
            <a:noFill/>
          </a:ln>
        </p:spPr>
      </p:pic>
    </p:spTree>
    <p:extLst>
      <p:ext uri="{BB962C8B-B14F-4D97-AF65-F5344CB8AC3E}">
        <p14:creationId xmlns:p14="http://schemas.microsoft.com/office/powerpoint/2010/main" val="3019410052"/>
      </p:ext>
    </p:extLst>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6" name="Title 1">
            <a:extLst>
              <a:ext uri="{FF2B5EF4-FFF2-40B4-BE49-F238E27FC236}">
                <a16:creationId xmlns:a16="http://schemas.microsoft.com/office/drawing/2014/main" id="{C5CDCF6C-F9EF-479A-A570-8D7068191B05}"/>
              </a:ext>
            </a:extLst>
          </p:cNvPr>
          <p:cNvSpPr txBox="1">
            <a:spLocks/>
          </p:cNvSpPr>
          <p:nvPr/>
        </p:nvSpPr>
        <p:spPr>
          <a:xfrm>
            <a:off x="323528" y="2190107"/>
            <a:ext cx="8229600"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2000" b="0" i="0" dirty="0">
                <a:solidFill>
                  <a:srgbClr val="0D0D0D"/>
                </a:solidFill>
                <a:effectLst/>
                <a:latin typeface="Söhne"/>
              </a:rPr>
              <a:t> </a:t>
            </a:r>
            <a:r>
              <a:rPr lang="en-US" sz="2400" b="0" i="0" dirty="0">
                <a:solidFill>
                  <a:srgbClr val="0D0D0D"/>
                </a:solidFill>
                <a:effectLst/>
                <a:latin typeface="Times New Roman" panose="02020603050405020304" pitchFamily="18" charset="0"/>
                <a:cs typeface="Times New Roman" panose="02020603050405020304" pitchFamily="18" charset="0"/>
              </a:rPr>
              <a:t>Improved generalization performance and reduced overfitting. </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Limitations may include increased training time due to the stochastic nature of dropout.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5EDDFA-2D58-52B5-0CA9-1BBAB1088155}"/>
              </a:ext>
            </a:extLst>
          </p:cNvPr>
          <p:cNvSpPr txBox="1"/>
          <p:nvPr/>
        </p:nvSpPr>
        <p:spPr>
          <a:xfrm>
            <a:off x="443144" y="1304263"/>
            <a:ext cx="565680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Advantages and limitation of Dropout</a:t>
            </a:r>
          </a:p>
        </p:txBody>
      </p:sp>
    </p:spTree>
    <p:extLst>
      <p:ext uri="{BB962C8B-B14F-4D97-AF65-F5344CB8AC3E}">
        <p14:creationId xmlns:p14="http://schemas.microsoft.com/office/powerpoint/2010/main" val="3303471408"/>
      </p:ext>
    </p:extLst>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33331" y="1700808"/>
            <a:ext cx="8229600" cy="3046988"/>
          </a:xfrm>
          <a:prstGeom prst="rect">
            <a:avLst/>
          </a:prstGeom>
        </p:spPr>
        <p:txBody>
          <a:bodyPr wrap="square">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Drop Connect: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Introduction to drop connect technique: Drop connect is a variation of dropout where connections between neurons are randomly dropped instead of dropping entire neurons.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Comparison with dropout: Drop connect operates at the level of connections, whereas dropout operates at the level of neurons.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Mechanism of drop connect: During training, individual weights in the network are randomly dropped with a certain probability.</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Drop Connect</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786479"/>
      </p:ext>
    </p:extLst>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ChangeArrowheads="1"/>
          </p:cNvSpPr>
          <p:nvPr/>
        </p:nvSpPr>
        <p:spPr>
          <a:xfrm>
            <a:off x="2637692" y="260648"/>
            <a:ext cx="6506306" cy="681540"/>
          </a:xfrm>
          <a:prstGeom prst="rect">
            <a:avLst/>
          </a:prstGeom>
          <a:solidFill>
            <a:srgbClr val="C00000"/>
          </a:solidFill>
        </p:spPr>
        <p:txBody>
          <a:bodyPr/>
          <a:lstStyle/>
          <a:p>
            <a:pPr lvl="0" algn="ctr">
              <a:lnSpc>
                <a:spcPct val="90000"/>
              </a:lnSpc>
              <a:spcBef>
                <a:spcPct val="0"/>
              </a:spcBef>
              <a:defRPr/>
            </a:pPr>
            <a:r>
              <a:rPr lang="en-US" altLang="zh-CN" sz="21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sz="1350" b="1" dirty="0">
              <a:solidFill>
                <a:schemeClr val="bg1"/>
              </a:solidFill>
              <a:latin typeface="Tinos"/>
              <a:ea typeface="+mj-ea"/>
              <a:cs typeface="+mj-cs"/>
            </a:endParaRPr>
          </a:p>
          <a:p>
            <a:pPr lvl="0" algn="ctr">
              <a:lnSpc>
                <a:spcPct val="90000"/>
              </a:lnSpc>
              <a:spcBef>
                <a:spcPct val="0"/>
              </a:spcBef>
              <a:defRPr/>
            </a:pPr>
            <a:r>
              <a:rPr lang="en-US" altLang="zh-CN" sz="1350" b="1" dirty="0">
                <a:solidFill>
                  <a:schemeClr val="bg1"/>
                </a:solidFill>
                <a:latin typeface="Tinos"/>
                <a:ea typeface="+mj-ea"/>
                <a:cs typeface="+mj-cs"/>
              </a:rPr>
              <a:t> Course Code : </a:t>
            </a:r>
            <a:r>
              <a:rPr lang="en-IN" altLang="zh-CN" sz="1350" b="1" dirty="0">
                <a:solidFill>
                  <a:schemeClr val="bg1"/>
                </a:solidFill>
                <a:latin typeface="Tinos"/>
                <a:ea typeface="+mj-ea"/>
                <a:cs typeface="+mj-cs"/>
              </a:rPr>
              <a:t>R1UC604C</a:t>
            </a:r>
            <a:r>
              <a:rPr lang="en-US" altLang="zh-CN" sz="1350" b="1" dirty="0">
                <a:solidFill>
                  <a:schemeClr val="bg1"/>
                </a:solidFill>
                <a:latin typeface="Tinos"/>
                <a:ea typeface="+mj-ea"/>
                <a:cs typeface="+mj-cs"/>
              </a:rPr>
              <a:t>	    Course Name:  Deep Learning</a:t>
            </a:r>
            <a:endParaRPr lang="zh-CN" altLang="en-US" sz="1350" b="1" dirty="0">
              <a:solidFill>
                <a:schemeClr val="bg1"/>
              </a:solidFill>
              <a:latin typeface="Tinos"/>
              <a:ea typeface="+mj-ea"/>
              <a:cs typeface="+mj-cs"/>
            </a:endParaRPr>
          </a:p>
        </p:txBody>
      </p:sp>
      <p:sp>
        <p:nvSpPr>
          <p:cNvPr id="9" name="Title 1"/>
          <p:cNvSpPr txBox="1">
            <a:spLocks noChangeArrowheads="1"/>
          </p:cNvSpPr>
          <p:nvPr/>
        </p:nvSpPr>
        <p:spPr>
          <a:xfrm>
            <a:off x="-14055" y="6381328"/>
            <a:ext cx="9143998" cy="331470"/>
          </a:xfrm>
          <a:prstGeom prst="rect">
            <a:avLst/>
          </a:prstGeom>
          <a:solidFill>
            <a:srgbClr val="C00000"/>
          </a:solidFill>
        </p:spPr>
        <p:txBody>
          <a:bodyPr/>
          <a:lstStyle/>
          <a:p>
            <a:pPr>
              <a:lnSpc>
                <a:spcPct val="90000"/>
              </a:lnSpc>
              <a:spcBef>
                <a:spcPct val="0"/>
              </a:spcBef>
              <a:defRPr/>
            </a:pPr>
            <a:r>
              <a:rPr lang="en-IN" altLang="zh-CN" sz="1350" b="1" dirty="0">
                <a:solidFill>
                  <a:schemeClr val="bg1"/>
                </a:solidFill>
                <a:latin typeface="Tinos"/>
                <a:ea typeface="+mj-ea"/>
                <a:cs typeface="+mj-cs"/>
              </a:rPr>
              <a:t>Name of the Faculty: Prof. Suman Mann			                       </a:t>
            </a:r>
            <a:r>
              <a:rPr lang="en-US" altLang="zh-CN" sz="1350" b="1" dirty="0">
                <a:solidFill>
                  <a:schemeClr val="bg1"/>
                </a:solidFill>
                <a:latin typeface="Tinos"/>
              </a:rPr>
              <a:t>Program Name: </a:t>
            </a:r>
            <a:r>
              <a:rPr lang="en-US" altLang="zh-CN" sz="1350" b="1" dirty="0" err="1">
                <a:solidFill>
                  <a:schemeClr val="bg1"/>
                </a:solidFill>
                <a:latin typeface="Tinos"/>
              </a:rPr>
              <a:t>B.Tech</a:t>
            </a:r>
            <a:r>
              <a:rPr lang="en-US" altLang="zh-CN" sz="1350" b="1" dirty="0">
                <a:solidFill>
                  <a:schemeClr val="bg1"/>
                </a:solidFill>
                <a:latin typeface="Tinos"/>
              </a:rPr>
              <a:t> CSE</a:t>
            </a:r>
            <a:endParaRPr lang="en-IN" altLang="zh-CN" sz="1350" b="1" dirty="0">
              <a:solidFill>
                <a:schemeClr val="bg1"/>
              </a:solidFill>
              <a:latin typeface="Tinos"/>
              <a:ea typeface="+mj-ea"/>
              <a:cs typeface="+mj-cs"/>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0" y="260648"/>
            <a:ext cx="2622254" cy="681540"/>
          </a:xfrm>
          <a:prstGeom prst="rect">
            <a:avLst/>
          </a:prstGeom>
        </p:spPr>
      </p:pic>
      <p:sp>
        <p:nvSpPr>
          <p:cNvPr id="2" name="Rectangle 1"/>
          <p:cNvSpPr/>
          <p:nvPr/>
        </p:nvSpPr>
        <p:spPr>
          <a:xfrm>
            <a:off x="527248" y="1118349"/>
            <a:ext cx="8229600" cy="5262979"/>
          </a:xfrm>
          <a:prstGeom prst="rect">
            <a:avLst/>
          </a:prstGeom>
        </p:spPr>
        <p:txBody>
          <a:bodyPr wrap="square">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Introduction to drop connect technique: Drop connect is a variation of dropout where connections between neurons are randomly dropped instead of dropping entire neurons.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Comparison with dropout: Drop connect operates at the level of connections, whereas dropout operates at the level of neurons.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Mechanism of drop connect: During training, individual weights in the network are randomly dropped with a certain probability.</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Use cases and applications: Drop connect can be particularly useful in architectures where dropout may not be applicable, such as convolutional neural networks or recurrent neural networks.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Pros and cons of drop connect: Pros include its ability to regularize deep neural networks effectively. Cons may include increased computational cost due to the larger number of parameters.</a:t>
            </a:r>
          </a:p>
        </p:txBody>
      </p:sp>
      <p:sp>
        <p:nvSpPr>
          <p:cNvPr id="6" name="Title 1">
            <a:extLst>
              <a:ext uri="{FF2B5EF4-FFF2-40B4-BE49-F238E27FC236}">
                <a16:creationId xmlns:a16="http://schemas.microsoft.com/office/drawing/2014/main" id="{C5CDCF6C-F9EF-479A-A570-8D7068191B05}"/>
              </a:ext>
            </a:extLst>
          </p:cNvPr>
          <p:cNvSpPr txBox="1">
            <a:spLocks/>
          </p:cNvSpPr>
          <p:nvPr/>
        </p:nvSpPr>
        <p:spPr>
          <a:xfrm>
            <a:off x="387152" y="876949"/>
            <a:ext cx="8229600" cy="57287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0" i="0" dirty="0">
                <a:solidFill>
                  <a:srgbClr val="000000"/>
                </a:solidFill>
                <a:effectLst/>
                <a:latin typeface="Times New Roman" panose="02020603050405020304" pitchFamily="18" charset="0"/>
                <a:cs typeface="Times New Roman" panose="02020603050405020304" pitchFamily="18" charset="0"/>
              </a:rPr>
              <a:t>Drop Connect</a:t>
            </a:r>
            <a:endParaRPr lang="en-IN" sz="3200" b="1" dirty="0">
              <a:solidFill>
                <a:srgbClr val="610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636050"/>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5252</TotalTime>
  <Words>1027</Words>
  <Application>Microsoft Office PowerPoint</Application>
  <PresentationFormat>On-screen Show (4:3)</PresentationFormat>
  <Paragraphs>113</Paragraphs>
  <Slides>13</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宋体</vt:lpstr>
      <vt:lpstr>Arial</vt:lpstr>
      <vt:lpstr>Calibri</vt:lpstr>
      <vt:lpstr>Calibri Light</vt:lpstr>
      <vt:lpstr>等线</vt:lpstr>
      <vt:lpstr>等线 Light</vt:lpstr>
      <vt:lpstr>Söhne</vt:lpstr>
      <vt:lpstr>Times New Roman</vt:lpstr>
      <vt:lpstr>Tinos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Abdul Aleem</cp:lastModifiedBy>
  <cp:revision>150</cp:revision>
  <dcterms:created xsi:type="dcterms:W3CDTF">2022-08-11T06:27:17Z</dcterms:created>
  <dcterms:modified xsi:type="dcterms:W3CDTF">2024-04-15T04:26:26Z</dcterms:modified>
</cp:coreProperties>
</file>