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458" r:id="rId2"/>
    <p:sldId id="377" r:id="rId3"/>
    <p:sldId id="434" r:id="rId4"/>
    <p:sldId id="435" r:id="rId5"/>
    <p:sldId id="451" r:id="rId6"/>
    <p:sldId id="450" r:id="rId7"/>
    <p:sldId id="433" r:id="rId8"/>
    <p:sldId id="431" r:id="rId9"/>
    <p:sldId id="395" r:id="rId10"/>
    <p:sldId id="452" r:id="rId11"/>
    <p:sldId id="453" r:id="rId12"/>
    <p:sldId id="454" r:id="rId13"/>
    <p:sldId id="455" r:id="rId14"/>
    <p:sldId id="456" r:id="rId15"/>
    <p:sldId id="457" r:id="rId16"/>
    <p:sldId id="361" r:id="rId17"/>
    <p:sldId id="383" r:id="rId18"/>
    <p:sldId id="437" r:id="rId19"/>
    <p:sldId id="385" r:id="rId20"/>
    <p:sldId id="391" r:id="rId21"/>
    <p:sldId id="386" r:id="rId22"/>
    <p:sldId id="387" r:id="rId23"/>
    <p:sldId id="388" r:id="rId24"/>
    <p:sldId id="390" r:id="rId25"/>
    <p:sldId id="392" r:id="rId26"/>
    <p:sldId id="438" r:id="rId27"/>
    <p:sldId id="439" r:id="rId28"/>
    <p:sldId id="440" r:id="rId29"/>
    <p:sldId id="419" r:id="rId30"/>
    <p:sldId id="400" r:id="rId31"/>
    <p:sldId id="445" r:id="rId32"/>
    <p:sldId id="448" r:id="rId33"/>
    <p:sldId id="436" r:id="rId34"/>
    <p:sldId id="443" r:id="rId35"/>
    <p:sldId id="428" r:id="rId36"/>
    <p:sldId id="449" r:id="rId37"/>
    <p:sldId id="338" r:id="rId3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257" autoAdjust="0"/>
  </p:normalViewPr>
  <p:slideViewPr>
    <p:cSldViewPr snapToGrid="0" snapToObjects="1">
      <p:cViewPr varScale="1">
        <p:scale>
          <a:sx n="58" d="100"/>
          <a:sy n="58" d="100"/>
        </p:scale>
        <p:origin x="99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4023992" y="0"/>
            <a:ext cx="3078427" cy="513508"/>
          </a:xfrm>
          <a:prstGeom prst="rect">
            <a:avLst/>
          </a:prstGeom>
        </p:spPr>
        <p:txBody>
          <a:bodyPr vert="horz" lIns="99066" tIns="49533" rIns="99066" bIns="49533" rtlCol="0"/>
          <a:lstStyle>
            <a:lvl1pPr algn="r">
              <a:defRPr sz="1300"/>
            </a:lvl1pPr>
          </a:lstStyle>
          <a:p>
            <a:fld id="{A4FFA247-0B2D-A648-ACD1-EF9D1C1BBAEB}" type="datetime1">
              <a:rPr lang="en-IN" smtClean="0"/>
              <a:pPr/>
              <a:t>15-04-2024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4023992" y="9721107"/>
            <a:ext cx="3078427" cy="513506"/>
          </a:xfrm>
          <a:prstGeom prst="rect">
            <a:avLst/>
          </a:prstGeom>
        </p:spPr>
        <p:txBody>
          <a:bodyPr vert="horz" lIns="99066" tIns="49533" rIns="99066" bIns="49533" rtlCol="0" anchor="b"/>
          <a:lstStyle>
            <a:lvl1pPr algn="r">
              <a:defRPr sz="13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66" tIns="49533" rIns="99066" bIns="49533" rtlCol="0"/>
          <a:lstStyle>
            <a:lvl1pPr algn="r">
              <a:defRPr sz="1300"/>
            </a:lvl1pPr>
          </a:lstStyle>
          <a:p>
            <a:fld id="{0D247752-78CA-404D-91C8-45DA75B158D6}" type="datetime1">
              <a:rPr lang="en-IN" smtClean="0"/>
              <a:pPr/>
              <a:t>15-04-2024</a:t>
            </a:fld>
            <a:endParaRPr lang="en-US"/>
          </a:p>
        </p:txBody>
      </p:sp>
      <p:sp>
        <p:nvSpPr>
          <p:cNvPr id="4" name="Slide Image Placeholder 3"/>
          <p:cNvSpPr>
            <a:spLocks noGrp="1" noRot="1" noChangeAspect="1"/>
          </p:cNvSpPr>
          <p:nvPr>
            <p:ph type="sldImg" idx="2"/>
          </p:nvPr>
        </p:nvSpPr>
        <p:spPr>
          <a:xfrm>
            <a:off x="484188" y="1279525"/>
            <a:ext cx="6135687" cy="3452813"/>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6"/>
          </a:xfrm>
          <a:prstGeom prst="rect">
            <a:avLst/>
          </a:prstGeom>
        </p:spPr>
        <p:txBody>
          <a:bodyPr vert="horz" lIns="99066" tIns="49533" rIns="99066" bIns="49533" rtlCol="0" anchor="b"/>
          <a:lstStyle>
            <a:lvl1pPr algn="r">
              <a:defRPr sz="13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71559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418290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254706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 is transferred down</a:t>
            </a:r>
            <a:r>
              <a:rPr lang="en-US" baseline="0" dirty="0"/>
              <a:t> the chain, not just propagated</a:t>
            </a:r>
          </a:p>
          <a:p>
            <a:r>
              <a:rPr lang="en-US" baseline="0" dirty="0"/>
              <a:t>Decide when to insert </a:t>
            </a:r>
            <a:r>
              <a:rPr lang="en-US" baseline="0" dirty="0" err="1"/>
              <a:t>imformation</a:t>
            </a:r>
            <a:r>
              <a:rPr lang="en-US" baseline="0" dirty="0"/>
              <a:t> from input into the “backbone”</a:t>
            </a:r>
          </a:p>
        </p:txBody>
      </p:sp>
      <p:sp>
        <p:nvSpPr>
          <p:cNvPr id="4" name="Slide Number Placeholder 3"/>
          <p:cNvSpPr>
            <a:spLocks noGrp="1"/>
          </p:cNvSpPr>
          <p:nvPr>
            <p:ph type="sldNum" sz="quarter" idx="10"/>
          </p:nvPr>
        </p:nvSpPr>
        <p:spPr/>
        <p:txBody>
          <a:bodyPr/>
          <a:lstStyle/>
          <a:p>
            <a:fld id="{3C13DECC-3D0A-4344-8A7A-D80521E6A2D1}" type="slidenum">
              <a:rPr lang="en-US" smtClean="0"/>
              <a:t>19</a:t>
            </a:fld>
            <a:endParaRPr lang="en-US"/>
          </a:p>
        </p:txBody>
      </p:sp>
    </p:spTree>
    <p:extLst>
      <p:ext uri="{BB962C8B-B14F-4D97-AF65-F5344CB8AC3E}">
        <p14:creationId xmlns:p14="http://schemas.microsoft.com/office/powerpoint/2010/main" val="266673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 is transferred down</a:t>
            </a:r>
            <a:r>
              <a:rPr lang="en-US" baseline="0" dirty="0"/>
              <a:t> the chain, not just propagated</a:t>
            </a:r>
          </a:p>
          <a:p>
            <a:r>
              <a:rPr lang="en-US" baseline="0" dirty="0"/>
              <a:t>Decide when to insert </a:t>
            </a:r>
            <a:r>
              <a:rPr lang="en-US" baseline="0" dirty="0" err="1"/>
              <a:t>imformation</a:t>
            </a:r>
            <a:r>
              <a:rPr lang="en-US" baseline="0" dirty="0"/>
              <a:t> from input into the “backbone”</a:t>
            </a:r>
          </a:p>
        </p:txBody>
      </p:sp>
      <p:sp>
        <p:nvSpPr>
          <p:cNvPr id="4" name="Slide Number Placeholder 3"/>
          <p:cNvSpPr>
            <a:spLocks noGrp="1"/>
          </p:cNvSpPr>
          <p:nvPr>
            <p:ph type="sldNum" sz="quarter" idx="10"/>
          </p:nvPr>
        </p:nvSpPr>
        <p:spPr/>
        <p:txBody>
          <a:bodyPr/>
          <a:lstStyle/>
          <a:p>
            <a:fld id="{3C13DECC-3D0A-4344-8A7A-D80521E6A2D1}" type="slidenum">
              <a:rPr lang="en-US" smtClean="0"/>
              <a:t>24</a:t>
            </a:fld>
            <a:endParaRPr lang="en-US"/>
          </a:p>
        </p:txBody>
      </p:sp>
    </p:spTree>
    <p:extLst>
      <p:ext uri="{BB962C8B-B14F-4D97-AF65-F5344CB8AC3E}">
        <p14:creationId xmlns:p14="http://schemas.microsoft.com/office/powerpoint/2010/main" val="266673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 is transferred down</a:t>
            </a:r>
            <a:r>
              <a:rPr lang="en-US" baseline="0" dirty="0"/>
              <a:t> the chain, not just propagated</a:t>
            </a:r>
          </a:p>
          <a:p>
            <a:r>
              <a:rPr lang="en-US" baseline="0" dirty="0"/>
              <a:t>Decide when to insert </a:t>
            </a:r>
            <a:r>
              <a:rPr lang="en-US" baseline="0" dirty="0" err="1"/>
              <a:t>imformation</a:t>
            </a:r>
            <a:r>
              <a:rPr lang="en-US" baseline="0" dirty="0"/>
              <a:t> from input into the “backbone”</a:t>
            </a:r>
          </a:p>
        </p:txBody>
      </p:sp>
      <p:sp>
        <p:nvSpPr>
          <p:cNvPr id="4" name="Slide Number Placeholder 3"/>
          <p:cNvSpPr>
            <a:spLocks noGrp="1"/>
          </p:cNvSpPr>
          <p:nvPr>
            <p:ph type="sldNum" sz="quarter" idx="10"/>
          </p:nvPr>
        </p:nvSpPr>
        <p:spPr/>
        <p:txBody>
          <a:bodyPr/>
          <a:lstStyle/>
          <a:p>
            <a:fld id="{3C13DECC-3D0A-4344-8A7A-D80521E6A2D1}" type="slidenum">
              <a:rPr lang="en-US" smtClean="0"/>
              <a:t>25</a:t>
            </a:fld>
            <a:endParaRPr lang="en-US"/>
          </a:p>
        </p:txBody>
      </p:sp>
    </p:spTree>
    <p:extLst>
      <p:ext uri="{BB962C8B-B14F-4D97-AF65-F5344CB8AC3E}">
        <p14:creationId xmlns:p14="http://schemas.microsoft.com/office/powerpoint/2010/main" val="266673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8" name="Title 1"/>
          <p:cNvSpPr txBox="1">
            <a:spLocks noChangeArrowheads="1"/>
          </p:cNvSpPr>
          <p:nvPr/>
        </p:nvSpPr>
        <p:spPr>
          <a:xfrm>
            <a:off x="3516922" y="0"/>
            <a:ext cx="8675075"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Course Code : </a:t>
            </a:r>
            <a:r>
              <a:rPr lang="en-IN" altLang="zh-CN" b="1" dirty="0" smtClean="0">
                <a:solidFill>
                  <a:schemeClr val="bg1"/>
                </a:solidFill>
              </a:rPr>
              <a:t>R1UC406C</a:t>
            </a:r>
            <a:r>
              <a:rPr lang="en-US" altLang="zh-CN" b="1" dirty="0">
                <a:solidFill>
                  <a:schemeClr val="bg1"/>
                </a:solidFill>
                <a:latin typeface="Tinos"/>
                <a:ea typeface="+mj-ea"/>
                <a:cs typeface="+mj-cs"/>
              </a:rPr>
              <a:t>	    Course Name: ANN Deep Learning</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p:cNvSpPr txBox="1"/>
          <p:nvPr/>
        </p:nvSpPr>
        <p:spPr>
          <a:xfrm>
            <a:off x="2090386" y="2562497"/>
            <a:ext cx="8195053" cy="923330"/>
          </a:xfrm>
          <a:prstGeom prst="rect">
            <a:avLst/>
          </a:prstGeom>
          <a:noFill/>
        </p:spPr>
        <p:txBody>
          <a:bodyPr wrap="square" rtlCol="0">
            <a:spAutoFit/>
          </a:bodyPr>
          <a:lstStyle/>
          <a:p>
            <a:pPr algn="ctr"/>
            <a:r>
              <a:rPr lang="en-US" sz="5400" b="1" dirty="0" smtClean="0">
                <a:solidFill>
                  <a:srgbClr val="FF0000"/>
                </a:solidFill>
                <a:latin typeface="Times New Roman" pitchFamily="18" charset="0"/>
                <a:cs typeface="Times New Roman" pitchFamily="18" charset="0"/>
              </a:rPr>
              <a:t>DNN Models</a:t>
            </a:r>
            <a:endParaRPr lang="en-IN" sz="5400" b="1" dirty="0">
              <a:solidFill>
                <a:srgbClr val="FF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5" y="0"/>
            <a:ext cx="3496338" cy="908720"/>
          </a:xfrm>
          <a:prstGeom prst="rect">
            <a:avLst/>
          </a:prstGeom>
        </p:spPr>
      </p:pic>
    </p:spTree>
    <p:extLst>
      <p:ext uri="{BB962C8B-B14F-4D97-AF65-F5344CB8AC3E}">
        <p14:creationId xmlns:p14="http://schemas.microsoft.com/office/powerpoint/2010/main" val="2012600679"/>
      </p:ext>
    </p:extLst>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510254"/>
            <a:ext cx="358775" cy="266868"/>
          </a:xfrm>
          <a:prstGeom prst="rect">
            <a:avLst/>
          </a:prstGeom>
        </p:spPr>
        <p:txBody>
          <a:bodyPr vert="horz" wrap="square" lIns="0" tIns="0" rIns="0" bIns="0" rtlCol="0" anchor="ctr">
            <a:spAutoFit/>
          </a:bodyPr>
          <a:lstStyle/>
          <a:p>
            <a:pPr marL="25400">
              <a:lnSpc>
                <a:spcPts val="2380"/>
              </a:lnSpc>
            </a:pPr>
            <a:fld id="{81D60167-4931-47E6-BA6A-407CBD079E47}" type="slidenum">
              <a:rPr dirty="0">
                <a:latin typeface="Times New Roman" panose="02020603050405020304" pitchFamily="18" charset="0"/>
                <a:cs typeface="Times New Roman" panose="02020603050405020304" pitchFamily="18" charset="0"/>
              </a:rPr>
              <a:pPr marL="25400">
                <a:lnSpc>
                  <a:spcPts val="2380"/>
                </a:lnSpc>
              </a:pPr>
              <a:t>10</a:t>
            </a:fld>
            <a:endParaRPr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Applications of 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478302" y="1111348"/>
            <a:ext cx="11226018"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Application of RNN:</a:t>
            </a:r>
          </a:p>
          <a:p>
            <a:r>
              <a:rPr lang="en-IN" b="1" dirty="0">
                <a:latin typeface="Times New Roman" panose="02020603050405020304" pitchFamily="18" charset="0"/>
                <a:cs typeface="Times New Roman" panose="02020603050405020304" pitchFamily="18" charset="0"/>
              </a:rPr>
              <a:t>1. Machine Translation</a:t>
            </a:r>
          </a:p>
          <a:p>
            <a:r>
              <a:rPr lang="en-IN" dirty="0">
                <a:latin typeface="Times New Roman" panose="02020603050405020304" pitchFamily="18" charset="0"/>
                <a:cs typeface="Times New Roman" panose="02020603050405020304" pitchFamily="18" charset="0"/>
              </a:rPr>
              <a:t>We make use of Recurrent Neural Networks in the translation engines to translate the text from one to another language.</a:t>
            </a:r>
          </a:p>
          <a:p>
            <a:pPr algn="ctr"/>
            <a:r>
              <a:rPr lang="en-US" dirty="0">
                <a:latin typeface="Times New Roman" panose="02020603050405020304" pitchFamily="18" charset="0"/>
                <a:cs typeface="Times New Roman" panose="02020603050405020304" pitchFamily="18" charset="0"/>
              </a:rPr>
              <a:t>.</a:t>
            </a:r>
          </a:p>
        </p:txBody>
      </p:sp>
      <p:pic>
        <p:nvPicPr>
          <p:cNvPr id="7" name="Picture 6" descr="Recurrent Neural Network in TensorFlow"/>
          <p:cNvPicPr/>
          <p:nvPr/>
        </p:nvPicPr>
        <p:blipFill>
          <a:blip r:embed="rId2">
            <a:extLst>
              <a:ext uri="{28A0092B-C50C-407E-A947-70E740481C1C}">
                <a14:useLocalDpi xmlns:a14="http://schemas.microsoft.com/office/drawing/2010/main" val="0"/>
              </a:ext>
            </a:extLst>
          </a:blip>
          <a:srcRect/>
          <a:stretch>
            <a:fillRect/>
          </a:stretch>
        </p:blipFill>
        <p:spPr bwMode="auto">
          <a:xfrm>
            <a:off x="1723027" y="2147105"/>
            <a:ext cx="6030583" cy="1685860"/>
          </a:xfrm>
          <a:prstGeom prst="rect">
            <a:avLst/>
          </a:prstGeom>
          <a:noFill/>
          <a:ln>
            <a:noFill/>
          </a:ln>
        </p:spPr>
      </p:pic>
      <p:sp>
        <p:nvSpPr>
          <p:cNvPr id="2" name="Rectangle 1"/>
          <p:cNvSpPr/>
          <p:nvPr/>
        </p:nvSpPr>
        <p:spPr>
          <a:xfrm>
            <a:off x="613775" y="3825629"/>
            <a:ext cx="10809962"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2. Speech Recognition</a:t>
            </a:r>
          </a:p>
          <a:p>
            <a:r>
              <a:rPr lang="en-IN" dirty="0">
                <a:latin typeface="Times New Roman" panose="02020603050405020304" pitchFamily="18" charset="0"/>
                <a:cs typeface="Times New Roman" panose="02020603050405020304" pitchFamily="18" charset="0"/>
              </a:rPr>
              <a:t>Recurrent Neural Networks has replaced the traditional speech recognition models that made use of Hidden Markov Models. </a:t>
            </a:r>
          </a:p>
          <a:p>
            <a:r>
              <a:rPr lang="en-IN" dirty="0">
                <a:latin typeface="Times New Roman" panose="02020603050405020304" pitchFamily="18" charset="0"/>
                <a:cs typeface="Times New Roman" panose="02020603050405020304" pitchFamily="18" charset="0"/>
              </a:rPr>
              <a:t>These Recurrent Neural Networks, along with LSTMs, are better poised at classifying speeches and converting them into text without loss of context</a:t>
            </a:r>
          </a:p>
        </p:txBody>
      </p:sp>
      <p:pic>
        <p:nvPicPr>
          <p:cNvPr id="10" name="Picture 9" descr="Recurrent Neural Network in TensorFlow"/>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229200"/>
            <a:ext cx="3810000" cy="1203201"/>
          </a:xfrm>
          <a:prstGeom prst="rect">
            <a:avLst/>
          </a:prstGeom>
          <a:noFill/>
          <a:ln>
            <a:noFill/>
          </a:ln>
        </p:spPr>
      </p:pic>
      <p:sp>
        <p:nvSpPr>
          <p:cNvPr id="3" name="Title 1">
            <a:extLst>
              <a:ext uri="{FF2B5EF4-FFF2-40B4-BE49-F238E27FC236}">
                <a16:creationId xmlns:a16="http://schemas.microsoft.com/office/drawing/2014/main" id="{5C74F549-F605-6BBD-C635-8F1AB5BE5C1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23048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11</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kumimoji="0" lang="en-IN" altLang="zh-CN" sz="4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Applications of RNN Cont’d …</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478302" y="1012874"/>
            <a:ext cx="11113476" cy="193899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Sentiment Analysis</a:t>
            </a:r>
          </a:p>
          <a:p>
            <a:r>
              <a:rPr lang="en-IN" sz="2400" dirty="0">
                <a:latin typeface="Times New Roman" panose="02020603050405020304" pitchFamily="18" charset="0"/>
                <a:cs typeface="Times New Roman" panose="02020603050405020304" pitchFamily="18" charset="0"/>
              </a:rPr>
              <a:t>We make use of sentiment analysis to positivity, negativity, or the neutrality of the sentence. Therefore, RNNs are most adept at handling data sequentially to find sentiments of the sentence.</a:t>
            </a:r>
          </a:p>
          <a:p>
            <a:pPr algn="ctr"/>
            <a:endParaRPr lang="en-US" sz="2400" dirty="0">
              <a:latin typeface="Times New Roman" panose="02020603050405020304" pitchFamily="18" charset="0"/>
              <a:cs typeface="Times New Roman" panose="02020603050405020304" pitchFamily="18" charset="0"/>
            </a:endParaRPr>
          </a:p>
        </p:txBody>
      </p:sp>
      <p:pic>
        <p:nvPicPr>
          <p:cNvPr id="10" name="Picture 9" descr="Recurrent Neural Network in TensorFlow"/>
          <p:cNvPicPr/>
          <p:nvPr/>
        </p:nvPicPr>
        <p:blipFill>
          <a:blip r:embed="rId2">
            <a:extLst>
              <a:ext uri="{28A0092B-C50C-407E-A947-70E740481C1C}">
                <a14:useLocalDpi xmlns:a14="http://schemas.microsoft.com/office/drawing/2010/main" val="0"/>
              </a:ext>
            </a:extLst>
          </a:blip>
          <a:srcRect/>
          <a:stretch>
            <a:fillRect/>
          </a:stretch>
        </p:blipFill>
        <p:spPr bwMode="auto">
          <a:xfrm>
            <a:off x="2286027" y="2714097"/>
            <a:ext cx="6055701" cy="3045046"/>
          </a:xfrm>
          <a:prstGeom prst="rect">
            <a:avLst/>
          </a:prstGeom>
          <a:noFill/>
          <a:ln>
            <a:noFill/>
          </a:ln>
        </p:spPr>
      </p:pic>
      <p:sp>
        <p:nvSpPr>
          <p:cNvPr id="2" name="Title 1">
            <a:extLst>
              <a:ext uri="{FF2B5EF4-FFF2-40B4-BE49-F238E27FC236}">
                <a16:creationId xmlns:a16="http://schemas.microsoft.com/office/drawing/2014/main" id="{A536A40D-63B7-8021-8D30-7224CE8159D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12284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12</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US" altLang="en-US" sz="4400" b="1" dirty="0">
                <a:solidFill>
                  <a:schemeClr val="bg1"/>
                </a:solidFill>
                <a:latin typeface="Times New Roman" panose="02020603050405020304" pitchFamily="18" charset="0"/>
                <a:cs typeface="Times New Roman" panose="02020603050405020304" pitchFamily="18" charset="0"/>
              </a:rPr>
              <a:t>More About Recurrent Networks</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543421" y="1095523"/>
            <a:ext cx="11107805" cy="5133713"/>
          </a:xfrm>
          <a:prstGeom prst="rect">
            <a:avLst/>
          </a:prstGeom>
          <a:noFill/>
        </p:spPr>
        <p:txBody>
          <a:bodyPr wrap="square" rtlCol="0">
            <a:spAutoFit/>
          </a:bodyPr>
          <a:lstStyle/>
          <a:p>
            <a:pPr marL="342900" indent="-342900">
              <a:lnSpc>
                <a:spcPct val="90000"/>
              </a:lnSpc>
              <a:buClr>
                <a:schemeClr val="accent2"/>
              </a:buClr>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Employ feedback (positive, negative, or both)</a:t>
            </a:r>
          </a:p>
          <a:p>
            <a:pPr lvl="1">
              <a:lnSpc>
                <a:spcPct val="90000"/>
              </a:lnSpc>
              <a:buClr>
                <a:schemeClr val="accent2"/>
              </a:buClr>
            </a:pPr>
            <a:r>
              <a:rPr lang="en-US" altLang="en-US" sz="2800" dirty="0">
                <a:latin typeface="Times New Roman" panose="02020603050405020304" pitchFamily="18" charset="0"/>
                <a:cs typeface="Times New Roman" panose="02020603050405020304" pitchFamily="18" charset="0"/>
              </a:rPr>
              <a:t>a. Not necessarily stable</a:t>
            </a:r>
          </a:p>
          <a:p>
            <a:pPr lvl="1">
              <a:lnSpc>
                <a:spcPct val="90000"/>
              </a:lnSpc>
              <a:buClr>
                <a:schemeClr val="accent2"/>
              </a:buClr>
            </a:pPr>
            <a:r>
              <a:rPr lang="en-US" altLang="en-US" sz="2800" dirty="0">
                <a:latin typeface="Times New Roman" panose="02020603050405020304" pitchFamily="18" charset="0"/>
                <a:cs typeface="Times New Roman" panose="02020603050405020304" pitchFamily="18" charset="0"/>
              </a:rPr>
              <a:t>b. Symmetric connections can ensure stability</a:t>
            </a:r>
          </a:p>
          <a:p>
            <a:pPr marL="342900" indent="-342900">
              <a:lnSpc>
                <a:spcPct val="90000"/>
              </a:lnSpc>
              <a:buClr>
                <a:schemeClr val="accent2"/>
              </a:buClr>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Why use recurrent networks?</a:t>
            </a:r>
          </a:p>
          <a:p>
            <a:pPr lvl="1">
              <a:lnSpc>
                <a:spcPct val="90000"/>
              </a:lnSpc>
              <a:buClr>
                <a:schemeClr val="accent2"/>
              </a:buClr>
            </a:pPr>
            <a:r>
              <a:rPr lang="en-US" altLang="en-US" sz="2800" dirty="0">
                <a:latin typeface="Times New Roman" panose="02020603050405020304" pitchFamily="18" charset="0"/>
                <a:cs typeface="Times New Roman" panose="02020603050405020304" pitchFamily="18" charset="0"/>
              </a:rPr>
              <a:t>a. Can learn temporal patterns (time series or oscillations)</a:t>
            </a:r>
          </a:p>
          <a:p>
            <a:pPr lvl="1">
              <a:lnSpc>
                <a:spcPct val="90000"/>
              </a:lnSpc>
              <a:buClr>
                <a:schemeClr val="accent2"/>
              </a:buClr>
            </a:pPr>
            <a:r>
              <a:rPr lang="en-US" altLang="en-US" sz="2800" dirty="0">
                <a:latin typeface="Times New Roman" panose="02020603050405020304" pitchFamily="18" charset="0"/>
                <a:cs typeface="Times New Roman" panose="02020603050405020304" pitchFamily="18" charset="0"/>
              </a:rPr>
              <a:t>b. Biologically realistic</a:t>
            </a:r>
          </a:p>
          <a:p>
            <a:pPr lvl="1">
              <a:lnSpc>
                <a:spcPct val="90000"/>
              </a:lnSpc>
              <a:buClr>
                <a:schemeClr val="accent2"/>
              </a:buClr>
            </a:pPr>
            <a:r>
              <a:rPr lang="en-US" altLang="en-US" sz="2800" dirty="0">
                <a:latin typeface="Times New Roman" panose="02020603050405020304" pitchFamily="18" charset="0"/>
                <a:cs typeface="Times New Roman" panose="02020603050405020304" pitchFamily="18" charset="0"/>
              </a:rPr>
              <a:t>c. Majority of connections to neurons in cerebral cortex are feedback connections from local or distant neurons</a:t>
            </a:r>
          </a:p>
          <a:p>
            <a:pPr marL="342900" indent="-342900">
              <a:lnSpc>
                <a:spcPct val="90000"/>
              </a:lnSpc>
              <a:buClr>
                <a:schemeClr val="accent2"/>
              </a:buClr>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Examples</a:t>
            </a:r>
          </a:p>
          <a:p>
            <a:pPr marL="800100" lvl="1" indent="-342900">
              <a:lnSpc>
                <a:spcPct val="90000"/>
              </a:lnSpc>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Hopfield network</a:t>
            </a:r>
          </a:p>
          <a:p>
            <a:pPr marL="800100" lvl="1" indent="-342900">
              <a:lnSpc>
                <a:spcPct val="90000"/>
              </a:lnSpc>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Boltzmann machine (Hopfield-like net with input &amp; output units)</a:t>
            </a:r>
          </a:p>
          <a:p>
            <a:pPr marL="800100" lvl="1" indent="-342900">
              <a:lnSpc>
                <a:spcPct val="90000"/>
              </a:lnSpc>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Recurrent backpropagation networks: for small sequences, unfold network in time dimension and use backpropagation learning</a:t>
            </a:r>
          </a:p>
        </p:txBody>
      </p:sp>
      <p:sp>
        <p:nvSpPr>
          <p:cNvPr id="2" name="Title 1">
            <a:extLst>
              <a:ext uri="{FF2B5EF4-FFF2-40B4-BE49-F238E27FC236}">
                <a16:creationId xmlns:a16="http://schemas.microsoft.com/office/drawing/2014/main" id="{80739E87-010D-6C4B-208E-D8F4C314913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94893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13</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US" altLang="en-US" sz="4400" b="1" dirty="0">
                <a:solidFill>
                  <a:schemeClr val="bg1"/>
                </a:solidFill>
                <a:latin typeface="Times New Roman" panose="02020603050405020304" pitchFamily="18" charset="0"/>
                <a:cs typeface="Times New Roman" panose="02020603050405020304" pitchFamily="18" charset="0"/>
              </a:rPr>
              <a:t>An Example of Recurrent Network</a:t>
            </a:r>
            <a:endParaRPr lang="zh-CN" altLang="en-US" sz="28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7910346" y="1104935"/>
            <a:ext cx="2299063" cy="369332"/>
          </a:xfrm>
          <a:prstGeom prst="rect">
            <a:avLst/>
          </a:prstGeom>
          <a:noFill/>
        </p:spPr>
        <p:txBody>
          <a:bodyPr wrap="square" rtlCol="0">
            <a:spAutoFit/>
          </a:bodyPr>
          <a:lstStyle/>
          <a:p>
            <a:r>
              <a:rPr lang="en-US" altLang="en-US" dirty="0"/>
              <a:t>Elman network</a:t>
            </a:r>
          </a:p>
        </p:txBody>
      </p:sp>
      <p:sp>
        <p:nvSpPr>
          <p:cNvPr id="10" name="Rectangle 3">
            <a:extLst>
              <a:ext uri="{FF2B5EF4-FFF2-40B4-BE49-F238E27FC236}">
                <a16:creationId xmlns:a16="http://schemas.microsoft.com/office/drawing/2014/main" id="{646EDFB6-B144-DDE5-C0B6-E212B0056A57}"/>
              </a:ext>
            </a:extLst>
          </p:cNvPr>
          <p:cNvSpPr>
            <a:spLocks noGrp="1" noChangeArrowheads="1"/>
          </p:cNvSpPr>
          <p:nvPr>
            <p:ph sz="half" idx="1"/>
          </p:nvPr>
        </p:nvSpPr>
        <p:spPr>
          <a:xfrm>
            <a:off x="914396" y="1413704"/>
            <a:ext cx="5181600" cy="4351338"/>
          </a:xfrm>
        </p:spPr>
        <p:txBody>
          <a:bodyPr>
            <a:normAutofit/>
          </a:bodyPr>
          <a:lstStyle/>
          <a:p>
            <a:pPr lvl="1">
              <a:buClr>
                <a:schemeClr val="accent2"/>
              </a:buClr>
            </a:pPr>
            <a:r>
              <a:rPr lang="en-US" altLang="en-US" sz="3200" dirty="0">
                <a:latin typeface="Times New Roman" panose="02020603050405020304" pitchFamily="18" charset="0"/>
                <a:cs typeface="Times New Roman" panose="02020603050405020304" pitchFamily="18" charset="0"/>
              </a:rPr>
              <a:t>Elman networks</a:t>
            </a:r>
          </a:p>
          <a:p>
            <a:pPr lvl="2">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Partially recurrent</a:t>
            </a:r>
          </a:p>
          <a:p>
            <a:pPr lvl="2">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Context units keep internal memory of part inputs</a:t>
            </a:r>
          </a:p>
          <a:p>
            <a:pPr lvl="2">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Fixed context weights</a:t>
            </a:r>
          </a:p>
          <a:p>
            <a:pPr lvl="2">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Backpropagation for learning</a:t>
            </a:r>
          </a:p>
          <a:p>
            <a:pPr lvl="2">
              <a:buClr>
                <a:schemeClr val="accent2"/>
              </a:buClr>
              <a:buFont typeface="Courier New" panose="02070309020205020404" pitchFamily="49" charset="0"/>
              <a:buChar char="o"/>
            </a:pPr>
            <a:r>
              <a:rPr lang="en-US" altLang="en-US" sz="2800" dirty="0">
                <a:latin typeface="Times New Roman" panose="02020603050405020304" pitchFamily="18" charset="0"/>
                <a:cs typeface="Times New Roman" panose="02020603050405020304" pitchFamily="18" charset="0"/>
              </a:rPr>
              <a:t>E.g. Can disambiguate A</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BC and CBA</a:t>
            </a:r>
            <a:endParaRPr lang="en-US" altLang="en-US" sz="2800" dirty="0">
              <a:latin typeface="Times New Roman" panose="02020603050405020304" pitchFamily="18" charset="0"/>
              <a:cs typeface="Times New Roman" panose="02020603050405020304" pitchFamily="18" charset="0"/>
            </a:endParaRPr>
          </a:p>
        </p:txBody>
      </p:sp>
      <p:pic>
        <p:nvPicPr>
          <p:cNvPr id="11" name="Picture 5">
            <a:extLst>
              <a:ext uri="{FF2B5EF4-FFF2-40B4-BE49-F238E27FC236}">
                <a16:creationId xmlns:a16="http://schemas.microsoft.com/office/drawing/2014/main" id="{0CAA77CE-E753-C0E1-9069-56D95CD8A2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5110" y="1636748"/>
            <a:ext cx="4889533" cy="412829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A6B8B1D2-90F9-C4F9-E8AA-A6235F979B2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665915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14</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US" altLang="en-US" sz="4400" b="1" dirty="0">
                <a:solidFill>
                  <a:schemeClr val="bg1"/>
                </a:solidFill>
                <a:latin typeface="Times New Roman" panose="02020603050405020304" pitchFamily="18" charset="0"/>
                <a:cs typeface="Times New Roman" panose="02020603050405020304" pitchFamily="18" charset="0"/>
              </a:rPr>
              <a:t>Hopfield Networks</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3" name="Rectangle 3">
            <a:extLst>
              <a:ext uri="{FF2B5EF4-FFF2-40B4-BE49-F238E27FC236}">
                <a16:creationId xmlns:a16="http://schemas.microsoft.com/office/drawing/2014/main" id="{F8FD127D-13F8-75FE-7C02-672B8E4D40C7}"/>
              </a:ext>
            </a:extLst>
          </p:cNvPr>
          <p:cNvSpPr txBox="1">
            <a:spLocks noChangeArrowheads="1"/>
          </p:cNvSpPr>
          <p:nvPr/>
        </p:nvSpPr>
        <p:spPr>
          <a:xfrm>
            <a:off x="595313" y="1184989"/>
            <a:ext cx="10974646" cy="482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altLang="en-US" dirty="0">
                <a:latin typeface="Times New Roman" panose="02020603050405020304" pitchFamily="18" charset="0"/>
                <a:cs typeface="Times New Roman" panose="02020603050405020304" pitchFamily="18" charset="0"/>
              </a:rPr>
              <a:t>Hopfield showed that asynchronous updating in symmetric networks minimizes an “energy” function and leads to a stable final state for a given initial state</a:t>
            </a:r>
          </a:p>
          <a:p>
            <a:pPr>
              <a:buClr>
                <a:schemeClr val="accent2"/>
              </a:buClr>
            </a:pPr>
            <a:r>
              <a:rPr lang="en-US" altLang="en-US" dirty="0">
                <a:latin typeface="Times New Roman" panose="02020603050405020304" pitchFamily="18" charset="0"/>
                <a:cs typeface="Times New Roman" panose="02020603050405020304" pitchFamily="18" charset="0"/>
              </a:rPr>
              <a:t>Define an energy function (analogous to the gradient descent error function)</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E = -1/2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w</a:t>
            </a:r>
            <a:r>
              <a:rPr lang="en-US" altLang="en-US"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j</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S</a:t>
            </a:r>
            <a:r>
              <a:rPr lang="en-US" altLang="en-US" baseline="-25000" dirty="0">
                <a:latin typeface="Times New Roman" panose="02020603050405020304" pitchFamily="18" charset="0"/>
                <a:cs typeface="Times New Roman" panose="02020603050405020304" pitchFamily="18" charset="0"/>
                <a:sym typeface="Symbol" panose="05050102010706020507" pitchFamily="18" charset="2"/>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p>
          <a:p>
            <a:pPr>
              <a:buClr>
                <a:schemeClr val="accent2"/>
              </a:buClr>
            </a:pPr>
            <a:r>
              <a:rPr lang="en-US" altLang="en-US" dirty="0">
                <a:latin typeface="Times New Roman" panose="02020603050405020304" pitchFamily="18" charset="0"/>
                <a:cs typeface="Times New Roman" panose="02020603050405020304" pitchFamily="18" charset="0"/>
              </a:rPr>
              <a:t>Suppose a random unit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was updated: E always decreases! </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If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is initially –1 and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w</a:t>
            </a:r>
            <a:r>
              <a:rPr lang="en-US" altLang="en-US"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&gt; </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then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becomes +1</a:t>
            </a:r>
          </a:p>
          <a:p>
            <a:pPr marL="914400" lvl="2" indent="0">
              <a:buClr>
                <a:schemeClr val="accent2"/>
              </a:buClr>
              <a:buNone/>
            </a:pPr>
            <a:r>
              <a:rPr lang="en-US" altLang="en-US" dirty="0">
                <a:latin typeface="Times New Roman" panose="02020603050405020304" pitchFamily="18" charset="0"/>
                <a:cs typeface="Times New Roman" panose="02020603050405020304" pitchFamily="18" charset="0"/>
              </a:rPr>
              <a:t>Change in E = -1/2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sz="2400"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ji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sz="2400"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baseline="-25000" dirty="0" err="1">
                <a:latin typeface="Times New Roman" panose="02020603050405020304" pitchFamily="18" charset="0"/>
                <a:cs typeface="Times New Roman" panose="02020603050405020304" pitchFamily="18" charset="0"/>
              </a:rPr>
              <a:t>i</a:t>
            </a:r>
            <a:r>
              <a:rPr lang="en-US" altLang="en-US" sz="2400"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&lt; 0 !!</a:t>
            </a:r>
            <a:endParaRPr lang="en-US" altLang="en-US" sz="2400" baseline="-25000" dirty="0">
              <a:latin typeface="Times New Roman" panose="02020603050405020304" pitchFamily="18" charset="0"/>
              <a:cs typeface="Times New Roman" panose="02020603050405020304" pitchFamily="18" charset="0"/>
            </a:endParaRP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If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is initially +1 and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w</a:t>
            </a:r>
            <a:r>
              <a:rPr lang="en-US" altLang="en-US"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&lt; </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then </a:t>
            </a:r>
            <a:r>
              <a:rPr lang="en-US" altLang="en-US" dirty="0" err="1">
                <a:latin typeface="Times New Roman" panose="02020603050405020304" pitchFamily="18" charset="0"/>
                <a:cs typeface="Times New Roman" panose="02020603050405020304" pitchFamily="18" charset="0"/>
              </a:rPr>
              <a:t>s</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becomes -1</a:t>
            </a:r>
          </a:p>
          <a:p>
            <a:pPr marL="914400" lvl="2" indent="0">
              <a:buClr>
                <a:schemeClr val="accent2"/>
              </a:buClr>
              <a:buNone/>
            </a:pPr>
            <a:r>
              <a:rPr lang="en-US" altLang="en-US" dirty="0">
                <a:latin typeface="Times New Roman" panose="02020603050405020304" pitchFamily="18" charset="0"/>
                <a:cs typeface="Times New Roman" panose="02020603050405020304" pitchFamily="18" charset="0"/>
              </a:rPr>
              <a:t>Change in E = 1/2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sz="2400"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ji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sz="2400"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w</a:t>
            </a:r>
            <a:r>
              <a:rPr lang="en-US" altLang="en-US" sz="2400" baseline="-25000"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a:t>
            </a:r>
            <a:r>
              <a:rPr lang="en-US" altLang="en-US" sz="2400"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&lt; 0 !!</a:t>
            </a:r>
          </a:p>
        </p:txBody>
      </p:sp>
      <p:sp>
        <p:nvSpPr>
          <p:cNvPr id="4" name="Title 1">
            <a:extLst>
              <a:ext uri="{FF2B5EF4-FFF2-40B4-BE49-F238E27FC236}">
                <a16:creationId xmlns:a16="http://schemas.microsoft.com/office/drawing/2014/main" id="{D372ECF9-91EB-6E55-926C-6ADBE9CF142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147594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15</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US" altLang="en-US" sz="4400" b="1" dirty="0">
                <a:solidFill>
                  <a:schemeClr val="bg1"/>
                </a:solidFill>
                <a:latin typeface="Times New Roman" panose="02020603050405020304" pitchFamily="18" charset="0"/>
                <a:cs typeface="Times New Roman" panose="02020603050405020304" pitchFamily="18" charset="0"/>
              </a:rPr>
              <a:t>Self-Organizing Maps (</a:t>
            </a:r>
            <a:r>
              <a:rPr lang="en-US" altLang="en-US" sz="4400" b="1" dirty="0" err="1">
                <a:solidFill>
                  <a:schemeClr val="bg1"/>
                </a:solidFill>
                <a:latin typeface="Times New Roman" panose="02020603050405020304" pitchFamily="18" charset="0"/>
                <a:cs typeface="Times New Roman" panose="02020603050405020304" pitchFamily="18" charset="0"/>
              </a:rPr>
              <a:t>Kohonen</a:t>
            </a:r>
            <a:r>
              <a:rPr lang="en-US" altLang="en-US" sz="4400" b="1" dirty="0">
                <a:solidFill>
                  <a:schemeClr val="bg1"/>
                </a:solidFill>
                <a:latin typeface="Times New Roman" panose="02020603050405020304" pitchFamily="18" charset="0"/>
                <a:cs typeface="Times New Roman" panose="02020603050405020304" pitchFamily="18" charset="0"/>
              </a:rPr>
              <a:t> Maps)</a:t>
            </a:r>
            <a:endParaRPr lang="zh-CN" altLang="en-US" sz="1600" b="1" dirty="0">
              <a:solidFill>
                <a:schemeClr val="bg1"/>
              </a:solidFill>
              <a:latin typeface="Times New Roman" panose="02020603050405020304" pitchFamily="18" charset="0"/>
              <a:ea typeface="+mj-ea"/>
              <a:cs typeface="Times New Roman" panose="02020603050405020304" pitchFamily="18" charset="0"/>
            </a:endParaRPr>
          </a:p>
        </p:txBody>
      </p:sp>
      <p:sp>
        <p:nvSpPr>
          <p:cNvPr id="10" name="Rectangle 3">
            <a:extLst>
              <a:ext uri="{FF2B5EF4-FFF2-40B4-BE49-F238E27FC236}">
                <a16:creationId xmlns:a16="http://schemas.microsoft.com/office/drawing/2014/main" id="{646EDFB6-B144-DDE5-C0B6-E212B0056A57}"/>
              </a:ext>
            </a:extLst>
          </p:cNvPr>
          <p:cNvSpPr>
            <a:spLocks noGrp="1" noChangeArrowheads="1"/>
          </p:cNvSpPr>
          <p:nvPr>
            <p:ph sz="half" idx="1"/>
          </p:nvPr>
        </p:nvSpPr>
        <p:spPr>
          <a:xfrm>
            <a:off x="838200" y="1352939"/>
            <a:ext cx="5181600" cy="4824024"/>
          </a:xfrm>
        </p:spPr>
        <p:txBody>
          <a:bodyPr>
            <a:normAutofit fontScale="92500"/>
          </a:bodyPr>
          <a:lstStyle/>
          <a:p>
            <a:pPr>
              <a:buClr>
                <a:schemeClr val="accent2"/>
              </a:buClr>
            </a:pPr>
            <a:r>
              <a:rPr lang="en-US" altLang="en-US" dirty="0">
                <a:latin typeface="Times New Roman" panose="02020603050405020304" pitchFamily="18" charset="0"/>
                <a:cs typeface="Times New Roman" panose="02020603050405020304" pitchFamily="18" charset="0"/>
              </a:rPr>
              <a:t>Feature maps</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Competitive networks</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Neurons have locations</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For each input, winner is the unit with largest output</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Weights of winner and nearby units modified to resemble input pattern </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Nearby inputs are thus mapped topographically</a:t>
            </a:r>
          </a:p>
          <a:p>
            <a:pPr>
              <a:buClr>
                <a:schemeClr val="accent2"/>
              </a:buClr>
            </a:pPr>
            <a:r>
              <a:rPr lang="en-US" altLang="en-US" dirty="0">
                <a:latin typeface="Times New Roman" panose="02020603050405020304" pitchFamily="18" charset="0"/>
                <a:cs typeface="Times New Roman" panose="02020603050405020304" pitchFamily="18" charset="0"/>
              </a:rPr>
              <a:t>Biological relevance</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Retinotopic map</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Somatosensory map</a:t>
            </a:r>
          </a:p>
          <a:p>
            <a:pPr lvl="1">
              <a:buClr>
                <a:schemeClr val="accent2"/>
              </a:buClr>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Tonotopic map</a:t>
            </a:r>
            <a:endParaRPr lang="en-US"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17EE72-DF9B-00E2-F1EB-88F68B941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6" y="1558212"/>
            <a:ext cx="5534025" cy="45160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2B619AE-540C-7DBB-BF19-3BA6DD5554B0}"/>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566264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16</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US" sz="4400" b="1" dirty="0">
                <a:solidFill>
                  <a:schemeClr val="bg1"/>
                </a:solidFill>
                <a:latin typeface="Times New Roman" panose="02020603050405020304" pitchFamily="18" charset="0"/>
                <a:cs typeface="Times New Roman" panose="02020603050405020304" pitchFamily="18" charset="0"/>
              </a:rPr>
              <a:t>Long Short Term Memory (LSTM)</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2" name="Rectangle 1"/>
          <p:cNvSpPr/>
          <p:nvPr/>
        </p:nvSpPr>
        <p:spPr>
          <a:xfrm>
            <a:off x="764088" y="1135686"/>
            <a:ext cx="10409127" cy="2677656"/>
          </a:xfrm>
          <a:prstGeom prst="rect">
            <a:avLst/>
          </a:prstGeom>
        </p:spPr>
        <p:txBody>
          <a:bodyPr wrap="square">
            <a:spAutoFit/>
          </a:bodyPr>
          <a:lstStyle/>
          <a:p>
            <a:pPr marL="285750" indent="-285750" fontAlgn="base">
              <a:buClr>
                <a:schemeClr val="accent2"/>
              </a:buClr>
              <a:buFont typeface="Arial" pitchFamily="34" charset="0"/>
              <a:buChar char="•"/>
            </a:pPr>
            <a:r>
              <a:rPr lang="en-IN" sz="2800" dirty="0" smtClean="0">
                <a:latin typeface="Times New Roman" pitchFamily="18" charset="0"/>
                <a:cs typeface="Times New Roman" pitchFamily="18" charset="0"/>
              </a:rPr>
              <a:t>LSTM is a variant of RNN</a:t>
            </a:r>
            <a:endParaRPr lang="en-US" sz="2800" dirty="0">
              <a:latin typeface="Times New Roman" pitchFamily="18" charset="0"/>
              <a:cs typeface="Times New Roman" pitchFamily="18" charset="0"/>
            </a:endParaRPr>
          </a:p>
          <a:p>
            <a:pPr marL="285750" indent="-285750" algn="just" fontAlgn="base">
              <a:buClr>
                <a:schemeClr val="accent2"/>
              </a:buClr>
              <a:buFont typeface="Arial" pitchFamily="34" charset="0"/>
              <a:buChar char="•"/>
            </a:pPr>
            <a:r>
              <a:rPr lang="en-US" sz="2800" dirty="0">
                <a:latin typeface="Times New Roman" pitchFamily="18" charset="0"/>
                <a:cs typeface="Times New Roman" pitchFamily="18" charset="0"/>
              </a:rPr>
              <a:t>The Recurrent Neural Network saves the output of a layer and feeds this output back to the input to better predict the outcome of the layer. </a:t>
            </a:r>
          </a:p>
          <a:p>
            <a:pPr marL="285750" indent="-285750" algn="just" fontAlgn="base">
              <a:buClr>
                <a:schemeClr val="accent2"/>
              </a:buClr>
              <a:buFont typeface="Arial" pitchFamily="34" charset="0"/>
              <a:buChar char="•"/>
            </a:pPr>
            <a:r>
              <a:rPr lang="en-US" sz="2800" dirty="0">
                <a:latin typeface="Times New Roman" pitchFamily="18" charset="0"/>
                <a:cs typeface="Times New Roman" pitchFamily="18" charset="0"/>
              </a:rPr>
              <a:t>After this layer, each unit will remember some information from the previous step so that it can act as a memory cell in performing computations</a:t>
            </a:r>
            <a:r>
              <a:rPr lang="en-US" dirty="0"/>
              <a:t>. </a:t>
            </a:r>
          </a:p>
        </p:txBody>
      </p:sp>
      <p:pic>
        <p:nvPicPr>
          <p:cNvPr id="12" name="Picture 11" descr="Recurrent Neural Network in TensorFlow"/>
          <p:cNvPicPr/>
          <p:nvPr/>
        </p:nvPicPr>
        <p:blipFill>
          <a:blip r:embed="rId2">
            <a:extLst>
              <a:ext uri="{28A0092B-C50C-407E-A947-70E740481C1C}">
                <a14:useLocalDpi xmlns:a14="http://schemas.microsoft.com/office/drawing/2010/main" val="0"/>
              </a:ext>
            </a:extLst>
          </a:blip>
          <a:srcRect/>
          <a:stretch>
            <a:fillRect/>
          </a:stretch>
        </p:blipFill>
        <p:spPr bwMode="auto">
          <a:xfrm>
            <a:off x="2869320" y="3813341"/>
            <a:ext cx="4571139" cy="2136521"/>
          </a:xfrm>
          <a:prstGeom prst="rect">
            <a:avLst/>
          </a:prstGeom>
          <a:noFill/>
          <a:ln>
            <a:noFill/>
          </a:ln>
        </p:spPr>
      </p:pic>
      <p:sp>
        <p:nvSpPr>
          <p:cNvPr id="8" name="Title 1">
            <a:extLst>
              <a:ext uri="{FF2B5EF4-FFF2-40B4-BE49-F238E27FC236}">
                <a16:creationId xmlns:a16="http://schemas.microsoft.com/office/drawing/2014/main" id="{57EEC490-3ECC-AE8F-F15B-58E0A0A7FEA2}"/>
              </a:ext>
            </a:extLst>
          </p:cNvPr>
          <p:cNvSpPr txBox="1">
            <a:spLocks noChangeArrowheads="1"/>
          </p:cNvSpPr>
          <p:nvPr/>
        </p:nvSpPr>
        <p:spPr>
          <a:xfrm>
            <a:off x="-1" y="6460284"/>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57533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4-10 at 6.1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283" y="4880661"/>
            <a:ext cx="3747636" cy="1620157"/>
          </a:xfrm>
          <a:prstGeom prst="rect">
            <a:avLst/>
          </a:prstGeom>
        </p:spPr>
      </p:pic>
      <p:pic>
        <p:nvPicPr>
          <p:cNvPr id="10" name="Picture 9"/>
          <p:cNvPicPr>
            <a:picLocks noChangeAspect="1"/>
          </p:cNvPicPr>
          <p:nvPr/>
        </p:nvPicPr>
        <p:blipFill>
          <a:blip r:embed="rId3"/>
          <a:stretch>
            <a:fillRect/>
          </a:stretch>
        </p:blipFill>
        <p:spPr>
          <a:xfrm rot="16200000">
            <a:off x="1526991" y="2896293"/>
            <a:ext cx="2232095" cy="1112062"/>
          </a:xfrm>
          <a:prstGeom prst="rect">
            <a:avLst/>
          </a:prstGeom>
        </p:spPr>
      </p:pic>
      <p:pic>
        <p:nvPicPr>
          <p:cNvPr id="11" name="Picture 10"/>
          <p:cNvPicPr>
            <a:picLocks noChangeAspect="1"/>
          </p:cNvPicPr>
          <p:nvPr/>
        </p:nvPicPr>
        <p:blipFill>
          <a:blip r:embed="rId3"/>
          <a:stretch>
            <a:fillRect/>
          </a:stretch>
        </p:blipFill>
        <p:spPr>
          <a:xfrm rot="16200000">
            <a:off x="2840051" y="2896293"/>
            <a:ext cx="2232095" cy="1112062"/>
          </a:xfrm>
          <a:prstGeom prst="rect">
            <a:avLst/>
          </a:prstGeom>
        </p:spPr>
      </p:pic>
      <p:pic>
        <p:nvPicPr>
          <p:cNvPr id="12" name="Picture 11"/>
          <p:cNvPicPr>
            <a:picLocks noChangeAspect="1"/>
          </p:cNvPicPr>
          <p:nvPr/>
        </p:nvPicPr>
        <p:blipFill>
          <a:blip r:embed="rId3"/>
          <a:stretch>
            <a:fillRect/>
          </a:stretch>
        </p:blipFill>
        <p:spPr>
          <a:xfrm rot="16200000">
            <a:off x="4261501" y="2896293"/>
            <a:ext cx="2232095" cy="1112062"/>
          </a:xfrm>
          <a:prstGeom prst="rect">
            <a:avLst/>
          </a:prstGeom>
        </p:spPr>
      </p:pic>
      <p:pic>
        <p:nvPicPr>
          <p:cNvPr id="13" name="Picture 12"/>
          <p:cNvPicPr>
            <a:picLocks noChangeAspect="1"/>
          </p:cNvPicPr>
          <p:nvPr/>
        </p:nvPicPr>
        <p:blipFill>
          <a:blip r:embed="rId3"/>
          <a:stretch>
            <a:fillRect/>
          </a:stretch>
        </p:blipFill>
        <p:spPr>
          <a:xfrm rot="16200000">
            <a:off x="7714999" y="2896293"/>
            <a:ext cx="2232095" cy="1112062"/>
          </a:xfrm>
          <a:prstGeom prst="rect">
            <a:avLst/>
          </a:prstGeom>
        </p:spPr>
      </p:pic>
      <p:cxnSp>
        <p:nvCxnSpPr>
          <p:cNvPr id="17" name="Straight Connector 16"/>
          <p:cNvCxnSpPr/>
          <p:nvPr/>
        </p:nvCxnSpPr>
        <p:spPr>
          <a:xfrm>
            <a:off x="2642737" y="3302000"/>
            <a:ext cx="681613"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324349" y="3309258"/>
            <a:ext cx="0" cy="854529"/>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324349" y="4172858"/>
            <a:ext cx="42351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737379" y="4027716"/>
            <a:ext cx="122489" cy="14514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928146" y="3292928"/>
            <a:ext cx="681613"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609758" y="3300186"/>
            <a:ext cx="0" cy="854529"/>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09758" y="4163786"/>
            <a:ext cx="42351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022788" y="4018644"/>
            <a:ext cx="122489" cy="14514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522903" y="3283856"/>
            <a:ext cx="681613"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204515" y="3291114"/>
            <a:ext cx="0" cy="854529"/>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204515" y="4154714"/>
            <a:ext cx="42351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6617545" y="4009572"/>
            <a:ext cx="122489" cy="14514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524971" y="3274784"/>
            <a:ext cx="681613"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06583" y="3282042"/>
            <a:ext cx="0" cy="854529"/>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06583" y="4145642"/>
            <a:ext cx="42351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8619613" y="4000500"/>
            <a:ext cx="122489" cy="14514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66643" y="3628571"/>
            <a:ext cx="343364" cy="369332"/>
          </a:xfrm>
          <a:prstGeom prst="rect">
            <a:avLst/>
          </a:prstGeom>
          <a:noFill/>
        </p:spPr>
        <p:txBody>
          <a:bodyPr wrap="none" rtlCol="0">
            <a:spAutoFit/>
          </a:bodyPr>
          <a:lstStyle/>
          <a:p>
            <a:r>
              <a:rPr lang="en-US" dirty="0"/>
              <a:t>…</a:t>
            </a:r>
          </a:p>
        </p:txBody>
      </p:sp>
      <p:sp>
        <p:nvSpPr>
          <p:cNvPr id="37" name="TextBox 36"/>
          <p:cNvSpPr txBox="1"/>
          <p:nvPr/>
        </p:nvSpPr>
        <p:spPr>
          <a:xfrm>
            <a:off x="1844423" y="5133325"/>
            <a:ext cx="408915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Problem with this: it’s extremely deep and very hard to train</a:t>
            </a:r>
          </a:p>
        </p:txBody>
      </p:sp>
      <p:sp>
        <p:nvSpPr>
          <p:cNvPr id="6" name="Title 1">
            <a:extLst>
              <a:ext uri="{FF2B5EF4-FFF2-40B4-BE49-F238E27FC236}">
                <a16:creationId xmlns:a16="http://schemas.microsoft.com/office/drawing/2014/main" id="{3CF5528A-B3F6-D411-DF07-6D39F7599BD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Architecture of 1980s 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38"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79617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852E5094-3E35-631D-1F91-6326D3FD8A0F}"/>
              </a:ext>
            </a:extLst>
          </p:cNvPr>
          <p:cNvSpPr>
            <a:spLocks noGrp="1"/>
          </p:cNvSpPr>
          <p:nvPr>
            <p:ph idx="1"/>
          </p:nvPr>
        </p:nvSpPr>
        <p:spPr/>
        <p:txBody>
          <a:bodyPr/>
          <a:lstStyle/>
          <a:p>
            <a:r>
              <a:rPr lang="en-US" altLang="en-US" dirty="0"/>
              <a:t>When dealing with a time series, it tends to forget old information. When there is a distant relationship of unknown length, we wish to have a “memory” to it.</a:t>
            </a:r>
          </a:p>
          <a:p>
            <a:r>
              <a:rPr lang="en-US" altLang="en-US" dirty="0"/>
              <a:t>Vanishing gradient problem.</a:t>
            </a:r>
          </a:p>
        </p:txBody>
      </p:sp>
      <p:sp>
        <p:nvSpPr>
          <p:cNvPr id="2" name="Title 1">
            <a:extLst>
              <a:ext uri="{FF2B5EF4-FFF2-40B4-BE49-F238E27FC236}">
                <a16:creationId xmlns:a16="http://schemas.microsoft.com/office/drawing/2014/main" id="{3A9AE2C3-5E12-4FA2-0A29-48ED71E57646}"/>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Problems with </a:t>
            </a:r>
            <a:r>
              <a:rPr lang="en-IN" sz="4400" b="1" dirty="0" smtClean="0">
                <a:solidFill>
                  <a:schemeClr val="bg1"/>
                </a:solidFill>
                <a:latin typeface="Times New Roman" panose="02020603050405020304" pitchFamily="18" charset="0"/>
                <a:cs typeface="Times New Roman" panose="02020603050405020304" pitchFamily="18" charset="0"/>
              </a:rPr>
              <a:t>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4"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55011" y="1105610"/>
            <a:ext cx="408915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t>Longterm</a:t>
            </a:r>
            <a:r>
              <a:rPr lang="en-US" dirty="0"/>
              <a:t>-short term model</a:t>
            </a:r>
          </a:p>
        </p:txBody>
      </p:sp>
      <p:pic>
        <p:nvPicPr>
          <p:cNvPr id="3" name="Picture 2" descr="Screen Shot 2016-04-10 at 6.28.28 PM.png"/>
          <p:cNvPicPr>
            <a:picLocks noChangeAspect="1"/>
          </p:cNvPicPr>
          <p:nvPr/>
        </p:nvPicPr>
        <p:blipFill rotWithShape="1">
          <a:blip r:embed="rId3">
            <a:extLst>
              <a:ext uri="{28A0092B-C50C-407E-A947-70E740481C1C}">
                <a14:useLocalDpi xmlns:a14="http://schemas.microsoft.com/office/drawing/2010/main" val="0"/>
              </a:ext>
            </a:extLst>
          </a:blip>
          <a:srcRect l="2584" r="9761"/>
          <a:stretch/>
        </p:blipFill>
        <p:spPr>
          <a:xfrm>
            <a:off x="1524000" y="1614775"/>
            <a:ext cx="9104188" cy="3565010"/>
          </a:xfrm>
          <a:prstGeom prst="rect">
            <a:avLst/>
          </a:prstGeom>
        </p:spPr>
      </p:pic>
      <p:pic>
        <p:nvPicPr>
          <p:cNvPr id="5" name="Picture 4" descr="Screen Shot 2016-04-10 at 6.29.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001" y="5179786"/>
            <a:ext cx="5597071" cy="1099425"/>
          </a:xfrm>
          <a:prstGeom prst="rect">
            <a:avLst/>
          </a:prstGeom>
        </p:spPr>
      </p:pic>
      <p:sp>
        <p:nvSpPr>
          <p:cNvPr id="6" name="TextBox 5"/>
          <p:cNvSpPr txBox="1"/>
          <p:nvPr/>
        </p:nvSpPr>
        <p:spPr>
          <a:xfrm>
            <a:off x="7039429" y="5406573"/>
            <a:ext cx="2268954" cy="646331"/>
          </a:xfrm>
          <a:prstGeom prst="rect">
            <a:avLst/>
          </a:prstGeom>
          <a:noFill/>
        </p:spPr>
        <p:txBody>
          <a:bodyPr wrap="none" rtlCol="0">
            <a:spAutoFit/>
          </a:bodyPr>
          <a:lstStyle/>
          <a:p>
            <a:r>
              <a:rPr lang="el-GR" dirty="0"/>
              <a:t>σ</a:t>
            </a:r>
            <a:r>
              <a:rPr lang="en-US" dirty="0"/>
              <a:t>:  output in [0,1]</a:t>
            </a:r>
          </a:p>
          <a:p>
            <a:r>
              <a:rPr lang="en-US" dirty="0" err="1"/>
              <a:t>tanh</a:t>
            </a:r>
            <a:r>
              <a:rPr lang="en-US" dirty="0"/>
              <a:t>: output in [-1,+1]</a:t>
            </a:r>
          </a:p>
        </p:txBody>
      </p:sp>
      <p:sp>
        <p:nvSpPr>
          <p:cNvPr id="7" name="Down Arrow Callout 6"/>
          <p:cNvSpPr/>
          <p:nvPr/>
        </p:nvSpPr>
        <p:spPr>
          <a:xfrm>
            <a:off x="4541696" y="1237533"/>
            <a:ext cx="911822" cy="1682613"/>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Decide what to forget </a:t>
            </a:r>
          </a:p>
        </p:txBody>
      </p:sp>
      <p:sp>
        <p:nvSpPr>
          <p:cNvPr id="12" name="Down Arrow Callout 11"/>
          <p:cNvSpPr/>
          <p:nvPr/>
        </p:nvSpPr>
        <p:spPr>
          <a:xfrm>
            <a:off x="5345397" y="1237533"/>
            <a:ext cx="911822" cy="1682613"/>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Decide what to insert</a:t>
            </a:r>
          </a:p>
        </p:txBody>
      </p:sp>
      <p:sp>
        <p:nvSpPr>
          <p:cNvPr id="8" name="Up Arrow Callout 7"/>
          <p:cNvSpPr/>
          <p:nvPr/>
        </p:nvSpPr>
        <p:spPr>
          <a:xfrm>
            <a:off x="5779169" y="4016558"/>
            <a:ext cx="1801934" cy="1390015"/>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Combine with transformed </a:t>
            </a:r>
            <a:r>
              <a:rPr lang="en-US" dirty="0" err="1"/>
              <a:t>x</a:t>
            </a:r>
            <a:r>
              <a:rPr lang="en-US" baseline="-25000" dirty="0" err="1"/>
              <a:t>t</a:t>
            </a:r>
            <a:endParaRPr lang="en-US" baseline="-25000" dirty="0"/>
          </a:p>
        </p:txBody>
      </p:sp>
      <p:cxnSp>
        <p:nvCxnSpPr>
          <p:cNvPr id="13" name="Straight Arrow Connector 12"/>
          <p:cNvCxnSpPr/>
          <p:nvPr/>
        </p:nvCxnSpPr>
        <p:spPr>
          <a:xfrm>
            <a:off x="1596726" y="2882045"/>
            <a:ext cx="8793167" cy="0"/>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ular Callout 13"/>
          <p:cNvSpPr/>
          <p:nvPr/>
        </p:nvSpPr>
        <p:spPr>
          <a:xfrm>
            <a:off x="2077606" y="1105611"/>
            <a:ext cx="1487138" cy="794113"/>
          </a:xfrm>
          <a:prstGeom prst="wedgeRoundRectCallout">
            <a:avLst>
              <a:gd name="adj1" fmla="val -44752"/>
              <a:gd name="adj2" fmla="val 17753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“Bits of memory”</a:t>
            </a:r>
          </a:p>
        </p:txBody>
      </p:sp>
      <p:sp>
        <p:nvSpPr>
          <p:cNvPr id="15" name="Title 1">
            <a:extLst>
              <a:ext uri="{FF2B5EF4-FFF2-40B4-BE49-F238E27FC236}">
                <a16:creationId xmlns:a16="http://schemas.microsoft.com/office/drawing/2014/main" id="{090DEEA0-7D76-1E77-3B11-3F410410C35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Architecture of LSTM</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16"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66529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8"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1"/>
            <a:ext cx="12191999" cy="727788"/>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Outline</a:t>
            </a:r>
          </a:p>
        </p:txBody>
      </p:sp>
      <p:sp>
        <p:nvSpPr>
          <p:cNvPr id="5" name="TextBox 4">
            <a:extLst>
              <a:ext uri="{FF2B5EF4-FFF2-40B4-BE49-F238E27FC236}">
                <a16:creationId xmlns:a16="http://schemas.microsoft.com/office/drawing/2014/main" id="{B2D29957-E809-4287-9DDE-D352569CE762}"/>
              </a:ext>
            </a:extLst>
          </p:cNvPr>
          <p:cNvSpPr txBox="1"/>
          <p:nvPr/>
        </p:nvSpPr>
        <p:spPr>
          <a:xfrm>
            <a:off x="904638" y="1225522"/>
            <a:ext cx="10681425" cy="2923877"/>
          </a:xfrm>
          <a:prstGeom prst="rect">
            <a:avLst/>
          </a:prstGeom>
          <a:noFill/>
        </p:spPr>
        <p:txBody>
          <a:bodyPr wrap="square">
            <a:spAutoFit/>
          </a:bodyPr>
          <a:lstStyle/>
          <a:p>
            <a:pPr marL="457200" indent="-457200">
              <a:lnSpc>
                <a:spcPct val="100000"/>
              </a:lnSpc>
              <a:spcBef>
                <a:spcPts val="575"/>
              </a:spcBef>
              <a:buClr>
                <a:srgbClr val="D34817"/>
              </a:buClr>
              <a:buSzPct val="85000"/>
              <a:buFont typeface="Wingdings" panose="05000000000000000000" pitchFamily="2" charset="2"/>
              <a:buChar char="q"/>
            </a:pPr>
            <a:r>
              <a:rPr lang="en-GB" altLang="en-US" sz="2800" dirty="0" smtClean="0">
                <a:latin typeface="Times New Roman" panose="02020603050405020304" pitchFamily="18" charset="0"/>
                <a:cs typeface="Times New Roman" panose="02020603050405020304" pitchFamily="18" charset="0"/>
              </a:rPr>
              <a:t>Recurrent </a:t>
            </a:r>
            <a:r>
              <a:rPr lang="en-GB" altLang="en-US" sz="2800" dirty="0">
                <a:latin typeface="Times New Roman" panose="02020603050405020304" pitchFamily="18" charset="0"/>
                <a:cs typeface="Times New Roman" panose="02020603050405020304" pitchFamily="18" charset="0"/>
              </a:rPr>
              <a:t>Neural Network (RNN)</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2800" dirty="0">
                <a:latin typeface="Times New Roman" panose="02020603050405020304" pitchFamily="18" charset="0"/>
                <a:cs typeface="Times New Roman" panose="02020603050405020304" pitchFamily="18" charset="0"/>
              </a:rPr>
              <a:t>Long Short-Term Memory (LSTM</a:t>
            </a:r>
            <a:r>
              <a:rPr lang="en-GB" altLang="en-US" sz="2800" dirty="0" smtClean="0">
                <a:latin typeface="Times New Roman" panose="02020603050405020304" pitchFamily="18" charset="0"/>
                <a:cs typeface="Times New Roman" panose="02020603050405020304" pitchFamily="18" charset="0"/>
              </a:rPr>
              <a:t>)</a:t>
            </a:r>
          </a:p>
          <a:p>
            <a:pPr marL="457200" indent="-457200">
              <a:spcBef>
                <a:spcPts val="575"/>
              </a:spcBef>
              <a:buClr>
                <a:srgbClr val="D34817"/>
              </a:buClr>
              <a:buSzPct val="85000"/>
              <a:buFont typeface="Wingdings" panose="05000000000000000000" pitchFamily="2" charset="2"/>
              <a:buChar char="q"/>
            </a:pPr>
            <a:r>
              <a:rPr lang="en-GB" altLang="en-US" sz="2800" dirty="0">
                <a:latin typeface="Times New Roman" panose="02020603050405020304" pitchFamily="18" charset="0"/>
                <a:cs typeface="Times New Roman" panose="02020603050405020304" pitchFamily="18" charset="0"/>
              </a:rPr>
              <a:t>Gated Recurrent Units (GRU</a:t>
            </a:r>
            <a:r>
              <a:rPr lang="en-GB" altLang="en-US" sz="2800" dirty="0" smtClean="0">
                <a:latin typeface="Times New Roman" panose="02020603050405020304" pitchFamily="18" charset="0"/>
                <a:cs typeface="Times New Roman" panose="02020603050405020304" pitchFamily="18" charset="0"/>
              </a:rPr>
              <a:t>)</a:t>
            </a:r>
            <a:endParaRPr lang="en-GB" altLang="en-US" sz="2800" dirty="0">
              <a:latin typeface="Times New Roman" panose="02020603050405020304" pitchFamily="18" charset="0"/>
              <a:cs typeface="Times New Roman" panose="02020603050405020304" pitchFamily="18" charset="0"/>
            </a:endParaRPr>
          </a:p>
          <a:p>
            <a:pPr marL="457200" indent="-457200">
              <a:lnSpc>
                <a:spcPct val="100000"/>
              </a:lnSpc>
              <a:spcBef>
                <a:spcPts val="575"/>
              </a:spcBef>
              <a:buClr>
                <a:srgbClr val="D34817"/>
              </a:buClr>
              <a:buSzPct val="85000"/>
              <a:buFont typeface="Wingdings" panose="05000000000000000000" pitchFamily="2" charset="2"/>
              <a:buChar char="q"/>
            </a:pPr>
            <a:r>
              <a:rPr lang="en-GB" altLang="en-US" sz="2800" dirty="0" smtClean="0">
                <a:latin typeface="Times New Roman" panose="02020603050405020304" pitchFamily="18" charset="0"/>
                <a:cs typeface="Times New Roman" panose="02020603050405020304" pitchFamily="18" charset="0"/>
              </a:rPr>
              <a:t>Bidirectional </a:t>
            </a:r>
            <a:r>
              <a:rPr lang="en-GB" altLang="en-US" sz="2800" dirty="0">
                <a:latin typeface="Times New Roman" panose="02020603050405020304" pitchFamily="18" charset="0"/>
                <a:cs typeface="Times New Roman" panose="02020603050405020304" pitchFamily="18" charset="0"/>
              </a:rPr>
              <a:t>RNNs</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2800" dirty="0">
                <a:latin typeface="Times New Roman" panose="02020603050405020304" pitchFamily="18" charset="0"/>
                <a:cs typeface="Times New Roman" panose="02020603050405020304" pitchFamily="18" charset="0"/>
              </a:rPr>
              <a:t>Bidirectional LSTMs</a:t>
            </a:r>
          </a:p>
          <a:p>
            <a:pPr marL="342900" indent="-342900" algn="just">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1A4E94EF-07F2-AAF2-A9B9-8580BAABA41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6479493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4-10 at 7.30.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60" y="1954002"/>
            <a:ext cx="9445593" cy="2819273"/>
          </a:xfrm>
          <a:prstGeom prst="rect">
            <a:avLst/>
          </a:prstGeom>
        </p:spPr>
      </p:pic>
      <p:sp>
        <p:nvSpPr>
          <p:cNvPr id="5" name="Rounded Rectangular Callout 4"/>
          <p:cNvSpPr/>
          <p:nvPr/>
        </p:nvSpPr>
        <p:spPr>
          <a:xfrm>
            <a:off x="7418277" y="1166202"/>
            <a:ext cx="2290410" cy="1091754"/>
          </a:xfrm>
          <a:prstGeom prst="wedgeRoundRectCallout">
            <a:avLst>
              <a:gd name="adj1" fmla="val -81672"/>
              <a:gd name="adj2" fmla="val 13385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part of memory to “forget” – zero means forget this bit</a:t>
            </a:r>
          </a:p>
        </p:txBody>
      </p:sp>
      <p:sp>
        <p:nvSpPr>
          <p:cNvPr id="6" name="Title 1">
            <a:extLst>
              <a:ext uri="{FF2B5EF4-FFF2-40B4-BE49-F238E27FC236}">
                <a16:creationId xmlns:a16="http://schemas.microsoft.com/office/drawing/2014/main" id="{090DEEA0-7D76-1E77-3B11-3F410410C35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Walkthrough</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0299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3583" y="6403601"/>
            <a:ext cx="5878469" cy="369332"/>
          </a:xfrm>
          <a:prstGeom prst="rect">
            <a:avLst/>
          </a:prstGeom>
          <a:noFill/>
        </p:spPr>
        <p:txBody>
          <a:bodyPr wrap="none" rtlCol="0">
            <a:spAutoFit/>
          </a:bodyPr>
          <a:lstStyle/>
          <a:p>
            <a:r>
              <a:rPr lang="en-US" dirty="0"/>
              <a:t>http://</a:t>
            </a:r>
            <a:r>
              <a:rPr lang="en-US" dirty="0" err="1"/>
              <a:t>colah.github.io</a:t>
            </a:r>
            <a:r>
              <a:rPr lang="en-US" dirty="0"/>
              <a:t>/posts/2015-08-Understanding-LSTMs/</a:t>
            </a:r>
          </a:p>
        </p:txBody>
      </p:sp>
      <p:pic>
        <p:nvPicPr>
          <p:cNvPr id="4" name="Picture 3" descr="Screen Shot 2016-04-10 at 6.3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52403"/>
            <a:ext cx="9144000" cy="2954055"/>
          </a:xfrm>
          <a:prstGeom prst="rect">
            <a:avLst/>
          </a:prstGeom>
        </p:spPr>
      </p:pic>
      <p:sp>
        <p:nvSpPr>
          <p:cNvPr id="5" name="Rounded Rectangular Callout 4"/>
          <p:cNvSpPr/>
          <p:nvPr/>
        </p:nvSpPr>
        <p:spPr>
          <a:xfrm>
            <a:off x="7418277" y="1166202"/>
            <a:ext cx="2453236" cy="863788"/>
          </a:xfrm>
          <a:prstGeom prst="wedgeRoundRectCallout">
            <a:avLst>
              <a:gd name="adj1" fmla="val -72070"/>
              <a:gd name="adj2" fmla="val 13953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bits to insert into the next states</a:t>
            </a:r>
          </a:p>
        </p:txBody>
      </p:sp>
      <p:sp>
        <p:nvSpPr>
          <p:cNvPr id="6" name="Rounded Rectangular Callout 5"/>
          <p:cNvSpPr/>
          <p:nvPr/>
        </p:nvSpPr>
        <p:spPr>
          <a:xfrm>
            <a:off x="7103911" y="4434147"/>
            <a:ext cx="2453236" cy="863788"/>
          </a:xfrm>
          <a:prstGeom prst="wedgeRoundRectCallout">
            <a:avLst>
              <a:gd name="adj1" fmla="val -61008"/>
              <a:gd name="adj2" fmla="val -1243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content to store into the next state</a:t>
            </a:r>
          </a:p>
        </p:txBody>
      </p:sp>
      <p:sp>
        <p:nvSpPr>
          <p:cNvPr id="8" name="Title 1">
            <a:extLst>
              <a:ext uri="{FF2B5EF4-FFF2-40B4-BE49-F238E27FC236}">
                <a16:creationId xmlns:a16="http://schemas.microsoft.com/office/drawing/2014/main" id="{090DEEA0-7D76-1E77-3B11-3F410410C35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Walkthrough Cont’d …</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34250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3583" y="6403601"/>
            <a:ext cx="5878469" cy="369332"/>
          </a:xfrm>
          <a:prstGeom prst="rect">
            <a:avLst/>
          </a:prstGeom>
          <a:noFill/>
        </p:spPr>
        <p:txBody>
          <a:bodyPr wrap="none" rtlCol="0">
            <a:spAutoFit/>
          </a:bodyPr>
          <a:lstStyle/>
          <a:p>
            <a:r>
              <a:rPr lang="en-US" dirty="0"/>
              <a:t>http://</a:t>
            </a:r>
            <a:r>
              <a:rPr lang="en-US" dirty="0" err="1"/>
              <a:t>colah.github.io</a:t>
            </a:r>
            <a:r>
              <a:rPr lang="en-US" dirty="0"/>
              <a:t>/posts/2015-08-Understanding-LSTMs/</a:t>
            </a:r>
          </a:p>
        </p:txBody>
      </p:sp>
      <p:pic>
        <p:nvPicPr>
          <p:cNvPr id="5" name="Picture 4" descr="Screen Shot 2016-04-10 at 6.33.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92213"/>
            <a:ext cx="9144000" cy="2838149"/>
          </a:xfrm>
          <a:prstGeom prst="rect">
            <a:avLst/>
          </a:prstGeom>
        </p:spPr>
      </p:pic>
      <p:sp>
        <p:nvSpPr>
          <p:cNvPr id="7" name="Rounded Rectangular Callout 6"/>
          <p:cNvSpPr/>
          <p:nvPr/>
        </p:nvSpPr>
        <p:spPr>
          <a:xfrm>
            <a:off x="7678797" y="1012940"/>
            <a:ext cx="2681192" cy="1558544"/>
          </a:xfrm>
          <a:prstGeom prst="wedgeRoundRectCallout">
            <a:avLst>
              <a:gd name="adj1" fmla="val -83094"/>
              <a:gd name="adj2" fmla="val 8301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 memory cell content – mixture of not-forgotten part of previous cell and insertion</a:t>
            </a:r>
          </a:p>
        </p:txBody>
      </p:sp>
      <p:sp>
        <p:nvSpPr>
          <p:cNvPr id="6" name="Title 1">
            <a:extLst>
              <a:ext uri="{FF2B5EF4-FFF2-40B4-BE49-F238E27FC236}">
                <a16:creationId xmlns:a16="http://schemas.microsoft.com/office/drawing/2014/main" id="{090DEEA0-7D76-1E77-3B11-3F410410C35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Walkthrough Cont’d …</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8613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4-10 at 6.33.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04843"/>
            <a:ext cx="9144000" cy="2776603"/>
          </a:xfrm>
          <a:prstGeom prst="rect">
            <a:avLst/>
          </a:prstGeom>
        </p:spPr>
      </p:pic>
      <p:sp>
        <p:nvSpPr>
          <p:cNvPr id="6" name="Rounded Rectangular Callout 5"/>
          <p:cNvSpPr/>
          <p:nvPr/>
        </p:nvSpPr>
        <p:spPr>
          <a:xfrm>
            <a:off x="7667943" y="811358"/>
            <a:ext cx="2290410" cy="1091754"/>
          </a:xfrm>
          <a:prstGeom prst="wedgeRoundRectCallout">
            <a:avLst>
              <a:gd name="adj1" fmla="val -81672"/>
              <a:gd name="adj2" fmla="val 13385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part of cell to output</a:t>
            </a:r>
          </a:p>
        </p:txBody>
      </p:sp>
      <p:sp>
        <p:nvSpPr>
          <p:cNvPr id="7" name="Rounded Rectangular Callout 6"/>
          <p:cNvSpPr/>
          <p:nvPr/>
        </p:nvSpPr>
        <p:spPr>
          <a:xfrm>
            <a:off x="7440417" y="4190108"/>
            <a:ext cx="2290410" cy="1091754"/>
          </a:xfrm>
          <a:prstGeom prst="wedgeRoundRectCallout">
            <a:avLst>
              <a:gd name="adj1" fmla="val -30013"/>
              <a:gd name="adj2" fmla="val -11472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tanh</a:t>
            </a:r>
            <a:r>
              <a:rPr lang="en-US" dirty="0"/>
              <a:t> maps bits to [-1,+1] range</a:t>
            </a:r>
          </a:p>
        </p:txBody>
      </p:sp>
      <p:sp>
        <p:nvSpPr>
          <p:cNvPr id="8" name="Title 1">
            <a:extLst>
              <a:ext uri="{FF2B5EF4-FFF2-40B4-BE49-F238E27FC236}">
                <a16:creationId xmlns:a16="http://schemas.microsoft.com/office/drawing/2014/main" id="{090DEEA0-7D76-1E77-3B11-3F410410C35E}"/>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Walkthrough Cont’d …</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85392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4-10 at 6.28.28 PM.png"/>
          <p:cNvPicPr>
            <a:picLocks noChangeAspect="1"/>
          </p:cNvPicPr>
          <p:nvPr/>
        </p:nvPicPr>
        <p:blipFill rotWithShape="1">
          <a:blip r:embed="rId3">
            <a:extLst>
              <a:ext uri="{28A0092B-C50C-407E-A947-70E740481C1C}">
                <a14:useLocalDpi xmlns:a14="http://schemas.microsoft.com/office/drawing/2010/main" val="0"/>
              </a:ext>
            </a:extLst>
          </a:blip>
          <a:srcRect l="31220" r="42305"/>
          <a:stretch/>
        </p:blipFill>
        <p:spPr>
          <a:xfrm>
            <a:off x="3080665" y="1369843"/>
            <a:ext cx="3766368" cy="4882960"/>
          </a:xfrm>
          <a:prstGeom prst="rect">
            <a:avLst/>
          </a:prstGeom>
        </p:spPr>
      </p:pic>
      <p:pic>
        <p:nvPicPr>
          <p:cNvPr id="8" name="Picture 7" descr="Screen Shot 2016-04-10 at 6.33.04 PM.png"/>
          <p:cNvPicPr>
            <a:picLocks noChangeAspect="1"/>
          </p:cNvPicPr>
          <p:nvPr/>
        </p:nvPicPr>
        <p:blipFill rotWithShape="1">
          <a:blip r:embed="rId4">
            <a:extLst>
              <a:ext uri="{28A0092B-C50C-407E-A947-70E740481C1C}">
                <a14:useLocalDpi xmlns:a14="http://schemas.microsoft.com/office/drawing/2010/main" val="0"/>
              </a:ext>
            </a:extLst>
          </a:blip>
          <a:srcRect l="48316" t="34018" r="2448" b="24457"/>
          <a:stretch/>
        </p:blipFill>
        <p:spPr>
          <a:xfrm>
            <a:off x="1524001" y="1545617"/>
            <a:ext cx="4502173" cy="1226679"/>
          </a:xfrm>
          <a:prstGeom prst="rect">
            <a:avLst/>
          </a:prstGeom>
        </p:spPr>
      </p:pic>
      <p:pic>
        <p:nvPicPr>
          <p:cNvPr id="9" name="Picture 8" descr="Screen Shot 2016-04-10 at 6.33.11 PM.png"/>
          <p:cNvPicPr>
            <a:picLocks noChangeAspect="1"/>
          </p:cNvPicPr>
          <p:nvPr/>
        </p:nvPicPr>
        <p:blipFill rotWithShape="1">
          <a:blip r:embed="rId5">
            <a:extLst>
              <a:ext uri="{28A0092B-C50C-407E-A947-70E740481C1C}">
                <a14:useLocalDpi xmlns:a14="http://schemas.microsoft.com/office/drawing/2010/main" val="0"/>
              </a:ext>
            </a:extLst>
          </a:blip>
          <a:srcRect l="51166" t="43170" r="11475" b="32351"/>
          <a:stretch/>
        </p:blipFill>
        <p:spPr>
          <a:xfrm>
            <a:off x="7028021" y="2441448"/>
            <a:ext cx="3416146" cy="694755"/>
          </a:xfrm>
          <a:prstGeom prst="rect">
            <a:avLst/>
          </a:prstGeom>
        </p:spPr>
      </p:pic>
      <p:pic>
        <p:nvPicPr>
          <p:cNvPr id="11" name="Picture 10" descr="Screen Shot 2016-04-10 at 6.33.17 PM.png"/>
          <p:cNvPicPr>
            <a:picLocks noChangeAspect="1"/>
          </p:cNvPicPr>
          <p:nvPr/>
        </p:nvPicPr>
        <p:blipFill rotWithShape="1">
          <a:blip r:embed="rId6">
            <a:extLst>
              <a:ext uri="{28A0092B-C50C-407E-A947-70E740481C1C}">
                <a14:useLocalDpi xmlns:a14="http://schemas.microsoft.com/office/drawing/2010/main" val="0"/>
              </a:ext>
            </a:extLst>
          </a:blip>
          <a:srcRect l="51284" t="33521" r="6930" b="25818"/>
          <a:stretch/>
        </p:blipFill>
        <p:spPr>
          <a:xfrm>
            <a:off x="6847032" y="3430845"/>
            <a:ext cx="3820968" cy="1128978"/>
          </a:xfrm>
          <a:prstGeom prst="rect">
            <a:avLst/>
          </a:prstGeom>
        </p:spPr>
      </p:pic>
      <p:cxnSp>
        <p:nvCxnSpPr>
          <p:cNvPr id="12" name="Straight Arrow Connector 11"/>
          <p:cNvCxnSpPr/>
          <p:nvPr/>
        </p:nvCxnSpPr>
        <p:spPr>
          <a:xfrm>
            <a:off x="3507103" y="1960622"/>
            <a:ext cx="524408" cy="17601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28" idx="1"/>
          </p:cNvCxnSpPr>
          <p:nvPr/>
        </p:nvCxnSpPr>
        <p:spPr>
          <a:xfrm>
            <a:off x="2258704" y="2606736"/>
            <a:ext cx="2300509" cy="15131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6847034" y="2920146"/>
            <a:ext cx="343288" cy="358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031511" y="3626002"/>
            <a:ext cx="288862" cy="369332"/>
          </a:xfrm>
          <a:prstGeom prst="rect">
            <a:avLst/>
          </a:prstGeom>
          <a:noFill/>
        </p:spPr>
        <p:txBody>
          <a:bodyPr wrap="none" rtlCol="0">
            <a:spAutoFit/>
          </a:bodyPr>
          <a:lstStyle/>
          <a:p>
            <a:r>
              <a:rPr lang="en-US" i="1" dirty="0">
                <a:solidFill>
                  <a:srgbClr val="FF0000"/>
                </a:solidFill>
              </a:rPr>
              <a:t>i</a:t>
            </a:r>
            <a:r>
              <a:rPr lang="en-US" i="1" baseline="-25000" dirty="0">
                <a:solidFill>
                  <a:srgbClr val="FF0000"/>
                </a:solidFill>
              </a:rPr>
              <a:t>t</a:t>
            </a:r>
          </a:p>
        </p:txBody>
      </p:sp>
      <p:pic>
        <p:nvPicPr>
          <p:cNvPr id="28" name="Picture 27" descr="Screen Shot 2016-04-10 at 6.33.04 PM.png"/>
          <p:cNvPicPr>
            <a:picLocks noChangeAspect="1"/>
          </p:cNvPicPr>
          <p:nvPr/>
        </p:nvPicPr>
        <p:blipFill rotWithShape="1">
          <a:blip r:embed="rId4">
            <a:extLst>
              <a:ext uri="{28A0092B-C50C-407E-A947-70E740481C1C}">
                <a14:useLocalDpi xmlns:a14="http://schemas.microsoft.com/office/drawing/2010/main" val="0"/>
              </a:ext>
            </a:extLst>
          </a:blip>
          <a:srcRect l="51971" t="54580" r="43968" b="29986"/>
          <a:stretch/>
        </p:blipFill>
        <p:spPr>
          <a:xfrm>
            <a:off x="4559213" y="3995335"/>
            <a:ext cx="202877" cy="249091"/>
          </a:xfrm>
          <a:prstGeom prst="rect">
            <a:avLst/>
          </a:prstGeom>
          <a:solidFill>
            <a:srgbClr val="008000"/>
          </a:solidFill>
          <a:ln>
            <a:solidFill>
              <a:srgbClr val="008000"/>
            </a:solidFill>
          </a:ln>
        </p:spPr>
      </p:pic>
      <p:sp>
        <p:nvSpPr>
          <p:cNvPr id="30" name="TextBox 29"/>
          <p:cNvSpPr txBox="1"/>
          <p:nvPr/>
        </p:nvSpPr>
        <p:spPr>
          <a:xfrm>
            <a:off x="2528288" y="3140280"/>
            <a:ext cx="516488" cy="400110"/>
          </a:xfrm>
          <a:prstGeom prst="rect">
            <a:avLst/>
          </a:prstGeom>
          <a:noFill/>
        </p:spPr>
        <p:txBody>
          <a:bodyPr wrap="none" rtlCol="0">
            <a:spAutoFit/>
          </a:bodyPr>
          <a:lstStyle/>
          <a:p>
            <a:r>
              <a:rPr lang="en-US" sz="2000" i="1" dirty="0">
                <a:solidFill>
                  <a:schemeClr val="tx2"/>
                </a:solidFill>
              </a:rPr>
              <a:t>C</a:t>
            </a:r>
            <a:r>
              <a:rPr lang="en-US" sz="2000" i="1" baseline="-25000" dirty="0">
                <a:solidFill>
                  <a:schemeClr val="tx2"/>
                </a:solidFill>
              </a:rPr>
              <a:t>t-1</a:t>
            </a:r>
          </a:p>
        </p:txBody>
      </p:sp>
      <p:cxnSp>
        <p:nvCxnSpPr>
          <p:cNvPr id="33" name="Straight Arrow Connector 32"/>
          <p:cNvCxnSpPr/>
          <p:nvPr/>
        </p:nvCxnSpPr>
        <p:spPr>
          <a:xfrm flipH="1">
            <a:off x="5627199" y="3626002"/>
            <a:ext cx="1400822" cy="184666"/>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254521" y="3530835"/>
            <a:ext cx="354584" cy="369332"/>
          </a:xfrm>
          <a:prstGeom prst="rect">
            <a:avLst/>
          </a:prstGeom>
          <a:noFill/>
          <a:ln>
            <a:solidFill>
              <a:schemeClr val="accent6">
                <a:lumMod val="75000"/>
              </a:schemeClr>
            </a:solidFill>
          </a:ln>
        </p:spPr>
        <p:txBody>
          <a:bodyPr wrap="none" rtlCol="0">
            <a:spAutoFit/>
          </a:bodyPr>
          <a:lstStyle/>
          <a:p>
            <a:r>
              <a:rPr lang="en-US" i="1" dirty="0" err="1"/>
              <a:t>o</a:t>
            </a:r>
            <a:r>
              <a:rPr lang="en-US" i="1" baseline="-25000" dirty="0" err="1"/>
              <a:t>t</a:t>
            </a:r>
            <a:endParaRPr lang="en-US" i="1" baseline="-25000" dirty="0"/>
          </a:p>
        </p:txBody>
      </p:sp>
      <p:cxnSp>
        <p:nvCxnSpPr>
          <p:cNvPr id="36" name="Straight Arrow Connector 35"/>
          <p:cNvCxnSpPr/>
          <p:nvPr/>
        </p:nvCxnSpPr>
        <p:spPr>
          <a:xfrm flipH="1">
            <a:off x="6847034" y="4353081"/>
            <a:ext cx="343288" cy="314811"/>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082462" y="1173804"/>
            <a:ext cx="1227065" cy="369332"/>
          </a:xfrm>
          <a:prstGeom prst="rect">
            <a:avLst/>
          </a:prstGeom>
          <a:noFill/>
        </p:spPr>
        <p:txBody>
          <a:bodyPr wrap="square" rtlCol="0">
            <a:spAutoFit/>
          </a:bodyPr>
          <a:lstStyle/>
          <a:p>
            <a:r>
              <a:rPr lang="en-US" dirty="0"/>
              <a:t>(1)</a:t>
            </a:r>
          </a:p>
        </p:txBody>
      </p:sp>
      <p:sp>
        <p:nvSpPr>
          <p:cNvPr id="38" name="TextBox 37"/>
          <p:cNvSpPr txBox="1"/>
          <p:nvPr/>
        </p:nvSpPr>
        <p:spPr>
          <a:xfrm>
            <a:off x="7028021" y="2158956"/>
            <a:ext cx="453970" cy="369332"/>
          </a:xfrm>
          <a:prstGeom prst="rect">
            <a:avLst/>
          </a:prstGeom>
          <a:noFill/>
        </p:spPr>
        <p:txBody>
          <a:bodyPr wrap="none" rtlCol="0">
            <a:spAutoFit/>
          </a:bodyPr>
          <a:lstStyle/>
          <a:p>
            <a:r>
              <a:rPr lang="en-US" dirty="0"/>
              <a:t>(2)</a:t>
            </a:r>
          </a:p>
        </p:txBody>
      </p:sp>
      <p:sp>
        <p:nvSpPr>
          <p:cNvPr id="39" name="TextBox 38"/>
          <p:cNvSpPr txBox="1"/>
          <p:nvPr/>
        </p:nvSpPr>
        <p:spPr>
          <a:xfrm>
            <a:off x="7028021" y="3171058"/>
            <a:ext cx="453970" cy="369332"/>
          </a:xfrm>
          <a:prstGeom prst="rect">
            <a:avLst/>
          </a:prstGeom>
          <a:noFill/>
        </p:spPr>
        <p:txBody>
          <a:bodyPr wrap="none" rtlCol="0">
            <a:spAutoFit/>
          </a:bodyPr>
          <a:lstStyle/>
          <a:p>
            <a:r>
              <a:rPr lang="en-US" dirty="0"/>
              <a:t>(3)</a:t>
            </a:r>
          </a:p>
        </p:txBody>
      </p:sp>
      <p:pic>
        <p:nvPicPr>
          <p:cNvPr id="40" name="Picture 39" descr="Screen Shot 2016-04-10 at 7.30.57 PM.png"/>
          <p:cNvPicPr>
            <a:picLocks noChangeAspect="1"/>
          </p:cNvPicPr>
          <p:nvPr/>
        </p:nvPicPr>
        <p:blipFill rotWithShape="1">
          <a:blip r:embed="rId7">
            <a:extLst>
              <a:ext uri="{28A0092B-C50C-407E-A947-70E740481C1C}">
                <a14:useLocalDpi xmlns:a14="http://schemas.microsoft.com/office/drawing/2010/main" val="0"/>
              </a:ext>
            </a:extLst>
          </a:blip>
          <a:srcRect l="51715" t="43057" r="8982" b="40694"/>
          <a:stretch/>
        </p:blipFill>
        <p:spPr>
          <a:xfrm>
            <a:off x="1849651" y="1181100"/>
            <a:ext cx="3712418" cy="458090"/>
          </a:xfrm>
          <a:prstGeom prst="rect">
            <a:avLst/>
          </a:prstGeom>
        </p:spPr>
      </p:pic>
      <p:sp>
        <p:nvSpPr>
          <p:cNvPr id="46" name="TextBox 45"/>
          <p:cNvSpPr txBox="1"/>
          <p:nvPr/>
        </p:nvSpPr>
        <p:spPr>
          <a:xfrm>
            <a:off x="3335142" y="3843557"/>
            <a:ext cx="306494" cy="369332"/>
          </a:xfrm>
          <a:prstGeom prst="rect">
            <a:avLst/>
          </a:prstGeom>
          <a:noFill/>
        </p:spPr>
        <p:txBody>
          <a:bodyPr wrap="none" rtlCol="0">
            <a:spAutoFit/>
          </a:bodyPr>
          <a:lstStyle/>
          <a:p>
            <a:r>
              <a:rPr lang="en-US" i="1" dirty="0" err="1">
                <a:solidFill>
                  <a:srgbClr val="F900C7"/>
                </a:solidFill>
              </a:rPr>
              <a:t>f</a:t>
            </a:r>
            <a:r>
              <a:rPr lang="en-US" i="1" baseline="-25000" dirty="0" err="1">
                <a:solidFill>
                  <a:srgbClr val="F900C7"/>
                </a:solidFill>
              </a:rPr>
              <a:t>t</a:t>
            </a:r>
            <a:endParaRPr lang="en-US" i="1" baseline="-25000" dirty="0">
              <a:solidFill>
                <a:srgbClr val="F900C7"/>
              </a:solidFill>
            </a:endParaRPr>
          </a:p>
        </p:txBody>
      </p:sp>
      <p:cxnSp>
        <p:nvCxnSpPr>
          <p:cNvPr id="47" name="Straight Arrow Connector 46"/>
          <p:cNvCxnSpPr/>
          <p:nvPr/>
        </p:nvCxnSpPr>
        <p:spPr>
          <a:xfrm>
            <a:off x="2266084" y="1578183"/>
            <a:ext cx="1069058" cy="2321984"/>
          </a:xfrm>
          <a:prstGeom prst="straightConnector1">
            <a:avLst/>
          </a:prstGeom>
          <a:ln>
            <a:solidFill>
              <a:srgbClr val="F900C7"/>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984458" y="2812824"/>
            <a:ext cx="2186621" cy="4309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itle 1">
            <a:extLst>
              <a:ext uri="{FF2B5EF4-FFF2-40B4-BE49-F238E27FC236}">
                <a16:creationId xmlns:a16="http://schemas.microsoft.com/office/drawing/2014/main" id="{090DEEA0-7D76-1E77-3B11-3F410410C35E}"/>
              </a:ext>
            </a:extLst>
          </p:cNvPr>
          <p:cNvSpPr txBox="1">
            <a:spLocks noChangeArrowheads="1"/>
          </p:cNvSpPr>
          <p:nvPr/>
        </p:nvSpPr>
        <p:spPr>
          <a:xfrm>
            <a:off x="1" y="-14657"/>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Walkthrough Cont’d …</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25"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83044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P spid="34" grpId="0" animBg="1"/>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6-04-10 at 6.33.04 PM.png"/>
          <p:cNvPicPr>
            <a:picLocks noChangeAspect="1"/>
          </p:cNvPicPr>
          <p:nvPr/>
        </p:nvPicPr>
        <p:blipFill rotWithShape="1">
          <a:blip r:embed="rId3">
            <a:extLst>
              <a:ext uri="{28A0092B-C50C-407E-A947-70E740481C1C}">
                <a14:useLocalDpi xmlns:a14="http://schemas.microsoft.com/office/drawing/2010/main" val="0"/>
              </a:ext>
            </a:extLst>
          </a:blip>
          <a:srcRect l="48316" t="34018" r="2448" b="24457"/>
          <a:stretch/>
        </p:blipFill>
        <p:spPr>
          <a:xfrm>
            <a:off x="2894534" y="2071067"/>
            <a:ext cx="4502173" cy="1226679"/>
          </a:xfrm>
          <a:prstGeom prst="rect">
            <a:avLst/>
          </a:prstGeom>
        </p:spPr>
      </p:pic>
      <p:pic>
        <p:nvPicPr>
          <p:cNvPr id="9" name="Picture 8" descr="Screen Shot 2016-04-10 at 6.33.11 PM.png"/>
          <p:cNvPicPr>
            <a:picLocks noChangeAspect="1"/>
          </p:cNvPicPr>
          <p:nvPr/>
        </p:nvPicPr>
        <p:blipFill rotWithShape="1">
          <a:blip r:embed="rId4">
            <a:extLst>
              <a:ext uri="{28A0092B-C50C-407E-A947-70E740481C1C}">
                <a14:useLocalDpi xmlns:a14="http://schemas.microsoft.com/office/drawing/2010/main" val="0"/>
              </a:ext>
            </a:extLst>
          </a:blip>
          <a:srcRect l="51166" t="43170" r="11475" b="32351"/>
          <a:stretch/>
        </p:blipFill>
        <p:spPr>
          <a:xfrm>
            <a:off x="3121518" y="3205822"/>
            <a:ext cx="3416146" cy="694755"/>
          </a:xfrm>
          <a:prstGeom prst="rect">
            <a:avLst/>
          </a:prstGeom>
        </p:spPr>
      </p:pic>
      <p:pic>
        <p:nvPicPr>
          <p:cNvPr id="11" name="Picture 10" descr="Screen Shot 2016-04-10 at 6.33.17 PM.png"/>
          <p:cNvPicPr>
            <a:picLocks noChangeAspect="1"/>
          </p:cNvPicPr>
          <p:nvPr/>
        </p:nvPicPr>
        <p:blipFill rotWithShape="1">
          <a:blip r:embed="rId5">
            <a:extLst>
              <a:ext uri="{28A0092B-C50C-407E-A947-70E740481C1C}">
                <a14:useLocalDpi xmlns:a14="http://schemas.microsoft.com/office/drawing/2010/main" val="0"/>
              </a:ext>
            </a:extLst>
          </a:blip>
          <a:srcRect l="51284" t="33521" r="6930" b="25818"/>
          <a:stretch/>
        </p:blipFill>
        <p:spPr>
          <a:xfrm>
            <a:off x="3171689" y="4006337"/>
            <a:ext cx="3820968" cy="1128978"/>
          </a:xfrm>
          <a:prstGeom prst="rect">
            <a:avLst/>
          </a:prstGeom>
        </p:spPr>
      </p:pic>
      <p:sp>
        <p:nvSpPr>
          <p:cNvPr id="37" name="TextBox 36"/>
          <p:cNvSpPr txBox="1"/>
          <p:nvPr/>
        </p:nvSpPr>
        <p:spPr>
          <a:xfrm>
            <a:off x="2667548" y="1728251"/>
            <a:ext cx="453970" cy="369332"/>
          </a:xfrm>
          <a:prstGeom prst="rect">
            <a:avLst/>
          </a:prstGeom>
          <a:noFill/>
        </p:spPr>
        <p:txBody>
          <a:bodyPr wrap="none" rtlCol="0">
            <a:spAutoFit/>
          </a:bodyPr>
          <a:lstStyle/>
          <a:p>
            <a:r>
              <a:rPr lang="en-US" dirty="0"/>
              <a:t>(1)</a:t>
            </a:r>
          </a:p>
        </p:txBody>
      </p:sp>
      <p:sp>
        <p:nvSpPr>
          <p:cNvPr id="38" name="TextBox 37"/>
          <p:cNvSpPr txBox="1"/>
          <p:nvPr/>
        </p:nvSpPr>
        <p:spPr>
          <a:xfrm>
            <a:off x="2667548" y="3297745"/>
            <a:ext cx="453970" cy="369332"/>
          </a:xfrm>
          <a:prstGeom prst="rect">
            <a:avLst/>
          </a:prstGeom>
          <a:noFill/>
        </p:spPr>
        <p:txBody>
          <a:bodyPr wrap="none" rtlCol="0">
            <a:spAutoFit/>
          </a:bodyPr>
          <a:lstStyle/>
          <a:p>
            <a:r>
              <a:rPr lang="en-US" dirty="0"/>
              <a:t>(2)</a:t>
            </a:r>
          </a:p>
        </p:txBody>
      </p:sp>
      <p:pic>
        <p:nvPicPr>
          <p:cNvPr id="40" name="Picture 39" descr="Screen Shot 2016-04-10 at 7.30.57 PM.png"/>
          <p:cNvPicPr>
            <a:picLocks noChangeAspect="1"/>
          </p:cNvPicPr>
          <p:nvPr/>
        </p:nvPicPr>
        <p:blipFill rotWithShape="1">
          <a:blip r:embed="rId6">
            <a:extLst>
              <a:ext uri="{28A0092B-C50C-407E-A947-70E740481C1C}">
                <a14:useLocalDpi xmlns:a14="http://schemas.microsoft.com/office/drawing/2010/main" val="0"/>
              </a:ext>
            </a:extLst>
          </a:blip>
          <a:srcRect l="51715" t="43057" r="8982" b="40694"/>
          <a:stretch/>
        </p:blipFill>
        <p:spPr>
          <a:xfrm>
            <a:off x="3225964" y="1759586"/>
            <a:ext cx="3712418" cy="458090"/>
          </a:xfrm>
          <a:prstGeom prst="rect">
            <a:avLst/>
          </a:prstGeom>
        </p:spPr>
      </p:pic>
      <p:sp>
        <p:nvSpPr>
          <p:cNvPr id="25" name="TextBox 24"/>
          <p:cNvSpPr txBox="1"/>
          <p:nvPr/>
        </p:nvSpPr>
        <p:spPr>
          <a:xfrm>
            <a:off x="2717719" y="4006337"/>
            <a:ext cx="453970" cy="369332"/>
          </a:xfrm>
          <a:prstGeom prst="rect">
            <a:avLst/>
          </a:prstGeom>
          <a:noFill/>
        </p:spPr>
        <p:txBody>
          <a:bodyPr wrap="none" rtlCol="0">
            <a:spAutoFit/>
          </a:bodyPr>
          <a:lstStyle/>
          <a:p>
            <a:r>
              <a:rPr lang="en-US" dirty="0"/>
              <a:t>(3)</a:t>
            </a:r>
          </a:p>
        </p:txBody>
      </p:sp>
      <p:sp>
        <p:nvSpPr>
          <p:cNvPr id="5" name="TextBox 4"/>
          <p:cNvSpPr txBox="1"/>
          <p:nvPr/>
        </p:nvSpPr>
        <p:spPr>
          <a:xfrm>
            <a:off x="1677534" y="1248441"/>
            <a:ext cx="1980029" cy="461665"/>
          </a:xfrm>
          <a:prstGeom prst="rect">
            <a:avLst/>
          </a:prstGeom>
          <a:noFill/>
        </p:spPr>
        <p:txBody>
          <a:bodyPr wrap="none" rtlCol="0">
            <a:spAutoFit/>
          </a:bodyPr>
          <a:lstStyle/>
          <a:p>
            <a:r>
              <a:rPr lang="en-US" sz="2400" dirty="0">
                <a:latin typeface="Cambria Math"/>
                <a:cs typeface="Cambria Math"/>
              </a:rPr>
              <a:t>For </a:t>
            </a:r>
            <a:r>
              <a:rPr lang="en-US" sz="2400" i="1" dirty="0">
                <a:latin typeface="Cambria Math"/>
                <a:cs typeface="Cambria Math"/>
              </a:rPr>
              <a:t>t = 1,…,T:</a:t>
            </a:r>
            <a:endParaRPr lang="en-US" sz="2400" dirty="0">
              <a:latin typeface="Cambria Math"/>
              <a:cs typeface="Cambria Math"/>
            </a:endParaRPr>
          </a:p>
        </p:txBody>
      </p:sp>
      <p:pic>
        <p:nvPicPr>
          <p:cNvPr id="26" name="Picture 25" descr="Screen Shot 2016-04-10 at 6.15.1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320" y="4513907"/>
            <a:ext cx="3578132" cy="1546878"/>
          </a:xfrm>
          <a:prstGeom prst="rect">
            <a:avLst/>
          </a:prstGeom>
        </p:spPr>
      </p:pic>
      <p:sp>
        <p:nvSpPr>
          <p:cNvPr id="3" name="Title 1">
            <a:extLst>
              <a:ext uri="{FF2B5EF4-FFF2-40B4-BE49-F238E27FC236}">
                <a16:creationId xmlns:a16="http://schemas.microsoft.com/office/drawing/2014/main" id="{3463584A-0A52-6F12-C139-5A216CC8C6B4}"/>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altLang="zh-CN" sz="4400" b="1" dirty="0">
                <a:solidFill>
                  <a:schemeClr val="bg1"/>
                </a:solidFill>
                <a:latin typeface="Times New Roman" panose="02020603050405020304" pitchFamily="18" charset="0"/>
                <a:ea typeface="+mj-ea"/>
                <a:cs typeface="Times New Roman" panose="02020603050405020304" pitchFamily="18" charset="0"/>
              </a:rPr>
              <a:t>Implementing LSTM</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13"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960573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3">
            <a:extLst>
              <a:ext uri="{FF2B5EF4-FFF2-40B4-BE49-F238E27FC236}">
                <a16:creationId xmlns:a16="http://schemas.microsoft.com/office/drawing/2014/main" id="{CA7D2A69-6193-F641-B739-E8F59FFEE0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6464" y="2904941"/>
            <a:ext cx="1974943" cy="241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4">
            <a:extLst>
              <a:ext uri="{FF2B5EF4-FFF2-40B4-BE49-F238E27FC236}">
                <a16:creationId xmlns:a16="http://schemas.microsoft.com/office/drawing/2014/main" id="{2504A5D9-B6F4-E4B2-7048-DD39E5E6C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70317"/>
            <a:ext cx="8480323" cy="157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5">
            <a:extLst>
              <a:ext uri="{FF2B5EF4-FFF2-40B4-BE49-F238E27FC236}">
                <a16:creationId xmlns:a16="http://schemas.microsoft.com/office/drawing/2014/main" id="{E76A9FC0-3B0E-F223-FCC9-61BBD1224233}"/>
              </a:ext>
            </a:extLst>
          </p:cNvPr>
          <p:cNvSpPr txBox="1">
            <a:spLocks noChangeArrowheads="1"/>
          </p:cNvSpPr>
          <p:nvPr/>
        </p:nvSpPr>
        <p:spPr bwMode="auto">
          <a:xfrm>
            <a:off x="2068461" y="5544344"/>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The sigmoid layer outputs numbers between 0-1 determine how much </a:t>
            </a:r>
          </a:p>
          <a:p>
            <a:pPr eaLnBrk="1" hangingPunct="1"/>
            <a:r>
              <a:rPr lang="en-US" altLang="en-US" sz="1800" dirty="0"/>
              <a:t>each component should be let through. Pink X gate is point-wise multiplication.</a:t>
            </a:r>
          </a:p>
        </p:txBody>
      </p:sp>
      <p:sp>
        <p:nvSpPr>
          <p:cNvPr id="5" name="Title 1">
            <a:extLst>
              <a:ext uri="{FF2B5EF4-FFF2-40B4-BE49-F238E27FC236}">
                <a16:creationId xmlns:a16="http://schemas.microsoft.com/office/drawing/2014/main" id="{3463584A-0A52-6F12-C139-5A216CC8C6B4}"/>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altLang="zh-CN" sz="4400" b="1" dirty="0" smtClean="0">
                <a:solidFill>
                  <a:schemeClr val="bg1"/>
                </a:solidFill>
                <a:latin typeface="Times New Roman" panose="02020603050405020304" pitchFamily="18" charset="0"/>
                <a:ea typeface="+mj-ea"/>
                <a:cs typeface="Times New Roman" panose="02020603050405020304" pitchFamily="18" charset="0"/>
              </a:rPr>
              <a:t>LSTM Notations</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6"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99BE5B-9B5F-4929-748F-01E36A7D63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503024A-9150-4AC7-3F41-8DFCA13EF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1"/>
            <a:ext cx="62484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9A225F-3B63-9058-E534-CBC70F34DA1E}"/>
              </a:ext>
            </a:extLst>
          </p:cNvPr>
          <p:cNvSpPr txBox="1">
            <a:spLocks noChangeArrowheads="1"/>
          </p:cNvSpPr>
          <p:nvPr/>
        </p:nvSpPr>
        <p:spPr bwMode="auto">
          <a:xfrm>
            <a:off x="1562100" y="4778484"/>
            <a:ext cx="30099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The core idea is this cell state C</a:t>
            </a:r>
            <a:r>
              <a:rPr lang="en-US" altLang="en-US" sz="1800" baseline="-25000" dirty="0"/>
              <a:t>t</a:t>
            </a:r>
            <a:r>
              <a:rPr lang="en-US" altLang="en-US" sz="1800" dirty="0"/>
              <a:t>, it is changed slowly, with only minor linear interactions. It is very easy for information to flow along it unchanged.</a:t>
            </a:r>
          </a:p>
        </p:txBody>
      </p:sp>
      <p:sp>
        <p:nvSpPr>
          <p:cNvPr id="7" name="TextBox 6">
            <a:extLst>
              <a:ext uri="{FF2B5EF4-FFF2-40B4-BE49-F238E27FC236}">
                <a16:creationId xmlns:a16="http://schemas.microsoft.com/office/drawing/2014/main" id="{2D44D38A-9C1D-B86C-2E98-BE1FB78C7935}"/>
              </a:ext>
            </a:extLst>
          </p:cNvPr>
          <p:cNvSpPr txBox="1">
            <a:spLocks noChangeArrowheads="1"/>
          </p:cNvSpPr>
          <p:nvPr/>
        </p:nvSpPr>
        <p:spPr bwMode="auto">
          <a:xfrm>
            <a:off x="4191001" y="34290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h</a:t>
            </a:r>
            <a:r>
              <a:rPr lang="en-US" altLang="en-US" sz="1800" baseline="-25000"/>
              <a:t>t-1</a:t>
            </a:r>
            <a:endParaRPr lang="en-US" altLang="en-US" sz="1800"/>
          </a:p>
        </p:txBody>
      </p:sp>
      <p:sp>
        <p:nvSpPr>
          <p:cNvPr id="8" name="TextBox 7">
            <a:extLst>
              <a:ext uri="{FF2B5EF4-FFF2-40B4-BE49-F238E27FC236}">
                <a16:creationId xmlns:a16="http://schemas.microsoft.com/office/drawing/2014/main" id="{B1E7B1A6-8245-1E3B-4F88-E267253B859B}"/>
              </a:ext>
            </a:extLst>
          </p:cNvPr>
          <p:cNvSpPr txBox="1">
            <a:spLocks noChangeArrowheads="1"/>
          </p:cNvSpPr>
          <p:nvPr/>
        </p:nvSpPr>
        <p:spPr bwMode="auto">
          <a:xfrm>
            <a:off x="4194176" y="1839914"/>
            <a:ext cx="53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a:t>
            </a:r>
            <a:r>
              <a:rPr lang="en-US" altLang="en-US" sz="1800" baseline="-25000"/>
              <a:t>t-1</a:t>
            </a:r>
            <a:endParaRPr lang="en-US" altLang="en-US" sz="1800"/>
          </a:p>
        </p:txBody>
      </p:sp>
      <p:sp>
        <p:nvSpPr>
          <p:cNvPr id="9" name="TextBox 8">
            <a:extLst>
              <a:ext uri="{FF2B5EF4-FFF2-40B4-BE49-F238E27FC236}">
                <a16:creationId xmlns:a16="http://schemas.microsoft.com/office/drawing/2014/main" id="{C0D9385A-8F26-FCC5-B2D4-1BF57D75F8B9}"/>
              </a:ext>
            </a:extLst>
          </p:cNvPr>
          <p:cNvSpPr txBox="1">
            <a:spLocks noChangeArrowheads="1"/>
          </p:cNvSpPr>
          <p:nvPr/>
        </p:nvSpPr>
        <p:spPr bwMode="auto">
          <a:xfrm>
            <a:off x="4343401" y="685801"/>
            <a:ext cx="2443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This sigmoid gate </a:t>
            </a:r>
          </a:p>
          <a:p>
            <a:pPr eaLnBrk="1" hangingPunct="1"/>
            <a:r>
              <a:rPr lang="en-US" altLang="en-US" sz="1800"/>
              <a:t>determines how much</a:t>
            </a:r>
          </a:p>
          <a:p>
            <a:pPr eaLnBrk="1" hangingPunct="1"/>
            <a:r>
              <a:rPr lang="en-US" altLang="en-US" sz="1800"/>
              <a:t>information goes thru</a:t>
            </a:r>
          </a:p>
        </p:txBody>
      </p:sp>
      <p:cxnSp>
        <p:nvCxnSpPr>
          <p:cNvPr id="11" name="Straight Arrow Connector 10">
            <a:extLst>
              <a:ext uri="{FF2B5EF4-FFF2-40B4-BE49-F238E27FC236}">
                <a16:creationId xmlns:a16="http://schemas.microsoft.com/office/drawing/2014/main" id="{C3DB769A-E20D-0CBA-27C3-5ADC022F20C4}"/>
              </a:ext>
            </a:extLst>
          </p:cNvPr>
          <p:cNvCxnSpPr>
            <a:cxnSpLocks noChangeShapeType="1"/>
          </p:cNvCxnSpPr>
          <p:nvPr/>
        </p:nvCxnSpPr>
        <p:spPr bwMode="auto">
          <a:xfrm flipH="1">
            <a:off x="5105400" y="1752600"/>
            <a:ext cx="15240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AB6ABB0E-98E2-7C53-8F33-F138047C49C1}"/>
              </a:ext>
            </a:extLst>
          </p:cNvPr>
          <p:cNvSpPr txBox="1">
            <a:spLocks noChangeArrowheads="1"/>
          </p:cNvSpPr>
          <p:nvPr/>
        </p:nvSpPr>
        <p:spPr bwMode="auto">
          <a:xfrm>
            <a:off x="4191000" y="762001"/>
            <a:ext cx="2687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This decides what info</a:t>
            </a:r>
          </a:p>
          <a:p>
            <a:pPr eaLnBrk="1" hangingPunct="1"/>
            <a:r>
              <a:rPr lang="en-US" altLang="en-US" sz="1800"/>
              <a:t>Is to add to the cell state</a:t>
            </a:r>
          </a:p>
        </p:txBody>
      </p:sp>
      <p:cxnSp>
        <p:nvCxnSpPr>
          <p:cNvPr id="14" name="Straight Arrow Connector 13">
            <a:extLst>
              <a:ext uri="{FF2B5EF4-FFF2-40B4-BE49-F238E27FC236}">
                <a16:creationId xmlns:a16="http://schemas.microsoft.com/office/drawing/2014/main" id="{1927CBA0-96D1-F1B1-41CD-B2A423D62CEC}"/>
              </a:ext>
            </a:extLst>
          </p:cNvPr>
          <p:cNvCxnSpPr>
            <a:cxnSpLocks noChangeShapeType="1"/>
          </p:cNvCxnSpPr>
          <p:nvPr/>
        </p:nvCxnSpPr>
        <p:spPr bwMode="auto">
          <a:xfrm>
            <a:off x="5562600" y="1752600"/>
            <a:ext cx="152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495AA806-5291-266A-8EBE-0A252B8CD210}"/>
              </a:ext>
            </a:extLst>
          </p:cNvPr>
          <p:cNvSpPr txBox="1">
            <a:spLocks noChangeArrowheads="1"/>
          </p:cNvSpPr>
          <p:nvPr/>
        </p:nvSpPr>
        <p:spPr bwMode="auto">
          <a:xfrm>
            <a:off x="4572000" y="609601"/>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Output gate </a:t>
            </a:r>
          </a:p>
          <a:p>
            <a:pPr eaLnBrk="1" hangingPunct="1"/>
            <a:r>
              <a:rPr lang="en-US" altLang="en-US" sz="1800"/>
              <a:t>Controls what </a:t>
            </a:r>
          </a:p>
          <a:p>
            <a:pPr eaLnBrk="1" hangingPunct="1"/>
            <a:r>
              <a:rPr lang="en-US" altLang="en-US" sz="1800"/>
              <a:t>goes into output</a:t>
            </a:r>
          </a:p>
        </p:txBody>
      </p:sp>
      <p:cxnSp>
        <p:nvCxnSpPr>
          <p:cNvPr id="17" name="Straight Arrow Connector 16">
            <a:extLst>
              <a:ext uri="{FF2B5EF4-FFF2-40B4-BE49-F238E27FC236}">
                <a16:creationId xmlns:a16="http://schemas.microsoft.com/office/drawing/2014/main" id="{0388438F-4E33-8208-52F2-4D3EC4972B0F}"/>
              </a:ext>
            </a:extLst>
          </p:cNvPr>
          <p:cNvCxnSpPr>
            <a:cxnSpLocks noChangeShapeType="1"/>
          </p:cNvCxnSpPr>
          <p:nvPr/>
        </p:nvCxnSpPr>
        <p:spPr bwMode="auto">
          <a:xfrm>
            <a:off x="6019800" y="1752600"/>
            <a:ext cx="533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EAEAB6D5-B936-3AB4-BF4E-A6D4C488F68E}"/>
              </a:ext>
            </a:extLst>
          </p:cNvPr>
          <p:cNvSpPr txBox="1">
            <a:spLocks noChangeArrowheads="1"/>
          </p:cNvSpPr>
          <p:nvPr/>
        </p:nvSpPr>
        <p:spPr bwMode="auto">
          <a:xfrm>
            <a:off x="4800600" y="4495801"/>
            <a:ext cx="1493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Forget  input</a:t>
            </a:r>
          </a:p>
          <a:p>
            <a:pPr eaLnBrk="1" hangingPunct="1"/>
            <a:r>
              <a:rPr lang="en-US" altLang="en-US" sz="1800"/>
              <a:t>gate      gate</a:t>
            </a:r>
          </a:p>
        </p:txBody>
      </p:sp>
      <p:cxnSp>
        <p:nvCxnSpPr>
          <p:cNvPr id="20" name="Straight Arrow Connector 19">
            <a:extLst>
              <a:ext uri="{FF2B5EF4-FFF2-40B4-BE49-F238E27FC236}">
                <a16:creationId xmlns:a16="http://schemas.microsoft.com/office/drawing/2014/main" id="{CF853BA3-E162-3AA2-B347-F4B1566666FC}"/>
              </a:ext>
            </a:extLst>
          </p:cNvPr>
          <p:cNvCxnSpPr>
            <a:cxnSpLocks noChangeShapeType="1"/>
          </p:cNvCxnSpPr>
          <p:nvPr/>
        </p:nvCxnSpPr>
        <p:spPr bwMode="auto">
          <a:xfrm>
            <a:off x="5181600" y="5105400"/>
            <a:ext cx="76200" cy="228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4FBD7F59-AAD3-19A2-234B-B6510BDE821B}"/>
              </a:ext>
            </a:extLst>
          </p:cNvPr>
          <p:cNvCxnSpPr>
            <a:cxnSpLocks noChangeShapeType="1"/>
          </p:cNvCxnSpPr>
          <p:nvPr/>
        </p:nvCxnSpPr>
        <p:spPr bwMode="auto">
          <a:xfrm>
            <a:off x="5867400" y="5105400"/>
            <a:ext cx="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4F381182-724A-2498-11C7-23A73CFEA1F8}"/>
              </a:ext>
            </a:extLst>
          </p:cNvPr>
          <p:cNvSpPr txBox="1">
            <a:spLocks noChangeArrowheads="1"/>
          </p:cNvSpPr>
          <p:nvPr/>
        </p:nvSpPr>
        <p:spPr bwMode="auto">
          <a:xfrm>
            <a:off x="1524000" y="4812901"/>
            <a:ext cx="32337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solidFill>
                  <a:srgbClr val="FF0000"/>
                </a:solidFill>
              </a:rPr>
              <a:t>Why sigmoid or </a:t>
            </a:r>
            <a:r>
              <a:rPr lang="en-US" altLang="en-US" sz="1800" dirty="0" err="1">
                <a:solidFill>
                  <a:srgbClr val="FF0000"/>
                </a:solidFill>
              </a:rPr>
              <a:t>tanh</a:t>
            </a:r>
            <a:r>
              <a:rPr lang="en-US" altLang="en-US" sz="1800" dirty="0">
                <a:solidFill>
                  <a:srgbClr val="FF0000"/>
                </a:solidFill>
              </a:rPr>
              <a:t>:</a:t>
            </a:r>
          </a:p>
          <a:p>
            <a:pPr eaLnBrk="1" hangingPunct="1"/>
            <a:r>
              <a:rPr lang="en-US" altLang="en-US" sz="1800" dirty="0"/>
              <a:t>Sigmoid: 0,1 gating as switch.</a:t>
            </a:r>
          </a:p>
          <a:p>
            <a:pPr eaLnBrk="1" hangingPunct="1"/>
            <a:r>
              <a:rPr lang="en-US" altLang="en-US" sz="1800" dirty="0"/>
              <a:t>Vanishing gradient problem in</a:t>
            </a:r>
          </a:p>
          <a:p>
            <a:pPr eaLnBrk="1" hangingPunct="1"/>
            <a:r>
              <a:rPr lang="en-US" altLang="en-US" sz="1800" dirty="0"/>
              <a:t>LSTM is handled already.</a:t>
            </a:r>
          </a:p>
          <a:p>
            <a:pPr eaLnBrk="1" hangingPunct="1"/>
            <a:r>
              <a:rPr lang="en-US" altLang="en-US" sz="1800" dirty="0" err="1"/>
              <a:t>ReLU</a:t>
            </a:r>
            <a:r>
              <a:rPr lang="en-US" altLang="en-US" sz="1800" dirty="0"/>
              <a:t> replaces </a:t>
            </a:r>
            <a:r>
              <a:rPr lang="en-US" altLang="en-US" sz="1800" dirty="0" err="1"/>
              <a:t>tanh</a:t>
            </a:r>
            <a:r>
              <a:rPr lang="en-US" altLang="en-US" sz="1800" dirty="0"/>
              <a:t> ok? </a:t>
            </a:r>
          </a:p>
        </p:txBody>
      </p:sp>
      <p:sp>
        <p:nvSpPr>
          <p:cNvPr id="13" name="Title 1">
            <a:extLst>
              <a:ext uri="{FF2B5EF4-FFF2-40B4-BE49-F238E27FC236}">
                <a16:creationId xmlns:a16="http://schemas.microsoft.com/office/drawing/2014/main" id="{AAEEF20B-DC4E-D4F7-F52C-386EEB0D63B6}"/>
              </a:ext>
            </a:extLst>
          </p:cNvPr>
          <p:cNvSpPr txBox="1">
            <a:spLocks noChangeArrowheads="1"/>
          </p:cNvSpPr>
          <p:nvPr/>
        </p:nvSpPr>
        <p:spPr>
          <a:xfrm>
            <a:off x="-3" y="0"/>
            <a:ext cx="12191999" cy="633415"/>
          </a:xfrm>
          <a:prstGeom prst="rect">
            <a:avLst/>
          </a:prstGeom>
          <a:solidFill>
            <a:srgbClr val="C00000"/>
          </a:solidFill>
        </p:spPr>
        <p:txBody>
          <a:bodyPr anchor="ctr"/>
          <a:lstStyle/>
          <a:p>
            <a:pPr lvl="0" algn="ctr">
              <a:lnSpc>
                <a:spcPct val="90000"/>
              </a:lnSpc>
              <a:spcBef>
                <a:spcPct val="0"/>
              </a:spcBef>
              <a:defRPr/>
            </a:pPr>
            <a:r>
              <a:rPr lang="en-IN" sz="3600" b="1" dirty="0" smtClean="0">
                <a:solidFill>
                  <a:schemeClr val="bg1"/>
                </a:solidFill>
                <a:latin typeface="Times New Roman" panose="02020603050405020304" pitchFamily="18" charset="0"/>
                <a:cs typeface="Times New Roman" panose="02020603050405020304" pitchFamily="18" charset="0"/>
              </a:rPr>
              <a:t>LSTM Mechanism</a:t>
            </a:r>
            <a:endParaRPr lang="zh-CN" altLang="en-US" sz="3600" b="1" dirty="0">
              <a:solidFill>
                <a:schemeClr val="bg1"/>
              </a:solidFill>
              <a:latin typeface="Times New Roman" panose="02020603050405020304" pitchFamily="18" charset="0"/>
              <a:ea typeface="+mj-ea"/>
              <a:cs typeface="Times New Roman" panose="02020603050405020304" pitchFamily="18" charset="0"/>
            </a:endParaRPr>
          </a:p>
        </p:txBody>
      </p:sp>
      <p:sp>
        <p:nvSpPr>
          <p:cNvPr id="19" name="Title 1">
            <a:extLst>
              <a:ext uri="{FF2B5EF4-FFF2-40B4-BE49-F238E27FC236}">
                <a16:creationId xmlns:a16="http://schemas.microsoft.com/office/drawing/2014/main" id="{57EEC490-3ECC-AE8F-F15B-58E0A0A7FEA2}"/>
              </a:ext>
            </a:extLst>
          </p:cNvPr>
          <p:cNvSpPr txBox="1">
            <a:spLocks noChangeArrowheads="1"/>
          </p:cNvSpPr>
          <p:nvPr/>
        </p:nvSpPr>
        <p:spPr>
          <a:xfrm>
            <a:off x="-1" y="6516686"/>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nodeType="clickEffect">
                                  <p:stCondLst>
                                    <p:cond delay="0"/>
                                  </p:stCondLst>
                                  <p:childTnLst>
                                    <p:animEffect transition="out" filter="checkerboard(across)">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nodeType="clickEffect">
                                  <p:stCondLst>
                                    <p:cond delay="0"/>
                                  </p:stCondLst>
                                  <p:childTnLst>
                                    <p:set>
                                      <p:cBhvr>
                                        <p:cTn id="79" dur="1" fill="hold">
                                          <p:stCondLst>
                                            <p:cond delay="0"/>
                                          </p:stCondLst>
                                        </p:cTn>
                                        <p:tgtEl>
                                          <p:spTgt spid="1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nodeType="click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9" grpId="0"/>
      <p:bldP spid="9" grpId="1"/>
      <p:bldP spid="12" grpId="0"/>
      <p:bldP spid="12" grpId="1"/>
      <p:bldP spid="15" grpId="0"/>
      <p:bldP spid="15" grpId="1"/>
      <p:bldP spid="18"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AD0FA-75A4-A151-B36E-7D941630F1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615178"/>
            <a:ext cx="5183024" cy="160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F8F25C77-69D1-148B-D6B8-12FB91C17C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3938"/>
            <a:ext cx="5183025" cy="160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A85CCCB-444F-B8C6-F093-338A82C914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9919" y="3274713"/>
            <a:ext cx="5722374" cy="176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a:extLst>
              <a:ext uri="{FF2B5EF4-FFF2-40B4-BE49-F238E27FC236}">
                <a16:creationId xmlns:a16="http://schemas.microsoft.com/office/drawing/2014/main" id="{65F50FA1-F844-454D-C696-BC077121BF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62378" y="678141"/>
            <a:ext cx="2499719" cy="194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7">
            <a:extLst>
              <a:ext uri="{FF2B5EF4-FFF2-40B4-BE49-F238E27FC236}">
                <a16:creationId xmlns:a16="http://schemas.microsoft.com/office/drawing/2014/main" id="{CD527274-2EA7-72FC-36B5-781F22CBEF56}"/>
              </a:ext>
            </a:extLst>
          </p:cNvPr>
          <p:cNvSpPr txBox="1">
            <a:spLocks noChangeArrowheads="1"/>
          </p:cNvSpPr>
          <p:nvPr/>
        </p:nvSpPr>
        <p:spPr bwMode="auto">
          <a:xfrm>
            <a:off x="7527926" y="2665970"/>
            <a:ext cx="3140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i</a:t>
            </a:r>
            <a:r>
              <a:rPr lang="en-US" altLang="en-US" sz="1800" baseline="-25000" dirty="0"/>
              <a:t>t </a:t>
            </a:r>
            <a:r>
              <a:rPr lang="en-US" altLang="en-US" sz="1800" dirty="0"/>
              <a:t>decides what component </a:t>
            </a:r>
          </a:p>
          <a:p>
            <a:pPr eaLnBrk="1" hangingPunct="1"/>
            <a:r>
              <a:rPr lang="en-US" altLang="en-US" sz="1800" dirty="0"/>
              <a:t>is to be updated.</a:t>
            </a:r>
          </a:p>
          <a:p>
            <a:pPr eaLnBrk="1" hangingPunct="1"/>
            <a:r>
              <a:rPr lang="en-US" altLang="en-US" sz="1800" dirty="0" err="1"/>
              <a:t>C’</a:t>
            </a:r>
            <a:r>
              <a:rPr lang="en-US" altLang="ja-JP" sz="1800" baseline="-25000" dirty="0" err="1"/>
              <a:t>t</a:t>
            </a:r>
            <a:r>
              <a:rPr lang="en-US" altLang="ja-JP" sz="1800" dirty="0"/>
              <a:t> provides change contents</a:t>
            </a:r>
            <a:endParaRPr lang="en-US" altLang="en-US" sz="1800" dirty="0"/>
          </a:p>
        </p:txBody>
      </p:sp>
      <p:sp>
        <p:nvSpPr>
          <p:cNvPr id="24582" name="TextBox 8">
            <a:extLst>
              <a:ext uri="{FF2B5EF4-FFF2-40B4-BE49-F238E27FC236}">
                <a16:creationId xmlns:a16="http://schemas.microsoft.com/office/drawing/2014/main" id="{452CC60E-3437-33B2-8023-92D54B3F610C}"/>
              </a:ext>
            </a:extLst>
          </p:cNvPr>
          <p:cNvSpPr txBox="1">
            <a:spLocks noChangeArrowheads="1"/>
          </p:cNvSpPr>
          <p:nvPr/>
        </p:nvSpPr>
        <p:spPr bwMode="auto">
          <a:xfrm>
            <a:off x="7543801" y="4114800"/>
            <a:ext cx="246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Updating the cell state</a:t>
            </a:r>
          </a:p>
        </p:txBody>
      </p:sp>
      <p:pic>
        <p:nvPicPr>
          <p:cNvPr id="24583" name="Picture 10">
            <a:extLst>
              <a:ext uri="{FF2B5EF4-FFF2-40B4-BE49-F238E27FC236}">
                <a16:creationId xmlns:a16="http://schemas.microsoft.com/office/drawing/2014/main" id="{48ADD9F9-C19C-DE8E-2345-F84E38C4CB0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01808" y="4731229"/>
            <a:ext cx="5427407" cy="167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11">
            <a:extLst>
              <a:ext uri="{FF2B5EF4-FFF2-40B4-BE49-F238E27FC236}">
                <a16:creationId xmlns:a16="http://schemas.microsoft.com/office/drawing/2014/main" id="{938AEF14-0527-5648-1D01-550AB8A294C9}"/>
              </a:ext>
            </a:extLst>
          </p:cNvPr>
          <p:cNvSpPr txBox="1">
            <a:spLocks noChangeArrowheads="1"/>
          </p:cNvSpPr>
          <p:nvPr/>
        </p:nvSpPr>
        <p:spPr bwMode="auto">
          <a:xfrm>
            <a:off x="7527926" y="5456462"/>
            <a:ext cx="2968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Decide what part of the cell</a:t>
            </a:r>
          </a:p>
          <a:p>
            <a:pPr eaLnBrk="1" hangingPunct="1"/>
            <a:r>
              <a:rPr lang="en-US" altLang="en-US" sz="1800" dirty="0"/>
              <a:t>state to output</a:t>
            </a:r>
          </a:p>
        </p:txBody>
      </p:sp>
      <p:sp>
        <p:nvSpPr>
          <p:cNvPr id="10" name="Title 1">
            <a:extLst>
              <a:ext uri="{FF2B5EF4-FFF2-40B4-BE49-F238E27FC236}">
                <a16:creationId xmlns:a16="http://schemas.microsoft.com/office/drawing/2014/main" id="{AAEEF20B-DC4E-D4F7-F52C-386EEB0D63B6}"/>
              </a:ext>
            </a:extLst>
          </p:cNvPr>
          <p:cNvSpPr txBox="1">
            <a:spLocks noChangeArrowheads="1"/>
          </p:cNvSpPr>
          <p:nvPr/>
        </p:nvSpPr>
        <p:spPr>
          <a:xfrm>
            <a:off x="-3" y="0"/>
            <a:ext cx="12191999" cy="633415"/>
          </a:xfrm>
          <a:prstGeom prst="rect">
            <a:avLst/>
          </a:prstGeom>
          <a:solidFill>
            <a:srgbClr val="C00000"/>
          </a:solidFill>
        </p:spPr>
        <p:txBody>
          <a:bodyPr anchor="ctr"/>
          <a:lstStyle/>
          <a:p>
            <a:pPr lvl="0" algn="ctr">
              <a:lnSpc>
                <a:spcPct val="90000"/>
              </a:lnSpc>
              <a:spcBef>
                <a:spcPct val="0"/>
              </a:spcBef>
              <a:defRPr/>
            </a:pPr>
            <a:r>
              <a:rPr lang="en-IN" sz="3600" b="1" dirty="0" smtClean="0">
                <a:solidFill>
                  <a:schemeClr val="bg1"/>
                </a:solidFill>
                <a:latin typeface="Times New Roman" panose="02020603050405020304" pitchFamily="18" charset="0"/>
                <a:cs typeface="Times New Roman" panose="02020603050405020304" pitchFamily="18" charset="0"/>
              </a:rPr>
              <a:t>LSTM Mechanism Cont’d …</a:t>
            </a:r>
            <a:endParaRPr lang="zh-CN" altLang="en-US" sz="3600" b="1" dirty="0">
              <a:solidFill>
                <a:schemeClr val="bg1"/>
              </a:solidFill>
              <a:latin typeface="Times New Roman" panose="02020603050405020304" pitchFamily="18" charset="0"/>
              <a:ea typeface="+mj-ea"/>
              <a:cs typeface="Times New Roman" panose="02020603050405020304" pitchFamily="18" charset="0"/>
            </a:endParaRPr>
          </a:p>
        </p:txBody>
      </p:sp>
      <p:sp>
        <p:nvSpPr>
          <p:cNvPr id="11" name="Title 1">
            <a:extLst>
              <a:ext uri="{FF2B5EF4-FFF2-40B4-BE49-F238E27FC236}">
                <a16:creationId xmlns:a16="http://schemas.microsoft.com/office/drawing/2014/main" id="{57EEC490-3ECC-AE8F-F15B-58E0A0A7FEA2}"/>
              </a:ext>
            </a:extLst>
          </p:cNvPr>
          <p:cNvSpPr txBox="1">
            <a:spLocks noChangeArrowheads="1"/>
          </p:cNvSpPr>
          <p:nvPr/>
        </p:nvSpPr>
        <p:spPr>
          <a:xfrm>
            <a:off x="-1" y="6516686"/>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a16="http://schemas.microsoft.com/office/drawing/2014/main" id="{46FBAE01-E037-EAA8-04B4-2B05772877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3566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4276D16-8E5D-CEB9-F637-8B7EC6E16E6A}"/>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RNN vs. LSTM</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4" name="Title 1">
            <a:extLst>
              <a:ext uri="{FF2B5EF4-FFF2-40B4-BE49-F238E27FC236}">
                <a16:creationId xmlns:a16="http://schemas.microsoft.com/office/drawing/2014/main" id="{57EEC490-3ECC-AE8F-F15B-58E0A0A7FEA2}"/>
              </a:ext>
            </a:extLst>
          </p:cNvPr>
          <p:cNvSpPr txBox="1">
            <a:spLocks noChangeArrowheads="1"/>
          </p:cNvSpPr>
          <p:nvPr/>
        </p:nvSpPr>
        <p:spPr>
          <a:xfrm>
            <a:off x="-1" y="6516686"/>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Recurrent Neural Network (RNN)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2" name="TextBox 1">
            <a:extLst>
              <a:ext uri="{FF2B5EF4-FFF2-40B4-BE49-F238E27FC236}">
                <a16:creationId xmlns:a16="http://schemas.microsoft.com/office/drawing/2014/main" id="{B4AAD395-4BD8-39F9-E7F2-6E47D1FC2F63}"/>
              </a:ext>
            </a:extLst>
          </p:cNvPr>
          <p:cNvSpPr txBox="1"/>
          <p:nvPr/>
        </p:nvSpPr>
        <p:spPr>
          <a:xfrm>
            <a:off x="478970" y="1260603"/>
            <a:ext cx="11070772" cy="5016758"/>
          </a:xfrm>
          <a:prstGeom prst="rect">
            <a:avLst/>
          </a:prstGeom>
          <a:noFill/>
        </p:spPr>
        <p:txBody>
          <a:bodyPr wrap="square">
            <a:spAutoFit/>
          </a:bodyPr>
          <a:lstStyle/>
          <a:p>
            <a:pPr marL="285750" indent="-285750" algn="just" fontAlgn="base">
              <a:buFont typeface="Arial" panose="020B0604020202020204" pitchFamily="34" charset="0"/>
              <a:buChar char="•"/>
            </a:pPr>
            <a:r>
              <a:rPr lang="en-US" sz="3200" b="0" i="0" dirty="0">
                <a:solidFill>
                  <a:srgbClr val="273239"/>
                </a:solidFill>
                <a:effectLst/>
                <a:latin typeface="Nunito" panose="020F0502020204030204" pitchFamily="2" charset="0"/>
              </a:rPr>
              <a:t>A recurrent neural network resembles a regular neural network with the addition of a memory state to the neurons. </a:t>
            </a:r>
          </a:p>
          <a:p>
            <a:pPr marL="285750" indent="-285750" algn="just" fontAlgn="base">
              <a:buFont typeface="Arial" panose="020B0604020202020204" pitchFamily="34" charset="0"/>
              <a:buChar char="•"/>
            </a:pPr>
            <a:r>
              <a:rPr lang="en-US" sz="3200" b="0" i="0" dirty="0">
                <a:solidFill>
                  <a:srgbClr val="273239"/>
                </a:solidFill>
                <a:effectLst/>
                <a:latin typeface="Nunito" panose="020F0502020204030204" pitchFamily="2" charset="0"/>
              </a:rPr>
              <a:t>A simple memory will be included in the computation.</a:t>
            </a:r>
          </a:p>
          <a:p>
            <a:pPr marL="285750" indent="-285750" algn="just" fontAlgn="base">
              <a:buFont typeface="Arial" panose="020B0604020202020204" pitchFamily="34" charset="0"/>
              <a:buChar char="•"/>
            </a:pPr>
            <a:r>
              <a:rPr lang="en-US" sz="3200" b="0" i="0" dirty="0">
                <a:solidFill>
                  <a:srgbClr val="273239"/>
                </a:solidFill>
                <a:effectLst/>
                <a:latin typeface="Nunito" panose="020F0502020204030204" pitchFamily="2" charset="0"/>
              </a:rPr>
              <a:t>Recurrent neural networks are a form of deep learning method that uses a sequential approach. </a:t>
            </a:r>
          </a:p>
          <a:p>
            <a:pPr marL="285750" indent="-285750" algn="just" fontAlgn="base">
              <a:buFont typeface="Arial" panose="020B0604020202020204" pitchFamily="34" charset="0"/>
              <a:buChar char="•"/>
            </a:pPr>
            <a:r>
              <a:rPr lang="en-US" sz="3200" b="0" i="0" dirty="0">
                <a:solidFill>
                  <a:srgbClr val="273239"/>
                </a:solidFill>
                <a:effectLst/>
                <a:latin typeface="Nunito" panose="020F0502020204030204" pitchFamily="2" charset="0"/>
              </a:rPr>
              <a:t>We always assume that each input and output in a neural network is reliant on all other levels.</a:t>
            </a:r>
          </a:p>
          <a:p>
            <a:pPr marL="285750" indent="-285750" algn="just" fontAlgn="base">
              <a:buFont typeface="Arial" panose="020B0604020202020204" pitchFamily="34" charset="0"/>
              <a:buChar char="•"/>
            </a:pPr>
            <a:r>
              <a:rPr lang="en-US" sz="3200" b="0" i="0" dirty="0">
                <a:solidFill>
                  <a:srgbClr val="273239"/>
                </a:solidFill>
                <a:effectLst/>
                <a:latin typeface="Nunito" panose="020F0502020204030204" pitchFamily="2" charset="0"/>
              </a:rPr>
              <a:t>Recurrent neural networks are so named because they perform mathematical computations in consecutive order.</a:t>
            </a:r>
          </a:p>
        </p:txBody>
      </p:sp>
      <p:sp>
        <p:nvSpPr>
          <p:cNvPr id="8" name="Title 1">
            <a:extLst>
              <a:ext uri="{FF2B5EF4-FFF2-40B4-BE49-F238E27FC236}">
                <a16:creationId xmlns:a16="http://schemas.microsoft.com/office/drawing/2014/main" id="{57EEC490-3ECC-AE8F-F15B-58E0A0A7FEA2}"/>
              </a:ext>
            </a:extLst>
          </p:cNvPr>
          <p:cNvSpPr txBox="1">
            <a:spLocks noChangeArrowheads="1"/>
          </p:cNvSpPr>
          <p:nvPr/>
        </p:nvSpPr>
        <p:spPr>
          <a:xfrm>
            <a:off x="-1" y="6430788"/>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947397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30">
            <a:extLst>
              <a:ext uri="{FF2B5EF4-FFF2-40B4-BE49-F238E27FC236}">
                <a16:creationId xmlns:a16="http://schemas.microsoft.com/office/drawing/2014/main" id="{1D38C0AB-3BB7-679A-5685-598069282A93}"/>
              </a:ext>
            </a:extLst>
          </p:cNvPr>
          <p:cNvSpPr txBox="1">
            <a:spLocks noChangeArrowheads="1"/>
          </p:cNvSpPr>
          <p:nvPr/>
        </p:nvSpPr>
        <p:spPr bwMode="auto">
          <a:xfrm>
            <a:off x="1752601" y="4916489"/>
            <a:ext cx="2974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t>c changes slowly</a:t>
            </a:r>
            <a:endParaRPr lang="zh-TW" altLang="en-US" sz="2800"/>
          </a:p>
        </p:txBody>
      </p:sp>
      <p:sp>
        <p:nvSpPr>
          <p:cNvPr id="6" name="文字方塊 31">
            <a:extLst>
              <a:ext uri="{FF2B5EF4-FFF2-40B4-BE49-F238E27FC236}">
                <a16:creationId xmlns:a16="http://schemas.microsoft.com/office/drawing/2014/main" id="{271BC61E-2262-F15F-4E7B-2AE65660879E}"/>
              </a:ext>
            </a:extLst>
          </p:cNvPr>
          <p:cNvSpPr txBox="1">
            <a:spLocks noChangeArrowheads="1"/>
          </p:cNvSpPr>
          <p:nvPr/>
        </p:nvSpPr>
        <p:spPr bwMode="auto">
          <a:xfrm>
            <a:off x="1828801" y="5848351"/>
            <a:ext cx="293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t>h changes faster</a:t>
            </a:r>
            <a:endParaRPr lang="zh-TW" altLang="en-US" sz="2800"/>
          </a:p>
        </p:txBody>
      </p:sp>
      <p:sp>
        <p:nvSpPr>
          <p:cNvPr id="7" name="文字方塊 32">
            <a:extLst>
              <a:ext uri="{FF2B5EF4-FFF2-40B4-BE49-F238E27FC236}">
                <a16:creationId xmlns:a16="http://schemas.microsoft.com/office/drawing/2014/main" id="{B109233D-AF84-D04E-B096-3DC7C9036D13}"/>
              </a:ext>
            </a:extLst>
          </p:cNvPr>
          <p:cNvSpPr txBox="1">
            <a:spLocks noChangeArrowheads="1"/>
          </p:cNvSpPr>
          <p:nvPr/>
        </p:nvSpPr>
        <p:spPr bwMode="auto">
          <a:xfrm>
            <a:off x="5434014" y="4943475"/>
            <a:ext cx="47767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t>c</a:t>
            </a:r>
            <a:r>
              <a:rPr lang="en-US" altLang="zh-TW" sz="2800" baseline="30000"/>
              <a:t>t</a:t>
            </a:r>
            <a:r>
              <a:rPr lang="en-US" altLang="zh-TW" sz="2800"/>
              <a:t> is c</a:t>
            </a:r>
            <a:r>
              <a:rPr lang="en-US" altLang="zh-TW" sz="2800" baseline="30000"/>
              <a:t>t-1</a:t>
            </a:r>
            <a:r>
              <a:rPr lang="en-US" altLang="zh-TW" sz="2800"/>
              <a:t> added by something</a:t>
            </a:r>
            <a:endParaRPr lang="zh-TW" altLang="en-US" sz="2800"/>
          </a:p>
        </p:txBody>
      </p:sp>
      <p:sp>
        <p:nvSpPr>
          <p:cNvPr id="8" name="文字方塊 33">
            <a:extLst>
              <a:ext uri="{FF2B5EF4-FFF2-40B4-BE49-F238E27FC236}">
                <a16:creationId xmlns:a16="http://schemas.microsoft.com/office/drawing/2014/main" id="{3644C23D-052F-4296-DEC1-B0D480E2D2FE}"/>
              </a:ext>
            </a:extLst>
          </p:cNvPr>
          <p:cNvSpPr txBox="1">
            <a:spLocks noChangeArrowheads="1"/>
          </p:cNvSpPr>
          <p:nvPr/>
        </p:nvSpPr>
        <p:spPr bwMode="auto">
          <a:xfrm>
            <a:off x="5434014" y="5848351"/>
            <a:ext cx="5233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t>h</a:t>
            </a:r>
            <a:r>
              <a:rPr lang="en-US" altLang="zh-TW" sz="2800" baseline="30000"/>
              <a:t>t</a:t>
            </a:r>
            <a:r>
              <a:rPr lang="en-US" altLang="zh-TW" sz="2800"/>
              <a:t> and h</a:t>
            </a:r>
            <a:r>
              <a:rPr lang="en-US" altLang="zh-TW" sz="2800" baseline="30000"/>
              <a:t>t-1</a:t>
            </a:r>
            <a:r>
              <a:rPr lang="en-US" altLang="zh-TW" sz="2800"/>
              <a:t> can be very different</a:t>
            </a:r>
            <a:endParaRPr lang="zh-TW" altLang="en-US" sz="2800"/>
          </a:p>
        </p:txBody>
      </p:sp>
      <p:sp>
        <p:nvSpPr>
          <p:cNvPr id="9" name="箭號: 向右 34">
            <a:extLst>
              <a:ext uri="{FF2B5EF4-FFF2-40B4-BE49-F238E27FC236}">
                <a16:creationId xmlns:a16="http://schemas.microsoft.com/office/drawing/2014/main" id="{82AF26D6-BC67-BC75-86F9-BC236A59B315}"/>
              </a:ext>
            </a:extLst>
          </p:cNvPr>
          <p:cNvSpPr/>
          <p:nvPr/>
        </p:nvSpPr>
        <p:spPr>
          <a:xfrm>
            <a:off x="4678363" y="5022851"/>
            <a:ext cx="660400" cy="3921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0" name="箭號: 向右 35">
            <a:extLst>
              <a:ext uri="{FF2B5EF4-FFF2-40B4-BE49-F238E27FC236}">
                <a16:creationId xmlns:a16="http://schemas.microsoft.com/office/drawing/2014/main" id="{1CD385A7-1192-FE46-A2D1-98AF283A30DA}"/>
              </a:ext>
            </a:extLst>
          </p:cNvPr>
          <p:cNvSpPr/>
          <p:nvPr/>
        </p:nvSpPr>
        <p:spPr>
          <a:xfrm>
            <a:off x="4678363" y="5932488"/>
            <a:ext cx="660400" cy="3921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1" name="矩形 36">
            <a:extLst>
              <a:ext uri="{FF2B5EF4-FFF2-40B4-BE49-F238E27FC236}">
                <a16:creationId xmlns:a16="http://schemas.microsoft.com/office/drawing/2014/main" id="{D4FE56C7-A60A-F682-ED41-57BA713518F7}"/>
              </a:ext>
            </a:extLst>
          </p:cNvPr>
          <p:cNvSpPr/>
          <p:nvPr/>
        </p:nvSpPr>
        <p:spPr>
          <a:xfrm>
            <a:off x="2671764" y="2732090"/>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TW" altLang="en-US" sz="2800" baseline="30000" dirty="0"/>
          </a:p>
        </p:txBody>
      </p:sp>
      <p:sp>
        <p:nvSpPr>
          <p:cNvPr id="12" name="矩形 37">
            <a:extLst>
              <a:ext uri="{FF2B5EF4-FFF2-40B4-BE49-F238E27FC236}">
                <a16:creationId xmlns:a16="http://schemas.microsoft.com/office/drawing/2014/main" id="{3F1C25B2-F839-D563-722E-57CB438B92D9}"/>
              </a:ext>
            </a:extLst>
          </p:cNvPr>
          <p:cNvSpPr/>
          <p:nvPr/>
        </p:nvSpPr>
        <p:spPr>
          <a:xfrm>
            <a:off x="3617914" y="2713039"/>
            <a:ext cx="1219200" cy="9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solidFill>
                  <a:srgbClr val="000000"/>
                </a:solidFill>
              </a:rPr>
              <a:t>Naïve </a:t>
            </a:r>
          </a:p>
          <a:p>
            <a:pPr algn="ctr" eaLnBrk="1" hangingPunct="1"/>
            <a:r>
              <a:rPr lang="en-US" altLang="zh-TW" sz="2800">
                <a:solidFill>
                  <a:srgbClr val="000000"/>
                </a:solidFill>
              </a:rPr>
              <a:t>RNN</a:t>
            </a:r>
            <a:endParaRPr lang="zh-TW" altLang="en-US" sz="2800">
              <a:solidFill>
                <a:srgbClr val="000000"/>
              </a:solidFill>
            </a:endParaRPr>
          </a:p>
        </p:txBody>
      </p:sp>
      <p:sp>
        <p:nvSpPr>
          <p:cNvPr id="13" name="矩形 38">
            <a:extLst>
              <a:ext uri="{FF2B5EF4-FFF2-40B4-BE49-F238E27FC236}">
                <a16:creationId xmlns:a16="http://schemas.microsoft.com/office/drawing/2014/main" id="{9F9D2DBD-396A-AF4E-8551-119D8D324F57}"/>
              </a:ext>
            </a:extLst>
          </p:cNvPr>
          <p:cNvSpPr/>
          <p:nvPr/>
        </p:nvSpPr>
        <p:spPr>
          <a:xfrm>
            <a:off x="5180014" y="2736852"/>
            <a:ext cx="508000" cy="9318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800" dirty="0" err="1">
                <a:solidFill>
                  <a:srgbClr val="000000"/>
                </a:solidFill>
              </a:rPr>
              <a:t>h</a:t>
            </a:r>
            <a:r>
              <a:rPr lang="en-US" altLang="zh-TW" sz="2800" baseline="30000" dirty="0" err="1">
                <a:solidFill>
                  <a:srgbClr val="000000"/>
                </a:solidFill>
              </a:rPr>
              <a:t>t</a:t>
            </a:r>
            <a:endParaRPr lang="zh-TW" altLang="en-US" sz="2800" baseline="30000" dirty="0">
              <a:solidFill>
                <a:srgbClr val="000000"/>
              </a:solidFill>
            </a:endParaRPr>
          </a:p>
        </p:txBody>
      </p:sp>
      <p:sp>
        <p:nvSpPr>
          <p:cNvPr id="14" name="矩形 39">
            <a:extLst>
              <a:ext uri="{FF2B5EF4-FFF2-40B4-BE49-F238E27FC236}">
                <a16:creationId xmlns:a16="http://schemas.microsoft.com/office/drawing/2014/main" id="{5B7D7E87-E159-6C87-152F-D4CE2504E5A8}"/>
              </a:ext>
            </a:extLst>
          </p:cNvPr>
          <p:cNvSpPr/>
          <p:nvPr/>
        </p:nvSpPr>
        <p:spPr>
          <a:xfrm>
            <a:off x="3736977" y="1841502"/>
            <a:ext cx="931862"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800" dirty="0" err="1">
                <a:solidFill>
                  <a:srgbClr val="000000"/>
                </a:solidFill>
              </a:rPr>
              <a:t>y</a:t>
            </a:r>
            <a:r>
              <a:rPr lang="en-US" altLang="zh-TW" sz="2800" baseline="30000" dirty="0" err="1">
                <a:solidFill>
                  <a:srgbClr val="000000"/>
                </a:solidFill>
              </a:rPr>
              <a:t>t</a:t>
            </a:r>
            <a:endParaRPr lang="zh-TW" altLang="en-US" sz="2800" baseline="30000" dirty="0">
              <a:solidFill>
                <a:srgbClr val="000000"/>
              </a:solidFill>
            </a:endParaRPr>
          </a:p>
        </p:txBody>
      </p:sp>
      <p:sp>
        <p:nvSpPr>
          <p:cNvPr id="15" name="矩形 40">
            <a:extLst>
              <a:ext uri="{FF2B5EF4-FFF2-40B4-BE49-F238E27FC236}">
                <a16:creationId xmlns:a16="http://schemas.microsoft.com/office/drawing/2014/main" id="{2A12A22F-D663-7F73-FFEB-B2F336847D62}"/>
              </a:ext>
            </a:extLst>
          </p:cNvPr>
          <p:cNvSpPr/>
          <p:nvPr/>
        </p:nvSpPr>
        <p:spPr>
          <a:xfrm>
            <a:off x="3751265" y="4021140"/>
            <a:ext cx="931863" cy="465137"/>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800" dirty="0" err="1"/>
              <a:t>x</a:t>
            </a:r>
            <a:r>
              <a:rPr lang="en-US" altLang="zh-TW" sz="2800" baseline="30000" dirty="0" err="1"/>
              <a:t>t</a:t>
            </a:r>
            <a:endParaRPr lang="zh-TW" altLang="en-US" sz="2800" baseline="30000" dirty="0"/>
          </a:p>
        </p:txBody>
      </p:sp>
      <p:cxnSp>
        <p:nvCxnSpPr>
          <p:cNvPr id="16" name="直線單箭頭接點 41">
            <a:extLst>
              <a:ext uri="{FF2B5EF4-FFF2-40B4-BE49-F238E27FC236}">
                <a16:creationId xmlns:a16="http://schemas.microsoft.com/office/drawing/2014/main" id="{49BB2D25-03C2-9EB1-84B3-399299E68D22}"/>
              </a:ext>
            </a:extLst>
          </p:cNvPr>
          <p:cNvCxnSpPr>
            <a:cxnSpLocks/>
          </p:cNvCxnSpPr>
          <p:nvPr/>
        </p:nvCxnSpPr>
        <p:spPr>
          <a:xfrm>
            <a:off x="3230564" y="318611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42">
            <a:extLst>
              <a:ext uri="{FF2B5EF4-FFF2-40B4-BE49-F238E27FC236}">
                <a16:creationId xmlns:a16="http://schemas.microsoft.com/office/drawing/2014/main" id="{1DB1CBEA-BBEB-EE62-4C6C-EF83508DDC61}"/>
              </a:ext>
            </a:extLst>
          </p:cNvPr>
          <p:cNvCxnSpPr>
            <a:cxnSpLocks/>
          </p:cNvCxnSpPr>
          <p:nvPr/>
        </p:nvCxnSpPr>
        <p:spPr>
          <a:xfrm>
            <a:off x="4791078" y="3201989"/>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43">
            <a:extLst>
              <a:ext uri="{FF2B5EF4-FFF2-40B4-BE49-F238E27FC236}">
                <a16:creationId xmlns:a16="http://schemas.microsoft.com/office/drawing/2014/main" id="{B68D7BB0-B79A-76AA-CBFE-B7923A98AC3E}"/>
              </a:ext>
            </a:extLst>
          </p:cNvPr>
          <p:cNvCxnSpPr>
            <a:cxnSpLocks/>
          </p:cNvCxnSpPr>
          <p:nvPr/>
        </p:nvCxnSpPr>
        <p:spPr>
          <a:xfrm rot="16200000">
            <a:off x="4024315" y="2519364"/>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44">
            <a:extLst>
              <a:ext uri="{FF2B5EF4-FFF2-40B4-BE49-F238E27FC236}">
                <a16:creationId xmlns:a16="http://schemas.microsoft.com/office/drawing/2014/main" id="{EBD76ED9-05BE-F66F-7944-FEF21ACF6012}"/>
              </a:ext>
            </a:extLst>
          </p:cNvPr>
          <p:cNvCxnSpPr>
            <a:cxnSpLocks/>
          </p:cNvCxnSpPr>
          <p:nvPr/>
        </p:nvCxnSpPr>
        <p:spPr>
          <a:xfrm rot="16200000">
            <a:off x="4039396" y="3825083"/>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65" name="矩形 46">
            <a:extLst>
              <a:ext uri="{FF2B5EF4-FFF2-40B4-BE49-F238E27FC236}">
                <a16:creationId xmlns:a16="http://schemas.microsoft.com/office/drawing/2014/main" id="{67E02546-1CFA-C35C-FAB1-33D9A464708F}"/>
              </a:ext>
            </a:extLst>
          </p:cNvPr>
          <p:cNvSpPr>
            <a:spLocks noChangeArrowheads="1"/>
          </p:cNvSpPr>
          <p:nvPr/>
        </p:nvSpPr>
        <p:spPr bwMode="auto">
          <a:xfrm>
            <a:off x="2605090" y="2967040"/>
            <a:ext cx="663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solidFill>
                  <a:srgbClr val="000000"/>
                </a:solidFill>
              </a:rPr>
              <a:t>h</a:t>
            </a:r>
            <a:r>
              <a:rPr lang="en-US" altLang="zh-TW" sz="2800" baseline="30000">
                <a:solidFill>
                  <a:srgbClr val="000000"/>
                </a:solidFill>
              </a:rPr>
              <a:t>t-1</a:t>
            </a:r>
            <a:endParaRPr lang="zh-TW" altLang="en-US" sz="2800" baseline="30000">
              <a:solidFill>
                <a:srgbClr val="000000"/>
              </a:solidFill>
            </a:endParaRPr>
          </a:p>
        </p:txBody>
      </p:sp>
      <p:sp>
        <p:nvSpPr>
          <p:cNvPr id="21" name="矩形 14">
            <a:extLst>
              <a:ext uri="{FF2B5EF4-FFF2-40B4-BE49-F238E27FC236}">
                <a16:creationId xmlns:a16="http://schemas.microsoft.com/office/drawing/2014/main" id="{439B8673-9E30-2D8D-701F-90FDFFA3A2A9}"/>
              </a:ext>
            </a:extLst>
          </p:cNvPr>
          <p:cNvSpPr/>
          <p:nvPr/>
        </p:nvSpPr>
        <p:spPr>
          <a:xfrm>
            <a:off x="7280277" y="1685927"/>
            <a:ext cx="1135062" cy="199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solidFill>
                  <a:schemeClr val="tx1"/>
                </a:solidFill>
              </a:rPr>
              <a:t>LSTM</a:t>
            </a:r>
            <a:endParaRPr lang="zh-TW" altLang="en-US" sz="2800" dirty="0">
              <a:solidFill>
                <a:schemeClr val="tx1"/>
              </a:solidFill>
            </a:endParaRPr>
          </a:p>
        </p:txBody>
      </p:sp>
      <p:sp>
        <p:nvSpPr>
          <p:cNvPr id="22" name="矩形 15">
            <a:extLst>
              <a:ext uri="{FF2B5EF4-FFF2-40B4-BE49-F238E27FC236}">
                <a16:creationId xmlns:a16="http://schemas.microsoft.com/office/drawing/2014/main" id="{CB0E3E5C-2AD3-CED8-90AD-C6CAAFDB1B45}"/>
              </a:ext>
            </a:extLst>
          </p:cNvPr>
          <p:cNvSpPr>
            <a:spLocks noChangeArrowheads="1"/>
          </p:cNvSpPr>
          <p:nvPr/>
        </p:nvSpPr>
        <p:spPr bwMode="auto">
          <a:xfrm>
            <a:off x="6361114" y="1685927"/>
            <a:ext cx="508000" cy="930275"/>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sz="2800" baseline="30000" dirty="0">
              <a:solidFill>
                <a:schemeClr val="dk1"/>
              </a:solidFill>
            </a:endParaRPr>
          </a:p>
        </p:txBody>
      </p:sp>
      <p:sp>
        <p:nvSpPr>
          <p:cNvPr id="23" name="矩形 17">
            <a:extLst>
              <a:ext uri="{FF2B5EF4-FFF2-40B4-BE49-F238E27FC236}">
                <a16:creationId xmlns:a16="http://schemas.microsoft.com/office/drawing/2014/main" id="{D465668B-B101-B4A2-06C2-5795EEA2AA57}"/>
              </a:ext>
            </a:extLst>
          </p:cNvPr>
          <p:cNvSpPr/>
          <p:nvPr/>
        </p:nvSpPr>
        <p:spPr>
          <a:xfrm>
            <a:off x="7356475" y="807245"/>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800" dirty="0" err="1">
                <a:solidFill>
                  <a:srgbClr val="000000"/>
                </a:solidFill>
              </a:rPr>
              <a:t>y</a:t>
            </a:r>
            <a:r>
              <a:rPr lang="en-US" altLang="zh-TW" sz="2800" baseline="30000" dirty="0" err="1">
                <a:solidFill>
                  <a:srgbClr val="000000"/>
                </a:solidFill>
              </a:rPr>
              <a:t>t</a:t>
            </a:r>
            <a:endParaRPr lang="zh-TW" altLang="en-US" sz="2800" baseline="30000" dirty="0">
              <a:solidFill>
                <a:srgbClr val="000000"/>
              </a:solidFill>
            </a:endParaRPr>
          </a:p>
        </p:txBody>
      </p:sp>
      <p:sp>
        <p:nvSpPr>
          <p:cNvPr id="24" name="矩形 18">
            <a:extLst>
              <a:ext uri="{FF2B5EF4-FFF2-40B4-BE49-F238E27FC236}">
                <a16:creationId xmlns:a16="http://schemas.microsoft.com/office/drawing/2014/main" id="{1CA9828D-DD48-6723-62B8-2073EBE09F45}"/>
              </a:ext>
            </a:extLst>
          </p:cNvPr>
          <p:cNvSpPr/>
          <p:nvPr/>
        </p:nvSpPr>
        <p:spPr>
          <a:xfrm>
            <a:off x="7404102" y="4130676"/>
            <a:ext cx="931862" cy="465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altLang="zh-TW" sz="2800" dirty="0" err="1">
                <a:solidFill>
                  <a:schemeClr val="bg1"/>
                </a:solidFill>
              </a:rPr>
              <a:t>x</a:t>
            </a:r>
            <a:r>
              <a:rPr lang="en-US" altLang="zh-TW" sz="2800" baseline="30000" dirty="0" err="1">
                <a:solidFill>
                  <a:schemeClr val="bg1"/>
                </a:solidFill>
              </a:rPr>
              <a:t>t</a:t>
            </a:r>
            <a:endParaRPr lang="zh-TW" altLang="en-US" sz="2800" baseline="30000" dirty="0">
              <a:solidFill>
                <a:schemeClr val="bg1"/>
              </a:solidFill>
            </a:endParaRPr>
          </a:p>
        </p:txBody>
      </p:sp>
      <p:cxnSp>
        <p:nvCxnSpPr>
          <p:cNvPr id="25" name="直線單箭頭接點 19">
            <a:extLst>
              <a:ext uri="{FF2B5EF4-FFF2-40B4-BE49-F238E27FC236}">
                <a16:creationId xmlns:a16="http://schemas.microsoft.com/office/drawing/2014/main" id="{1F598E1C-40BC-068E-0071-746D1816F0E7}"/>
              </a:ext>
            </a:extLst>
          </p:cNvPr>
          <p:cNvCxnSpPr>
            <a:cxnSpLocks/>
          </p:cNvCxnSpPr>
          <p:nvPr/>
        </p:nvCxnSpPr>
        <p:spPr>
          <a:xfrm>
            <a:off x="6869114" y="218281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1">
            <a:extLst>
              <a:ext uri="{FF2B5EF4-FFF2-40B4-BE49-F238E27FC236}">
                <a16:creationId xmlns:a16="http://schemas.microsoft.com/office/drawing/2014/main" id="{B09585EE-B446-7E77-C2F2-0F0F7DC735AC}"/>
              </a:ext>
            </a:extLst>
          </p:cNvPr>
          <p:cNvCxnSpPr>
            <a:cxnSpLocks/>
          </p:cNvCxnSpPr>
          <p:nvPr/>
        </p:nvCxnSpPr>
        <p:spPr>
          <a:xfrm rot="16200000">
            <a:off x="7654927" y="1465264"/>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2">
            <a:extLst>
              <a:ext uri="{FF2B5EF4-FFF2-40B4-BE49-F238E27FC236}">
                <a16:creationId xmlns:a16="http://schemas.microsoft.com/office/drawing/2014/main" id="{06BB5C67-11E3-DB7D-3923-9236D94E8D83}"/>
              </a:ext>
            </a:extLst>
          </p:cNvPr>
          <p:cNvCxnSpPr>
            <a:cxnSpLocks/>
          </p:cNvCxnSpPr>
          <p:nvPr/>
        </p:nvCxnSpPr>
        <p:spPr>
          <a:xfrm rot="16200000">
            <a:off x="7692233" y="3934620"/>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3">
            <a:extLst>
              <a:ext uri="{FF2B5EF4-FFF2-40B4-BE49-F238E27FC236}">
                <a16:creationId xmlns:a16="http://schemas.microsoft.com/office/drawing/2014/main" id="{487BD0AD-B24B-FAA4-E6A0-2B1602B414DA}"/>
              </a:ext>
            </a:extLst>
          </p:cNvPr>
          <p:cNvSpPr/>
          <p:nvPr/>
        </p:nvSpPr>
        <p:spPr>
          <a:xfrm>
            <a:off x="6369052" y="2751139"/>
            <a:ext cx="508000" cy="9318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TW" altLang="en-US" sz="2800" baseline="30000" dirty="0"/>
          </a:p>
        </p:txBody>
      </p:sp>
      <p:cxnSp>
        <p:nvCxnSpPr>
          <p:cNvPr id="29" name="直線單箭頭接點 24">
            <a:extLst>
              <a:ext uri="{FF2B5EF4-FFF2-40B4-BE49-F238E27FC236}">
                <a16:creationId xmlns:a16="http://schemas.microsoft.com/office/drawing/2014/main" id="{D5A390B7-B837-FDF4-552B-0189F8EC738C}"/>
              </a:ext>
            </a:extLst>
          </p:cNvPr>
          <p:cNvCxnSpPr>
            <a:cxnSpLocks/>
          </p:cNvCxnSpPr>
          <p:nvPr/>
        </p:nvCxnSpPr>
        <p:spPr>
          <a:xfrm>
            <a:off x="6877053" y="3275014"/>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5">
            <a:extLst>
              <a:ext uri="{FF2B5EF4-FFF2-40B4-BE49-F238E27FC236}">
                <a16:creationId xmlns:a16="http://schemas.microsoft.com/office/drawing/2014/main" id="{F20DACC8-54B5-C197-15FE-8438F63AA814}"/>
              </a:ext>
            </a:extLst>
          </p:cNvPr>
          <p:cNvCxnSpPr>
            <a:cxnSpLocks/>
          </p:cNvCxnSpPr>
          <p:nvPr/>
        </p:nvCxnSpPr>
        <p:spPr>
          <a:xfrm>
            <a:off x="8407403" y="2182814"/>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26">
            <a:extLst>
              <a:ext uri="{FF2B5EF4-FFF2-40B4-BE49-F238E27FC236}">
                <a16:creationId xmlns:a16="http://schemas.microsoft.com/office/drawing/2014/main" id="{140F1067-2027-D228-2449-A8ECC03C2ED4}"/>
              </a:ext>
            </a:extLst>
          </p:cNvPr>
          <p:cNvCxnSpPr>
            <a:cxnSpLocks/>
          </p:cNvCxnSpPr>
          <p:nvPr/>
        </p:nvCxnSpPr>
        <p:spPr>
          <a:xfrm>
            <a:off x="8415339" y="327501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27">
            <a:extLst>
              <a:ext uri="{FF2B5EF4-FFF2-40B4-BE49-F238E27FC236}">
                <a16:creationId xmlns:a16="http://schemas.microsoft.com/office/drawing/2014/main" id="{B247D5A2-BE96-0106-745F-C90F2B3A1E90}"/>
              </a:ext>
            </a:extLst>
          </p:cNvPr>
          <p:cNvSpPr>
            <a:spLocks noChangeArrowheads="1"/>
          </p:cNvSpPr>
          <p:nvPr/>
        </p:nvSpPr>
        <p:spPr bwMode="auto">
          <a:xfrm>
            <a:off x="8826502" y="1709739"/>
            <a:ext cx="508000" cy="931862"/>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800" dirty="0" err="1">
                <a:solidFill>
                  <a:schemeClr val="dk1"/>
                </a:solidFill>
              </a:rPr>
              <a:t>c</a:t>
            </a:r>
            <a:r>
              <a:rPr lang="en-US" altLang="zh-TW" sz="2800" baseline="30000" dirty="0" err="1">
                <a:solidFill>
                  <a:schemeClr val="dk1"/>
                </a:solidFill>
              </a:rPr>
              <a:t>t</a:t>
            </a:r>
            <a:endParaRPr lang="zh-TW" altLang="en-US" sz="2800" baseline="30000" dirty="0">
              <a:solidFill>
                <a:schemeClr val="dk1"/>
              </a:solidFill>
            </a:endParaRPr>
          </a:p>
        </p:txBody>
      </p:sp>
      <p:sp>
        <p:nvSpPr>
          <p:cNvPr id="33" name="矩形 28">
            <a:extLst>
              <a:ext uri="{FF2B5EF4-FFF2-40B4-BE49-F238E27FC236}">
                <a16:creationId xmlns:a16="http://schemas.microsoft.com/office/drawing/2014/main" id="{B9E5A225-032B-BB55-D732-78B33C30A796}"/>
              </a:ext>
            </a:extLst>
          </p:cNvPr>
          <p:cNvSpPr/>
          <p:nvPr/>
        </p:nvSpPr>
        <p:spPr>
          <a:xfrm>
            <a:off x="8834439" y="2776539"/>
            <a:ext cx="508000" cy="9318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zh-TW" sz="2800" dirty="0" err="1">
                <a:solidFill>
                  <a:srgbClr val="000000"/>
                </a:solidFill>
              </a:rPr>
              <a:t>h</a:t>
            </a:r>
            <a:r>
              <a:rPr lang="en-US" altLang="zh-TW" sz="2800" baseline="30000" dirty="0" err="1">
                <a:solidFill>
                  <a:srgbClr val="000000"/>
                </a:solidFill>
              </a:rPr>
              <a:t>t</a:t>
            </a:r>
            <a:endParaRPr lang="zh-TW" altLang="en-US" sz="2800" baseline="30000" dirty="0">
              <a:solidFill>
                <a:srgbClr val="000000"/>
              </a:solidFill>
            </a:endParaRPr>
          </a:p>
        </p:txBody>
      </p:sp>
      <p:sp>
        <p:nvSpPr>
          <p:cNvPr id="34" name="矩形 47">
            <a:extLst>
              <a:ext uri="{FF2B5EF4-FFF2-40B4-BE49-F238E27FC236}">
                <a16:creationId xmlns:a16="http://schemas.microsoft.com/office/drawing/2014/main" id="{7C9727DD-0358-D20F-CDE0-9613837CD2F1}"/>
              </a:ext>
            </a:extLst>
          </p:cNvPr>
          <p:cNvSpPr>
            <a:spLocks noChangeArrowheads="1"/>
          </p:cNvSpPr>
          <p:nvPr/>
        </p:nvSpPr>
        <p:spPr bwMode="auto">
          <a:xfrm>
            <a:off x="6327778" y="2981326"/>
            <a:ext cx="663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solidFill>
                  <a:srgbClr val="000000"/>
                </a:solidFill>
              </a:rPr>
              <a:t>h</a:t>
            </a:r>
            <a:r>
              <a:rPr lang="en-US" altLang="zh-TW" sz="2800" baseline="30000">
                <a:solidFill>
                  <a:srgbClr val="000000"/>
                </a:solidFill>
              </a:rPr>
              <a:t>t-1</a:t>
            </a:r>
            <a:endParaRPr lang="zh-TW" altLang="en-US" sz="2800" baseline="30000">
              <a:solidFill>
                <a:srgbClr val="000000"/>
              </a:solidFill>
            </a:endParaRPr>
          </a:p>
        </p:txBody>
      </p:sp>
      <p:sp>
        <p:nvSpPr>
          <p:cNvPr id="35" name="矩形 48">
            <a:extLst>
              <a:ext uri="{FF2B5EF4-FFF2-40B4-BE49-F238E27FC236}">
                <a16:creationId xmlns:a16="http://schemas.microsoft.com/office/drawing/2014/main" id="{C9456C1E-B01A-5E1A-F25D-1ED1E304CAA5}"/>
              </a:ext>
            </a:extLst>
          </p:cNvPr>
          <p:cNvSpPr>
            <a:spLocks noChangeArrowheads="1"/>
          </p:cNvSpPr>
          <p:nvPr/>
        </p:nvSpPr>
        <p:spPr bwMode="auto">
          <a:xfrm>
            <a:off x="6301490" y="1914526"/>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t>c</a:t>
            </a:r>
            <a:r>
              <a:rPr lang="en-US" altLang="zh-TW" sz="2800" baseline="30000"/>
              <a:t>t-1</a:t>
            </a:r>
            <a:endParaRPr lang="zh-TW" altLang="en-US" sz="2800" baseline="30000"/>
          </a:p>
        </p:txBody>
      </p:sp>
      <p:sp>
        <p:nvSpPr>
          <p:cNvPr id="36" name="Title 1">
            <a:extLst>
              <a:ext uri="{FF2B5EF4-FFF2-40B4-BE49-F238E27FC236}">
                <a16:creationId xmlns:a16="http://schemas.microsoft.com/office/drawing/2014/main" id="{AAEEF20B-DC4E-D4F7-F52C-386EEB0D63B6}"/>
              </a:ext>
            </a:extLst>
          </p:cNvPr>
          <p:cNvSpPr txBox="1">
            <a:spLocks noChangeArrowheads="1"/>
          </p:cNvSpPr>
          <p:nvPr/>
        </p:nvSpPr>
        <p:spPr>
          <a:xfrm>
            <a:off x="-3" y="0"/>
            <a:ext cx="12191999" cy="633415"/>
          </a:xfrm>
          <a:prstGeom prst="rect">
            <a:avLst/>
          </a:prstGeom>
          <a:solidFill>
            <a:srgbClr val="C00000"/>
          </a:solidFill>
        </p:spPr>
        <p:txBody>
          <a:bodyPr anchor="ctr"/>
          <a:lstStyle/>
          <a:p>
            <a:pPr lvl="0" algn="ctr">
              <a:lnSpc>
                <a:spcPct val="90000"/>
              </a:lnSpc>
              <a:spcBef>
                <a:spcPct val="0"/>
              </a:spcBef>
              <a:defRPr/>
            </a:pPr>
            <a:r>
              <a:rPr lang="en-IN" sz="3600" b="1" dirty="0">
                <a:solidFill>
                  <a:schemeClr val="bg1"/>
                </a:solidFill>
                <a:latin typeface="Times New Roman" panose="02020603050405020304" pitchFamily="18" charset="0"/>
                <a:cs typeface="Times New Roman" panose="02020603050405020304" pitchFamily="18" charset="0"/>
              </a:rPr>
              <a:t>Naïve RNN vs LSTM</a:t>
            </a:r>
            <a:endParaRPr lang="zh-CN" altLang="en-US" sz="3600" b="1" dirty="0">
              <a:solidFill>
                <a:schemeClr val="bg1"/>
              </a:solidFill>
              <a:latin typeface="Times New Roman" panose="02020603050405020304" pitchFamily="18" charset="0"/>
              <a:ea typeface="+mj-ea"/>
              <a:cs typeface="Times New Roman" panose="02020603050405020304" pitchFamily="18" charset="0"/>
            </a:endParaRPr>
          </a:p>
        </p:txBody>
      </p:sp>
      <p:sp>
        <p:nvSpPr>
          <p:cNvPr id="37" name="Title 1">
            <a:extLst>
              <a:ext uri="{FF2B5EF4-FFF2-40B4-BE49-F238E27FC236}">
                <a16:creationId xmlns:a16="http://schemas.microsoft.com/office/drawing/2014/main" id="{57EEC490-3ECC-AE8F-F15B-58E0A0A7FEA2}"/>
              </a:ext>
            </a:extLst>
          </p:cNvPr>
          <p:cNvSpPr txBox="1">
            <a:spLocks noChangeArrowheads="1"/>
          </p:cNvSpPr>
          <p:nvPr/>
        </p:nvSpPr>
        <p:spPr>
          <a:xfrm>
            <a:off x="-1" y="6516686"/>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21" grpId="0" animBg="1"/>
      <p:bldP spid="22" grpId="0" animBg="1"/>
      <p:bldP spid="23" grpId="0" animBg="1"/>
      <p:bldP spid="24" grpId="0" animBg="1"/>
      <p:bldP spid="28" grpId="0" animBg="1"/>
      <p:bldP spid="32" grpId="0" animBg="1"/>
      <p:bldP spid="33" grpId="0" animBg="1"/>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5D53D85A-956E-878D-045E-9835D9179EAE}"/>
              </a:ext>
            </a:extLst>
          </p:cNvPr>
          <p:cNvSpPr/>
          <p:nvPr/>
        </p:nvSpPr>
        <p:spPr>
          <a:xfrm>
            <a:off x="2355850" y="1890715"/>
            <a:ext cx="421133" cy="51280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400" dirty="0"/>
              <a:t>x</a:t>
            </a:r>
            <a:endParaRPr lang="zh-TW" altLang="en-US" sz="2400" baseline="30000" dirty="0"/>
          </a:p>
        </p:txBody>
      </p:sp>
      <p:sp>
        <p:nvSpPr>
          <p:cNvPr id="6" name="矩形 4">
            <a:extLst>
              <a:ext uri="{FF2B5EF4-FFF2-40B4-BE49-F238E27FC236}">
                <a16:creationId xmlns:a16="http://schemas.microsoft.com/office/drawing/2014/main" id="{52ABEB6F-660B-2788-539A-496F449B8375}"/>
              </a:ext>
            </a:extLst>
          </p:cNvPr>
          <p:cNvSpPr/>
          <p:nvPr/>
        </p:nvSpPr>
        <p:spPr>
          <a:xfrm>
            <a:off x="3019427" y="1890715"/>
            <a:ext cx="413504" cy="51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chemeClr val="tx1"/>
                </a:solidFill>
              </a:rPr>
              <a:t>f</a:t>
            </a:r>
            <a:r>
              <a:rPr lang="en-US" altLang="zh-TW" sz="2400" baseline="-25000" dirty="0">
                <a:solidFill>
                  <a:schemeClr val="tx1"/>
                </a:solidFill>
              </a:rPr>
              <a:t>1</a:t>
            </a:r>
            <a:endParaRPr lang="zh-TW" altLang="en-US" sz="2400" baseline="-25000" dirty="0">
              <a:solidFill>
                <a:schemeClr val="tx1"/>
              </a:solidFill>
            </a:endParaRPr>
          </a:p>
        </p:txBody>
      </p:sp>
      <p:sp>
        <p:nvSpPr>
          <p:cNvPr id="7" name="矩形 5">
            <a:extLst>
              <a:ext uri="{FF2B5EF4-FFF2-40B4-BE49-F238E27FC236}">
                <a16:creationId xmlns:a16="http://schemas.microsoft.com/office/drawing/2014/main" id="{BA66BA50-4457-66AF-B1AD-50CC3DEC7C09}"/>
              </a:ext>
            </a:extLst>
          </p:cNvPr>
          <p:cNvSpPr/>
          <p:nvPr/>
        </p:nvSpPr>
        <p:spPr>
          <a:xfrm>
            <a:off x="3675063" y="1890715"/>
            <a:ext cx="419606" cy="512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a</a:t>
            </a:r>
            <a:r>
              <a:rPr lang="en-US" altLang="zh-TW" sz="2000" baseline="30000" dirty="0">
                <a:solidFill>
                  <a:srgbClr val="000000"/>
                </a:solidFill>
              </a:rPr>
              <a:t>1</a:t>
            </a:r>
            <a:endParaRPr lang="zh-TW" altLang="en-US" sz="2000" baseline="30000" dirty="0">
              <a:solidFill>
                <a:srgbClr val="000000"/>
              </a:solidFill>
            </a:endParaRPr>
          </a:p>
        </p:txBody>
      </p:sp>
      <p:sp>
        <p:nvSpPr>
          <p:cNvPr id="8" name="矩形 6">
            <a:extLst>
              <a:ext uri="{FF2B5EF4-FFF2-40B4-BE49-F238E27FC236}">
                <a16:creationId xmlns:a16="http://schemas.microsoft.com/office/drawing/2014/main" id="{4FD00C79-A5B9-2FBC-F46B-52EA61C566FB}"/>
              </a:ext>
            </a:extLst>
          </p:cNvPr>
          <p:cNvSpPr/>
          <p:nvPr/>
        </p:nvSpPr>
        <p:spPr>
          <a:xfrm>
            <a:off x="4337052" y="1890715"/>
            <a:ext cx="413504" cy="51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r>
              <a:rPr lang="en-US" altLang="zh-TW" sz="2400" baseline="-25000" dirty="0">
                <a:solidFill>
                  <a:srgbClr val="000000"/>
                </a:solidFill>
              </a:rPr>
              <a:t>2</a:t>
            </a:r>
            <a:endParaRPr lang="zh-TW" altLang="en-US" sz="2400" baseline="-25000" dirty="0">
              <a:solidFill>
                <a:srgbClr val="000000"/>
              </a:solidFill>
            </a:endParaRPr>
          </a:p>
        </p:txBody>
      </p:sp>
      <p:sp>
        <p:nvSpPr>
          <p:cNvPr id="9" name="矩形 7">
            <a:extLst>
              <a:ext uri="{FF2B5EF4-FFF2-40B4-BE49-F238E27FC236}">
                <a16:creationId xmlns:a16="http://schemas.microsoft.com/office/drawing/2014/main" id="{47B0CF31-6202-9222-87F9-18846CA580EF}"/>
              </a:ext>
            </a:extLst>
          </p:cNvPr>
          <p:cNvSpPr/>
          <p:nvPr/>
        </p:nvSpPr>
        <p:spPr>
          <a:xfrm>
            <a:off x="4992688" y="1890715"/>
            <a:ext cx="421133" cy="512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a</a:t>
            </a:r>
            <a:r>
              <a:rPr lang="en-US" altLang="zh-TW" sz="2000" baseline="30000" dirty="0">
                <a:solidFill>
                  <a:srgbClr val="000000"/>
                </a:solidFill>
              </a:rPr>
              <a:t>2</a:t>
            </a:r>
            <a:endParaRPr lang="zh-TW" altLang="en-US" sz="2000" baseline="30000" dirty="0">
              <a:solidFill>
                <a:srgbClr val="000000"/>
              </a:solidFill>
            </a:endParaRPr>
          </a:p>
        </p:txBody>
      </p:sp>
      <p:sp>
        <p:nvSpPr>
          <p:cNvPr id="10" name="矩形 8">
            <a:extLst>
              <a:ext uri="{FF2B5EF4-FFF2-40B4-BE49-F238E27FC236}">
                <a16:creationId xmlns:a16="http://schemas.microsoft.com/office/drawing/2014/main" id="{332E40E9-FCB1-1679-772F-7E344740056F}"/>
              </a:ext>
            </a:extLst>
          </p:cNvPr>
          <p:cNvSpPr/>
          <p:nvPr/>
        </p:nvSpPr>
        <p:spPr>
          <a:xfrm>
            <a:off x="5656265" y="1890715"/>
            <a:ext cx="411978" cy="51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r>
              <a:rPr lang="en-US" altLang="zh-TW" sz="2400" baseline="-25000" dirty="0">
                <a:solidFill>
                  <a:srgbClr val="000000"/>
                </a:solidFill>
              </a:rPr>
              <a:t>3</a:t>
            </a:r>
            <a:endParaRPr lang="zh-TW" altLang="en-US" sz="2400" baseline="-25000" dirty="0">
              <a:solidFill>
                <a:srgbClr val="000000"/>
              </a:solidFill>
            </a:endParaRPr>
          </a:p>
        </p:txBody>
      </p:sp>
      <p:sp>
        <p:nvSpPr>
          <p:cNvPr id="11" name="矩形 9">
            <a:extLst>
              <a:ext uri="{FF2B5EF4-FFF2-40B4-BE49-F238E27FC236}">
                <a16:creationId xmlns:a16="http://schemas.microsoft.com/office/drawing/2014/main" id="{14A53C91-7E79-C48F-AF9F-7B9CC3DC3EEF}"/>
              </a:ext>
            </a:extLst>
          </p:cNvPr>
          <p:cNvSpPr/>
          <p:nvPr/>
        </p:nvSpPr>
        <p:spPr>
          <a:xfrm>
            <a:off x="6310313" y="1890715"/>
            <a:ext cx="421133" cy="512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a</a:t>
            </a:r>
            <a:r>
              <a:rPr lang="en-US" altLang="zh-TW" sz="2000" baseline="30000" dirty="0">
                <a:solidFill>
                  <a:srgbClr val="000000"/>
                </a:solidFill>
              </a:rPr>
              <a:t>3</a:t>
            </a:r>
            <a:endParaRPr lang="zh-TW" altLang="en-US" sz="2000" baseline="30000" dirty="0">
              <a:solidFill>
                <a:srgbClr val="000000"/>
              </a:solidFill>
            </a:endParaRPr>
          </a:p>
        </p:txBody>
      </p:sp>
      <p:sp>
        <p:nvSpPr>
          <p:cNvPr id="12" name="矩形 10">
            <a:extLst>
              <a:ext uri="{FF2B5EF4-FFF2-40B4-BE49-F238E27FC236}">
                <a16:creationId xmlns:a16="http://schemas.microsoft.com/office/drawing/2014/main" id="{B666C738-074C-F97E-A858-38A7D1AB815A}"/>
              </a:ext>
            </a:extLst>
          </p:cNvPr>
          <p:cNvSpPr/>
          <p:nvPr/>
        </p:nvSpPr>
        <p:spPr>
          <a:xfrm>
            <a:off x="6973888" y="1890715"/>
            <a:ext cx="413503" cy="51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r>
              <a:rPr lang="en-US" altLang="zh-TW" sz="2400" baseline="-25000" dirty="0">
                <a:solidFill>
                  <a:srgbClr val="000000"/>
                </a:solidFill>
              </a:rPr>
              <a:t>4</a:t>
            </a:r>
            <a:endParaRPr lang="zh-TW" altLang="en-US" sz="2400" baseline="-25000" dirty="0">
              <a:solidFill>
                <a:srgbClr val="000000"/>
              </a:solidFill>
            </a:endParaRPr>
          </a:p>
        </p:txBody>
      </p:sp>
      <p:cxnSp>
        <p:nvCxnSpPr>
          <p:cNvPr id="13" name="直線單箭頭接點 11">
            <a:extLst>
              <a:ext uri="{FF2B5EF4-FFF2-40B4-BE49-F238E27FC236}">
                <a16:creationId xmlns:a16="http://schemas.microsoft.com/office/drawing/2014/main" id="{6133FC5F-75A0-175A-82A4-587597FEE030}"/>
              </a:ext>
            </a:extLst>
          </p:cNvPr>
          <p:cNvCxnSpPr/>
          <p:nvPr/>
        </p:nvCxnSpPr>
        <p:spPr>
          <a:xfrm>
            <a:off x="2794001" y="2247900"/>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2">
            <a:extLst>
              <a:ext uri="{FF2B5EF4-FFF2-40B4-BE49-F238E27FC236}">
                <a16:creationId xmlns:a16="http://schemas.microsoft.com/office/drawing/2014/main" id="{3F70EDD9-9083-349C-3E52-38BA9EDE0BCB}"/>
              </a:ext>
            </a:extLst>
          </p:cNvPr>
          <p:cNvCxnSpPr/>
          <p:nvPr/>
        </p:nvCxnSpPr>
        <p:spPr>
          <a:xfrm>
            <a:off x="3432176" y="2247900"/>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3">
            <a:extLst>
              <a:ext uri="{FF2B5EF4-FFF2-40B4-BE49-F238E27FC236}">
                <a16:creationId xmlns:a16="http://schemas.microsoft.com/office/drawing/2014/main" id="{B093405C-0648-A7E7-CD2E-0347D22F6386}"/>
              </a:ext>
            </a:extLst>
          </p:cNvPr>
          <p:cNvCxnSpPr/>
          <p:nvPr/>
        </p:nvCxnSpPr>
        <p:spPr>
          <a:xfrm>
            <a:off x="4108451" y="2247900"/>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4">
            <a:extLst>
              <a:ext uri="{FF2B5EF4-FFF2-40B4-BE49-F238E27FC236}">
                <a16:creationId xmlns:a16="http://schemas.microsoft.com/office/drawing/2014/main" id="{A534B49F-B13B-BD1B-A989-15FD73B5E2C9}"/>
              </a:ext>
            </a:extLst>
          </p:cNvPr>
          <p:cNvCxnSpPr/>
          <p:nvPr/>
        </p:nvCxnSpPr>
        <p:spPr>
          <a:xfrm>
            <a:off x="4794251" y="2257425"/>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5">
            <a:extLst>
              <a:ext uri="{FF2B5EF4-FFF2-40B4-BE49-F238E27FC236}">
                <a16:creationId xmlns:a16="http://schemas.microsoft.com/office/drawing/2014/main" id="{E2A49BFB-3261-82B5-C81B-87723BF2734C}"/>
              </a:ext>
            </a:extLst>
          </p:cNvPr>
          <p:cNvCxnSpPr/>
          <p:nvPr/>
        </p:nvCxnSpPr>
        <p:spPr>
          <a:xfrm>
            <a:off x="5432426" y="2257425"/>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6">
            <a:extLst>
              <a:ext uri="{FF2B5EF4-FFF2-40B4-BE49-F238E27FC236}">
                <a16:creationId xmlns:a16="http://schemas.microsoft.com/office/drawing/2014/main" id="{8D39D26A-3D9C-C14F-E365-69B18920A4B2}"/>
              </a:ext>
            </a:extLst>
          </p:cNvPr>
          <p:cNvCxnSpPr/>
          <p:nvPr/>
        </p:nvCxnSpPr>
        <p:spPr>
          <a:xfrm>
            <a:off x="6070601" y="2257425"/>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7">
            <a:extLst>
              <a:ext uri="{FF2B5EF4-FFF2-40B4-BE49-F238E27FC236}">
                <a16:creationId xmlns:a16="http://schemas.microsoft.com/office/drawing/2014/main" id="{AD289F20-0B9E-CD95-F16E-0003E11DA568}"/>
              </a:ext>
            </a:extLst>
          </p:cNvPr>
          <p:cNvCxnSpPr/>
          <p:nvPr/>
        </p:nvCxnSpPr>
        <p:spPr>
          <a:xfrm>
            <a:off x="6756401" y="2257425"/>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8">
            <a:extLst>
              <a:ext uri="{FF2B5EF4-FFF2-40B4-BE49-F238E27FC236}">
                <a16:creationId xmlns:a16="http://schemas.microsoft.com/office/drawing/2014/main" id="{DE04FA8E-25E4-F705-4E84-85F17C07D452}"/>
              </a:ext>
            </a:extLst>
          </p:cNvPr>
          <p:cNvSpPr/>
          <p:nvPr/>
        </p:nvSpPr>
        <p:spPr>
          <a:xfrm>
            <a:off x="7661830" y="1896712"/>
            <a:ext cx="412994" cy="51342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solidFill>
                  <a:srgbClr val="000000"/>
                </a:solidFill>
              </a:rPr>
              <a:t>y</a:t>
            </a:r>
            <a:endParaRPr lang="zh-TW" altLang="en-US" sz="2400" baseline="30000" dirty="0">
              <a:solidFill>
                <a:srgbClr val="000000"/>
              </a:solidFill>
            </a:endParaRPr>
          </a:p>
        </p:txBody>
      </p:sp>
      <p:cxnSp>
        <p:nvCxnSpPr>
          <p:cNvPr id="21" name="直線單箭頭接點 19">
            <a:extLst>
              <a:ext uri="{FF2B5EF4-FFF2-40B4-BE49-F238E27FC236}">
                <a16:creationId xmlns:a16="http://schemas.microsoft.com/office/drawing/2014/main" id="{6513DA60-062F-F678-BA9F-23C5B70B3B31}"/>
              </a:ext>
            </a:extLst>
          </p:cNvPr>
          <p:cNvCxnSpPr/>
          <p:nvPr/>
        </p:nvCxnSpPr>
        <p:spPr>
          <a:xfrm>
            <a:off x="7404100" y="2262188"/>
            <a:ext cx="215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1">
            <a:extLst>
              <a:ext uri="{FF2B5EF4-FFF2-40B4-BE49-F238E27FC236}">
                <a16:creationId xmlns:a16="http://schemas.microsoft.com/office/drawing/2014/main" id="{169BB104-6060-F450-CF4F-661D75DB6A1C}"/>
              </a:ext>
            </a:extLst>
          </p:cNvPr>
          <p:cNvSpPr/>
          <p:nvPr/>
        </p:nvSpPr>
        <p:spPr>
          <a:xfrm>
            <a:off x="3038475" y="4392978"/>
            <a:ext cx="421133" cy="51394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000" dirty="0"/>
              <a:t>x</a:t>
            </a:r>
            <a:r>
              <a:rPr lang="en-US" altLang="zh-TW" sz="2000" baseline="30000" dirty="0"/>
              <a:t>1</a:t>
            </a:r>
            <a:endParaRPr lang="zh-TW" altLang="en-US" sz="2000" baseline="30000" dirty="0"/>
          </a:p>
        </p:txBody>
      </p:sp>
      <p:sp>
        <p:nvSpPr>
          <p:cNvPr id="24" name="矩形 22">
            <a:extLst>
              <a:ext uri="{FF2B5EF4-FFF2-40B4-BE49-F238E27FC236}">
                <a16:creationId xmlns:a16="http://schemas.microsoft.com/office/drawing/2014/main" id="{69C13C3E-D5F2-083E-6E76-3F9F9459D40A}"/>
              </a:ext>
            </a:extLst>
          </p:cNvPr>
          <p:cNvSpPr/>
          <p:nvPr/>
        </p:nvSpPr>
        <p:spPr>
          <a:xfrm>
            <a:off x="2355851" y="3450001"/>
            <a:ext cx="436391" cy="51280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000" dirty="0"/>
              <a:t>h</a:t>
            </a:r>
            <a:r>
              <a:rPr lang="en-US" altLang="zh-TW" sz="2000" baseline="30000" dirty="0"/>
              <a:t>0</a:t>
            </a:r>
            <a:endParaRPr lang="zh-TW" altLang="en-US" sz="2000" baseline="30000" dirty="0"/>
          </a:p>
        </p:txBody>
      </p:sp>
      <p:sp>
        <p:nvSpPr>
          <p:cNvPr id="25" name="矩形 23">
            <a:extLst>
              <a:ext uri="{FF2B5EF4-FFF2-40B4-BE49-F238E27FC236}">
                <a16:creationId xmlns:a16="http://schemas.microsoft.com/office/drawing/2014/main" id="{359DF229-8D07-61C5-5EF4-2B3BCF4F02EA}"/>
              </a:ext>
            </a:extLst>
          </p:cNvPr>
          <p:cNvSpPr/>
          <p:nvPr/>
        </p:nvSpPr>
        <p:spPr>
          <a:xfrm>
            <a:off x="3035302" y="3450001"/>
            <a:ext cx="413504" cy="51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26" name="矩形 24">
            <a:extLst>
              <a:ext uri="{FF2B5EF4-FFF2-40B4-BE49-F238E27FC236}">
                <a16:creationId xmlns:a16="http://schemas.microsoft.com/office/drawing/2014/main" id="{FF2447AE-9592-CEFF-B0E4-DEB4CFA6DD6B}"/>
              </a:ext>
            </a:extLst>
          </p:cNvPr>
          <p:cNvSpPr/>
          <p:nvPr/>
        </p:nvSpPr>
        <p:spPr>
          <a:xfrm>
            <a:off x="3646489" y="3450001"/>
            <a:ext cx="436391" cy="5128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h</a:t>
            </a:r>
            <a:r>
              <a:rPr lang="en-US" altLang="zh-TW" sz="2000" baseline="30000" dirty="0">
                <a:solidFill>
                  <a:srgbClr val="000000"/>
                </a:solidFill>
              </a:rPr>
              <a:t>1</a:t>
            </a:r>
            <a:endParaRPr lang="zh-TW" altLang="en-US" sz="2000" baseline="30000" dirty="0">
              <a:solidFill>
                <a:srgbClr val="000000"/>
              </a:solidFill>
            </a:endParaRPr>
          </a:p>
        </p:txBody>
      </p:sp>
      <p:sp>
        <p:nvSpPr>
          <p:cNvPr id="27" name="矩形 25">
            <a:extLst>
              <a:ext uri="{FF2B5EF4-FFF2-40B4-BE49-F238E27FC236}">
                <a16:creationId xmlns:a16="http://schemas.microsoft.com/office/drawing/2014/main" id="{0308BF4F-FE7B-F2B0-F4B0-1B7625A59969}"/>
              </a:ext>
            </a:extLst>
          </p:cNvPr>
          <p:cNvSpPr/>
          <p:nvPr/>
        </p:nvSpPr>
        <p:spPr>
          <a:xfrm>
            <a:off x="4344988" y="4392978"/>
            <a:ext cx="421133" cy="51394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000" dirty="0"/>
              <a:t>x</a:t>
            </a:r>
            <a:r>
              <a:rPr lang="en-US" altLang="zh-TW" sz="2000" baseline="30000" dirty="0"/>
              <a:t>2</a:t>
            </a:r>
            <a:endParaRPr lang="zh-TW" altLang="en-US" sz="2000" baseline="30000" dirty="0"/>
          </a:p>
        </p:txBody>
      </p:sp>
      <p:sp>
        <p:nvSpPr>
          <p:cNvPr id="28" name="矩形 26">
            <a:extLst>
              <a:ext uri="{FF2B5EF4-FFF2-40B4-BE49-F238E27FC236}">
                <a16:creationId xmlns:a16="http://schemas.microsoft.com/office/drawing/2014/main" id="{7C419A0F-208C-D875-5987-D225BC71FBCD}"/>
              </a:ext>
            </a:extLst>
          </p:cNvPr>
          <p:cNvSpPr/>
          <p:nvPr/>
        </p:nvSpPr>
        <p:spPr>
          <a:xfrm>
            <a:off x="4354515" y="3450001"/>
            <a:ext cx="411978" cy="51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29" name="矩形 27">
            <a:extLst>
              <a:ext uri="{FF2B5EF4-FFF2-40B4-BE49-F238E27FC236}">
                <a16:creationId xmlns:a16="http://schemas.microsoft.com/office/drawing/2014/main" id="{1A0C7E5D-14DB-129C-577C-53F5B5E28021}"/>
              </a:ext>
            </a:extLst>
          </p:cNvPr>
          <p:cNvSpPr/>
          <p:nvPr/>
        </p:nvSpPr>
        <p:spPr>
          <a:xfrm>
            <a:off x="5670550" y="4369166"/>
            <a:ext cx="421133" cy="51280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000" dirty="0"/>
              <a:t>x</a:t>
            </a:r>
            <a:r>
              <a:rPr lang="en-US" altLang="zh-TW" sz="2000" baseline="30000" dirty="0"/>
              <a:t>3</a:t>
            </a:r>
            <a:endParaRPr lang="zh-TW" altLang="en-US" sz="2000" baseline="30000" dirty="0"/>
          </a:p>
        </p:txBody>
      </p:sp>
      <p:sp>
        <p:nvSpPr>
          <p:cNvPr id="30" name="矩形 28">
            <a:extLst>
              <a:ext uri="{FF2B5EF4-FFF2-40B4-BE49-F238E27FC236}">
                <a16:creationId xmlns:a16="http://schemas.microsoft.com/office/drawing/2014/main" id="{D892BE23-4098-E0CB-245E-9D1499C6D62D}"/>
              </a:ext>
            </a:extLst>
          </p:cNvPr>
          <p:cNvSpPr/>
          <p:nvPr/>
        </p:nvSpPr>
        <p:spPr>
          <a:xfrm>
            <a:off x="5008564" y="3450001"/>
            <a:ext cx="434865" cy="5128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h</a:t>
            </a:r>
            <a:r>
              <a:rPr lang="en-US" altLang="zh-TW" sz="2000" baseline="30000" dirty="0">
                <a:solidFill>
                  <a:srgbClr val="000000"/>
                </a:solidFill>
              </a:rPr>
              <a:t>2</a:t>
            </a:r>
            <a:endParaRPr lang="zh-TW" altLang="en-US" sz="2000" baseline="30000" dirty="0">
              <a:solidFill>
                <a:srgbClr val="000000"/>
              </a:solidFill>
            </a:endParaRPr>
          </a:p>
        </p:txBody>
      </p:sp>
      <p:sp>
        <p:nvSpPr>
          <p:cNvPr id="31" name="矩形 29">
            <a:extLst>
              <a:ext uri="{FF2B5EF4-FFF2-40B4-BE49-F238E27FC236}">
                <a16:creationId xmlns:a16="http://schemas.microsoft.com/office/drawing/2014/main" id="{9E7E0DC6-12F3-1BC3-0367-C1701541BE6C}"/>
              </a:ext>
            </a:extLst>
          </p:cNvPr>
          <p:cNvSpPr/>
          <p:nvPr/>
        </p:nvSpPr>
        <p:spPr>
          <a:xfrm>
            <a:off x="5672138" y="3450001"/>
            <a:ext cx="413503" cy="51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32" name="矩形 30">
            <a:extLst>
              <a:ext uri="{FF2B5EF4-FFF2-40B4-BE49-F238E27FC236}">
                <a16:creationId xmlns:a16="http://schemas.microsoft.com/office/drawing/2014/main" id="{A52EDEFD-DCB7-3B8F-1267-C21450AD05CC}"/>
              </a:ext>
            </a:extLst>
          </p:cNvPr>
          <p:cNvSpPr/>
          <p:nvPr/>
        </p:nvSpPr>
        <p:spPr>
          <a:xfrm>
            <a:off x="6981825" y="4369166"/>
            <a:ext cx="421133" cy="51280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000" dirty="0"/>
              <a:t>x</a:t>
            </a:r>
            <a:r>
              <a:rPr lang="en-US" altLang="zh-TW" sz="2000" baseline="30000" dirty="0"/>
              <a:t>4</a:t>
            </a:r>
            <a:endParaRPr lang="zh-TW" altLang="en-US" sz="2000" baseline="30000" dirty="0"/>
          </a:p>
        </p:txBody>
      </p:sp>
      <p:sp>
        <p:nvSpPr>
          <p:cNvPr id="33" name="矩形 31">
            <a:extLst>
              <a:ext uri="{FF2B5EF4-FFF2-40B4-BE49-F238E27FC236}">
                <a16:creationId xmlns:a16="http://schemas.microsoft.com/office/drawing/2014/main" id="{2D2105F9-7772-8199-6AC1-35D153B6D9F4}"/>
              </a:ext>
            </a:extLst>
          </p:cNvPr>
          <p:cNvSpPr/>
          <p:nvPr/>
        </p:nvSpPr>
        <p:spPr>
          <a:xfrm>
            <a:off x="6296027" y="3450001"/>
            <a:ext cx="450124" cy="5128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000000"/>
                </a:solidFill>
              </a:rPr>
              <a:t>h</a:t>
            </a:r>
            <a:r>
              <a:rPr lang="en-US" altLang="zh-TW" sz="2400" baseline="30000" dirty="0">
                <a:solidFill>
                  <a:srgbClr val="000000"/>
                </a:solidFill>
              </a:rPr>
              <a:t>3</a:t>
            </a:r>
            <a:endParaRPr lang="zh-TW" altLang="en-US" sz="2400" baseline="30000" dirty="0">
              <a:solidFill>
                <a:srgbClr val="000000"/>
              </a:solidFill>
            </a:endParaRPr>
          </a:p>
        </p:txBody>
      </p:sp>
      <p:sp>
        <p:nvSpPr>
          <p:cNvPr id="34" name="矩形 32">
            <a:extLst>
              <a:ext uri="{FF2B5EF4-FFF2-40B4-BE49-F238E27FC236}">
                <a16:creationId xmlns:a16="http://schemas.microsoft.com/office/drawing/2014/main" id="{3DAEC85F-88D3-AEE1-3954-08A2440C3D46}"/>
              </a:ext>
            </a:extLst>
          </p:cNvPr>
          <p:cNvSpPr/>
          <p:nvPr/>
        </p:nvSpPr>
        <p:spPr>
          <a:xfrm>
            <a:off x="6989763" y="3450001"/>
            <a:ext cx="413503" cy="51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35" name="矩形 33">
            <a:extLst>
              <a:ext uri="{FF2B5EF4-FFF2-40B4-BE49-F238E27FC236}">
                <a16:creationId xmlns:a16="http://schemas.microsoft.com/office/drawing/2014/main" id="{DC6E661F-FFDB-4CC5-6F2E-00FBDD0996EF}"/>
              </a:ext>
            </a:extLst>
          </p:cNvPr>
          <p:cNvSpPr/>
          <p:nvPr/>
        </p:nvSpPr>
        <p:spPr>
          <a:xfrm>
            <a:off x="7872415" y="3450001"/>
            <a:ext cx="411978" cy="51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g</a:t>
            </a:r>
            <a:endParaRPr lang="zh-TW" altLang="en-US" sz="2400" dirty="0">
              <a:solidFill>
                <a:srgbClr val="000000"/>
              </a:solidFill>
            </a:endParaRPr>
          </a:p>
        </p:txBody>
      </p:sp>
      <p:cxnSp>
        <p:nvCxnSpPr>
          <p:cNvPr id="36" name="直線單箭頭接點 34">
            <a:extLst>
              <a:ext uri="{FF2B5EF4-FFF2-40B4-BE49-F238E27FC236}">
                <a16:creationId xmlns:a16="http://schemas.microsoft.com/office/drawing/2014/main" id="{6E3AFD91-0E67-4525-3D19-37EE07FC7CAB}"/>
              </a:ext>
            </a:extLst>
          </p:cNvPr>
          <p:cNvCxnSpPr/>
          <p:nvPr/>
        </p:nvCxnSpPr>
        <p:spPr>
          <a:xfrm>
            <a:off x="2809876" y="3807189"/>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5">
            <a:extLst>
              <a:ext uri="{FF2B5EF4-FFF2-40B4-BE49-F238E27FC236}">
                <a16:creationId xmlns:a16="http://schemas.microsoft.com/office/drawing/2014/main" id="{18A32E61-3C91-26BC-2C99-062CC396F764}"/>
              </a:ext>
            </a:extLst>
          </p:cNvPr>
          <p:cNvCxnSpPr/>
          <p:nvPr/>
        </p:nvCxnSpPr>
        <p:spPr>
          <a:xfrm>
            <a:off x="3448051" y="3807189"/>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6">
            <a:extLst>
              <a:ext uri="{FF2B5EF4-FFF2-40B4-BE49-F238E27FC236}">
                <a16:creationId xmlns:a16="http://schemas.microsoft.com/office/drawing/2014/main" id="{187B3637-1673-424B-5304-86B847D939FA}"/>
              </a:ext>
            </a:extLst>
          </p:cNvPr>
          <p:cNvCxnSpPr/>
          <p:nvPr/>
        </p:nvCxnSpPr>
        <p:spPr>
          <a:xfrm>
            <a:off x="4124326" y="3807189"/>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7">
            <a:extLst>
              <a:ext uri="{FF2B5EF4-FFF2-40B4-BE49-F238E27FC236}">
                <a16:creationId xmlns:a16="http://schemas.microsoft.com/office/drawing/2014/main" id="{4EB672CE-0222-9E4B-2828-A0A3592FB4DD}"/>
              </a:ext>
            </a:extLst>
          </p:cNvPr>
          <p:cNvCxnSpPr/>
          <p:nvPr/>
        </p:nvCxnSpPr>
        <p:spPr>
          <a:xfrm>
            <a:off x="4810126" y="3816714"/>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8">
            <a:extLst>
              <a:ext uri="{FF2B5EF4-FFF2-40B4-BE49-F238E27FC236}">
                <a16:creationId xmlns:a16="http://schemas.microsoft.com/office/drawing/2014/main" id="{C5471940-6812-60F2-8B48-963491E84529}"/>
              </a:ext>
            </a:extLst>
          </p:cNvPr>
          <p:cNvCxnSpPr/>
          <p:nvPr/>
        </p:nvCxnSpPr>
        <p:spPr>
          <a:xfrm>
            <a:off x="5448301" y="3816714"/>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39">
            <a:extLst>
              <a:ext uri="{FF2B5EF4-FFF2-40B4-BE49-F238E27FC236}">
                <a16:creationId xmlns:a16="http://schemas.microsoft.com/office/drawing/2014/main" id="{6A09321F-7DC0-19C3-EDBA-2F64DF3ECC3A}"/>
              </a:ext>
            </a:extLst>
          </p:cNvPr>
          <p:cNvCxnSpPr/>
          <p:nvPr/>
        </p:nvCxnSpPr>
        <p:spPr>
          <a:xfrm>
            <a:off x="6086476" y="3816714"/>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0">
            <a:extLst>
              <a:ext uri="{FF2B5EF4-FFF2-40B4-BE49-F238E27FC236}">
                <a16:creationId xmlns:a16="http://schemas.microsoft.com/office/drawing/2014/main" id="{28472335-2B3E-354E-06AB-176AFE71D076}"/>
              </a:ext>
            </a:extLst>
          </p:cNvPr>
          <p:cNvCxnSpPr/>
          <p:nvPr/>
        </p:nvCxnSpPr>
        <p:spPr>
          <a:xfrm>
            <a:off x="6772276" y="3816714"/>
            <a:ext cx="2166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1">
            <a:extLst>
              <a:ext uri="{FF2B5EF4-FFF2-40B4-BE49-F238E27FC236}">
                <a16:creationId xmlns:a16="http://schemas.microsoft.com/office/drawing/2014/main" id="{4D37B8B4-922A-7B05-4138-3CD3B50B3C5E}"/>
              </a:ext>
            </a:extLst>
          </p:cNvPr>
          <p:cNvCxnSpPr>
            <a:cxnSpLocks/>
          </p:cNvCxnSpPr>
          <p:nvPr/>
        </p:nvCxnSpPr>
        <p:spPr>
          <a:xfrm flipV="1">
            <a:off x="3252789" y="4329888"/>
            <a:ext cx="2" cy="646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2">
            <a:extLst>
              <a:ext uri="{FF2B5EF4-FFF2-40B4-BE49-F238E27FC236}">
                <a16:creationId xmlns:a16="http://schemas.microsoft.com/office/drawing/2014/main" id="{CBC5162C-394E-F2AE-9E86-12C4F2473EDB}"/>
              </a:ext>
            </a:extLst>
          </p:cNvPr>
          <p:cNvCxnSpPr>
            <a:cxnSpLocks/>
          </p:cNvCxnSpPr>
          <p:nvPr/>
        </p:nvCxnSpPr>
        <p:spPr>
          <a:xfrm flipV="1">
            <a:off x="4578351" y="4339413"/>
            <a:ext cx="2" cy="646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3">
            <a:extLst>
              <a:ext uri="{FF2B5EF4-FFF2-40B4-BE49-F238E27FC236}">
                <a16:creationId xmlns:a16="http://schemas.microsoft.com/office/drawing/2014/main" id="{E490FF0B-3D8A-768D-4252-851DA783743F}"/>
              </a:ext>
            </a:extLst>
          </p:cNvPr>
          <p:cNvCxnSpPr>
            <a:cxnSpLocks/>
          </p:cNvCxnSpPr>
          <p:nvPr/>
        </p:nvCxnSpPr>
        <p:spPr>
          <a:xfrm flipV="1">
            <a:off x="5899151" y="4329888"/>
            <a:ext cx="2" cy="646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4">
            <a:extLst>
              <a:ext uri="{FF2B5EF4-FFF2-40B4-BE49-F238E27FC236}">
                <a16:creationId xmlns:a16="http://schemas.microsoft.com/office/drawing/2014/main" id="{93857595-1403-F012-C1DC-E32D031977E0}"/>
              </a:ext>
            </a:extLst>
          </p:cNvPr>
          <p:cNvCxnSpPr>
            <a:cxnSpLocks/>
          </p:cNvCxnSpPr>
          <p:nvPr/>
        </p:nvCxnSpPr>
        <p:spPr>
          <a:xfrm flipV="1">
            <a:off x="7223126" y="4328300"/>
            <a:ext cx="2" cy="646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5">
            <a:extLst>
              <a:ext uri="{FF2B5EF4-FFF2-40B4-BE49-F238E27FC236}">
                <a16:creationId xmlns:a16="http://schemas.microsoft.com/office/drawing/2014/main" id="{4DA6B0F8-C904-F625-CEE7-2A21DA4CD14B}"/>
              </a:ext>
            </a:extLst>
          </p:cNvPr>
          <p:cNvCxnSpPr>
            <a:cxnSpLocks/>
          </p:cNvCxnSpPr>
          <p:nvPr/>
        </p:nvCxnSpPr>
        <p:spPr>
          <a:xfrm>
            <a:off x="7410451" y="3816714"/>
            <a:ext cx="4440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6">
            <a:extLst>
              <a:ext uri="{FF2B5EF4-FFF2-40B4-BE49-F238E27FC236}">
                <a16:creationId xmlns:a16="http://schemas.microsoft.com/office/drawing/2014/main" id="{1E95C0DF-25F8-5F8E-A64E-AC96D0CD74CD}"/>
              </a:ext>
            </a:extLst>
          </p:cNvPr>
          <p:cNvCxnSpPr>
            <a:cxnSpLocks/>
          </p:cNvCxnSpPr>
          <p:nvPr/>
        </p:nvCxnSpPr>
        <p:spPr>
          <a:xfrm>
            <a:off x="8332788" y="3807189"/>
            <a:ext cx="4440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7">
            <a:extLst>
              <a:ext uri="{FF2B5EF4-FFF2-40B4-BE49-F238E27FC236}">
                <a16:creationId xmlns:a16="http://schemas.microsoft.com/office/drawing/2014/main" id="{3F7D7DB0-0D18-F5BC-792D-570CE27ECFD3}"/>
              </a:ext>
            </a:extLst>
          </p:cNvPr>
          <p:cNvSpPr/>
          <p:nvPr/>
        </p:nvSpPr>
        <p:spPr>
          <a:xfrm>
            <a:off x="8795446" y="3456186"/>
            <a:ext cx="412994" cy="51342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000" dirty="0">
                <a:solidFill>
                  <a:srgbClr val="000000"/>
                </a:solidFill>
              </a:rPr>
              <a:t>y</a:t>
            </a:r>
            <a:r>
              <a:rPr lang="en-US" altLang="zh-TW" sz="2000" baseline="30000" dirty="0">
                <a:solidFill>
                  <a:srgbClr val="000000"/>
                </a:solidFill>
              </a:rPr>
              <a:t>4</a:t>
            </a:r>
            <a:endParaRPr lang="zh-TW" altLang="en-US" sz="2000" baseline="30000" dirty="0">
              <a:solidFill>
                <a:srgbClr val="000000"/>
              </a:solidFill>
            </a:endParaRPr>
          </a:p>
        </p:txBody>
      </p:sp>
      <p:sp>
        <p:nvSpPr>
          <p:cNvPr id="51" name="文字方塊 49">
            <a:extLst>
              <a:ext uri="{FF2B5EF4-FFF2-40B4-BE49-F238E27FC236}">
                <a16:creationId xmlns:a16="http://schemas.microsoft.com/office/drawing/2014/main" id="{370354A3-4AC8-B943-8E52-5E08BE8EE1A9}"/>
              </a:ext>
            </a:extLst>
          </p:cNvPr>
          <p:cNvSpPr txBox="1">
            <a:spLocks noChangeArrowheads="1"/>
          </p:cNvSpPr>
          <p:nvPr/>
        </p:nvSpPr>
        <p:spPr bwMode="auto">
          <a:xfrm>
            <a:off x="7419976" y="2787650"/>
            <a:ext cx="1229829" cy="40011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square">
            <a:spAutoFit/>
          </a:bodyPr>
          <a:lstStyle/>
          <a:p>
            <a:pPr algn="ctr">
              <a:defRPr/>
            </a:pPr>
            <a:r>
              <a:rPr lang="en-US" altLang="zh-TW" sz="2000" dirty="0">
                <a:solidFill>
                  <a:schemeClr val="dk1"/>
                </a:solidFill>
              </a:rPr>
              <a:t>t is layer</a:t>
            </a:r>
            <a:endParaRPr lang="zh-TW" altLang="en-US" sz="2000" dirty="0">
              <a:solidFill>
                <a:schemeClr val="dk1"/>
              </a:solidFill>
            </a:endParaRPr>
          </a:p>
        </p:txBody>
      </p:sp>
      <p:sp>
        <p:nvSpPr>
          <p:cNvPr id="52" name="文字方塊 50">
            <a:extLst>
              <a:ext uri="{FF2B5EF4-FFF2-40B4-BE49-F238E27FC236}">
                <a16:creationId xmlns:a16="http://schemas.microsoft.com/office/drawing/2014/main" id="{BACB7D97-76B0-0396-3226-9CA8C26692B4}"/>
              </a:ext>
            </a:extLst>
          </p:cNvPr>
          <p:cNvSpPr txBox="1">
            <a:spLocks noChangeArrowheads="1"/>
          </p:cNvSpPr>
          <p:nvPr/>
        </p:nvSpPr>
        <p:spPr bwMode="auto">
          <a:xfrm>
            <a:off x="8332788" y="4672376"/>
            <a:ext cx="1794391" cy="40011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square">
            <a:spAutoFit/>
          </a:bodyPr>
          <a:lstStyle/>
          <a:p>
            <a:pPr algn="ctr">
              <a:defRPr/>
            </a:pPr>
            <a:r>
              <a:rPr lang="en-US" altLang="zh-TW" sz="2000" dirty="0">
                <a:solidFill>
                  <a:schemeClr val="dk1"/>
                </a:solidFill>
              </a:rPr>
              <a:t>t is time step</a:t>
            </a:r>
            <a:endParaRPr lang="zh-TW" altLang="en-US" sz="2400" dirty="0">
              <a:solidFill>
                <a:schemeClr val="dk1"/>
              </a:solidFill>
            </a:endParaRPr>
          </a:p>
        </p:txBody>
      </p:sp>
      <p:sp>
        <p:nvSpPr>
          <p:cNvPr id="53" name="文字方塊 51">
            <a:extLst>
              <a:ext uri="{FF2B5EF4-FFF2-40B4-BE49-F238E27FC236}">
                <a16:creationId xmlns:a16="http://schemas.microsoft.com/office/drawing/2014/main" id="{C0179CD9-09B4-E339-DB3E-A9D1BDFDFB4C}"/>
              </a:ext>
            </a:extLst>
          </p:cNvPr>
          <p:cNvSpPr txBox="1"/>
          <p:nvPr/>
        </p:nvSpPr>
        <p:spPr>
          <a:xfrm>
            <a:off x="2135907" y="5763871"/>
            <a:ext cx="825269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altLang="zh-TW" sz="2800" dirty="0">
                <a:solidFill>
                  <a:srgbClr val="000000"/>
                </a:solidFill>
              </a:rPr>
              <a:t>We will turn the recurrent network 90 </a:t>
            </a:r>
            <a:r>
              <a:rPr lang="en-US" altLang="zh-TW" sz="2800" dirty="0" smtClean="0">
                <a:solidFill>
                  <a:srgbClr val="000000"/>
                </a:solidFill>
              </a:rPr>
              <a:t>degrees</a:t>
            </a:r>
            <a:endParaRPr lang="zh-TW" altLang="en-US" sz="2800" dirty="0">
              <a:solidFill>
                <a:srgbClr val="000000"/>
              </a:solidFill>
            </a:endParaRPr>
          </a:p>
        </p:txBody>
      </p:sp>
      <p:sp>
        <p:nvSpPr>
          <p:cNvPr id="55" name="文字方塊 53">
            <a:extLst>
              <a:ext uri="{FF2B5EF4-FFF2-40B4-BE49-F238E27FC236}">
                <a16:creationId xmlns:a16="http://schemas.microsoft.com/office/drawing/2014/main" id="{0C3C00C9-11C1-F556-DC43-B6588C9F78E2}"/>
              </a:ext>
            </a:extLst>
          </p:cNvPr>
          <p:cNvSpPr txBox="1">
            <a:spLocks noChangeArrowheads="1"/>
          </p:cNvSpPr>
          <p:nvPr/>
        </p:nvSpPr>
        <p:spPr bwMode="auto">
          <a:xfrm>
            <a:off x="2216150" y="741363"/>
            <a:ext cx="8070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000"/>
              <a:t>1. Feedforward network does not have input at each step</a:t>
            </a:r>
            <a:endParaRPr lang="zh-TW" altLang="en-US" sz="2000"/>
          </a:p>
        </p:txBody>
      </p:sp>
      <p:sp>
        <p:nvSpPr>
          <p:cNvPr id="56" name="文字方塊 54">
            <a:extLst>
              <a:ext uri="{FF2B5EF4-FFF2-40B4-BE49-F238E27FC236}">
                <a16:creationId xmlns:a16="http://schemas.microsoft.com/office/drawing/2014/main" id="{EFEFEF23-9F51-1AA3-40A3-6230B31E8F45}"/>
              </a:ext>
            </a:extLst>
          </p:cNvPr>
          <p:cNvSpPr txBox="1">
            <a:spLocks noChangeArrowheads="1"/>
          </p:cNvSpPr>
          <p:nvPr/>
        </p:nvSpPr>
        <p:spPr bwMode="auto">
          <a:xfrm>
            <a:off x="2203450" y="1168400"/>
            <a:ext cx="81851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000" dirty="0"/>
              <a:t>2. Feedforward network has different parameters for each layer</a:t>
            </a:r>
            <a:endParaRPr lang="zh-TW" altLang="en-US" sz="2000" dirty="0"/>
          </a:p>
        </p:txBody>
      </p:sp>
      <p:sp>
        <p:nvSpPr>
          <p:cNvPr id="57" name="TextBox 56">
            <a:extLst>
              <a:ext uri="{FF2B5EF4-FFF2-40B4-BE49-F238E27FC236}">
                <a16:creationId xmlns:a16="http://schemas.microsoft.com/office/drawing/2014/main" id="{59AD944E-17FE-37AC-C9AC-CBF03D426DB7}"/>
              </a:ext>
            </a:extLst>
          </p:cNvPr>
          <p:cNvSpPr txBox="1">
            <a:spLocks noChangeArrowheads="1"/>
          </p:cNvSpPr>
          <p:nvPr/>
        </p:nvSpPr>
        <p:spPr bwMode="auto">
          <a:xfrm>
            <a:off x="2447979" y="2794111"/>
            <a:ext cx="3224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t>a</a:t>
            </a:r>
            <a:r>
              <a:rPr lang="en-US" altLang="en-US" sz="2000" baseline="30000" dirty="0"/>
              <a:t>t</a:t>
            </a:r>
            <a:r>
              <a:rPr lang="en-US" altLang="en-US" sz="2000" dirty="0"/>
              <a:t> = </a:t>
            </a:r>
            <a:r>
              <a:rPr lang="en-US" altLang="en-US" sz="2000" dirty="0" err="1"/>
              <a:t>f</a:t>
            </a:r>
            <a:r>
              <a:rPr lang="en-US" altLang="en-US" sz="2000" baseline="-25000" dirty="0" err="1"/>
              <a:t>t</a:t>
            </a:r>
            <a:r>
              <a:rPr lang="en-US" altLang="en-US" sz="2000" dirty="0"/>
              <a:t>(a</a:t>
            </a:r>
            <a:r>
              <a:rPr lang="en-US" altLang="en-US" sz="2000" baseline="30000" dirty="0"/>
              <a:t>t-1</a:t>
            </a:r>
            <a:r>
              <a:rPr lang="en-US" altLang="en-US" sz="2000" dirty="0"/>
              <a:t>) = σ(W</a:t>
            </a:r>
            <a:r>
              <a:rPr lang="en-US" altLang="en-US" sz="2000" baseline="30000" dirty="0"/>
              <a:t>t</a:t>
            </a:r>
            <a:r>
              <a:rPr lang="en-US" altLang="en-US" sz="2000" dirty="0"/>
              <a:t>a</a:t>
            </a:r>
            <a:r>
              <a:rPr lang="en-US" altLang="en-US" sz="2000" baseline="30000" dirty="0"/>
              <a:t>t-1</a:t>
            </a:r>
            <a:r>
              <a:rPr lang="en-US" altLang="en-US" sz="2000" dirty="0"/>
              <a:t> + </a:t>
            </a:r>
            <a:r>
              <a:rPr lang="en-US" altLang="en-US" sz="2000" dirty="0" err="1"/>
              <a:t>b</a:t>
            </a:r>
            <a:r>
              <a:rPr lang="en-US" altLang="en-US" sz="2000" baseline="30000" dirty="0" err="1"/>
              <a:t>t</a:t>
            </a:r>
            <a:r>
              <a:rPr lang="en-US" altLang="en-US" sz="2000" dirty="0"/>
              <a:t>)</a:t>
            </a:r>
          </a:p>
        </p:txBody>
      </p:sp>
      <p:sp>
        <p:nvSpPr>
          <p:cNvPr id="58" name="TextBox 57">
            <a:extLst>
              <a:ext uri="{FF2B5EF4-FFF2-40B4-BE49-F238E27FC236}">
                <a16:creationId xmlns:a16="http://schemas.microsoft.com/office/drawing/2014/main" id="{B6575438-CFBE-9B13-1367-FAE9A8028B49}"/>
              </a:ext>
            </a:extLst>
          </p:cNvPr>
          <p:cNvSpPr txBox="1">
            <a:spLocks noChangeArrowheads="1"/>
          </p:cNvSpPr>
          <p:nvPr/>
        </p:nvSpPr>
        <p:spPr bwMode="auto">
          <a:xfrm>
            <a:off x="2421656" y="5269276"/>
            <a:ext cx="4568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t>a</a:t>
            </a:r>
            <a:r>
              <a:rPr lang="en-US" altLang="en-US" sz="2000" baseline="30000"/>
              <a:t>t</a:t>
            </a:r>
            <a:r>
              <a:rPr lang="en-US" altLang="en-US" sz="2000"/>
              <a:t>= f(a</a:t>
            </a:r>
            <a:r>
              <a:rPr lang="en-US" altLang="en-US" sz="2000" baseline="30000"/>
              <a:t>t-1</a:t>
            </a:r>
            <a:r>
              <a:rPr lang="en-US" altLang="en-US" sz="2000"/>
              <a:t>, x</a:t>
            </a:r>
            <a:r>
              <a:rPr lang="en-US" altLang="en-US" sz="2000" baseline="30000"/>
              <a:t>t</a:t>
            </a:r>
            <a:r>
              <a:rPr lang="en-US" altLang="en-US" sz="2000"/>
              <a:t>) = σ(W</a:t>
            </a:r>
            <a:r>
              <a:rPr lang="en-US" altLang="en-US" sz="2000" baseline="30000"/>
              <a:t>h </a:t>
            </a:r>
            <a:r>
              <a:rPr lang="en-US" altLang="en-US" sz="2000"/>
              <a:t>a</a:t>
            </a:r>
            <a:r>
              <a:rPr lang="en-US" altLang="en-US" sz="2000" baseline="30000"/>
              <a:t>t-1</a:t>
            </a:r>
            <a:r>
              <a:rPr lang="en-US" altLang="en-US" sz="2000"/>
              <a:t> + W</a:t>
            </a:r>
            <a:r>
              <a:rPr lang="en-US" altLang="en-US" sz="2000" baseline="30000"/>
              <a:t>i</a:t>
            </a:r>
            <a:r>
              <a:rPr lang="en-US" altLang="en-US" sz="2000"/>
              <a:t>x</a:t>
            </a:r>
            <a:r>
              <a:rPr lang="en-US" altLang="en-US" sz="2000" baseline="30000"/>
              <a:t>t</a:t>
            </a:r>
            <a:r>
              <a:rPr lang="en-US" altLang="en-US" sz="2000"/>
              <a:t> + b</a:t>
            </a:r>
            <a:r>
              <a:rPr lang="en-US" altLang="en-US" sz="2000" baseline="30000">
                <a:solidFill>
                  <a:srgbClr val="000000"/>
                </a:solidFill>
              </a:rPr>
              <a:t>i</a:t>
            </a:r>
            <a:r>
              <a:rPr lang="en-US" altLang="en-US" sz="2000">
                <a:solidFill>
                  <a:srgbClr val="000000"/>
                </a:solidFill>
              </a:rPr>
              <a:t>)</a:t>
            </a:r>
            <a:r>
              <a:rPr lang="en-US" altLang="en-US" sz="2000"/>
              <a:t> </a:t>
            </a:r>
          </a:p>
        </p:txBody>
      </p:sp>
      <p:sp>
        <p:nvSpPr>
          <p:cNvPr id="2" name="Title 1">
            <a:extLst>
              <a:ext uri="{FF2B5EF4-FFF2-40B4-BE49-F238E27FC236}">
                <a16:creationId xmlns:a16="http://schemas.microsoft.com/office/drawing/2014/main" id="{91889394-3BA2-D017-D703-991B1091C74B}"/>
              </a:ext>
            </a:extLst>
          </p:cNvPr>
          <p:cNvSpPr txBox="1">
            <a:spLocks noChangeArrowheads="1"/>
          </p:cNvSpPr>
          <p:nvPr/>
        </p:nvSpPr>
        <p:spPr>
          <a:xfrm>
            <a:off x="-3" y="0"/>
            <a:ext cx="12191999" cy="581025"/>
          </a:xfrm>
          <a:prstGeom prst="rect">
            <a:avLst/>
          </a:prstGeom>
          <a:solidFill>
            <a:srgbClr val="C00000"/>
          </a:solidFill>
        </p:spPr>
        <p:txBody>
          <a:bodyPr anchor="ctr"/>
          <a:lstStyle/>
          <a:p>
            <a:pPr lvl="0" algn="ctr">
              <a:lnSpc>
                <a:spcPct val="90000"/>
              </a:lnSpc>
              <a:spcBef>
                <a:spcPct val="0"/>
              </a:spcBef>
              <a:defRPr/>
            </a:pPr>
            <a:r>
              <a:rPr lang="en-IN" sz="4000" b="1" dirty="0">
                <a:solidFill>
                  <a:schemeClr val="bg1"/>
                </a:solidFill>
                <a:latin typeface="Times New Roman" panose="02020603050405020304" pitchFamily="18" charset="0"/>
                <a:cs typeface="Times New Roman" panose="02020603050405020304" pitchFamily="18" charset="0"/>
              </a:rPr>
              <a:t>Feed Forward vs RNN</a:t>
            </a:r>
            <a:endParaRPr lang="zh-CN" altLang="en-US" sz="4000" b="1" dirty="0">
              <a:solidFill>
                <a:schemeClr val="bg1"/>
              </a:solidFill>
              <a:latin typeface="Times New Roman" panose="02020603050405020304" pitchFamily="18" charset="0"/>
              <a:ea typeface="+mj-ea"/>
              <a:cs typeface="Times New Roman" panose="02020603050405020304" pitchFamily="18" charset="0"/>
            </a:endParaRPr>
          </a:p>
        </p:txBody>
      </p:sp>
      <p:sp>
        <p:nvSpPr>
          <p:cNvPr id="75" name="Title 1">
            <a:extLst>
              <a:ext uri="{FF2B5EF4-FFF2-40B4-BE49-F238E27FC236}">
                <a16:creationId xmlns:a16="http://schemas.microsoft.com/office/drawing/2014/main" id="{57EEC490-3ECC-AE8F-F15B-58E0A0A7FEA2}"/>
              </a:ext>
            </a:extLst>
          </p:cNvPr>
          <p:cNvSpPr txBox="1">
            <a:spLocks noChangeArrowheads="1"/>
          </p:cNvSpPr>
          <p:nvPr/>
        </p:nvSpPr>
        <p:spPr>
          <a:xfrm>
            <a:off x="-1" y="6531434"/>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3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5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5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51" grpId="0" animBg="1"/>
      <p:bldP spid="52" grpId="0" animBg="1"/>
      <p:bldP spid="55" grpId="0"/>
      <p:bldP spid="56" grpId="0"/>
      <p:bldP spid="57" grpId="0"/>
      <p:bldP spid="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Gated Recurrent Unit (GRU)</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544500" y="1073956"/>
            <a:ext cx="11484214" cy="5509200"/>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3200" b="0" i="0" dirty="0">
                <a:effectLst/>
                <a:latin typeface="Nunito" pitchFamily="2" charset="0"/>
              </a:rPr>
              <a:t>Gated Recurrent Unit (GRU) is a type of recurrent neural network (RNN) that was introduced by Cho et al. in 2014 as a simpler alternative to Long Short-Term Memory (LSTM) networks. </a:t>
            </a:r>
          </a:p>
          <a:p>
            <a:pPr marL="457200" indent="-457200" algn="l" fontAlgn="base">
              <a:buFont typeface="Arial" panose="020B0604020202020204" pitchFamily="34" charset="0"/>
              <a:buChar char="•"/>
            </a:pPr>
            <a:r>
              <a:rPr lang="en-US" sz="3200" b="0" i="0" dirty="0">
                <a:effectLst/>
                <a:latin typeface="Nunito" pitchFamily="2" charset="0"/>
              </a:rPr>
              <a:t>Like LSTM, GRU can process sequential data such as text, speech, and time-series data.</a:t>
            </a:r>
          </a:p>
          <a:p>
            <a:pPr marL="457200" indent="-457200" algn="l" fontAlgn="base">
              <a:buFont typeface="Arial" panose="020B0604020202020204" pitchFamily="34" charset="0"/>
              <a:buChar char="•"/>
            </a:pPr>
            <a:r>
              <a:rPr lang="en-US" sz="3200" b="0" i="0" dirty="0">
                <a:effectLst/>
                <a:latin typeface="Nunito" pitchFamily="2" charset="0"/>
              </a:rPr>
              <a:t>The basic idea behind GRU is to use gating mechanisms to selectively update the hidden state of the network at each time step.</a:t>
            </a:r>
          </a:p>
          <a:p>
            <a:pPr marL="457200" indent="-457200" algn="l" fontAlgn="base">
              <a:buFont typeface="Arial" panose="020B0604020202020204" pitchFamily="34" charset="0"/>
              <a:buChar char="•"/>
            </a:pPr>
            <a:r>
              <a:rPr lang="en-US" sz="3200" b="0" i="0" dirty="0">
                <a:effectLst/>
                <a:latin typeface="Nunito" pitchFamily="2" charset="0"/>
              </a:rPr>
              <a:t>The gating mechanisms are used to control the flow of information in and out of the network. </a:t>
            </a:r>
          </a:p>
        </p:txBody>
      </p:sp>
      <p:sp>
        <p:nvSpPr>
          <p:cNvPr id="4" name="Title 1">
            <a:extLst>
              <a:ext uri="{FF2B5EF4-FFF2-40B4-BE49-F238E27FC236}">
                <a16:creationId xmlns:a16="http://schemas.microsoft.com/office/drawing/2014/main" id="{5C74F549-F605-6BBD-C635-8F1AB5BE5C1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671559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Gated Recurrent Unit (GRU)</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718456" y="1429453"/>
            <a:ext cx="11146972" cy="4524315"/>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3600" b="0" i="0" dirty="0">
                <a:effectLst/>
                <a:latin typeface="Nunito" pitchFamily="2" charset="0"/>
              </a:rPr>
              <a:t>The GRU has two gating mechanisms, called the reset gate and the update gate.</a:t>
            </a:r>
          </a:p>
          <a:p>
            <a:pPr marL="457200" indent="-457200" algn="l" fontAlgn="base">
              <a:buFont typeface="Arial" panose="020B0604020202020204" pitchFamily="34" charset="0"/>
              <a:buChar char="•"/>
            </a:pPr>
            <a:r>
              <a:rPr lang="en-US" sz="3600" b="0" i="0" dirty="0">
                <a:effectLst/>
                <a:latin typeface="Nunito" pitchFamily="2" charset="0"/>
              </a:rPr>
              <a:t>The reset gate determines how much of the previous hidden state should be forgotten, while the update gate determines how much of the new input should be used to update the hidden state.</a:t>
            </a:r>
          </a:p>
          <a:p>
            <a:pPr marL="457200" indent="-457200" algn="l" fontAlgn="base">
              <a:buFont typeface="Arial" panose="020B0604020202020204" pitchFamily="34" charset="0"/>
              <a:buChar char="•"/>
            </a:pPr>
            <a:r>
              <a:rPr lang="en-US" sz="3600" b="0" i="0" dirty="0">
                <a:effectLst/>
                <a:latin typeface="Nunito" pitchFamily="2" charset="0"/>
              </a:rPr>
              <a:t>The output of the GRU is calculated based on the updated hidden state.</a:t>
            </a:r>
          </a:p>
        </p:txBody>
      </p:sp>
      <p:sp>
        <p:nvSpPr>
          <p:cNvPr id="4" name="Title 1">
            <a:extLst>
              <a:ext uri="{FF2B5EF4-FFF2-40B4-BE49-F238E27FC236}">
                <a16:creationId xmlns:a16="http://schemas.microsoft.com/office/drawing/2014/main" id="{5C74F549-F605-6BBD-C635-8F1AB5BE5C1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688387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395377F5-798F-F029-C8BA-DC2992FA70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860" y="2006601"/>
            <a:ext cx="91440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4">
            <a:extLst>
              <a:ext uri="{FF2B5EF4-FFF2-40B4-BE49-F238E27FC236}">
                <a16:creationId xmlns:a16="http://schemas.microsoft.com/office/drawing/2014/main" id="{00608D54-6FF6-271F-4F98-FC4CFC1C8707}"/>
              </a:ext>
            </a:extLst>
          </p:cNvPr>
          <p:cNvSpPr txBox="1">
            <a:spLocks noChangeArrowheads="1"/>
          </p:cNvSpPr>
          <p:nvPr/>
        </p:nvSpPr>
        <p:spPr bwMode="auto">
          <a:xfrm>
            <a:off x="1752600" y="5181600"/>
            <a:ext cx="7315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t>It combines the </a:t>
            </a:r>
            <a:r>
              <a:rPr lang="en-US" altLang="en-US" sz="2000">
                <a:solidFill>
                  <a:srgbClr val="FF0000"/>
                </a:solidFill>
              </a:rPr>
              <a:t>forget</a:t>
            </a:r>
            <a:r>
              <a:rPr lang="en-US" altLang="en-US" sz="2000"/>
              <a:t> and </a:t>
            </a:r>
            <a:r>
              <a:rPr lang="en-US" altLang="en-US" sz="2000">
                <a:solidFill>
                  <a:srgbClr val="FF0000"/>
                </a:solidFill>
              </a:rPr>
              <a:t>input</a:t>
            </a:r>
            <a:r>
              <a:rPr lang="en-US" altLang="en-US" sz="2000"/>
              <a:t> into a single </a:t>
            </a:r>
            <a:r>
              <a:rPr lang="en-US" altLang="en-US" sz="2000">
                <a:solidFill>
                  <a:srgbClr val="FF0000"/>
                </a:solidFill>
              </a:rPr>
              <a:t>update gate</a:t>
            </a:r>
            <a:r>
              <a:rPr lang="en-US" altLang="en-US" sz="2000"/>
              <a:t>.</a:t>
            </a:r>
          </a:p>
          <a:p>
            <a:pPr eaLnBrk="1" hangingPunct="1"/>
            <a:r>
              <a:rPr lang="en-US" altLang="en-US" sz="2000"/>
              <a:t>It also merges the cell state and hidden state. This is simpler</a:t>
            </a:r>
          </a:p>
          <a:p>
            <a:pPr eaLnBrk="1" hangingPunct="1"/>
            <a:r>
              <a:rPr lang="en-US" altLang="en-US" sz="2000"/>
              <a:t>than LSTM. There are many other variants too.</a:t>
            </a:r>
          </a:p>
        </p:txBody>
      </p:sp>
      <p:sp>
        <p:nvSpPr>
          <p:cNvPr id="32772" name="TextBox 1">
            <a:extLst>
              <a:ext uri="{FF2B5EF4-FFF2-40B4-BE49-F238E27FC236}">
                <a16:creationId xmlns:a16="http://schemas.microsoft.com/office/drawing/2014/main" id="{4B5FBFAD-AC2C-F353-3EEB-1F13DB7216CF}"/>
              </a:ext>
            </a:extLst>
          </p:cNvPr>
          <p:cNvSpPr txBox="1">
            <a:spLocks noChangeArrowheads="1"/>
          </p:cNvSpPr>
          <p:nvPr/>
        </p:nvSpPr>
        <p:spPr bwMode="auto">
          <a:xfrm>
            <a:off x="1189729" y="1752600"/>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reset gate</a:t>
            </a:r>
          </a:p>
        </p:txBody>
      </p:sp>
      <p:cxnSp>
        <p:nvCxnSpPr>
          <p:cNvPr id="4" name="Straight Arrow Connector 3">
            <a:extLst>
              <a:ext uri="{FF2B5EF4-FFF2-40B4-BE49-F238E27FC236}">
                <a16:creationId xmlns:a16="http://schemas.microsoft.com/office/drawing/2014/main" id="{4401FC3C-A8EA-1CA8-F9E2-BB8BC7B4D8A2}"/>
              </a:ext>
            </a:extLst>
          </p:cNvPr>
          <p:cNvCxnSpPr>
            <a:cxnSpLocks noChangeShapeType="1"/>
          </p:cNvCxnSpPr>
          <p:nvPr/>
        </p:nvCxnSpPr>
        <p:spPr bwMode="auto">
          <a:xfrm flipH="1">
            <a:off x="1875528" y="2133600"/>
            <a:ext cx="152400" cy="10668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4" name="TextBox 6">
            <a:extLst>
              <a:ext uri="{FF2B5EF4-FFF2-40B4-BE49-F238E27FC236}">
                <a16:creationId xmlns:a16="http://schemas.microsoft.com/office/drawing/2014/main" id="{77D8CBC9-1D36-5805-B0E8-3135034415F2}"/>
              </a:ext>
            </a:extLst>
          </p:cNvPr>
          <p:cNvSpPr txBox="1">
            <a:spLocks noChangeArrowheads="1"/>
          </p:cNvSpPr>
          <p:nvPr/>
        </p:nvSpPr>
        <p:spPr bwMode="auto">
          <a:xfrm>
            <a:off x="8731046" y="4684714"/>
            <a:ext cx="282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X,*: element-wise multiply</a:t>
            </a:r>
          </a:p>
        </p:txBody>
      </p:sp>
      <p:pic>
        <p:nvPicPr>
          <p:cNvPr id="32775" name="Picture 16">
            <a:extLst>
              <a:ext uri="{FF2B5EF4-FFF2-40B4-BE49-F238E27FC236}">
                <a16:creationId xmlns:a16="http://schemas.microsoft.com/office/drawing/2014/main" id="{2D74C445-6FF2-3CF2-C830-8116A49C0B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92075" y="1285082"/>
            <a:ext cx="27447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Box 13">
            <a:extLst>
              <a:ext uri="{FF2B5EF4-FFF2-40B4-BE49-F238E27FC236}">
                <a16:creationId xmlns:a16="http://schemas.microsoft.com/office/drawing/2014/main" id="{C5994555-7708-1D26-3D2E-F248B41BA9EB}"/>
              </a:ext>
            </a:extLst>
          </p:cNvPr>
          <p:cNvSpPr txBox="1">
            <a:spLocks noChangeArrowheads="1"/>
          </p:cNvSpPr>
          <p:nvPr/>
        </p:nvSpPr>
        <p:spPr bwMode="auto">
          <a:xfrm>
            <a:off x="8938760" y="1324769"/>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LSTM</a:t>
            </a:r>
          </a:p>
        </p:txBody>
      </p:sp>
      <p:sp>
        <p:nvSpPr>
          <p:cNvPr id="32777" name="TextBox 14">
            <a:extLst>
              <a:ext uri="{FF2B5EF4-FFF2-40B4-BE49-F238E27FC236}">
                <a16:creationId xmlns:a16="http://schemas.microsoft.com/office/drawing/2014/main" id="{26A9987F-727F-A6A4-5F20-97CE47B5A922}"/>
              </a:ext>
            </a:extLst>
          </p:cNvPr>
          <p:cNvSpPr txBox="1">
            <a:spLocks noChangeArrowheads="1"/>
          </p:cNvSpPr>
          <p:nvPr/>
        </p:nvSpPr>
        <p:spPr bwMode="auto">
          <a:xfrm>
            <a:off x="2707481" y="1782764"/>
            <a:ext cx="1443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Update gate</a:t>
            </a:r>
          </a:p>
        </p:txBody>
      </p:sp>
      <p:cxnSp>
        <p:nvCxnSpPr>
          <p:cNvPr id="18" name="Straight Arrow Connector 17">
            <a:extLst>
              <a:ext uri="{FF2B5EF4-FFF2-40B4-BE49-F238E27FC236}">
                <a16:creationId xmlns:a16="http://schemas.microsoft.com/office/drawing/2014/main" id="{F66BCB9F-C3E1-44DE-C7AD-BC38D681FF4A}"/>
              </a:ext>
            </a:extLst>
          </p:cNvPr>
          <p:cNvCxnSpPr>
            <a:cxnSpLocks noChangeShapeType="1"/>
          </p:cNvCxnSpPr>
          <p:nvPr/>
        </p:nvCxnSpPr>
        <p:spPr bwMode="auto">
          <a:xfrm flipH="1">
            <a:off x="3018528" y="2133600"/>
            <a:ext cx="304800" cy="14478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GRU Architecture</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13" name="Title 1">
            <a:extLst>
              <a:ext uri="{FF2B5EF4-FFF2-40B4-BE49-F238E27FC236}">
                <a16:creationId xmlns:a16="http://schemas.microsoft.com/office/drawing/2014/main" id="{5C74F549-F605-6BBD-C635-8F1AB5BE5C1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35</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9332" y="0"/>
            <a:ext cx="12191999" cy="840658"/>
          </a:xfrm>
          <a:prstGeom prst="rect">
            <a:avLst/>
          </a:prstGeom>
          <a:solidFill>
            <a:srgbClr val="C00000"/>
          </a:solidFill>
        </p:spPr>
        <p:txBody>
          <a:bodyPr/>
          <a:lstStyle/>
          <a:p>
            <a:pPr algn="ctr">
              <a:spcBef>
                <a:spcPct val="0"/>
              </a:spcBef>
              <a:defRPr/>
            </a:pPr>
            <a:r>
              <a:rPr lang="en-IN" altLang="zh-CN" sz="4400" b="1" dirty="0">
                <a:solidFill>
                  <a:schemeClr val="bg1"/>
                </a:solidFill>
                <a:latin typeface="Times New Roman" panose="02020603050405020304" pitchFamily="18" charset="0"/>
                <a:cs typeface="Times New Roman" panose="02020603050405020304" pitchFamily="18" charset="0"/>
              </a:rPr>
              <a:t>Bi-directional RNNs</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86491" y="1167069"/>
            <a:ext cx="11202738" cy="5016758"/>
          </a:xfrm>
          <a:prstGeom prst="rect">
            <a:avLst/>
          </a:prstGeom>
          <a:noFill/>
        </p:spPr>
        <p:txBody>
          <a:bodyPr wrap="square" rtlCol="0">
            <a:spAutoFit/>
          </a:bodyPr>
          <a:lstStyle/>
          <a:p>
            <a:pPr>
              <a:buClr>
                <a:schemeClr val="accent2"/>
              </a:buClr>
            </a:pPr>
            <a:r>
              <a:rPr lang="en-US" sz="3200" dirty="0"/>
              <a:t>Combine an RNN that moves forward through time from the start of the sequence and another RNN that moves backward through time beginning from the end of the sequence </a:t>
            </a:r>
          </a:p>
          <a:p>
            <a:pPr>
              <a:buClr>
                <a:schemeClr val="accent2"/>
              </a:buClr>
            </a:pPr>
            <a:endParaRPr lang="en-US" sz="3200" dirty="0"/>
          </a:p>
          <a:p>
            <a:pPr marL="285750" indent="-285750">
              <a:buClr>
                <a:schemeClr val="accent2"/>
              </a:buClr>
              <a:buFont typeface="Arial" panose="020B0604020202020204" pitchFamily="34" charset="0"/>
              <a:buChar char="•"/>
            </a:pPr>
            <a:r>
              <a:rPr lang="en-US" sz="3200" dirty="0"/>
              <a:t>A bidirectional RNN consists of two RNNs which are stacked on the top of each other.</a:t>
            </a:r>
          </a:p>
          <a:p>
            <a:pPr marL="742950" lvl="1" indent="-285750">
              <a:buClr>
                <a:schemeClr val="accent2"/>
              </a:buClr>
              <a:buFont typeface="Arial" panose="020B0604020202020204" pitchFamily="34" charset="0"/>
              <a:buChar char="•"/>
            </a:pPr>
            <a:r>
              <a:rPr lang="en-US" sz="3200" dirty="0"/>
              <a:t>The one that processes the input in its original order and the one that processes the reversed input sequence.</a:t>
            </a:r>
          </a:p>
          <a:p>
            <a:pPr marL="742950" lvl="1" indent="-285750">
              <a:buClr>
                <a:schemeClr val="accent2"/>
              </a:buClr>
              <a:buFont typeface="Arial" panose="020B0604020202020204" pitchFamily="34" charset="0"/>
              <a:buChar char="•"/>
            </a:pPr>
            <a:r>
              <a:rPr lang="en-US" sz="3200" dirty="0"/>
              <a:t>The output is then computed based on the hidden state of both RNNs.</a:t>
            </a:r>
            <a:endParaRPr lang="en-IN" sz="3200" dirty="0">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10D8641-CB5B-6F37-C6CE-DB9D97B6E8F6}"/>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203005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36</a:t>
            </a:fld>
            <a:endParaRPr dirty="0"/>
          </a:p>
        </p:txBody>
      </p:sp>
      <p:pic>
        <p:nvPicPr>
          <p:cNvPr id="4" name="Picture 3">
            <a:extLst>
              <a:ext uri="{FF2B5EF4-FFF2-40B4-BE49-F238E27FC236}">
                <a16:creationId xmlns:a16="http://schemas.microsoft.com/office/drawing/2014/main" id="{4E2147AD-5B4E-1DDF-3346-250D4C78757D}"/>
              </a:ext>
            </a:extLst>
          </p:cNvPr>
          <p:cNvPicPr>
            <a:picLocks noChangeAspect="1"/>
          </p:cNvPicPr>
          <p:nvPr/>
        </p:nvPicPr>
        <p:blipFill>
          <a:blip r:embed="rId2"/>
          <a:stretch>
            <a:fillRect/>
          </a:stretch>
        </p:blipFill>
        <p:spPr>
          <a:xfrm>
            <a:off x="457201" y="765395"/>
            <a:ext cx="10972800" cy="5828953"/>
          </a:xfrm>
          <a:prstGeom prst="rect">
            <a:avLst/>
          </a:prstGeom>
        </p:spPr>
      </p:pic>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9332" y="0"/>
            <a:ext cx="12191999" cy="840658"/>
          </a:xfrm>
          <a:prstGeom prst="rect">
            <a:avLst/>
          </a:prstGeom>
          <a:solidFill>
            <a:srgbClr val="C00000"/>
          </a:solidFill>
        </p:spPr>
        <p:txBody>
          <a:bodyPr/>
          <a:lstStyle/>
          <a:p>
            <a:pPr algn="ctr">
              <a:spcBef>
                <a:spcPct val="0"/>
              </a:spcBef>
              <a:defRPr/>
            </a:pPr>
            <a:r>
              <a:rPr lang="en-IN" altLang="zh-CN" sz="4400" b="1" dirty="0">
                <a:solidFill>
                  <a:schemeClr val="bg1"/>
                </a:solidFill>
                <a:latin typeface="Times New Roman" panose="02020603050405020304" pitchFamily="18" charset="0"/>
                <a:cs typeface="Times New Roman" panose="02020603050405020304" pitchFamily="18" charset="0"/>
              </a:rPr>
              <a:t>Bi-directional RNN/LSTMs</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57EEC490-3ECC-AE8F-F15B-58E0A0A7FEA2}"/>
              </a:ext>
            </a:extLst>
          </p:cNvPr>
          <p:cNvSpPr txBox="1">
            <a:spLocks noChangeArrowheads="1"/>
          </p:cNvSpPr>
          <p:nvPr/>
        </p:nvSpPr>
        <p:spPr>
          <a:xfrm>
            <a:off x="-1" y="6516686"/>
            <a:ext cx="12191997" cy="341314"/>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22408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785).png"/>
          <p:cNvPicPr>
            <a:picLocks noGrp="1" noChangeAspect="1"/>
          </p:cNvPicPr>
          <p:nvPr>
            <p:ph idx="1"/>
          </p:nvPr>
        </p:nvPicPr>
        <p:blipFill>
          <a:blip r:embed="rId2"/>
          <a:stretch>
            <a:fillRect/>
          </a:stretch>
        </p:blipFill>
        <p:spPr>
          <a:xfrm>
            <a:off x="0" y="0"/>
            <a:ext cx="12191999"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4</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Sample 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pic>
        <p:nvPicPr>
          <p:cNvPr id="2" name="Picture 3">
            <a:extLst>
              <a:ext uri="{FF2B5EF4-FFF2-40B4-BE49-F238E27FC236}">
                <a16:creationId xmlns:a16="http://schemas.microsoft.com/office/drawing/2014/main" id="{742A3008-8EAD-B338-9E56-A8D32BDC22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79" y="1110607"/>
            <a:ext cx="7551339" cy="408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5D9D4318-7E3D-3751-137C-718EADEC40E5}"/>
              </a:ext>
            </a:extLst>
          </p:cNvPr>
          <p:cNvSpPr txBox="1">
            <a:spLocks noChangeArrowheads="1"/>
          </p:cNvSpPr>
          <p:nvPr/>
        </p:nvSpPr>
        <p:spPr bwMode="auto">
          <a:xfrm>
            <a:off x="674915" y="5199780"/>
            <a:ext cx="1065450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600" dirty="0"/>
              <a:t>This is our fully connected network. If x</a:t>
            </a:r>
            <a:r>
              <a:rPr lang="en-US" altLang="en-US" sz="2600" baseline="-25000" dirty="0"/>
              <a:t>1 .</a:t>
            </a:r>
            <a:r>
              <a:rPr lang="en-US" altLang="en-US" sz="2600" dirty="0"/>
              <a:t>... </a:t>
            </a:r>
            <a:r>
              <a:rPr lang="en-US" altLang="en-US" sz="2600" dirty="0" err="1"/>
              <a:t>x</a:t>
            </a:r>
            <a:r>
              <a:rPr lang="en-US" altLang="en-US" sz="2600" baseline="-25000" dirty="0" err="1"/>
              <a:t>n</a:t>
            </a:r>
            <a:r>
              <a:rPr lang="en-US" altLang="en-US" sz="2600" dirty="0"/>
              <a:t>, n is very large and growing, this network would become too large. We now will input </a:t>
            </a:r>
            <a:r>
              <a:rPr lang="en-US" altLang="en-US" sz="2600" dirty="0">
                <a:solidFill>
                  <a:srgbClr val="FF0000"/>
                </a:solidFill>
              </a:rPr>
              <a:t>one x</a:t>
            </a:r>
            <a:r>
              <a:rPr lang="en-US" altLang="en-US" sz="2600" baseline="-25000" dirty="0">
                <a:solidFill>
                  <a:srgbClr val="FF0000"/>
                </a:solidFill>
              </a:rPr>
              <a:t>i</a:t>
            </a:r>
            <a:r>
              <a:rPr lang="en-US" altLang="en-US" sz="2600" dirty="0">
                <a:solidFill>
                  <a:srgbClr val="FF0000"/>
                </a:solidFill>
              </a:rPr>
              <a:t> at a time </a:t>
            </a:r>
            <a:r>
              <a:rPr lang="en-US" altLang="en-US" sz="2600" dirty="0"/>
              <a:t>and </a:t>
            </a:r>
            <a:r>
              <a:rPr lang="en-US" altLang="en-US" sz="2600" dirty="0">
                <a:solidFill>
                  <a:srgbClr val="FF0000"/>
                </a:solidFill>
              </a:rPr>
              <a:t>re-use the same edge weights.</a:t>
            </a:r>
          </a:p>
        </p:txBody>
      </p:sp>
      <p:sp>
        <p:nvSpPr>
          <p:cNvPr id="8"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24814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4-10 at 6.1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628" y="2144486"/>
            <a:ext cx="5816600" cy="2514600"/>
          </a:xfrm>
          <a:prstGeom prst="rect">
            <a:avLst/>
          </a:prstGeom>
        </p:spPr>
      </p:pic>
      <p:sp>
        <p:nvSpPr>
          <p:cNvPr id="5" name="TextBox 4"/>
          <p:cNvSpPr txBox="1"/>
          <p:nvPr/>
        </p:nvSpPr>
        <p:spPr>
          <a:xfrm>
            <a:off x="4971144" y="1569357"/>
            <a:ext cx="2129109" cy="369332"/>
          </a:xfrm>
          <a:prstGeom prst="rect">
            <a:avLst/>
          </a:prstGeom>
          <a:noFill/>
        </p:spPr>
        <p:txBody>
          <a:bodyPr wrap="none" rtlCol="0">
            <a:spAutoFit/>
          </a:bodyPr>
          <a:lstStyle/>
          <a:p>
            <a:r>
              <a:rPr lang="en-US" dirty="0"/>
              <a:t>Sequence of outputs</a:t>
            </a:r>
          </a:p>
        </p:txBody>
      </p:sp>
      <p:sp>
        <p:nvSpPr>
          <p:cNvPr id="6" name="TextBox 5"/>
          <p:cNvSpPr txBox="1"/>
          <p:nvPr/>
        </p:nvSpPr>
        <p:spPr>
          <a:xfrm>
            <a:off x="5123544" y="4978400"/>
            <a:ext cx="1983235" cy="369332"/>
          </a:xfrm>
          <a:prstGeom prst="rect">
            <a:avLst/>
          </a:prstGeom>
          <a:noFill/>
        </p:spPr>
        <p:txBody>
          <a:bodyPr wrap="none" rtlCol="0">
            <a:spAutoFit/>
          </a:bodyPr>
          <a:lstStyle/>
          <a:p>
            <a:r>
              <a:rPr lang="en-US" dirty="0"/>
              <a:t>Sequence of inputs</a:t>
            </a:r>
          </a:p>
        </p:txBody>
      </p:sp>
      <p:sp>
        <p:nvSpPr>
          <p:cNvPr id="7" name="Rectangular Callout 6"/>
          <p:cNvSpPr/>
          <p:nvPr/>
        </p:nvSpPr>
        <p:spPr>
          <a:xfrm>
            <a:off x="2667000" y="5152571"/>
            <a:ext cx="1505857" cy="1052286"/>
          </a:xfrm>
          <a:prstGeom prst="wedgeRectCallout">
            <a:avLst>
              <a:gd name="adj1" fmla="val 41215"/>
              <a:gd name="adj2" fmla="val -1107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 of sequence marker</a:t>
            </a:r>
          </a:p>
        </p:txBody>
      </p:sp>
      <p:sp>
        <p:nvSpPr>
          <p:cNvPr id="8" name="Rectangular Callout 7"/>
          <p:cNvSpPr/>
          <p:nvPr/>
        </p:nvSpPr>
        <p:spPr>
          <a:xfrm>
            <a:off x="8135257" y="5152571"/>
            <a:ext cx="1505857" cy="1052286"/>
          </a:xfrm>
          <a:prstGeom prst="wedgeRectCallout">
            <a:avLst>
              <a:gd name="adj1" fmla="val -23845"/>
              <a:gd name="adj2" fmla="val -1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 of sequence marker</a:t>
            </a:r>
          </a:p>
        </p:txBody>
      </p:sp>
      <p:sp>
        <p:nvSpPr>
          <p:cNvPr id="9" name="Rectangular Callout 8"/>
          <p:cNvSpPr/>
          <p:nvPr/>
        </p:nvSpPr>
        <p:spPr>
          <a:xfrm>
            <a:off x="1981201" y="1569357"/>
            <a:ext cx="1451428" cy="1660072"/>
          </a:xfrm>
          <a:prstGeom prst="wedgeRectCallout">
            <a:avLst>
              <a:gd name="adj1" fmla="val 132473"/>
              <a:gd name="adj2" fmla="val 59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information is passed from one subunit to the next</a:t>
            </a:r>
          </a:p>
        </p:txBody>
      </p:sp>
      <p:sp>
        <p:nvSpPr>
          <p:cNvPr id="10" name="Title 1">
            <a:extLst>
              <a:ext uri="{FF2B5EF4-FFF2-40B4-BE49-F238E27FC236}">
                <a16:creationId xmlns:a16="http://schemas.microsoft.com/office/drawing/2014/main" id="{811C56D1-BE5C-9277-3BEB-E67A0FB65148}"/>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Architecture of </a:t>
            </a:r>
            <a:r>
              <a:rPr lang="en-IN" sz="4400" b="1" dirty="0" smtClean="0">
                <a:solidFill>
                  <a:schemeClr val="bg1"/>
                </a:solidFill>
                <a:latin typeface="Times New Roman" panose="02020603050405020304" pitchFamily="18" charset="0"/>
                <a:cs typeface="Times New Roman" panose="02020603050405020304" pitchFamily="18" charset="0"/>
              </a:rPr>
              <a:t>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11"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6596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06D21493-D815-D430-32E3-ECEAE26CFF52}"/>
              </a:ext>
            </a:extLst>
          </p:cNvPr>
          <p:cNvSpPr>
            <a:spLocks noGrp="1" noRot="1" noChangeAspect="1" noMove="1" noResize="1" noEditPoints="1" noAdjustHandles="1" noChangeArrowheads="1" noChangeShapeType="1" noTextEdit="1"/>
          </p:cNvSpPr>
          <p:nvPr>
            <p:ph idx="1"/>
          </p:nvPr>
        </p:nvSpPr>
        <p:spPr>
          <a:xfrm>
            <a:off x="1905000" y="1752600"/>
            <a:ext cx="7886700" cy="4351338"/>
          </a:xfrm>
          <a:blipFill rotWithShape="1">
            <a:blip r:embed="rId2"/>
            <a:stretch>
              <a:fillRect/>
            </a:stretch>
          </a:blipFill>
          <a:extLs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Font typeface="Wingdings" charset="0"/>
              <a:buChar char="l"/>
              <a:defRPr/>
            </a:pPr>
            <a:r>
              <a:rPr lang="en-US" dirty="0">
                <a:noFill/>
                <a:ea typeface="ＭＳ Ｐゴシック" charset="0"/>
              </a:rPr>
              <a:t> </a:t>
            </a:r>
          </a:p>
        </p:txBody>
      </p:sp>
      <p:grpSp>
        <p:nvGrpSpPr>
          <p:cNvPr id="20483" name="群組 21">
            <a:extLst>
              <a:ext uri="{FF2B5EF4-FFF2-40B4-BE49-F238E27FC236}">
                <a16:creationId xmlns:a16="http://schemas.microsoft.com/office/drawing/2014/main" id="{106FAF8A-2264-ADC2-3B59-32A153CB9F3C}"/>
              </a:ext>
            </a:extLst>
          </p:cNvPr>
          <p:cNvGrpSpPr>
            <a:grpSpLocks/>
          </p:cNvGrpSpPr>
          <p:nvPr/>
        </p:nvGrpSpPr>
        <p:grpSpPr bwMode="auto">
          <a:xfrm>
            <a:off x="1919289" y="2930525"/>
            <a:ext cx="2828925" cy="2673350"/>
            <a:chOff x="5883124" y="170421"/>
            <a:chExt cx="2827866" cy="2673220"/>
          </a:xfrm>
        </p:grpSpPr>
        <p:sp>
          <p:nvSpPr>
            <p:cNvPr id="7" name="矩形 3">
              <a:extLst>
                <a:ext uri="{FF2B5EF4-FFF2-40B4-BE49-F238E27FC236}">
                  <a16:creationId xmlns:a16="http://schemas.microsoft.com/office/drawing/2014/main" id="{00752E84-F58F-094E-8D6C-93E5E5502151}"/>
                </a:ext>
              </a:extLst>
            </p:cNvPr>
            <p:cNvSpPr/>
            <p:nvPr/>
          </p:nvSpPr>
          <p:spPr>
            <a:xfrm>
              <a:off x="6847963" y="1056203"/>
              <a:ext cx="931513" cy="930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solidFill>
                    <a:schemeClr val="tx1"/>
                  </a:solidFill>
                </a:rPr>
                <a:t>f</a:t>
              </a:r>
              <a:endParaRPr lang="zh-TW" altLang="en-US" sz="2800" dirty="0">
                <a:solidFill>
                  <a:schemeClr val="tx1"/>
                </a:solidFill>
              </a:endParaRPr>
            </a:p>
          </p:txBody>
        </p:sp>
        <p:sp>
          <p:nvSpPr>
            <p:cNvPr id="8" name="矩形 4">
              <a:extLst>
                <a:ext uri="{FF2B5EF4-FFF2-40B4-BE49-F238E27FC236}">
                  <a16:creationId xmlns:a16="http://schemas.microsoft.com/office/drawing/2014/main" id="{2ADCF8B8-B8B8-4341-0A8F-FE0D6563F4A9}"/>
                </a:ext>
              </a:extLst>
            </p:cNvPr>
            <p:cNvSpPr/>
            <p:nvPr/>
          </p:nvSpPr>
          <p:spPr>
            <a:xfrm>
              <a:off x="5883124" y="1056203"/>
              <a:ext cx="507810" cy="93023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800" dirty="0"/>
                <a:t>h</a:t>
              </a:r>
              <a:endParaRPr lang="zh-TW" altLang="en-US" sz="2800" baseline="30000" dirty="0"/>
            </a:p>
          </p:txBody>
        </p:sp>
        <p:sp>
          <p:nvSpPr>
            <p:cNvPr id="9" name="矩形 5">
              <a:extLst>
                <a:ext uri="{FF2B5EF4-FFF2-40B4-BE49-F238E27FC236}">
                  <a16:creationId xmlns:a16="http://schemas.microsoft.com/office/drawing/2014/main" id="{268A72E9-A6B0-FF9B-9BDC-DFA8D69319F5}"/>
                </a:ext>
              </a:extLst>
            </p:cNvPr>
            <p:cNvSpPr/>
            <p:nvPr/>
          </p:nvSpPr>
          <p:spPr>
            <a:xfrm>
              <a:off x="8203180" y="1078427"/>
              <a:ext cx="507810" cy="93181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800" dirty="0"/>
                <a:t>h</a:t>
              </a:r>
              <a:r>
                <a:rPr lang="en-US" altLang="zh-TW" sz="2800" baseline="30000" dirty="0"/>
                <a:t>'</a:t>
              </a:r>
              <a:endParaRPr lang="zh-TW" altLang="en-US" sz="2800" baseline="30000" dirty="0"/>
            </a:p>
          </p:txBody>
        </p:sp>
        <p:sp>
          <p:nvSpPr>
            <p:cNvPr id="10" name="矩形 6">
              <a:extLst>
                <a:ext uri="{FF2B5EF4-FFF2-40B4-BE49-F238E27FC236}">
                  <a16:creationId xmlns:a16="http://schemas.microsoft.com/office/drawing/2014/main" id="{DB61DC82-F397-C828-D280-CDABE0601464}"/>
                </a:ext>
              </a:extLst>
            </p:cNvPr>
            <p:cNvSpPr/>
            <p:nvPr/>
          </p:nvSpPr>
          <p:spPr>
            <a:xfrm>
              <a:off x="6847963" y="170421"/>
              <a:ext cx="931513" cy="46511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800" dirty="0"/>
                <a:t>y</a:t>
              </a:r>
              <a:endParaRPr lang="zh-TW" altLang="en-US" sz="2800" baseline="30000" dirty="0"/>
            </a:p>
          </p:txBody>
        </p:sp>
        <p:sp>
          <p:nvSpPr>
            <p:cNvPr id="11" name="矩形 7">
              <a:extLst>
                <a:ext uri="{FF2B5EF4-FFF2-40B4-BE49-F238E27FC236}">
                  <a16:creationId xmlns:a16="http://schemas.microsoft.com/office/drawing/2014/main" id="{6F0A7080-2B26-AF25-3580-F4923E48D240}"/>
                </a:ext>
              </a:extLst>
            </p:cNvPr>
            <p:cNvSpPr/>
            <p:nvPr/>
          </p:nvSpPr>
          <p:spPr>
            <a:xfrm>
              <a:off x="6847963" y="2378527"/>
              <a:ext cx="931513" cy="465114"/>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800" dirty="0"/>
                <a:t>x</a:t>
              </a:r>
              <a:endParaRPr lang="zh-TW" altLang="en-US" sz="2800" baseline="30000" dirty="0"/>
            </a:p>
          </p:txBody>
        </p:sp>
        <p:cxnSp>
          <p:nvCxnSpPr>
            <p:cNvPr id="12" name="直線單箭頭接點 8">
              <a:extLst>
                <a:ext uri="{FF2B5EF4-FFF2-40B4-BE49-F238E27FC236}">
                  <a16:creationId xmlns:a16="http://schemas.microsoft.com/office/drawing/2014/main" id="{9BFEE60D-83B6-97AD-5346-746DAA643EF4}"/>
                </a:ext>
              </a:extLst>
            </p:cNvPr>
            <p:cNvCxnSpPr>
              <a:cxnSpLocks/>
            </p:cNvCxnSpPr>
            <p:nvPr/>
          </p:nvCxnSpPr>
          <p:spPr>
            <a:xfrm>
              <a:off x="6441715" y="1527668"/>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9">
              <a:extLst>
                <a:ext uri="{FF2B5EF4-FFF2-40B4-BE49-F238E27FC236}">
                  <a16:creationId xmlns:a16="http://schemas.microsoft.com/office/drawing/2014/main" id="{2857FC6E-E67B-036F-E42C-3FE04CD578C6}"/>
                </a:ext>
              </a:extLst>
            </p:cNvPr>
            <p:cNvCxnSpPr>
              <a:cxnSpLocks/>
            </p:cNvCxnSpPr>
            <p:nvPr/>
          </p:nvCxnSpPr>
          <p:spPr>
            <a:xfrm>
              <a:off x="7812801" y="1545129"/>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0">
              <a:extLst>
                <a:ext uri="{FF2B5EF4-FFF2-40B4-BE49-F238E27FC236}">
                  <a16:creationId xmlns:a16="http://schemas.microsoft.com/office/drawing/2014/main" id="{E0FE87CF-C92D-0F0A-8FE4-FB498BCE3BAC}"/>
                </a:ext>
              </a:extLst>
            </p:cNvPr>
            <p:cNvCxnSpPr>
              <a:cxnSpLocks/>
            </p:cNvCxnSpPr>
            <p:nvPr/>
          </p:nvCxnSpPr>
          <p:spPr>
            <a:xfrm rot="16200000">
              <a:off x="7135922" y="847457"/>
              <a:ext cx="3889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6B06574B-2CEC-E299-D78C-C9CF9414E282}"/>
                </a:ext>
              </a:extLst>
            </p:cNvPr>
            <p:cNvCxnSpPr>
              <a:cxnSpLocks/>
            </p:cNvCxnSpPr>
            <p:nvPr/>
          </p:nvCxnSpPr>
          <p:spPr>
            <a:xfrm rot="16200000">
              <a:off x="7135129" y="2181686"/>
              <a:ext cx="390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484" name="文字方塊 22">
            <a:extLst>
              <a:ext uri="{FF2B5EF4-FFF2-40B4-BE49-F238E27FC236}">
                <a16:creationId xmlns:a16="http://schemas.microsoft.com/office/drawing/2014/main" id="{9CA65081-8A82-67F2-8F23-175939E36E6B}"/>
              </a:ext>
            </a:extLst>
          </p:cNvPr>
          <p:cNvSpPr txBox="1">
            <a:spLocks noChangeArrowheads="1"/>
          </p:cNvSpPr>
          <p:nvPr/>
        </p:nvSpPr>
        <p:spPr bwMode="auto">
          <a:xfrm>
            <a:off x="8074025" y="5418931"/>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1800" dirty="0"/>
              <a:t>We have ignored the bias</a:t>
            </a:r>
            <a:endParaRPr lang="zh-TW" altLang="en-US" sz="1800" dirty="0"/>
          </a:p>
        </p:txBody>
      </p:sp>
      <p:sp>
        <p:nvSpPr>
          <p:cNvPr id="17" name="矩形 23">
            <a:extLst>
              <a:ext uri="{FF2B5EF4-FFF2-40B4-BE49-F238E27FC236}">
                <a16:creationId xmlns:a16="http://schemas.microsoft.com/office/drawing/2014/main" id="{5E219631-8C0D-FE5A-8AE4-F5CE2C44E5B0}"/>
              </a:ext>
            </a:extLst>
          </p:cNvPr>
          <p:cNvSpPr/>
          <p:nvPr/>
        </p:nvSpPr>
        <p:spPr>
          <a:xfrm>
            <a:off x="5170488" y="2946401"/>
            <a:ext cx="508000" cy="931863"/>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800" dirty="0"/>
              <a:t>h</a:t>
            </a:r>
            <a:r>
              <a:rPr lang="en-US" altLang="zh-TW" sz="2800" baseline="30000" dirty="0"/>
              <a:t>'</a:t>
            </a:r>
            <a:endParaRPr lang="zh-TW" altLang="en-US" sz="2800" baseline="30000" dirty="0"/>
          </a:p>
        </p:txBody>
      </p:sp>
      <p:sp>
        <p:nvSpPr>
          <p:cNvPr id="18" name="矩形 24">
            <a:extLst>
              <a:ext uri="{FF2B5EF4-FFF2-40B4-BE49-F238E27FC236}">
                <a16:creationId xmlns:a16="http://schemas.microsoft.com/office/drawing/2014/main" id="{02D7EA76-288E-40BA-F216-0F917BC1C570}"/>
              </a:ext>
            </a:extLst>
          </p:cNvPr>
          <p:cNvSpPr/>
          <p:nvPr/>
        </p:nvSpPr>
        <p:spPr>
          <a:xfrm>
            <a:off x="5170488" y="4297363"/>
            <a:ext cx="508000" cy="931862"/>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800" dirty="0"/>
              <a:t>y</a:t>
            </a:r>
            <a:endParaRPr lang="zh-TW" altLang="en-US" sz="2800" baseline="30000" dirty="0"/>
          </a:p>
        </p:txBody>
      </p:sp>
      <p:sp>
        <p:nvSpPr>
          <p:cNvPr id="19" name="矩形 25">
            <a:extLst>
              <a:ext uri="{FF2B5EF4-FFF2-40B4-BE49-F238E27FC236}">
                <a16:creationId xmlns:a16="http://schemas.microsoft.com/office/drawing/2014/main" id="{ED11D268-76C1-0CCD-2A02-042112D3172B}"/>
              </a:ext>
            </a:extLst>
          </p:cNvPr>
          <p:cNvSpPr/>
          <p:nvPr/>
        </p:nvSpPr>
        <p:spPr>
          <a:xfrm>
            <a:off x="6324600" y="4495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o</a:t>
            </a:r>
            <a:endParaRPr lang="zh-TW" altLang="en-US" sz="2400" baseline="30000" dirty="0">
              <a:solidFill>
                <a:srgbClr val="000000"/>
              </a:solidFill>
            </a:endParaRPr>
          </a:p>
        </p:txBody>
      </p:sp>
      <p:sp>
        <p:nvSpPr>
          <p:cNvPr id="20" name="矩形 26">
            <a:extLst>
              <a:ext uri="{FF2B5EF4-FFF2-40B4-BE49-F238E27FC236}">
                <a16:creationId xmlns:a16="http://schemas.microsoft.com/office/drawing/2014/main" id="{53AAF32F-F11F-5656-96E0-8049377A9C2C}"/>
              </a:ext>
            </a:extLst>
          </p:cNvPr>
          <p:cNvSpPr/>
          <p:nvPr/>
        </p:nvSpPr>
        <p:spPr>
          <a:xfrm>
            <a:off x="6324600" y="2971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err="1">
                <a:solidFill>
                  <a:srgbClr val="000000"/>
                </a:solidFill>
              </a:rPr>
              <a:t>W</a:t>
            </a:r>
            <a:r>
              <a:rPr lang="en-US" altLang="zh-TW" sz="2400" baseline="30000" dirty="0" err="1">
                <a:solidFill>
                  <a:srgbClr val="000000"/>
                </a:solidFill>
              </a:rPr>
              <a:t>h</a:t>
            </a:r>
            <a:endParaRPr lang="zh-TW" altLang="en-US" sz="2400" baseline="30000" dirty="0">
              <a:solidFill>
                <a:srgbClr val="000000"/>
              </a:solidFill>
            </a:endParaRPr>
          </a:p>
        </p:txBody>
      </p:sp>
      <p:sp>
        <p:nvSpPr>
          <p:cNvPr id="21" name="矩形 28">
            <a:extLst>
              <a:ext uri="{FF2B5EF4-FFF2-40B4-BE49-F238E27FC236}">
                <a16:creationId xmlns:a16="http://schemas.microsoft.com/office/drawing/2014/main" id="{DDE09DC8-322A-BF61-20A2-F9E04F1BB25F}"/>
              </a:ext>
            </a:extLst>
          </p:cNvPr>
          <p:cNvSpPr/>
          <p:nvPr/>
        </p:nvSpPr>
        <p:spPr>
          <a:xfrm>
            <a:off x="7162800" y="4495800"/>
            <a:ext cx="3810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CA" altLang="zh-TW" sz="2800" baseline="30000">
                <a:solidFill>
                  <a:srgbClr val="FFFFFF"/>
                </a:solidFill>
              </a:rPr>
              <a:t>h’</a:t>
            </a:r>
            <a:endParaRPr lang="zh-TW" altLang="en-US" sz="2800" baseline="30000">
              <a:solidFill>
                <a:srgbClr val="FFFFFF"/>
              </a:solidFill>
            </a:endParaRPr>
          </a:p>
        </p:txBody>
      </p:sp>
      <p:sp>
        <p:nvSpPr>
          <p:cNvPr id="22" name="文字方塊 29">
            <a:extLst>
              <a:ext uri="{FF2B5EF4-FFF2-40B4-BE49-F238E27FC236}">
                <a16:creationId xmlns:a16="http://schemas.microsoft.com/office/drawing/2014/main" id="{D76823CB-CA58-404F-91CA-5081DA8F5DB2}"/>
              </a:ext>
            </a:extLst>
          </p:cNvPr>
          <p:cNvSpPr txBox="1">
            <a:spLocks noRot="1" noChangeAspect="1" noMove="1" noResize="1" noEditPoints="1" noAdjustHandles="1" noChangeArrowheads="1" noChangeShapeType="1" noTextEdit="1"/>
          </p:cNvSpPr>
          <p:nvPr/>
        </p:nvSpPr>
        <p:spPr>
          <a:xfrm>
            <a:off x="5791200" y="4724401"/>
            <a:ext cx="1974900" cy="276999"/>
          </a:xfrm>
          <a:prstGeom prst="rect">
            <a:avLst/>
          </a:prstGeom>
          <a:blipFill rotWithShape="1">
            <a:blip r:embed="rId3"/>
            <a:stretch>
              <a:fillRect l="-1543" t="-10870" r="-309" b="-8696"/>
            </a:stretch>
          </a:blipFill>
        </p:spPr>
        <p:txBody>
          <a:bodyPr/>
          <a:lstStyle/>
          <a:p>
            <a:pPr>
              <a:defRPr/>
            </a:pPr>
            <a:r>
              <a:rPr lang="en-US">
                <a:noFill/>
                <a:latin typeface="Arial" charset="0"/>
                <a:ea typeface="ＭＳ Ｐゴシック" charset="0"/>
                <a:cs typeface="ＭＳ Ｐゴシック" charset="0"/>
              </a:rPr>
              <a:t> </a:t>
            </a:r>
          </a:p>
        </p:txBody>
      </p:sp>
      <p:sp>
        <p:nvSpPr>
          <p:cNvPr id="23" name="文字方塊 30">
            <a:extLst>
              <a:ext uri="{FF2B5EF4-FFF2-40B4-BE49-F238E27FC236}">
                <a16:creationId xmlns:a16="http://schemas.microsoft.com/office/drawing/2014/main" id="{3472DA3C-CA4F-45AF-C29E-26BB74C8B13A}"/>
              </a:ext>
            </a:extLst>
          </p:cNvPr>
          <p:cNvSpPr txBox="1">
            <a:spLocks noChangeArrowheads="1"/>
          </p:cNvSpPr>
          <p:nvPr/>
        </p:nvSpPr>
        <p:spPr bwMode="auto">
          <a:xfrm>
            <a:off x="5486400" y="5257801"/>
            <a:ext cx="1258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softmax</a:t>
            </a:r>
            <a:endParaRPr lang="zh-TW" altLang="en-US"/>
          </a:p>
        </p:txBody>
      </p:sp>
      <p:sp>
        <p:nvSpPr>
          <p:cNvPr id="24" name="文字方塊 31">
            <a:extLst>
              <a:ext uri="{FF2B5EF4-FFF2-40B4-BE49-F238E27FC236}">
                <a16:creationId xmlns:a16="http://schemas.microsoft.com/office/drawing/2014/main" id="{800D23FC-B29A-290B-8A7C-59403B468B7B}"/>
              </a:ext>
            </a:extLst>
          </p:cNvPr>
          <p:cNvSpPr txBox="1">
            <a:spLocks noRot="1" noChangeAspect="1" noMove="1" noResize="1" noEditPoints="1" noAdjustHandles="1" noChangeArrowheads="1" noChangeShapeType="1" noTextEdit="1"/>
          </p:cNvSpPr>
          <p:nvPr/>
        </p:nvSpPr>
        <p:spPr>
          <a:xfrm>
            <a:off x="5855503" y="3200401"/>
            <a:ext cx="3206006" cy="276999"/>
          </a:xfrm>
          <a:prstGeom prst="rect">
            <a:avLst/>
          </a:prstGeom>
          <a:blipFill rotWithShape="1">
            <a:blip r:embed="rId4"/>
            <a:stretch>
              <a:fillRect l="-759" t="-10870" b="-8696"/>
            </a:stretch>
          </a:blipFill>
        </p:spPr>
        <p:txBody>
          <a:bodyPr/>
          <a:lstStyle/>
          <a:p>
            <a:pPr>
              <a:defRPr/>
            </a:pPr>
            <a:r>
              <a:rPr lang="en-US">
                <a:noFill/>
                <a:latin typeface="Arial" charset="0"/>
                <a:ea typeface="ＭＳ Ｐゴシック" charset="0"/>
                <a:cs typeface="ＭＳ Ｐゴシック" charset="0"/>
              </a:rPr>
              <a:t> </a:t>
            </a:r>
          </a:p>
        </p:txBody>
      </p:sp>
      <p:grpSp>
        <p:nvGrpSpPr>
          <p:cNvPr id="26" name="群組 36">
            <a:extLst>
              <a:ext uri="{FF2B5EF4-FFF2-40B4-BE49-F238E27FC236}">
                <a16:creationId xmlns:a16="http://schemas.microsoft.com/office/drawing/2014/main" id="{AF42597F-B03E-0268-E5DC-722C1F45C728}"/>
              </a:ext>
            </a:extLst>
          </p:cNvPr>
          <p:cNvGrpSpPr>
            <a:grpSpLocks/>
          </p:cNvGrpSpPr>
          <p:nvPr/>
        </p:nvGrpSpPr>
        <p:grpSpPr bwMode="auto">
          <a:xfrm>
            <a:off x="7620000" y="2971801"/>
            <a:ext cx="1066800" cy="779463"/>
            <a:chOff x="5096938" y="-313899"/>
            <a:chExt cx="1066800" cy="778933"/>
          </a:xfrm>
        </p:grpSpPr>
        <p:sp>
          <p:nvSpPr>
            <p:cNvPr id="27" name="矩形 27">
              <a:extLst>
                <a:ext uri="{FF2B5EF4-FFF2-40B4-BE49-F238E27FC236}">
                  <a16:creationId xmlns:a16="http://schemas.microsoft.com/office/drawing/2014/main" id="{59F5B3EE-89EB-C92C-ECB6-FAFB58BDEA2F}"/>
                </a:ext>
              </a:extLst>
            </p:cNvPr>
            <p:cNvSpPr/>
            <p:nvPr/>
          </p:nvSpPr>
          <p:spPr>
            <a:xfrm>
              <a:off x="5096938" y="-313899"/>
              <a:ext cx="685800" cy="76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i</a:t>
              </a:r>
              <a:endParaRPr lang="zh-TW" altLang="en-US" sz="2400" baseline="30000" dirty="0">
                <a:solidFill>
                  <a:srgbClr val="000000"/>
                </a:solidFill>
              </a:endParaRPr>
            </a:p>
          </p:txBody>
        </p:sp>
        <p:sp>
          <p:nvSpPr>
            <p:cNvPr id="28" name="矩形 34">
              <a:extLst>
                <a:ext uri="{FF2B5EF4-FFF2-40B4-BE49-F238E27FC236}">
                  <a16:creationId xmlns:a16="http://schemas.microsoft.com/office/drawing/2014/main" id="{9BC2C0BB-8FDE-A3DE-BCCF-DA196F9E7485}"/>
                </a:ext>
              </a:extLst>
            </p:cNvPr>
            <p:cNvSpPr/>
            <p:nvPr/>
          </p:nvSpPr>
          <p:spPr>
            <a:xfrm>
              <a:off x="5858938" y="-313899"/>
              <a:ext cx="304800" cy="7789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800" dirty="0"/>
                <a:t>x</a:t>
              </a:r>
              <a:endParaRPr lang="zh-TW" altLang="en-US" sz="2800" baseline="30000" dirty="0"/>
            </a:p>
          </p:txBody>
        </p:sp>
      </p:grpSp>
      <p:sp>
        <p:nvSpPr>
          <p:cNvPr id="29" name="文字方塊 35">
            <a:extLst>
              <a:ext uri="{FF2B5EF4-FFF2-40B4-BE49-F238E27FC236}">
                <a16:creationId xmlns:a16="http://schemas.microsoft.com/office/drawing/2014/main" id="{519974C8-1097-BBFF-957E-F0FD2B6FF7B1}"/>
              </a:ext>
            </a:extLst>
          </p:cNvPr>
          <p:cNvSpPr txBox="1">
            <a:spLocks noRot="1" noChangeAspect="1" noMove="1" noResize="1" noEditPoints="1" noAdjustHandles="1" noChangeArrowheads="1" noChangeShapeType="1" noTextEdit="1"/>
          </p:cNvSpPr>
          <p:nvPr/>
        </p:nvSpPr>
        <p:spPr>
          <a:xfrm>
            <a:off x="7391401" y="3226714"/>
            <a:ext cx="349455" cy="430887"/>
          </a:xfrm>
          <a:prstGeom prst="rect">
            <a:avLst/>
          </a:prstGeom>
          <a:blipFill rotWithShape="1">
            <a:blip r:embed="rId5"/>
            <a:stretch>
              <a:fillRect l="-6897" t="-5634"/>
            </a:stretch>
          </a:blipFill>
        </p:spPr>
        <p:txBody>
          <a:bodyPr/>
          <a:lstStyle/>
          <a:p>
            <a:pPr>
              <a:defRPr/>
            </a:pPr>
            <a:r>
              <a:rPr lang="en-US">
                <a:noFill/>
                <a:latin typeface="Arial" charset="0"/>
                <a:ea typeface="ＭＳ Ｐゴシック" charset="0"/>
                <a:cs typeface="ＭＳ Ｐゴシック" charset="0"/>
              </a:rPr>
              <a:t> </a:t>
            </a:r>
          </a:p>
        </p:txBody>
      </p:sp>
      <p:sp>
        <p:nvSpPr>
          <p:cNvPr id="30" name="矩形 28">
            <a:extLst>
              <a:ext uri="{FF2B5EF4-FFF2-40B4-BE49-F238E27FC236}">
                <a16:creationId xmlns:a16="http://schemas.microsoft.com/office/drawing/2014/main" id="{12D81C62-AA62-BFB8-9ED6-CD710F37DD19}"/>
              </a:ext>
            </a:extLst>
          </p:cNvPr>
          <p:cNvSpPr/>
          <p:nvPr/>
        </p:nvSpPr>
        <p:spPr>
          <a:xfrm>
            <a:off x="7162800" y="2971800"/>
            <a:ext cx="2286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CA" altLang="zh-TW" sz="2800" baseline="30000" dirty="0"/>
              <a:t>h</a:t>
            </a:r>
            <a:endParaRPr lang="zh-TW" altLang="en-US" sz="2800" baseline="30000" dirty="0"/>
          </a:p>
        </p:txBody>
      </p:sp>
      <p:sp>
        <p:nvSpPr>
          <p:cNvPr id="20496" name="TextBox 1">
            <a:extLst>
              <a:ext uri="{FF2B5EF4-FFF2-40B4-BE49-F238E27FC236}">
                <a16:creationId xmlns:a16="http://schemas.microsoft.com/office/drawing/2014/main" id="{33DA6607-B7A7-73AF-D15A-4B821D89015E}"/>
              </a:ext>
            </a:extLst>
          </p:cNvPr>
          <p:cNvSpPr txBox="1">
            <a:spLocks noChangeArrowheads="1"/>
          </p:cNvSpPr>
          <p:nvPr/>
        </p:nvSpPr>
        <p:spPr bwMode="auto">
          <a:xfrm>
            <a:off x="8153400" y="4572001"/>
            <a:ext cx="222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Note, y is computed</a:t>
            </a:r>
          </a:p>
          <a:p>
            <a:pPr eaLnBrk="1" hangingPunct="1"/>
            <a:r>
              <a:rPr lang="en-US" altLang="en-US" sz="1800"/>
              <a:t>from h’</a:t>
            </a:r>
          </a:p>
        </p:txBody>
      </p:sp>
      <p:sp>
        <p:nvSpPr>
          <p:cNvPr id="2" name="Title 1">
            <a:extLst>
              <a:ext uri="{FF2B5EF4-FFF2-40B4-BE49-F238E27FC236}">
                <a16:creationId xmlns:a16="http://schemas.microsoft.com/office/drawing/2014/main" id="{A3129717-B434-AD3A-1E04-D6D262E9FF52}"/>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RNN</a:t>
            </a:r>
            <a:r>
              <a:rPr lang="en-IN" sz="4400" b="1" dirty="0">
                <a:solidFill>
                  <a:schemeClr val="bg1"/>
                </a:solidFill>
                <a:latin typeface="Times New Roman" panose="02020603050405020304" pitchFamily="18" charset="0"/>
                <a:cs typeface="Times New Roman" panose="02020603050405020304" pitchFamily="18" charset="0"/>
              </a:rPr>
              <a:t> </a:t>
            </a:r>
            <a:r>
              <a:rPr lang="en-IN" sz="4400" b="1" dirty="0" smtClean="0">
                <a:solidFill>
                  <a:schemeClr val="bg1"/>
                </a:solidFill>
                <a:latin typeface="Times New Roman" panose="02020603050405020304" pitchFamily="18" charset="0"/>
                <a:cs typeface="Times New Roman" panose="02020603050405020304" pitchFamily="18" charset="0"/>
              </a:rPr>
              <a:t>Computation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31"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59469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3"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7</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RNN </a:t>
            </a:r>
            <a:r>
              <a:rPr lang="en-IN" sz="4400" b="1" dirty="0" smtClean="0">
                <a:solidFill>
                  <a:schemeClr val="bg1"/>
                </a:solidFill>
                <a:latin typeface="Times New Roman" panose="02020603050405020304" pitchFamily="18" charset="0"/>
                <a:cs typeface="Times New Roman" panose="02020603050405020304" pitchFamily="18" charset="0"/>
              </a:rPr>
              <a:t>Computation</a:t>
            </a:r>
            <a:r>
              <a:rPr lang="zh-CN" altLang="en-US" sz="4400" b="1" dirty="0">
                <a:solidFill>
                  <a:schemeClr val="bg1"/>
                </a:solidFill>
                <a:latin typeface="Times New Roman" panose="02020603050405020304" pitchFamily="18" charset="0"/>
                <a:ea typeface="+mj-ea"/>
                <a:cs typeface="Times New Roman" panose="02020603050405020304" pitchFamily="18" charset="0"/>
              </a:rPr>
              <a:t> </a:t>
            </a:r>
            <a:r>
              <a:rPr lang="en-US" altLang="zh-CN" sz="4400" b="1" dirty="0" smtClean="0">
                <a:solidFill>
                  <a:schemeClr val="bg1"/>
                </a:solidFill>
                <a:latin typeface="Times New Roman" panose="02020603050405020304" pitchFamily="18" charset="0"/>
                <a:ea typeface="+mj-ea"/>
                <a:cs typeface="Times New Roman" panose="02020603050405020304" pitchFamily="18" charset="0"/>
              </a:rPr>
              <a:t>Cont’d …</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pic>
        <p:nvPicPr>
          <p:cNvPr id="4" name="Picture 3">
            <a:extLst>
              <a:ext uri="{FF2B5EF4-FFF2-40B4-BE49-F238E27FC236}">
                <a16:creationId xmlns:a16="http://schemas.microsoft.com/office/drawing/2014/main" id="{BE22A919-0179-7D45-39CD-2DAB92EE48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9657" y="1246355"/>
            <a:ext cx="60960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C1616844-2B22-61A1-3604-E2722B40D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6811" y="3958752"/>
            <a:ext cx="8802415" cy="231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09346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8</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Types of RNN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2" name="Rectangle 1"/>
          <p:cNvSpPr/>
          <p:nvPr/>
        </p:nvSpPr>
        <p:spPr>
          <a:xfrm>
            <a:off x="764088" y="1135686"/>
            <a:ext cx="10409127" cy="646331"/>
          </a:xfrm>
          <a:prstGeom prst="rect">
            <a:avLst/>
          </a:prstGeom>
        </p:spPr>
        <p:txBody>
          <a:bodyPr wrap="square">
            <a:spAutoFit/>
          </a:bodyPr>
          <a:lstStyle/>
          <a:p>
            <a:pPr fontAlgn="base">
              <a:buClr>
                <a:schemeClr val="accent2"/>
              </a:buClr>
            </a:pPr>
            <a:r>
              <a:rPr lang="en-US" b="1" dirty="0"/>
              <a:t>Types of RNN : One-to-One, One-to-Many, Many-to-One, Many-to-Many</a:t>
            </a:r>
          </a:p>
          <a:p>
            <a:pPr fontAlgn="base">
              <a:buClr>
                <a:schemeClr val="accent2"/>
              </a:buClr>
            </a:pPr>
            <a:endParaRPr lang="en-US" dirty="0"/>
          </a:p>
        </p:txBody>
      </p:sp>
      <p:pic>
        <p:nvPicPr>
          <p:cNvPr id="8" name="Picture 7">
            <a:extLst>
              <a:ext uri="{FF2B5EF4-FFF2-40B4-BE49-F238E27FC236}">
                <a16:creationId xmlns:a16="http://schemas.microsoft.com/office/drawing/2014/main" id="{09F483F4-9F92-3F27-CCC5-7FBB66C60B28}"/>
              </a:ext>
            </a:extLst>
          </p:cNvPr>
          <p:cNvPicPr>
            <a:picLocks noChangeAspect="1"/>
          </p:cNvPicPr>
          <p:nvPr/>
        </p:nvPicPr>
        <p:blipFill rotWithShape="1">
          <a:blip r:embed="rId3"/>
          <a:srcRect l="37432" r="37869"/>
          <a:stretch/>
        </p:blipFill>
        <p:spPr>
          <a:xfrm>
            <a:off x="183595" y="1940314"/>
            <a:ext cx="1951379" cy="2270852"/>
          </a:xfrm>
          <a:prstGeom prst="rect">
            <a:avLst/>
          </a:prstGeom>
        </p:spPr>
      </p:pic>
      <p:pic>
        <p:nvPicPr>
          <p:cNvPr id="16" name="Picture 15">
            <a:extLst>
              <a:ext uri="{FF2B5EF4-FFF2-40B4-BE49-F238E27FC236}">
                <a16:creationId xmlns:a16="http://schemas.microsoft.com/office/drawing/2014/main" id="{169F4307-983B-6F49-3E78-0D7D0CE5E78B}"/>
              </a:ext>
            </a:extLst>
          </p:cNvPr>
          <p:cNvPicPr>
            <a:picLocks noChangeAspect="1"/>
          </p:cNvPicPr>
          <p:nvPr/>
        </p:nvPicPr>
        <p:blipFill rotWithShape="1">
          <a:blip r:embed="rId4"/>
          <a:srcRect l="29978" r="29306"/>
          <a:stretch/>
        </p:blipFill>
        <p:spPr>
          <a:xfrm>
            <a:off x="2206287" y="1940314"/>
            <a:ext cx="3154925" cy="2270852"/>
          </a:xfrm>
          <a:prstGeom prst="rect">
            <a:avLst/>
          </a:prstGeom>
        </p:spPr>
      </p:pic>
      <p:pic>
        <p:nvPicPr>
          <p:cNvPr id="18" name="Picture 17">
            <a:extLst>
              <a:ext uri="{FF2B5EF4-FFF2-40B4-BE49-F238E27FC236}">
                <a16:creationId xmlns:a16="http://schemas.microsoft.com/office/drawing/2014/main" id="{A084ED73-3F01-62F6-F319-1023FAEE81E8}"/>
              </a:ext>
            </a:extLst>
          </p:cNvPr>
          <p:cNvPicPr>
            <a:picLocks noChangeAspect="1"/>
          </p:cNvPicPr>
          <p:nvPr/>
        </p:nvPicPr>
        <p:blipFill rotWithShape="1">
          <a:blip r:embed="rId5"/>
          <a:srcRect l="29103" r="33792"/>
          <a:stretch/>
        </p:blipFill>
        <p:spPr>
          <a:xfrm>
            <a:off x="5545988" y="1918824"/>
            <a:ext cx="3280120" cy="2270852"/>
          </a:xfrm>
          <a:prstGeom prst="rect">
            <a:avLst/>
          </a:prstGeom>
        </p:spPr>
      </p:pic>
      <p:pic>
        <p:nvPicPr>
          <p:cNvPr id="20" name="Picture 19">
            <a:extLst>
              <a:ext uri="{FF2B5EF4-FFF2-40B4-BE49-F238E27FC236}">
                <a16:creationId xmlns:a16="http://schemas.microsoft.com/office/drawing/2014/main" id="{D6A9FE63-E963-BB53-B171-8E1AD65B714D}"/>
              </a:ext>
            </a:extLst>
          </p:cNvPr>
          <p:cNvPicPr>
            <a:picLocks noChangeAspect="1"/>
          </p:cNvPicPr>
          <p:nvPr/>
        </p:nvPicPr>
        <p:blipFill rotWithShape="1">
          <a:blip r:embed="rId6"/>
          <a:srcRect l="32026" r="27669"/>
          <a:stretch/>
        </p:blipFill>
        <p:spPr>
          <a:xfrm>
            <a:off x="8923137" y="1940314"/>
            <a:ext cx="3219216" cy="2270852"/>
          </a:xfrm>
          <a:prstGeom prst="rect">
            <a:avLst/>
          </a:prstGeom>
        </p:spPr>
      </p:pic>
      <p:sp>
        <p:nvSpPr>
          <p:cNvPr id="22" name="TextBox 21">
            <a:extLst>
              <a:ext uri="{FF2B5EF4-FFF2-40B4-BE49-F238E27FC236}">
                <a16:creationId xmlns:a16="http://schemas.microsoft.com/office/drawing/2014/main" id="{21BCB01B-AD43-9DFE-61CD-78728AD74498}"/>
              </a:ext>
            </a:extLst>
          </p:cNvPr>
          <p:cNvSpPr txBox="1"/>
          <p:nvPr/>
        </p:nvSpPr>
        <p:spPr>
          <a:xfrm>
            <a:off x="183595" y="4351344"/>
            <a:ext cx="1951379" cy="1785104"/>
          </a:xfrm>
          <a:prstGeom prst="rect">
            <a:avLst/>
          </a:prstGeom>
          <a:noFill/>
        </p:spPr>
        <p:txBody>
          <a:bodyPr wrap="square" rtlCol="0">
            <a:spAutoFit/>
          </a:bodyPr>
          <a:lstStyle/>
          <a:p>
            <a:pPr algn="ctr" fontAlgn="base"/>
            <a:r>
              <a:rPr lang="en-US" sz="1100" b="1" i="0" dirty="0">
                <a:solidFill>
                  <a:srgbClr val="273239"/>
                </a:solidFill>
                <a:effectLst/>
                <a:latin typeface="Nunito" pitchFamily="2" charset="0"/>
              </a:rPr>
              <a:t>One-to-One</a:t>
            </a:r>
          </a:p>
          <a:p>
            <a:pPr algn="l" fontAlgn="base"/>
            <a:r>
              <a:rPr lang="en-US" sz="1100" b="0" i="0" dirty="0">
                <a:solidFill>
                  <a:srgbClr val="273239"/>
                </a:solidFill>
                <a:effectLst/>
                <a:latin typeface="Nunito" pitchFamily="2" charset="0"/>
              </a:rPr>
              <a:t>The diagram represents the structure of the Vanilla Neural Network.  It is used to solve general machine learning problems that have only one input and output.</a:t>
            </a:r>
          </a:p>
          <a:p>
            <a:pPr algn="l" fontAlgn="base"/>
            <a:r>
              <a:rPr lang="en-US" sz="1100" b="1" i="1" dirty="0">
                <a:solidFill>
                  <a:srgbClr val="273239"/>
                </a:solidFill>
                <a:effectLst/>
                <a:latin typeface="Nunito" pitchFamily="2" charset="0"/>
              </a:rPr>
              <a:t>Example</a:t>
            </a:r>
            <a:r>
              <a:rPr lang="en-US" sz="1100" b="0" i="1" dirty="0">
                <a:solidFill>
                  <a:srgbClr val="273239"/>
                </a:solidFill>
                <a:effectLst/>
                <a:latin typeface="Nunito" pitchFamily="2" charset="0"/>
              </a:rPr>
              <a:t>: classification of images.</a:t>
            </a:r>
            <a:endParaRPr lang="en-US" sz="1100" b="0" i="0" dirty="0">
              <a:solidFill>
                <a:srgbClr val="273239"/>
              </a:solidFill>
              <a:effectLst/>
              <a:latin typeface="Nunito" pitchFamily="2" charset="0"/>
            </a:endParaRPr>
          </a:p>
          <a:p>
            <a:endParaRPr lang="en-IN" sz="1100" dirty="0"/>
          </a:p>
        </p:txBody>
      </p:sp>
      <p:sp>
        <p:nvSpPr>
          <p:cNvPr id="23" name="TextBox 22">
            <a:extLst>
              <a:ext uri="{FF2B5EF4-FFF2-40B4-BE49-F238E27FC236}">
                <a16:creationId xmlns:a16="http://schemas.microsoft.com/office/drawing/2014/main" id="{49217162-E4AF-3B5F-639F-92937618BFFC}"/>
              </a:ext>
            </a:extLst>
          </p:cNvPr>
          <p:cNvSpPr txBox="1"/>
          <p:nvPr/>
        </p:nvSpPr>
        <p:spPr>
          <a:xfrm>
            <a:off x="2362200" y="4351344"/>
            <a:ext cx="2838450" cy="1615827"/>
          </a:xfrm>
          <a:prstGeom prst="rect">
            <a:avLst/>
          </a:prstGeom>
          <a:noFill/>
        </p:spPr>
        <p:txBody>
          <a:bodyPr wrap="square" rtlCol="0">
            <a:spAutoFit/>
          </a:bodyPr>
          <a:lstStyle/>
          <a:p>
            <a:pPr algn="ctr" fontAlgn="base"/>
            <a:r>
              <a:rPr lang="en-US" sz="1100" b="1" i="0" dirty="0">
                <a:solidFill>
                  <a:srgbClr val="273239"/>
                </a:solidFill>
                <a:effectLst/>
                <a:latin typeface="Nunito" pitchFamily="2" charset="0"/>
              </a:rPr>
              <a:t>One-to-Many</a:t>
            </a:r>
          </a:p>
          <a:p>
            <a:pPr algn="l" fontAlgn="base"/>
            <a:r>
              <a:rPr lang="en-US" sz="1100" b="0" i="0" dirty="0">
                <a:solidFill>
                  <a:srgbClr val="273239"/>
                </a:solidFill>
                <a:effectLst/>
                <a:latin typeface="Nunito" pitchFamily="2" charset="0"/>
              </a:rPr>
              <a:t>A single input and several outputs describe a one-to-many  Recurrent Neural Network. The above diagram is an example of this.</a:t>
            </a:r>
          </a:p>
          <a:p>
            <a:pPr algn="l" fontAlgn="base"/>
            <a:r>
              <a:rPr lang="en-US" sz="1100" b="0" i="1" dirty="0">
                <a:solidFill>
                  <a:srgbClr val="273239"/>
                </a:solidFill>
                <a:effectLst/>
                <a:latin typeface="Nunito" pitchFamily="2" charset="0"/>
              </a:rPr>
              <a:t>Example: The image is sent into Image Captioning, which generates a sentence of words.</a:t>
            </a:r>
            <a:endParaRPr lang="en-US" sz="1100" b="0" i="0" dirty="0">
              <a:solidFill>
                <a:srgbClr val="273239"/>
              </a:solidFill>
              <a:effectLst/>
              <a:latin typeface="Nunito" pitchFamily="2" charset="0"/>
            </a:endParaRPr>
          </a:p>
          <a:p>
            <a:endParaRPr lang="en-IN" sz="1100" dirty="0"/>
          </a:p>
        </p:txBody>
      </p:sp>
      <p:sp>
        <p:nvSpPr>
          <p:cNvPr id="26" name="TextBox 25">
            <a:extLst>
              <a:ext uri="{FF2B5EF4-FFF2-40B4-BE49-F238E27FC236}">
                <a16:creationId xmlns:a16="http://schemas.microsoft.com/office/drawing/2014/main" id="{4E010D85-2287-702F-31E4-E42ADFE75467}"/>
              </a:ext>
            </a:extLst>
          </p:cNvPr>
          <p:cNvSpPr txBox="1"/>
          <p:nvPr/>
        </p:nvSpPr>
        <p:spPr>
          <a:xfrm>
            <a:off x="5606681" y="4351344"/>
            <a:ext cx="3158733" cy="1446550"/>
          </a:xfrm>
          <a:prstGeom prst="rect">
            <a:avLst/>
          </a:prstGeom>
          <a:noFill/>
        </p:spPr>
        <p:txBody>
          <a:bodyPr wrap="square" rtlCol="0">
            <a:spAutoFit/>
          </a:bodyPr>
          <a:lstStyle/>
          <a:p>
            <a:pPr algn="ctr" fontAlgn="base"/>
            <a:r>
              <a:rPr lang="en-US" sz="1100" b="1" i="0" dirty="0">
                <a:solidFill>
                  <a:srgbClr val="273239"/>
                </a:solidFill>
                <a:effectLst/>
                <a:latin typeface="Nunito" pitchFamily="2" charset="0"/>
              </a:rPr>
              <a:t>Many-to-One</a:t>
            </a:r>
          </a:p>
          <a:p>
            <a:pPr algn="l" fontAlgn="base"/>
            <a:r>
              <a:rPr lang="en-US" sz="1100" b="0" i="0" dirty="0">
                <a:solidFill>
                  <a:srgbClr val="273239"/>
                </a:solidFill>
                <a:effectLst/>
                <a:latin typeface="Nunito" pitchFamily="2" charset="0"/>
              </a:rPr>
              <a:t>This RNN creates a single output from the given series of inputs. </a:t>
            </a:r>
          </a:p>
          <a:p>
            <a:pPr algn="l" fontAlgn="base"/>
            <a:r>
              <a:rPr lang="en-US" sz="1100" b="0" i="1" dirty="0">
                <a:solidFill>
                  <a:srgbClr val="273239"/>
                </a:solidFill>
                <a:effectLst/>
                <a:latin typeface="Nunito" pitchFamily="2" charset="0"/>
              </a:rPr>
              <a:t>Example: Sentiment analysis is one of the examples of this type of network, in which a text is identified as expressing positive or negative feelings.</a:t>
            </a:r>
            <a:endParaRPr lang="en-US" sz="1100" b="0" i="0" dirty="0">
              <a:solidFill>
                <a:srgbClr val="273239"/>
              </a:solidFill>
              <a:effectLst/>
              <a:latin typeface="Nunito" pitchFamily="2" charset="0"/>
            </a:endParaRPr>
          </a:p>
          <a:p>
            <a:endParaRPr lang="en-IN" sz="1100" dirty="0"/>
          </a:p>
        </p:txBody>
      </p:sp>
      <p:sp>
        <p:nvSpPr>
          <p:cNvPr id="27" name="TextBox 26">
            <a:extLst>
              <a:ext uri="{FF2B5EF4-FFF2-40B4-BE49-F238E27FC236}">
                <a16:creationId xmlns:a16="http://schemas.microsoft.com/office/drawing/2014/main" id="{D759A653-1D5B-9DCF-F954-5F9DD30B4C6D}"/>
              </a:ext>
            </a:extLst>
          </p:cNvPr>
          <p:cNvSpPr txBox="1"/>
          <p:nvPr/>
        </p:nvSpPr>
        <p:spPr>
          <a:xfrm>
            <a:off x="9028806" y="4351344"/>
            <a:ext cx="3007878" cy="1277273"/>
          </a:xfrm>
          <a:prstGeom prst="rect">
            <a:avLst/>
          </a:prstGeom>
          <a:noFill/>
        </p:spPr>
        <p:txBody>
          <a:bodyPr wrap="square" rtlCol="0">
            <a:spAutoFit/>
          </a:bodyPr>
          <a:lstStyle/>
          <a:p>
            <a:pPr algn="ctr" fontAlgn="base"/>
            <a:r>
              <a:rPr lang="en-US" sz="1100" b="1" i="0" dirty="0">
                <a:solidFill>
                  <a:srgbClr val="273239"/>
                </a:solidFill>
                <a:effectLst/>
                <a:latin typeface="Nunito" pitchFamily="2" charset="0"/>
              </a:rPr>
              <a:t>Many-to-Many</a:t>
            </a:r>
          </a:p>
          <a:p>
            <a:pPr algn="l" fontAlgn="base"/>
            <a:r>
              <a:rPr lang="en-US" sz="1100" b="0" i="0" dirty="0">
                <a:solidFill>
                  <a:srgbClr val="273239"/>
                </a:solidFill>
                <a:effectLst/>
                <a:latin typeface="Nunito" pitchFamily="2" charset="0"/>
              </a:rPr>
              <a:t>This RNN receives a set of inputs and produces a set of outputs.</a:t>
            </a:r>
          </a:p>
          <a:p>
            <a:pPr algn="l" fontAlgn="base"/>
            <a:r>
              <a:rPr lang="en-US" sz="1100" b="0" i="1" dirty="0">
                <a:solidFill>
                  <a:srgbClr val="273239"/>
                </a:solidFill>
                <a:effectLst/>
                <a:latin typeface="Nunito" pitchFamily="2" charset="0"/>
              </a:rPr>
              <a:t>Example: Machine Translation, in which the RNN scans any English text and then converts it to French.</a:t>
            </a:r>
            <a:endParaRPr lang="en-US" sz="1100" b="0" i="0" dirty="0">
              <a:solidFill>
                <a:srgbClr val="273239"/>
              </a:solidFill>
              <a:effectLst/>
              <a:latin typeface="Nunito" pitchFamily="2" charset="0"/>
            </a:endParaRPr>
          </a:p>
          <a:p>
            <a:endParaRPr lang="en-IN" sz="1100" dirty="0"/>
          </a:p>
        </p:txBody>
      </p:sp>
      <p:sp>
        <p:nvSpPr>
          <p:cNvPr id="14"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14920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4">
            <a:extLst>
              <a:ext uri="{FF2B5EF4-FFF2-40B4-BE49-F238E27FC236}">
                <a16:creationId xmlns:a16="http://schemas.microsoft.com/office/drawing/2014/main" id="{99DA4A26-81AE-4387-FE27-9AB8DDD8D4C8}"/>
              </a:ext>
            </a:extLst>
          </p:cNvPr>
          <p:cNvSpPr/>
          <p:nvPr/>
        </p:nvSpPr>
        <p:spPr>
          <a:xfrm>
            <a:off x="2967039" y="3443287"/>
            <a:ext cx="930275" cy="93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7" name="矩形 35">
            <a:extLst>
              <a:ext uri="{FF2B5EF4-FFF2-40B4-BE49-F238E27FC236}">
                <a16:creationId xmlns:a16="http://schemas.microsoft.com/office/drawing/2014/main" id="{E88EEDFF-54DC-EFC2-FE8D-70893B6F770F}"/>
              </a:ext>
            </a:extLst>
          </p:cNvPr>
          <p:cNvSpPr/>
          <p:nvPr/>
        </p:nvSpPr>
        <p:spPr>
          <a:xfrm>
            <a:off x="2001838" y="3443287"/>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000000"/>
                </a:solidFill>
              </a:rPr>
              <a:t>h</a:t>
            </a:r>
            <a:r>
              <a:rPr lang="en-US" altLang="zh-TW" sz="2400" baseline="30000" dirty="0">
                <a:solidFill>
                  <a:srgbClr val="000000"/>
                </a:solidFill>
              </a:rPr>
              <a:t>0</a:t>
            </a:r>
            <a:endParaRPr lang="zh-TW" altLang="en-US" sz="2400" baseline="30000" dirty="0">
              <a:solidFill>
                <a:srgbClr val="000000"/>
              </a:solidFill>
            </a:endParaRPr>
          </a:p>
        </p:txBody>
      </p:sp>
      <p:sp>
        <p:nvSpPr>
          <p:cNvPr id="8" name="矩形 36">
            <a:extLst>
              <a:ext uri="{FF2B5EF4-FFF2-40B4-BE49-F238E27FC236}">
                <a16:creationId xmlns:a16="http://schemas.microsoft.com/office/drawing/2014/main" id="{252B0A31-BE9A-E619-62C7-BDFA8B9D8EB7}"/>
              </a:ext>
            </a:extLst>
          </p:cNvPr>
          <p:cNvSpPr/>
          <p:nvPr/>
        </p:nvSpPr>
        <p:spPr>
          <a:xfrm>
            <a:off x="4321175" y="3465511"/>
            <a:ext cx="508000" cy="9318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000000"/>
                </a:solidFill>
              </a:rPr>
              <a:t>h</a:t>
            </a:r>
            <a:r>
              <a:rPr lang="en-US" altLang="zh-TW" sz="2400" baseline="30000" dirty="0">
                <a:solidFill>
                  <a:srgbClr val="000000"/>
                </a:solidFill>
              </a:rPr>
              <a:t>1</a:t>
            </a:r>
            <a:endParaRPr lang="zh-TW" altLang="en-US" sz="2400" baseline="30000" dirty="0">
              <a:solidFill>
                <a:srgbClr val="000000"/>
              </a:solidFill>
            </a:endParaRPr>
          </a:p>
        </p:txBody>
      </p:sp>
      <p:sp>
        <p:nvSpPr>
          <p:cNvPr id="9" name="矩形 37">
            <a:extLst>
              <a:ext uri="{FF2B5EF4-FFF2-40B4-BE49-F238E27FC236}">
                <a16:creationId xmlns:a16="http://schemas.microsoft.com/office/drawing/2014/main" id="{6D0CE3D0-B2DE-3653-09A9-CDCF0774EF52}"/>
              </a:ext>
            </a:extLst>
          </p:cNvPr>
          <p:cNvSpPr/>
          <p:nvPr/>
        </p:nvSpPr>
        <p:spPr>
          <a:xfrm>
            <a:off x="2971801" y="2552698"/>
            <a:ext cx="931863" cy="4651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400" dirty="0">
                <a:solidFill>
                  <a:srgbClr val="000000"/>
                </a:solidFill>
              </a:rPr>
              <a:t>y</a:t>
            </a:r>
            <a:r>
              <a:rPr lang="en-US" altLang="zh-TW" sz="2400" baseline="30000" dirty="0">
                <a:solidFill>
                  <a:srgbClr val="000000"/>
                </a:solidFill>
              </a:rPr>
              <a:t>1</a:t>
            </a:r>
            <a:endParaRPr lang="zh-TW" altLang="en-US" sz="2400" baseline="30000" dirty="0">
              <a:solidFill>
                <a:srgbClr val="000000"/>
              </a:solidFill>
            </a:endParaRPr>
          </a:p>
        </p:txBody>
      </p:sp>
      <p:sp>
        <p:nvSpPr>
          <p:cNvPr id="10" name="矩形 38">
            <a:extLst>
              <a:ext uri="{FF2B5EF4-FFF2-40B4-BE49-F238E27FC236}">
                <a16:creationId xmlns:a16="http://schemas.microsoft.com/office/drawing/2014/main" id="{3ECAA663-B432-07F4-2153-0BBBA4D80749}"/>
              </a:ext>
            </a:extLst>
          </p:cNvPr>
          <p:cNvSpPr/>
          <p:nvPr/>
        </p:nvSpPr>
        <p:spPr>
          <a:xfrm>
            <a:off x="2967039" y="4765673"/>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400" dirty="0"/>
              <a:t>x</a:t>
            </a:r>
            <a:r>
              <a:rPr lang="en-US" altLang="zh-TW" sz="2400" baseline="30000" dirty="0"/>
              <a:t>1</a:t>
            </a:r>
            <a:endParaRPr lang="zh-TW" altLang="en-US" sz="2800" baseline="30000" dirty="0"/>
          </a:p>
        </p:txBody>
      </p:sp>
      <p:cxnSp>
        <p:nvCxnSpPr>
          <p:cNvPr id="11" name="直線單箭頭接點 39">
            <a:extLst>
              <a:ext uri="{FF2B5EF4-FFF2-40B4-BE49-F238E27FC236}">
                <a16:creationId xmlns:a16="http://schemas.microsoft.com/office/drawing/2014/main" id="{45296576-62A2-010A-A580-1F442893615F}"/>
              </a:ext>
            </a:extLst>
          </p:cNvPr>
          <p:cNvCxnSpPr>
            <a:cxnSpLocks/>
          </p:cNvCxnSpPr>
          <p:nvPr/>
        </p:nvCxnSpPr>
        <p:spPr>
          <a:xfrm>
            <a:off x="2560639" y="3914773"/>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40">
            <a:extLst>
              <a:ext uri="{FF2B5EF4-FFF2-40B4-BE49-F238E27FC236}">
                <a16:creationId xmlns:a16="http://schemas.microsoft.com/office/drawing/2014/main" id="{705D2074-8750-BCD9-3EAA-C3E3815F177E}"/>
              </a:ext>
            </a:extLst>
          </p:cNvPr>
          <p:cNvCxnSpPr>
            <a:cxnSpLocks/>
          </p:cNvCxnSpPr>
          <p:nvPr/>
        </p:nvCxnSpPr>
        <p:spPr>
          <a:xfrm>
            <a:off x="3932239" y="3932236"/>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41">
            <a:extLst>
              <a:ext uri="{FF2B5EF4-FFF2-40B4-BE49-F238E27FC236}">
                <a16:creationId xmlns:a16="http://schemas.microsoft.com/office/drawing/2014/main" id="{5EFD0F41-C4D5-0F82-C61F-41C67FA9695C}"/>
              </a:ext>
            </a:extLst>
          </p:cNvPr>
          <p:cNvCxnSpPr>
            <a:cxnSpLocks/>
          </p:cNvCxnSpPr>
          <p:nvPr/>
        </p:nvCxnSpPr>
        <p:spPr>
          <a:xfrm rot="16200000">
            <a:off x="3255170" y="3234530"/>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42">
            <a:extLst>
              <a:ext uri="{FF2B5EF4-FFF2-40B4-BE49-F238E27FC236}">
                <a16:creationId xmlns:a16="http://schemas.microsoft.com/office/drawing/2014/main" id="{95F6F611-7D16-F15F-12AF-3166BDB4BFC0}"/>
              </a:ext>
            </a:extLst>
          </p:cNvPr>
          <p:cNvCxnSpPr>
            <a:cxnSpLocks/>
          </p:cNvCxnSpPr>
          <p:nvPr/>
        </p:nvCxnSpPr>
        <p:spPr>
          <a:xfrm rot="16200000">
            <a:off x="3254376" y="4568824"/>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43">
            <a:extLst>
              <a:ext uri="{FF2B5EF4-FFF2-40B4-BE49-F238E27FC236}">
                <a16:creationId xmlns:a16="http://schemas.microsoft.com/office/drawing/2014/main" id="{8331D6AA-3BF0-6594-491F-5D15B84CC16B}"/>
              </a:ext>
            </a:extLst>
          </p:cNvPr>
          <p:cNvSpPr/>
          <p:nvPr/>
        </p:nvSpPr>
        <p:spPr>
          <a:xfrm>
            <a:off x="5253039" y="3471861"/>
            <a:ext cx="930275" cy="9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16" name="矩形 44">
            <a:extLst>
              <a:ext uri="{FF2B5EF4-FFF2-40B4-BE49-F238E27FC236}">
                <a16:creationId xmlns:a16="http://schemas.microsoft.com/office/drawing/2014/main" id="{C937DDAA-3F9E-5688-C2D6-040B32678252}"/>
              </a:ext>
            </a:extLst>
          </p:cNvPr>
          <p:cNvSpPr/>
          <p:nvPr/>
        </p:nvSpPr>
        <p:spPr>
          <a:xfrm>
            <a:off x="6607175" y="3495674"/>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000000"/>
                </a:solidFill>
              </a:rPr>
              <a:t>h</a:t>
            </a:r>
            <a:r>
              <a:rPr lang="en-US" altLang="zh-TW" sz="2400" baseline="30000" dirty="0">
                <a:solidFill>
                  <a:srgbClr val="000000"/>
                </a:solidFill>
              </a:rPr>
              <a:t>2</a:t>
            </a:r>
            <a:endParaRPr lang="zh-TW" altLang="en-US" sz="2400" baseline="30000" dirty="0">
              <a:solidFill>
                <a:srgbClr val="000000"/>
              </a:solidFill>
            </a:endParaRPr>
          </a:p>
        </p:txBody>
      </p:sp>
      <p:sp>
        <p:nvSpPr>
          <p:cNvPr id="17" name="矩形 45">
            <a:extLst>
              <a:ext uri="{FF2B5EF4-FFF2-40B4-BE49-F238E27FC236}">
                <a16:creationId xmlns:a16="http://schemas.microsoft.com/office/drawing/2014/main" id="{55CE9FC0-940D-93D1-7143-C40DD6741880}"/>
              </a:ext>
            </a:extLst>
          </p:cNvPr>
          <p:cNvSpPr/>
          <p:nvPr/>
        </p:nvSpPr>
        <p:spPr>
          <a:xfrm>
            <a:off x="5253039" y="2586037"/>
            <a:ext cx="930275"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400" dirty="0">
                <a:solidFill>
                  <a:srgbClr val="000000"/>
                </a:solidFill>
              </a:rPr>
              <a:t>y</a:t>
            </a:r>
            <a:r>
              <a:rPr lang="en-US" altLang="zh-TW" sz="2400" baseline="30000" dirty="0">
                <a:solidFill>
                  <a:srgbClr val="000000"/>
                </a:solidFill>
              </a:rPr>
              <a:t>2</a:t>
            </a:r>
            <a:endParaRPr lang="zh-TW" altLang="en-US" sz="2400" baseline="30000" dirty="0">
              <a:solidFill>
                <a:srgbClr val="000000"/>
              </a:solidFill>
            </a:endParaRPr>
          </a:p>
        </p:txBody>
      </p:sp>
      <p:sp>
        <p:nvSpPr>
          <p:cNvPr id="18" name="矩形 46">
            <a:extLst>
              <a:ext uri="{FF2B5EF4-FFF2-40B4-BE49-F238E27FC236}">
                <a16:creationId xmlns:a16="http://schemas.microsoft.com/office/drawing/2014/main" id="{65330265-5302-9ADA-553A-3DDF0A086866}"/>
              </a:ext>
            </a:extLst>
          </p:cNvPr>
          <p:cNvSpPr/>
          <p:nvPr/>
        </p:nvSpPr>
        <p:spPr>
          <a:xfrm>
            <a:off x="5253039" y="4794248"/>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400" dirty="0"/>
              <a:t>x</a:t>
            </a:r>
            <a:r>
              <a:rPr lang="en-US" altLang="zh-TW" sz="2400" baseline="30000" dirty="0"/>
              <a:t>2</a:t>
            </a:r>
            <a:endParaRPr lang="zh-TW" altLang="en-US" sz="2400" baseline="30000" dirty="0"/>
          </a:p>
        </p:txBody>
      </p:sp>
      <p:cxnSp>
        <p:nvCxnSpPr>
          <p:cNvPr id="19" name="直線單箭頭接點 47">
            <a:extLst>
              <a:ext uri="{FF2B5EF4-FFF2-40B4-BE49-F238E27FC236}">
                <a16:creationId xmlns:a16="http://schemas.microsoft.com/office/drawing/2014/main" id="{41D483EE-61DE-9C81-F61E-AB8605C00550}"/>
              </a:ext>
            </a:extLst>
          </p:cNvPr>
          <p:cNvCxnSpPr>
            <a:cxnSpLocks/>
          </p:cNvCxnSpPr>
          <p:nvPr/>
        </p:nvCxnSpPr>
        <p:spPr>
          <a:xfrm>
            <a:off x="4846639" y="3943348"/>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48">
            <a:extLst>
              <a:ext uri="{FF2B5EF4-FFF2-40B4-BE49-F238E27FC236}">
                <a16:creationId xmlns:a16="http://schemas.microsoft.com/office/drawing/2014/main" id="{01744C17-34EC-828C-CCBD-4D31B7943A93}"/>
              </a:ext>
            </a:extLst>
          </p:cNvPr>
          <p:cNvCxnSpPr>
            <a:cxnSpLocks/>
          </p:cNvCxnSpPr>
          <p:nvPr/>
        </p:nvCxnSpPr>
        <p:spPr>
          <a:xfrm>
            <a:off x="6218239" y="3960811"/>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49">
            <a:extLst>
              <a:ext uri="{FF2B5EF4-FFF2-40B4-BE49-F238E27FC236}">
                <a16:creationId xmlns:a16="http://schemas.microsoft.com/office/drawing/2014/main" id="{A88F99DB-30C1-A4A1-FDB9-255265F464F7}"/>
              </a:ext>
            </a:extLst>
          </p:cNvPr>
          <p:cNvCxnSpPr>
            <a:cxnSpLocks/>
          </p:cNvCxnSpPr>
          <p:nvPr/>
        </p:nvCxnSpPr>
        <p:spPr>
          <a:xfrm rot="16200000">
            <a:off x="5540376" y="3263899"/>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50">
            <a:extLst>
              <a:ext uri="{FF2B5EF4-FFF2-40B4-BE49-F238E27FC236}">
                <a16:creationId xmlns:a16="http://schemas.microsoft.com/office/drawing/2014/main" id="{24AD948A-BBFD-7AAB-780E-F306F98ADB49}"/>
              </a:ext>
            </a:extLst>
          </p:cNvPr>
          <p:cNvCxnSpPr>
            <a:cxnSpLocks/>
          </p:cNvCxnSpPr>
          <p:nvPr/>
        </p:nvCxnSpPr>
        <p:spPr>
          <a:xfrm rot="16200000">
            <a:off x="5541169" y="4598192"/>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51">
            <a:extLst>
              <a:ext uri="{FF2B5EF4-FFF2-40B4-BE49-F238E27FC236}">
                <a16:creationId xmlns:a16="http://schemas.microsoft.com/office/drawing/2014/main" id="{3492225C-7D09-B619-6370-67724689EDA5}"/>
              </a:ext>
            </a:extLst>
          </p:cNvPr>
          <p:cNvSpPr/>
          <p:nvPr/>
        </p:nvSpPr>
        <p:spPr>
          <a:xfrm>
            <a:off x="7572376" y="3476624"/>
            <a:ext cx="931863"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rgbClr val="000000"/>
                </a:solidFill>
              </a:rPr>
              <a:t>f</a:t>
            </a:r>
            <a:endParaRPr lang="zh-TW" altLang="en-US" sz="2400" dirty="0">
              <a:solidFill>
                <a:srgbClr val="000000"/>
              </a:solidFill>
            </a:endParaRPr>
          </a:p>
        </p:txBody>
      </p:sp>
      <p:sp>
        <p:nvSpPr>
          <p:cNvPr id="24" name="矩形 52">
            <a:extLst>
              <a:ext uri="{FF2B5EF4-FFF2-40B4-BE49-F238E27FC236}">
                <a16:creationId xmlns:a16="http://schemas.microsoft.com/office/drawing/2014/main" id="{29156EE9-F333-6DE0-0431-1075DFF69599}"/>
              </a:ext>
            </a:extLst>
          </p:cNvPr>
          <p:cNvSpPr/>
          <p:nvPr/>
        </p:nvSpPr>
        <p:spPr>
          <a:xfrm>
            <a:off x="8926513" y="3500437"/>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000000"/>
                </a:solidFill>
              </a:rPr>
              <a:t>h</a:t>
            </a:r>
            <a:r>
              <a:rPr lang="en-US" altLang="zh-TW" sz="2400" baseline="30000" dirty="0">
                <a:solidFill>
                  <a:srgbClr val="000000"/>
                </a:solidFill>
              </a:rPr>
              <a:t>3</a:t>
            </a:r>
            <a:endParaRPr lang="zh-TW" altLang="en-US" sz="2400" baseline="30000" dirty="0">
              <a:solidFill>
                <a:srgbClr val="000000"/>
              </a:solidFill>
            </a:endParaRPr>
          </a:p>
        </p:txBody>
      </p:sp>
      <p:sp>
        <p:nvSpPr>
          <p:cNvPr id="25" name="矩形 53">
            <a:extLst>
              <a:ext uri="{FF2B5EF4-FFF2-40B4-BE49-F238E27FC236}">
                <a16:creationId xmlns:a16="http://schemas.microsoft.com/office/drawing/2014/main" id="{21A95572-D630-980B-F7A9-C6A3672E60D3}"/>
              </a:ext>
            </a:extLst>
          </p:cNvPr>
          <p:cNvSpPr/>
          <p:nvPr/>
        </p:nvSpPr>
        <p:spPr>
          <a:xfrm>
            <a:off x="7572376" y="2590799"/>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TW" sz="2400" dirty="0">
                <a:solidFill>
                  <a:srgbClr val="000000"/>
                </a:solidFill>
              </a:rPr>
              <a:t>y</a:t>
            </a:r>
            <a:r>
              <a:rPr lang="en-US" altLang="zh-TW" sz="2400" baseline="30000" dirty="0">
                <a:solidFill>
                  <a:srgbClr val="000000"/>
                </a:solidFill>
              </a:rPr>
              <a:t>3</a:t>
            </a:r>
            <a:endParaRPr lang="zh-TW" altLang="en-US" sz="2400" baseline="30000" dirty="0">
              <a:solidFill>
                <a:srgbClr val="000000"/>
              </a:solidFill>
            </a:endParaRPr>
          </a:p>
        </p:txBody>
      </p:sp>
      <p:sp>
        <p:nvSpPr>
          <p:cNvPr id="26" name="矩形 54">
            <a:extLst>
              <a:ext uri="{FF2B5EF4-FFF2-40B4-BE49-F238E27FC236}">
                <a16:creationId xmlns:a16="http://schemas.microsoft.com/office/drawing/2014/main" id="{16871253-8521-315B-C206-DDCDF4ACA22B}"/>
              </a:ext>
            </a:extLst>
          </p:cNvPr>
          <p:cNvSpPr/>
          <p:nvPr/>
        </p:nvSpPr>
        <p:spPr>
          <a:xfrm>
            <a:off x="7572376" y="4799012"/>
            <a:ext cx="931863" cy="465137"/>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TW" sz="2400" dirty="0"/>
              <a:t>x</a:t>
            </a:r>
            <a:r>
              <a:rPr lang="en-US" altLang="zh-TW" sz="2400" baseline="30000" dirty="0"/>
              <a:t>3</a:t>
            </a:r>
            <a:endParaRPr lang="zh-TW" altLang="en-US" sz="2400" baseline="30000" dirty="0"/>
          </a:p>
        </p:txBody>
      </p:sp>
      <p:cxnSp>
        <p:nvCxnSpPr>
          <p:cNvPr id="27" name="直線單箭頭接點 55">
            <a:extLst>
              <a:ext uri="{FF2B5EF4-FFF2-40B4-BE49-F238E27FC236}">
                <a16:creationId xmlns:a16="http://schemas.microsoft.com/office/drawing/2014/main" id="{81361C86-50FD-DB17-5BE8-88CC042419E3}"/>
              </a:ext>
            </a:extLst>
          </p:cNvPr>
          <p:cNvCxnSpPr>
            <a:cxnSpLocks/>
          </p:cNvCxnSpPr>
          <p:nvPr/>
        </p:nvCxnSpPr>
        <p:spPr>
          <a:xfrm>
            <a:off x="7165975" y="3948111"/>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56">
            <a:extLst>
              <a:ext uri="{FF2B5EF4-FFF2-40B4-BE49-F238E27FC236}">
                <a16:creationId xmlns:a16="http://schemas.microsoft.com/office/drawing/2014/main" id="{B1AE6154-7018-2435-E2F2-3E7DEDAC1762}"/>
              </a:ext>
            </a:extLst>
          </p:cNvPr>
          <p:cNvCxnSpPr>
            <a:cxnSpLocks/>
          </p:cNvCxnSpPr>
          <p:nvPr/>
        </p:nvCxnSpPr>
        <p:spPr>
          <a:xfrm>
            <a:off x="8537575" y="396557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57">
            <a:extLst>
              <a:ext uri="{FF2B5EF4-FFF2-40B4-BE49-F238E27FC236}">
                <a16:creationId xmlns:a16="http://schemas.microsoft.com/office/drawing/2014/main" id="{613DF431-8032-9246-E17D-F8F1CBF175C8}"/>
              </a:ext>
            </a:extLst>
          </p:cNvPr>
          <p:cNvCxnSpPr>
            <a:cxnSpLocks/>
          </p:cNvCxnSpPr>
          <p:nvPr/>
        </p:nvCxnSpPr>
        <p:spPr>
          <a:xfrm rot="16200000">
            <a:off x="7859713" y="3268661"/>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58">
            <a:extLst>
              <a:ext uri="{FF2B5EF4-FFF2-40B4-BE49-F238E27FC236}">
                <a16:creationId xmlns:a16="http://schemas.microsoft.com/office/drawing/2014/main" id="{443DEB1E-B72F-7A9B-D860-E592E05256BE}"/>
              </a:ext>
            </a:extLst>
          </p:cNvPr>
          <p:cNvCxnSpPr>
            <a:cxnSpLocks/>
          </p:cNvCxnSpPr>
          <p:nvPr/>
        </p:nvCxnSpPr>
        <p:spPr>
          <a:xfrm rot="16200000">
            <a:off x="7860507" y="4602955"/>
            <a:ext cx="3889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59">
            <a:extLst>
              <a:ext uri="{FF2B5EF4-FFF2-40B4-BE49-F238E27FC236}">
                <a16:creationId xmlns:a16="http://schemas.microsoft.com/office/drawing/2014/main" id="{9A46C4DD-6699-5122-1818-7E27C215DAFD}"/>
              </a:ext>
            </a:extLst>
          </p:cNvPr>
          <p:cNvSpPr txBox="1">
            <a:spLocks noChangeArrowheads="1"/>
          </p:cNvSpPr>
          <p:nvPr/>
        </p:nvSpPr>
        <p:spPr bwMode="auto">
          <a:xfrm>
            <a:off x="9515476" y="3646487"/>
            <a:ext cx="93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b="1"/>
              <a:t>……</a:t>
            </a:r>
            <a:endParaRPr lang="zh-TW" altLang="en-US" sz="2800" b="1"/>
          </a:p>
        </p:txBody>
      </p:sp>
      <p:sp>
        <p:nvSpPr>
          <p:cNvPr id="32" name="文字方塊 71">
            <a:extLst>
              <a:ext uri="{FF2B5EF4-FFF2-40B4-BE49-F238E27FC236}">
                <a16:creationId xmlns:a16="http://schemas.microsoft.com/office/drawing/2014/main" id="{72C02B48-A037-2575-CB22-BF88DEBA52AB}"/>
              </a:ext>
            </a:extLst>
          </p:cNvPr>
          <p:cNvSpPr txBox="1">
            <a:spLocks noChangeArrowheads="1"/>
          </p:cNvSpPr>
          <p:nvPr/>
        </p:nvSpPr>
        <p:spPr bwMode="auto">
          <a:xfrm>
            <a:off x="640075" y="5655525"/>
            <a:ext cx="114735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1800" dirty="0">
                <a:solidFill>
                  <a:srgbClr val="FF0000"/>
                </a:solidFill>
              </a:rPr>
              <a:t>No matter how long the input/output sequence is, we only need one function f. If f’s are different, then it becomes a feedforward NN. This may be treated as another compression from fully connected network.</a:t>
            </a:r>
            <a:endParaRPr lang="zh-TW" altLang="en-US" sz="1800" dirty="0">
              <a:solidFill>
                <a:srgbClr val="FF0000"/>
              </a:solidFill>
            </a:endParaRPr>
          </a:p>
        </p:txBody>
      </p:sp>
      <p:sp>
        <p:nvSpPr>
          <p:cNvPr id="33" name="文字方塊 67">
            <a:extLst>
              <a:ext uri="{FF2B5EF4-FFF2-40B4-BE49-F238E27FC236}">
                <a16:creationId xmlns:a16="http://schemas.microsoft.com/office/drawing/2014/main" id="{9942C8A1-1F9C-ACAA-B0B0-C2BBFBFC20FE}"/>
              </a:ext>
            </a:extLst>
          </p:cNvPr>
          <p:cNvSpPr txBox="1">
            <a:spLocks noChangeArrowheads="1"/>
          </p:cNvSpPr>
          <p:nvPr/>
        </p:nvSpPr>
        <p:spPr bwMode="auto">
          <a:xfrm>
            <a:off x="7113589" y="1663701"/>
            <a:ext cx="3248025" cy="708025"/>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000">
                <a:solidFill>
                  <a:srgbClr val="000000"/>
                </a:solidFill>
              </a:rPr>
              <a:t>h and h’ are vectors with the same dimension</a:t>
            </a:r>
            <a:endParaRPr lang="zh-TW" altLang="en-US" sz="2000">
              <a:solidFill>
                <a:srgbClr val="000000"/>
              </a:solidFill>
            </a:endParaRPr>
          </a:p>
        </p:txBody>
      </p:sp>
      <p:sp>
        <p:nvSpPr>
          <p:cNvPr id="16414" name="Content Placeholder 33">
            <a:extLst>
              <a:ext uri="{FF2B5EF4-FFF2-40B4-BE49-F238E27FC236}">
                <a16:creationId xmlns:a16="http://schemas.microsoft.com/office/drawing/2014/main" id="{5F14BE00-93C3-EC4A-8A9D-098798A95134}"/>
              </a:ext>
            </a:extLst>
          </p:cNvPr>
          <p:cNvSpPr>
            <a:spLocks noGrp="1"/>
          </p:cNvSpPr>
          <p:nvPr>
            <p:ph idx="1"/>
          </p:nvPr>
        </p:nvSpPr>
        <p:spPr>
          <a:xfrm>
            <a:off x="1746249" y="1436689"/>
            <a:ext cx="8382000" cy="4953000"/>
          </a:xfrm>
        </p:spPr>
        <p:txBody>
          <a:bodyPr/>
          <a:lstStyle/>
          <a:p>
            <a:r>
              <a:rPr lang="en-US" altLang="en-US" dirty="0"/>
              <a:t>Given function f: </a:t>
            </a:r>
            <a:r>
              <a:rPr lang="en-US" altLang="en-US" dirty="0" err="1"/>
              <a:t>h’,y</a:t>
            </a:r>
            <a:r>
              <a:rPr lang="en-US" altLang="en-US" dirty="0"/>
              <a:t>=f(</a:t>
            </a:r>
            <a:r>
              <a:rPr lang="en-US" altLang="en-US" dirty="0" err="1"/>
              <a:t>h,x</a:t>
            </a:r>
            <a:r>
              <a:rPr lang="en-US" altLang="en-US" dirty="0"/>
              <a:t>)</a:t>
            </a:r>
          </a:p>
        </p:txBody>
      </p:sp>
      <p:sp>
        <p:nvSpPr>
          <p:cNvPr id="2" name="Title 1">
            <a:extLst>
              <a:ext uri="{FF2B5EF4-FFF2-40B4-BE49-F238E27FC236}">
                <a16:creationId xmlns:a16="http://schemas.microsoft.com/office/drawing/2014/main" id="{77F35ADB-6A87-6DBC-319F-3854672B77B9}"/>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US" sz="4400" b="1" dirty="0">
                <a:solidFill>
                  <a:schemeClr val="bg1"/>
                </a:solidFill>
                <a:latin typeface="Times New Roman" panose="02020603050405020304" pitchFamily="18" charset="0"/>
                <a:cs typeface="Times New Roman" panose="02020603050405020304" pitchFamily="18" charset="0"/>
              </a:rPr>
              <a:t>How does RNN reduce complexity?</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34" name="Title 1">
            <a:extLst>
              <a:ext uri="{FF2B5EF4-FFF2-40B4-BE49-F238E27FC236}">
                <a16:creationId xmlns:a16="http://schemas.microsoft.com/office/drawing/2014/main" id="{57EEC490-3ECC-AE8F-F15B-58E0A0A7FEA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17" grpId="0" animBg="1"/>
      <p:bldP spid="18" grpId="0" animBg="1"/>
      <p:bldP spid="23" grpId="0" animBg="1"/>
      <p:bldP spid="24" grpId="0" animBg="1"/>
      <p:bldP spid="25" grpId="0" animBg="1"/>
      <p:bldP spid="26" grpId="0" animBg="1"/>
      <p:bldP spid="31" grpId="0"/>
      <p:bldP spid="32" grpId="0"/>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6987</TotalTime>
  <Words>2123</Words>
  <Application>Microsoft Office PowerPoint</Application>
  <PresentationFormat>Widescreen</PresentationFormat>
  <Paragraphs>344</Paragraphs>
  <Slides>37</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37</vt:i4>
      </vt:variant>
    </vt:vector>
  </HeadingPairs>
  <TitlesOfParts>
    <vt:vector size="53" baseType="lpstr">
      <vt:lpstr>MS PGothic</vt:lpstr>
      <vt:lpstr>MS PGothic</vt:lpstr>
      <vt:lpstr>Arial</vt:lpstr>
      <vt:lpstr>Calibri</vt:lpstr>
      <vt:lpstr>Calibri Light</vt:lpstr>
      <vt:lpstr>Cambria Math</vt:lpstr>
      <vt:lpstr>Courier New</vt:lpstr>
      <vt:lpstr>等线</vt:lpstr>
      <vt:lpstr>等线 Light</vt:lpstr>
      <vt:lpstr>Nunito</vt:lpstr>
      <vt:lpstr>新細明體</vt:lpstr>
      <vt:lpstr>Symbol</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Abdul Aleem</cp:lastModifiedBy>
  <cp:revision>496</cp:revision>
  <cp:lastPrinted>2023-08-25T17:33:12Z</cp:lastPrinted>
  <dcterms:created xsi:type="dcterms:W3CDTF">2020-05-05T09:43:45Z</dcterms:created>
  <dcterms:modified xsi:type="dcterms:W3CDTF">2024-04-15T04:27:09Z</dcterms:modified>
</cp:coreProperties>
</file>