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58" r:id="rId2"/>
    <p:sldId id="377" r:id="rId3"/>
    <p:sldId id="408" r:id="rId4"/>
    <p:sldId id="409" r:id="rId5"/>
    <p:sldId id="417" r:id="rId6"/>
    <p:sldId id="418" r:id="rId7"/>
    <p:sldId id="421" r:id="rId8"/>
    <p:sldId id="422" r:id="rId9"/>
    <p:sldId id="423" r:id="rId10"/>
    <p:sldId id="424" r:id="rId11"/>
    <p:sldId id="425" r:id="rId12"/>
    <p:sldId id="446" r:id="rId13"/>
    <p:sldId id="432" r:id="rId14"/>
    <p:sldId id="447" r:id="rId15"/>
    <p:sldId id="420" r:id="rId16"/>
    <p:sldId id="338" r:id="rId17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257" autoAdjust="0"/>
  </p:normalViewPr>
  <p:slideViewPr>
    <p:cSldViewPr snapToGrid="0" snapToObjects="1">
      <p:cViewPr varScale="1">
        <p:scale>
          <a:sx n="59" d="100"/>
          <a:sy n="59" d="100"/>
        </p:scale>
        <p:origin x="82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7659CB-BF84-F74F-95EB-6F953048C7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085A3-07F8-A34F-9A0B-6F4694CDA1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A4FFA247-0B2D-A648-ACD1-EF9D1C1BBAEB}" type="datetime1">
              <a:rPr lang="en-IN" smtClean="0"/>
              <a:pPr/>
              <a:t>22-04-2024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908EB-DD7C-3B4A-A7DF-2AF619263EC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6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1C41E-5188-D247-8003-4D23BEC7A9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6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0A92BAF-94A5-4240-A2BF-E6524060C5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617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D247752-78CA-404D-91C8-45DA75B158D6}" type="datetime1">
              <a:rPr lang="en-IN" smtClean="0"/>
              <a:pPr/>
              <a:t>22-04-2024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188" y="1279525"/>
            <a:ext cx="6135687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6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6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F2DDEA72-A9DA-0241-B584-7E6AEC2B0F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40357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D247752-78CA-404D-91C8-45DA75B158D6}" type="datetime1">
              <a:rPr lang="en-IN" smtClean="0"/>
              <a:pPr/>
              <a:t>22-04-2024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DDEA72-A9DA-0241-B584-7E6AEC2B0F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9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51A5-507D-7240-9F56-DD7EA04A7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27D8-0F25-C74A-A33A-50E2C4ECC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7DB8D-2085-BA4F-BAA0-77C9844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435B-1C12-E548-9938-754F28F1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445A2-F60F-8B4C-8CF6-5D16442B9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5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795C-9FBC-E649-BC83-1E0949D0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66DD0-31C0-B144-B38B-DD81A100A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1D1B-40DA-2741-A4B3-7EAAD6A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DE584-0159-E747-A6DC-AA897D1E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4B54D-88D0-5843-AB57-7A4A6194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9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6ED751-46A5-E944-BFD1-641899762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067-FF63-A545-B8AB-1D4C2EB81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A832E-7C18-E844-AD16-385329DD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703F-ADE5-7446-B855-CC864224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BEDA4-FFEC-2D4E-8187-CE6014862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FA42D-0166-F145-BD9D-8B3F9DD6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57CD-2153-2947-8A7E-E315EC1F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1A5E5-6204-D748-9A98-B9C434AF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948-513D-EE42-BC00-37C51879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B9B26-AAA6-5349-A5C1-4C213833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70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FFC2-AB03-DB42-9BD8-B22278234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0DE38-3033-9F47-AA4C-8B5E13B4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132D-85B2-7949-AF1E-F8BE8D42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7402D-FCC8-324B-9252-6DB27CF53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C1BD5-59DB-F841-84E8-7C615B4D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7CB5-04AC-B145-8DFB-EB6410E6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E368-D415-204B-ACAA-F2A7CF20C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7E3FC-7CBB-1247-A715-756F7891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BD3D62-50EC-C044-98A5-8700F758E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AB96-574C-E141-B587-FE77CA3A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F35D1-150B-B64E-B84A-2048D42B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533F-17AF-804A-A825-268C243B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59667-F4B2-D34A-84DB-2D0B3B7E9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CC843-ECAB-E845-A911-4684E76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9753F-B4DE-CE4B-B215-45927F9B7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67AF6-C258-E74A-972A-43ACAF121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B73E8-AA99-9D44-B73A-36DAB29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67D41-A024-DF40-9456-B595B182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2720FB-7B0C-3744-BA3E-16919C38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3F3C-AADB-6B41-A93A-646C8073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44714-C02E-224F-9D69-9FD099B1B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516B-7AA2-444C-8C23-2484FBA9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B44E81-FED1-6D4E-AA56-C906605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1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9069D-ACC1-2846-BB69-0C25ABE41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E34F7-C671-004D-809D-FAA83529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5E6A-D1AE-1B44-AE7B-9AA711C2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681E-D7B2-6449-AF06-3270CDE6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2A3C9-366D-3940-BC0B-0CFC9203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3DC75-2188-D14F-8B64-470BD5171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69DD6-BF4D-1F43-9CC6-5D52D231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46F58-8566-B14B-9E2D-ADD0E319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B562-EE07-E941-B226-A14AAE53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32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B8B-69D9-6A4D-9AB7-AFFFB081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FAE5A-CA14-1A43-91AA-DCAA4B55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1AAA7-3BF0-344A-88DF-721AE46FD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809F0-5FCF-8B4E-A9EF-F5469080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60D4-43D9-1743-83F5-C61DF5B0AAFC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36D1F-45BA-FA43-9565-4D8F77952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31EC5-CE1A-2F4E-AB06-9D0E90530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329BE7-407A-964A-8517-6D42CF674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2056-654E-8345-A333-D4E1EA34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C04D6-869A-864D-95B4-1005B9A7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60D4-43D9-1743-83F5-C61DF5B0AAFC}" type="datetimeFigureOut">
              <a:rPr lang="en-US" smtClean="0"/>
              <a:pPr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A2738-A23A-F74B-92DF-8746BC7CD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2659A-8EA6-A843-9183-BBE98959F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F5DA-0F3F-FF46-BDE9-7495294E9A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 noChangeArrowheads="1"/>
          </p:cNvSpPr>
          <p:nvPr/>
        </p:nvSpPr>
        <p:spPr>
          <a:xfrm>
            <a:off x="3516922" y="0"/>
            <a:ext cx="8675075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School of Computing Science and Engineering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b="1" dirty="0">
              <a:solidFill>
                <a:schemeClr val="bg1"/>
              </a:solidFill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 Course Code : </a:t>
            </a:r>
            <a:r>
              <a:rPr lang="en-IN" b="1" dirty="0">
                <a:solidFill>
                  <a:schemeClr val="bg1"/>
                </a:solidFill>
              </a:rPr>
              <a:t>CSAI3051</a:t>
            </a:r>
            <a:r>
              <a:rPr lang="en-US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	    Course Name: ANN Deep Learning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K.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Hariprasath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17066" y="2845129"/>
            <a:ext cx="10005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Convolutional Neural Network</a:t>
            </a:r>
            <a:endParaRPr lang="en-IN" sz="5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EAB64-BFB6-399A-D530-6BDF861A7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5" y="0"/>
            <a:ext cx="3496338" cy="9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00679"/>
      </p:ext>
    </p:extLst>
  </p:cSld>
  <p:clrMapOvr>
    <a:masterClrMapping/>
  </p:clrMapOvr>
  <p:transition advTm="241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09226" y="6489800"/>
            <a:ext cx="358775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dirty="0"/>
              <a:pPr marL="25400">
                <a:lnSpc>
                  <a:spcPts val="2380"/>
                </a:lnSpc>
              </a:pPr>
              <a:t>10</a:t>
            </a:fld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D1C65-DF0B-4F20-9C3E-215F5DEF01BF}"/>
              </a:ext>
            </a:extLst>
          </p:cNvPr>
          <p:cNvSpPr txBox="1">
            <a:spLocks noChangeArrowheads="1"/>
          </p:cNvSpPr>
          <p:nvPr/>
        </p:nvSpPr>
        <p:spPr>
          <a:xfrm>
            <a:off x="9332" y="0"/>
            <a:ext cx="12191999" cy="8406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IN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Pooling Layer Cont’d …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0"/>
              </a:spcBef>
              <a:defRPr/>
            </a:pP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D8641-CB5B-6F37-C6CE-DB9D97B6E8F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K.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Hariprasath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2670" y="1145088"/>
            <a:ext cx="108695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Pooling: Computes the average of the elements present in the region of feature map covered by the filter. 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average pooling gives the average of features present in a patch.</a:t>
            </a:r>
            <a:endParaRPr lang="en-IN" sz="3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Lightbo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338" y="2834513"/>
            <a:ext cx="9224663" cy="313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566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09226" y="6489800"/>
            <a:ext cx="358775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dirty="0"/>
              <a:pPr marL="25400">
                <a:lnSpc>
                  <a:spcPts val="2380"/>
                </a:lnSpc>
              </a:pPr>
              <a:t>11</a:t>
            </a:fld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D1C65-DF0B-4F20-9C3E-215F5DEF01BF}"/>
              </a:ext>
            </a:extLst>
          </p:cNvPr>
          <p:cNvSpPr txBox="1">
            <a:spLocks noChangeArrowheads="1"/>
          </p:cNvSpPr>
          <p:nvPr/>
        </p:nvSpPr>
        <p:spPr>
          <a:xfrm>
            <a:off x="9332" y="0"/>
            <a:ext cx="12191999" cy="8406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IN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 of CNN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413" y="1166006"/>
            <a:ext cx="107810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called feed forward Neural Network.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the output of previous layer and predict the best output.</a:t>
            </a:r>
            <a:endParaRPr lang="en-IN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D8641-CB5B-6F37-C6CE-DB9D97B6E8F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K.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Hariprasath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2" descr="Convolutional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932" y="2361211"/>
            <a:ext cx="7480223" cy="376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486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7872CC-A320-3EB2-2D88-BAC157390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188" y="1086875"/>
            <a:ext cx="6772274" cy="352819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09226" y="6489800"/>
            <a:ext cx="358775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dirty="0"/>
              <a:pPr marL="25400">
                <a:lnSpc>
                  <a:spcPts val="2380"/>
                </a:lnSpc>
              </a:pPr>
              <a:t>12</a:t>
            </a:fld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D1C65-DF0B-4F20-9C3E-215F5DEF01BF}"/>
              </a:ext>
            </a:extLst>
          </p:cNvPr>
          <p:cNvSpPr txBox="1">
            <a:spLocks noChangeArrowheads="1"/>
          </p:cNvSpPr>
          <p:nvPr/>
        </p:nvSpPr>
        <p:spPr>
          <a:xfrm>
            <a:off x="9332" y="0"/>
            <a:ext cx="12191999" cy="8406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IN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Flattening and Output Layers of CNN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863" y="1313196"/>
            <a:ext cx="5030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i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Flattening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converting the data into a 1-dimensional array for inputting it to the next layer.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flatten the output of the convolutional layers to create a single long feature vector.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it is connected to the final classification model, which is called a </a:t>
            </a:r>
            <a:r>
              <a:rPr lang="en-US" sz="2400" b="1" i="1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fully-connected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layer.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we put all the pixel data in one line and make connections with the final layer.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D8641-CB5B-6F37-C6CE-DB9D97B6E8F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K.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Hariprasath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069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09226" y="6489800"/>
            <a:ext cx="358775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dirty="0"/>
              <a:pPr marL="25400">
                <a:lnSpc>
                  <a:spcPts val="2380"/>
                </a:lnSpc>
              </a:pPr>
              <a:t>13</a:t>
            </a:fld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D1C65-DF0B-4F20-9C3E-215F5DEF01BF}"/>
              </a:ext>
            </a:extLst>
          </p:cNvPr>
          <p:cNvSpPr txBox="1">
            <a:spLocks noChangeArrowheads="1"/>
          </p:cNvSpPr>
          <p:nvPr/>
        </p:nvSpPr>
        <p:spPr>
          <a:xfrm>
            <a:off x="9332" y="0"/>
            <a:ext cx="12191999" cy="8406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IN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Flattening and Output Layers of CNN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972" y="4473299"/>
            <a:ext cx="112694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multiple convolutional layers and pooling layers, the image will be processed for feature extraction.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there will be fully connected layers heading to the layer for </a:t>
            </a:r>
            <a:r>
              <a:rPr lang="en-US" sz="2400" b="0" i="0" dirty="0" err="1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a multi-class case) or sigmoid (for a binary case) function.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D8641-CB5B-6F37-C6CE-DB9D97B6E8F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K.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Hariprasath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802D4C-91DE-C82A-2AD3-2A999AC90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97" y="914418"/>
            <a:ext cx="107950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5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09226" y="6489800"/>
            <a:ext cx="358775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dirty="0"/>
              <a:pPr marL="25400">
                <a:lnSpc>
                  <a:spcPts val="2380"/>
                </a:lnSpc>
              </a:pPr>
              <a:t>14</a:t>
            </a:fld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D1C65-DF0B-4F20-9C3E-215F5DEF01BF}"/>
              </a:ext>
            </a:extLst>
          </p:cNvPr>
          <p:cNvSpPr txBox="1">
            <a:spLocks noChangeArrowheads="1"/>
          </p:cNvSpPr>
          <p:nvPr/>
        </p:nvSpPr>
        <p:spPr>
          <a:xfrm>
            <a:off x="9332" y="0"/>
            <a:ext cx="12191999" cy="8406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IN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Flattening and Output Layers of CNN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5863" y="1190626"/>
            <a:ext cx="113646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layers go deeper and deeper, the features that the model deals with become more complex.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at the early stage of ConvNet, it looks up for oriented line patterns and then finds some simple figures.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the deep stage, it can catch the specific forms of objects and finally able to detect the object of an input image.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CNN is understanding how the image data is processed. How to transfer images into data and extract the features for prediction.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basic structure, there are many modified and converged versions.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424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ResNet, AlexNet, VGG-16 or Inception Networks are some of them.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D8641-CB5B-6F37-C6CE-DB9D97B6E8F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K.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Hariprasath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0458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09226" y="6489800"/>
            <a:ext cx="358775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dirty="0"/>
              <a:pPr marL="25400">
                <a:lnSpc>
                  <a:spcPts val="2380"/>
                </a:lnSpc>
              </a:pPr>
              <a:t>15</a:t>
            </a:fld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D1C65-DF0B-4F20-9C3E-215F5DEF01BF}"/>
              </a:ext>
            </a:extLst>
          </p:cNvPr>
          <p:cNvSpPr txBox="1">
            <a:spLocks noChangeArrowheads="1"/>
          </p:cNvSpPr>
          <p:nvPr/>
        </p:nvSpPr>
        <p:spPr>
          <a:xfrm>
            <a:off x="9332" y="0"/>
            <a:ext cx="12191999" cy="8406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IN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Applications of CNN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744" y="1313196"/>
            <a:ext cx="92462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Decoding Facial Recognition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Analysing Documents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Collecting Historic and Environmental Elements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Climate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Gray Areas and many more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D8641-CB5B-6F37-C6CE-DB9D97B6E8F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K.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Hariprasath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7418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 descr="Screenshot (78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EF8805C-8085-43F0-925E-D93342F07F4C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1"/>
            <a:ext cx="12191999" cy="72778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buNone/>
            </a:pPr>
            <a:r>
              <a:rPr lang="en-US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29957-E809-4287-9DDE-D352569CE762}"/>
              </a:ext>
            </a:extLst>
          </p:cNvPr>
          <p:cNvSpPr txBox="1"/>
          <p:nvPr/>
        </p:nvSpPr>
        <p:spPr>
          <a:xfrm>
            <a:off x="904638" y="1225522"/>
            <a:ext cx="10681425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panose="05000000000000000000" pitchFamily="2" charset="2"/>
              <a:buChar char="q"/>
            </a:pPr>
            <a:r>
              <a:rPr lang="en-GB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 (CNN)</a:t>
            </a:r>
          </a:p>
          <a:p>
            <a:pPr marL="457200" indent="-457200">
              <a:lnSpc>
                <a:spcPct val="100000"/>
              </a:lnSpc>
              <a:spcBef>
                <a:spcPts val="575"/>
              </a:spcBef>
              <a:buClr>
                <a:srgbClr val="D34817"/>
              </a:buClr>
              <a:buSzPct val="85000"/>
              <a:buFont typeface="Wingdings" panose="05000000000000000000" pitchFamily="2" charset="2"/>
              <a:buChar char="q"/>
            </a:pPr>
            <a:r>
              <a:rPr lang="en-GB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in CNN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4E94EF-07F2-AAF2-A9B9-8580BAABA418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K.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Hariprasath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64794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882"/>
    </mc:Choice>
    <mc:Fallback xmlns="">
      <p:transition spd="slow" advTm="160882"/>
    </mc:Fallback>
  </mc:AlternateContent>
  <p:extLst>
    <p:ext uri="{E180D4A7-C9FB-4DFB-919C-405C955672EB}">
      <p14:showEvtLst xmlns:p14="http://schemas.microsoft.com/office/powerpoint/2010/main">
        <p14:playEvt time="4553" objId="2"/>
        <p14:triggerEvt type="onClick" time="4553" objId="2"/>
        <p14:stopEvt time="157981" objId="2"/>
      </p14:showEvt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09226" y="6489800"/>
            <a:ext cx="358775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dirty="0"/>
              <a:pPr marL="25400">
                <a:lnSpc>
                  <a:spcPts val="2380"/>
                </a:lnSpc>
              </a:pPr>
              <a:t>3</a:t>
            </a:fld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D1C65-DF0B-4F20-9C3E-215F5DEF01BF}"/>
              </a:ext>
            </a:extLst>
          </p:cNvPr>
          <p:cNvSpPr txBox="1">
            <a:spLocks noChangeArrowheads="1"/>
          </p:cNvSpPr>
          <p:nvPr/>
        </p:nvSpPr>
        <p:spPr>
          <a:xfrm>
            <a:off x="-3" y="0"/>
            <a:ext cx="12191999" cy="90872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endParaRPr kumimoji="0" lang="en-IN" altLang="zh-CN" sz="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  <a:p>
            <a:pPr lvl="0"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IN" altLang="zh-CN" sz="40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Convolution Neural Network (CNN)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4480" y="1755648"/>
            <a:ext cx="977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351692" y="1026936"/>
            <a:ext cx="1145110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2"/>
              </a:buClr>
              <a:buFont typeface="Arial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used for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labelling, objects detections, and face recognition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and image processing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particularly useful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computer vision.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 fontAlgn="base"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some similarities to the feed-forward neural network, where the connections between units have weights that determine the influence of one unit on another unit.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fontAlgn="base"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 CNN has one or more than one convolutional layers that use a convolution operation on the input and then pass the result obtained in the form of output to the next layer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 fontAlgn="base">
              <a:buClr>
                <a:schemeClr val="accent2"/>
              </a:buClr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Details with Deep Learning Part.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2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A23AB-E0F5-5B14-279C-6474955D4B2E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K.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Hariprasath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866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09226" y="6489800"/>
            <a:ext cx="358775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dirty="0"/>
              <a:pPr marL="25400">
                <a:lnSpc>
                  <a:spcPts val="2380"/>
                </a:lnSpc>
              </a:pPr>
              <a:t>4</a:t>
            </a:fld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D1C65-DF0B-4F20-9C3E-215F5DEF01BF}"/>
              </a:ext>
            </a:extLst>
          </p:cNvPr>
          <p:cNvSpPr txBox="1">
            <a:spLocks noChangeArrowheads="1"/>
          </p:cNvSpPr>
          <p:nvPr/>
        </p:nvSpPr>
        <p:spPr>
          <a:xfrm>
            <a:off x="9332" y="0"/>
            <a:ext cx="12191999" cy="8406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IN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Layers of CNN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7863" y="1195209"/>
            <a:ext cx="977493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The goal of CNN is to </a:t>
            </a:r>
            <a:r>
              <a:rPr lang="en-IN" sz="3200" b="1" dirty="0"/>
              <a:t>reduce the images </a:t>
            </a:r>
            <a:r>
              <a:rPr lang="en-IN" sz="3200" dirty="0"/>
              <a:t>so that it would be easier to process </a:t>
            </a:r>
            <a:r>
              <a:rPr lang="en-IN" sz="3200" b="1" dirty="0"/>
              <a:t>without losing features </a:t>
            </a:r>
            <a:r>
              <a:rPr lang="en-IN" sz="3200" dirty="0"/>
              <a:t>that are valuable for accurate prediction.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It has </a:t>
            </a:r>
            <a:r>
              <a:rPr lang="en-IN" sz="3200" b="1" dirty="0"/>
              <a:t>mainly</a:t>
            </a:r>
            <a:r>
              <a:rPr lang="en-IN" sz="3200" dirty="0"/>
              <a:t> </a:t>
            </a:r>
            <a:r>
              <a:rPr lang="en-IN" sz="3200" dirty="0" err="1"/>
              <a:t>SIXkinds</a:t>
            </a:r>
            <a:r>
              <a:rPr lang="en-IN" sz="3200" dirty="0"/>
              <a:t> of layers: </a:t>
            </a:r>
          </a:p>
          <a:p>
            <a:pPr marL="1430338" indent="-514350">
              <a:buFont typeface="+mj-lt"/>
              <a:buAutoNum type="arabicPeriod"/>
            </a:pPr>
            <a:r>
              <a:rPr lang="en-IN" sz="3200" dirty="0"/>
              <a:t>Input layer</a:t>
            </a:r>
          </a:p>
          <a:p>
            <a:pPr marL="1430338" indent="-514350">
              <a:buFont typeface="+mj-lt"/>
              <a:buAutoNum type="arabicPeriod"/>
            </a:pPr>
            <a:r>
              <a:rPr lang="en-IN" sz="3200" dirty="0"/>
              <a:t>Convolutional layer with Activation function</a:t>
            </a:r>
          </a:p>
          <a:p>
            <a:pPr marL="1430338" indent="-514350">
              <a:buFont typeface="+mj-lt"/>
              <a:buAutoNum type="arabicPeriod"/>
            </a:pPr>
            <a:r>
              <a:rPr lang="en-IN" sz="3200" dirty="0"/>
              <a:t>Pooling layer</a:t>
            </a:r>
          </a:p>
          <a:p>
            <a:pPr marL="1430338" indent="-514350">
              <a:buFont typeface="+mj-lt"/>
              <a:buAutoNum type="arabicPeriod"/>
            </a:pPr>
            <a:r>
              <a:rPr lang="en-US" sz="3200" dirty="0"/>
              <a:t>Flattening layer</a:t>
            </a:r>
            <a:endParaRPr lang="en-IN" sz="3200" dirty="0"/>
          </a:p>
          <a:p>
            <a:pPr marL="1430338" indent="-514350">
              <a:buFont typeface="+mj-lt"/>
              <a:buAutoNum type="arabicPeriod"/>
            </a:pPr>
            <a:r>
              <a:rPr lang="en-IN" sz="3200" dirty="0"/>
              <a:t>Fully-connected layer</a:t>
            </a:r>
          </a:p>
          <a:p>
            <a:pPr marL="1430338" indent="-514350">
              <a:buFont typeface="+mj-lt"/>
              <a:buAutoNum type="arabicPeriod"/>
            </a:pPr>
            <a:r>
              <a:rPr lang="en-US" sz="3200" dirty="0"/>
              <a:t>Output layer</a:t>
            </a:r>
            <a:endParaRPr lang="en-IN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D8641-CB5B-6F37-C6CE-DB9D97B6E8F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K.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Hariprasath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6062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09226" y="6489800"/>
            <a:ext cx="358775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dirty="0"/>
              <a:pPr marL="25400">
                <a:lnSpc>
                  <a:spcPts val="2380"/>
                </a:lnSpc>
              </a:pPr>
              <a:t>5</a:t>
            </a:fld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D1C65-DF0B-4F20-9C3E-215F5DEF01BF}"/>
              </a:ext>
            </a:extLst>
          </p:cNvPr>
          <p:cNvSpPr txBox="1">
            <a:spLocks noChangeArrowheads="1"/>
          </p:cNvSpPr>
          <p:nvPr/>
        </p:nvSpPr>
        <p:spPr>
          <a:xfrm>
            <a:off x="9332" y="0"/>
            <a:ext cx="12191999" cy="8406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IN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Layers of CNN and Working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D8641-CB5B-6F37-C6CE-DB9D97B6E8F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K.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Hariprasath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2" descr="Convolutional Neura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7" y="1380688"/>
            <a:ext cx="10872915" cy="4621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862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09226" y="6489800"/>
            <a:ext cx="358775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dirty="0"/>
              <a:pPr marL="25400">
                <a:lnSpc>
                  <a:spcPts val="2380"/>
                </a:lnSpc>
              </a:pPr>
              <a:t>6</a:t>
            </a:fld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D1C65-DF0B-4F20-9C3E-215F5DEF01BF}"/>
              </a:ext>
            </a:extLst>
          </p:cNvPr>
          <p:cNvSpPr txBox="1">
            <a:spLocks noChangeArrowheads="1"/>
          </p:cNvSpPr>
          <p:nvPr/>
        </p:nvSpPr>
        <p:spPr>
          <a:xfrm>
            <a:off x="9332" y="0"/>
            <a:ext cx="12191999" cy="8406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IN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Layer of CNN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744" y="1313196"/>
            <a:ext cx="977493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layer should contain image data. 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data is represented by three dimensional as width, height and depth.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Sometimes pre-processing is required.</a:t>
            </a:r>
            <a:endParaRPr lang="en-IN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D8641-CB5B-6F37-C6CE-DB9D97B6E8F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K.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Hariprasath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680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09226" y="6489800"/>
            <a:ext cx="358775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dirty="0"/>
              <a:pPr marL="25400">
                <a:lnSpc>
                  <a:spcPts val="2380"/>
                </a:lnSpc>
              </a:pPr>
              <a:t>7</a:t>
            </a:fld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D1C65-DF0B-4F20-9C3E-215F5DEF01BF}"/>
              </a:ext>
            </a:extLst>
          </p:cNvPr>
          <p:cNvSpPr txBox="1">
            <a:spLocks noChangeArrowheads="1"/>
          </p:cNvSpPr>
          <p:nvPr/>
        </p:nvSpPr>
        <p:spPr>
          <a:xfrm>
            <a:off x="9332" y="0"/>
            <a:ext cx="12191999" cy="8406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IN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 of CNN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6413" y="1313196"/>
            <a:ext cx="107220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layer is sometimes called feature extractor layer 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extract the image features like edge, corners, line.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computing the output by doing the dot product between all filter and image.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if total filter=12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output= 32*32*12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 is also applied on output of convolution layer.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Activation functions: Step /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Sigmoid /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D8641-CB5B-6F37-C6CE-DB9D97B6E8F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K.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Hariprasath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0079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09226" y="6489800"/>
            <a:ext cx="358775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dirty="0"/>
              <a:pPr marL="25400">
                <a:lnSpc>
                  <a:spcPts val="2380"/>
                </a:lnSpc>
              </a:pPr>
              <a:t>8</a:t>
            </a:fld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D1C65-DF0B-4F20-9C3E-215F5DEF01BF}"/>
              </a:ext>
            </a:extLst>
          </p:cNvPr>
          <p:cNvSpPr txBox="1">
            <a:spLocks noChangeArrowheads="1"/>
          </p:cNvSpPr>
          <p:nvPr/>
        </p:nvSpPr>
        <p:spPr>
          <a:xfrm>
            <a:off x="9332" y="0"/>
            <a:ext cx="12191999" cy="8406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IN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 of CNN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21744" y="1313196"/>
            <a:ext cx="97749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 is used to reduce the size of input image after convolution.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prevent over fitting.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computational cost.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Various Types of Pooling: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 Pooling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Pooling</a:t>
            </a:r>
          </a:p>
          <a:p>
            <a:pPr marL="742950" lvl="1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D8641-CB5B-6F37-C6CE-DB9D97B6E8F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K.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Hariprasath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9436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10309226" y="6489800"/>
            <a:ext cx="358775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5400">
              <a:lnSpc>
                <a:spcPts val="2380"/>
              </a:lnSpc>
            </a:pPr>
            <a:fld id="{81D60167-4931-47E6-BA6A-407CBD079E47}" type="slidenum">
              <a:rPr dirty="0"/>
              <a:pPr marL="25400">
                <a:lnSpc>
                  <a:spcPts val="2380"/>
                </a:lnSpc>
              </a:pPr>
              <a:t>9</a:t>
            </a:fld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FD1C65-DF0B-4F20-9C3E-215F5DEF01BF}"/>
              </a:ext>
            </a:extLst>
          </p:cNvPr>
          <p:cNvSpPr txBox="1">
            <a:spLocks noChangeArrowheads="1"/>
          </p:cNvSpPr>
          <p:nvPr/>
        </p:nvSpPr>
        <p:spPr>
          <a:xfrm>
            <a:off x="9332" y="0"/>
            <a:ext cx="12191999" cy="840658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 algn="ctr">
              <a:spcBef>
                <a:spcPct val="0"/>
              </a:spcBef>
              <a:defRPr/>
            </a:pPr>
            <a:r>
              <a:rPr lang="en-IN" altLang="zh-C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Pooling Layer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8929" y="1205511"/>
            <a:ext cx="110465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Pooling: A pooling operation that selects the maximum element from the region of the feature map covered by the filter.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Similarly, Min Pooling.</a:t>
            </a:r>
            <a:endParaRPr lang="en-IN" sz="3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D8641-CB5B-6F37-C6CE-DB9D97B6E8F6}"/>
              </a:ext>
            </a:extLst>
          </p:cNvPr>
          <p:cNvSpPr txBox="1">
            <a:spLocks noChangeArrowheads="1"/>
          </p:cNvSpPr>
          <p:nvPr/>
        </p:nvSpPr>
        <p:spPr>
          <a:xfrm>
            <a:off x="-1" y="6416040"/>
            <a:ext cx="12191997" cy="441960"/>
          </a:xfrm>
          <a:prstGeom prst="rect">
            <a:avLst/>
          </a:prstGeom>
          <a:solidFill>
            <a:srgbClr val="C00000"/>
          </a:solidFill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Name of the Faculty: </a:t>
            </a:r>
            <a:r>
              <a:rPr lang="en-IN" altLang="zh-CN" b="1" dirty="0">
                <a:solidFill>
                  <a:schemeClr val="bg1"/>
                </a:solidFill>
                <a:latin typeface="Tinos"/>
                <a:ea typeface="+mj-ea"/>
                <a:cs typeface="+mj-cs"/>
              </a:rPr>
              <a:t>K. </a:t>
            </a:r>
            <a:r>
              <a:rPr lang="en-IN" altLang="zh-CN" b="1" dirty="0" err="1">
                <a:solidFill>
                  <a:schemeClr val="bg1"/>
                </a:solidFill>
                <a:latin typeface="Tinos"/>
                <a:ea typeface="+mj-ea"/>
                <a:cs typeface="+mj-cs"/>
              </a:rPr>
              <a:t>Hariprasath</a:t>
            </a:r>
            <a:r>
              <a:rPr kumimoji="0" lang="en-IN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nos"/>
                <a:ea typeface="+mj-ea"/>
                <a:cs typeface="+mj-cs"/>
              </a:rPr>
              <a:t>					              </a:t>
            </a:r>
            <a:r>
              <a:rPr lang="en-US" altLang="zh-CN" b="1" dirty="0">
                <a:solidFill>
                  <a:schemeClr val="bg1"/>
                </a:solidFill>
                <a:latin typeface="Tinos"/>
              </a:rPr>
              <a:t>Program Name: </a:t>
            </a:r>
            <a:r>
              <a:rPr lang="en-US" altLang="zh-CN" b="1" dirty="0" err="1">
                <a:solidFill>
                  <a:schemeClr val="bg1"/>
                </a:solidFill>
                <a:latin typeface="Tinos"/>
              </a:rPr>
              <a:t>B.Tech</a:t>
            </a:r>
            <a:endParaRPr kumimoji="0" lang="en-IN" altLang="zh-CN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nos"/>
              <a:ea typeface="+mj-ea"/>
              <a:cs typeface="+mj-cs"/>
            </a:endParaRPr>
          </a:p>
        </p:txBody>
      </p:sp>
      <p:pic>
        <p:nvPicPr>
          <p:cNvPr id="8" name="Picture 2" descr="https://media.geeksforgeeks.org/wp-content/uploads/20190721025744/Screenshot-2019-07-21-at-2.57.13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03" y="3024511"/>
            <a:ext cx="10590707" cy="260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9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{0AF5710B-C9BE-D049-99F6-EA598E797940}tf10001119</Template>
  <TotalTime>6988</TotalTime>
  <Words>1023</Words>
  <Application>Microsoft Office PowerPoint</Application>
  <PresentationFormat>Widescreen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Tinos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RAMALINGAM</dc:creator>
  <cp:lastModifiedBy>sandeep sandeep</cp:lastModifiedBy>
  <cp:revision>497</cp:revision>
  <cp:lastPrinted>2023-08-25T17:33:12Z</cp:lastPrinted>
  <dcterms:created xsi:type="dcterms:W3CDTF">2020-05-05T09:43:45Z</dcterms:created>
  <dcterms:modified xsi:type="dcterms:W3CDTF">2024-04-22T06:53:51Z</dcterms:modified>
</cp:coreProperties>
</file>