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47"/>
  </p:notesMasterIdLst>
  <p:handoutMasterIdLst>
    <p:handoutMasterId r:id="rId48"/>
  </p:handoutMasterIdLst>
  <p:sldIdLst>
    <p:sldId id="468" r:id="rId2"/>
    <p:sldId id="469" r:id="rId3"/>
    <p:sldId id="470" r:id="rId4"/>
    <p:sldId id="471" r:id="rId5"/>
    <p:sldId id="472" r:id="rId6"/>
    <p:sldId id="473" r:id="rId7"/>
    <p:sldId id="474" r:id="rId8"/>
    <p:sldId id="475" r:id="rId9"/>
    <p:sldId id="476" r:id="rId10"/>
    <p:sldId id="478" r:id="rId11"/>
    <p:sldId id="477" r:id="rId12"/>
    <p:sldId id="479" r:id="rId13"/>
    <p:sldId id="480" r:id="rId14"/>
    <p:sldId id="510" r:id="rId15"/>
    <p:sldId id="511" r:id="rId16"/>
    <p:sldId id="512" r:id="rId17"/>
    <p:sldId id="482" r:id="rId18"/>
    <p:sldId id="483" r:id="rId19"/>
    <p:sldId id="513" r:id="rId20"/>
    <p:sldId id="484" r:id="rId21"/>
    <p:sldId id="485" r:id="rId22"/>
    <p:sldId id="486"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01" r:id="rId38"/>
    <p:sldId id="502" r:id="rId39"/>
    <p:sldId id="503" r:id="rId40"/>
    <p:sldId id="504" r:id="rId41"/>
    <p:sldId id="505" r:id="rId42"/>
    <p:sldId id="506" r:id="rId43"/>
    <p:sldId id="507" r:id="rId44"/>
    <p:sldId id="508" r:id="rId45"/>
    <p:sldId id="509" r:id="rId46"/>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6600"/>
    <a:srgbClr val="FFFFB1"/>
    <a:srgbClr val="5EF1FC"/>
    <a:srgbClr val="CCCC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015" autoAdjust="0"/>
    <p:restoredTop sz="94434" autoAdjust="0"/>
  </p:normalViewPr>
  <p:slideViewPr>
    <p:cSldViewPr>
      <p:cViewPr varScale="1">
        <p:scale>
          <a:sx n="86" d="100"/>
          <a:sy n="86" d="100"/>
        </p:scale>
        <p:origin x="-714" y="2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11</a:t>
            </a:fld>
            <a:endParaRPr lang="fr-FR"/>
          </a:p>
        </p:txBody>
      </p:sp>
    </p:spTree>
    <p:extLst>
      <p:ext uri="{BB962C8B-B14F-4D97-AF65-F5344CB8AC3E}">
        <p14:creationId xmlns:p14="http://schemas.microsoft.com/office/powerpoint/2010/main" val="367764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12</a:t>
            </a:fld>
            <a:endParaRPr lang="fr-FR"/>
          </a:p>
        </p:txBody>
      </p:sp>
    </p:spTree>
    <p:extLst>
      <p:ext uri="{BB962C8B-B14F-4D97-AF65-F5344CB8AC3E}">
        <p14:creationId xmlns:p14="http://schemas.microsoft.com/office/powerpoint/2010/main" val="843098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13</a:t>
            </a:fld>
            <a:endParaRPr lang="fr-FR"/>
          </a:p>
        </p:txBody>
      </p:sp>
    </p:spTree>
    <p:extLst>
      <p:ext uri="{BB962C8B-B14F-4D97-AF65-F5344CB8AC3E}">
        <p14:creationId xmlns:p14="http://schemas.microsoft.com/office/powerpoint/2010/main" val="1791899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14</a:t>
            </a:fld>
            <a:endParaRPr lang="fr-FR"/>
          </a:p>
        </p:txBody>
      </p:sp>
    </p:spTree>
    <p:extLst>
      <p:ext uri="{BB962C8B-B14F-4D97-AF65-F5344CB8AC3E}">
        <p14:creationId xmlns:p14="http://schemas.microsoft.com/office/powerpoint/2010/main" val="3022027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15</a:t>
            </a:fld>
            <a:endParaRPr lang="fr-FR"/>
          </a:p>
        </p:txBody>
      </p:sp>
    </p:spTree>
    <p:extLst>
      <p:ext uri="{BB962C8B-B14F-4D97-AF65-F5344CB8AC3E}">
        <p14:creationId xmlns:p14="http://schemas.microsoft.com/office/powerpoint/2010/main" val="3035242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16</a:t>
            </a:fld>
            <a:endParaRPr lang="fr-FR"/>
          </a:p>
        </p:txBody>
      </p:sp>
    </p:spTree>
    <p:extLst>
      <p:ext uri="{BB962C8B-B14F-4D97-AF65-F5344CB8AC3E}">
        <p14:creationId xmlns:p14="http://schemas.microsoft.com/office/powerpoint/2010/main" val="1268702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17</a:t>
            </a:fld>
            <a:endParaRPr lang="fr-FR"/>
          </a:p>
        </p:txBody>
      </p:sp>
    </p:spTree>
    <p:extLst>
      <p:ext uri="{BB962C8B-B14F-4D97-AF65-F5344CB8AC3E}">
        <p14:creationId xmlns:p14="http://schemas.microsoft.com/office/powerpoint/2010/main" val="893527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18</a:t>
            </a:fld>
            <a:endParaRPr lang="fr-FR"/>
          </a:p>
        </p:txBody>
      </p:sp>
    </p:spTree>
    <p:extLst>
      <p:ext uri="{BB962C8B-B14F-4D97-AF65-F5344CB8AC3E}">
        <p14:creationId xmlns:p14="http://schemas.microsoft.com/office/powerpoint/2010/main" val="2062797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19</a:t>
            </a:fld>
            <a:endParaRPr lang="fr-FR"/>
          </a:p>
        </p:txBody>
      </p:sp>
    </p:spTree>
    <p:extLst>
      <p:ext uri="{BB962C8B-B14F-4D97-AF65-F5344CB8AC3E}">
        <p14:creationId xmlns:p14="http://schemas.microsoft.com/office/powerpoint/2010/main" val="2757650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20</a:t>
            </a:fld>
            <a:endParaRPr lang="fr-FR"/>
          </a:p>
        </p:txBody>
      </p:sp>
    </p:spTree>
    <p:extLst>
      <p:ext uri="{BB962C8B-B14F-4D97-AF65-F5344CB8AC3E}">
        <p14:creationId xmlns:p14="http://schemas.microsoft.com/office/powerpoint/2010/main" val="253904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a:t>
            </a:fld>
            <a:endParaRPr lang="fr-FR"/>
          </a:p>
        </p:txBody>
      </p:sp>
    </p:spTree>
    <p:extLst>
      <p:ext uri="{BB962C8B-B14F-4D97-AF65-F5344CB8AC3E}">
        <p14:creationId xmlns:p14="http://schemas.microsoft.com/office/powerpoint/2010/main" val="209461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21</a:t>
            </a:fld>
            <a:endParaRPr lang="fr-FR"/>
          </a:p>
        </p:txBody>
      </p:sp>
    </p:spTree>
    <p:extLst>
      <p:ext uri="{BB962C8B-B14F-4D97-AF65-F5344CB8AC3E}">
        <p14:creationId xmlns:p14="http://schemas.microsoft.com/office/powerpoint/2010/main" val="1083852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22</a:t>
            </a:fld>
            <a:endParaRPr lang="fr-FR"/>
          </a:p>
        </p:txBody>
      </p:sp>
    </p:spTree>
    <p:extLst>
      <p:ext uri="{BB962C8B-B14F-4D97-AF65-F5344CB8AC3E}">
        <p14:creationId xmlns:p14="http://schemas.microsoft.com/office/powerpoint/2010/main" val="110949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23</a:t>
            </a:fld>
            <a:endParaRPr lang="fr-FR"/>
          </a:p>
        </p:txBody>
      </p:sp>
    </p:spTree>
    <p:extLst>
      <p:ext uri="{BB962C8B-B14F-4D97-AF65-F5344CB8AC3E}">
        <p14:creationId xmlns:p14="http://schemas.microsoft.com/office/powerpoint/2010/main" val="2800154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24</a:t>
            </a:fld>
            <a:endParaRPr lang="fr-FR"/>
          </a:p>
        </p:txBody>
      </p:sp>
    </p:spTree>
    <p:extLst>
      <p:ext uri="{BB962C8B-B14F-4D97-AF65-F5344CB8AC3E}">
        <p14:creationId xmlns:p14="http://schemas.microsoft.com/office/powerpoint/2010/main" val="2284207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25</a:t>
            </a:fld>
            <a:endParaRPr lang="fr-FR"/>
          </a:p>
        </p:txBody>
      </p:sp>
    </p:spTree>
    <p:extLst>
      <p:ext uri="{BB962C8B-B14F-4D97-AF65-F5344CB8AC3E}">
        <p14:creationId xmlns:p14="http://schemas.microsoft.com/office/powerpoint/2010/main" val="3692939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26</a:t>
            </a:fld>
            <a:endParaRPr lang="fr-FR"/>
          </a:p>
        </p:txBody>
      </p:sp>
    </p:spTree>
    <p:extLst>
      <p:ext uri="{BB962C8B-B14F-4D97-AF65-F5344CB8AC3E}">
        <p14:creationId xmlns:p14="http://schemas.microsoft.com/office/powerpoint/2010/main" val="1076294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27</a:t>
            </a:fld>
            <a:endParaRPr lang="fr-FR"/>
          </a:p>
        </p:txBody>
      </p:sp>
    </p:spTree>
    <p:extLst>
      <p:ext uri="{BB962C8B-B14F-4D97-AF65-F5344CB8AC3E}">
        <p14:creationId xmlns:p14="http://schemas.microsoft.com/office/powerpoint/2010/main" val="818170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28</a:t>
            </a:fld>
            <a:endParaRPr lang="fr-FR"/>
          </a:p>
        </p:txBody>
      </p:sp>
    </p:spTree>
    <p:extLst>
      <p:ext uri="{BB962C8B-B14F-4D97-AF65-F5344CB8AC3E}">
        <p14:creationId xmlns:p14="http://schemas.microsoft.com/office/powerpoint/2010/main" val="638192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29</a:t>
            </a:fld>
            <a:endParaRPr lang="fr-FR"/>
          </a:p>
        </p:txBody>
      </p:sp>
    </p:spTree>
    <p:extLst>
      <p:ext uri="{BB962C8B-B14F-4D97-AF65-F5344CB8AC3E}">
        <p14:creationId xmlns:p14="http://schemas.microsoft.com/office/powerpoint/2010/main" val="2437559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30</a:t>
            </a:fld>
            <a:endParaRPr lang="fr-FR"/>
          </a:p>
        </p:txBody>
      </p:sp>
    </p:spTree>
    <p:extLst>
      <p:ext uri="{BB962C8B-B14F-4D97-AF65-F5344CB8AC3E}">
        <p14:creationId xmlns:p14="http://schemas.microsoft.com/office/powerpoint/2010/main" val="344348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a:t>
            </a:fld>
            <a:endParaRPr lang="fr-FR"/>
          </a:p>
        </p:txBody>
      </p:sp>
    </p:spTree>
    <p:extLst>
      <p:ext uri="{BB962C8B-B14F-4D97-AF65-F5344CB8AC3E}">
        <p14:creationId xmlns:p14="http://schemas.microsoft.com/office/powerpoint/2010/main" val="2326878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31</a:t>
            </a:fld>
            <a:endParaRPr lang="fr-FR"/>
          </a:p>
        </p:txBody>
      </p:sp>
    </p:spTree>
    <p:extLst>
      <p:ext uri="{BB962C8B-B14F-4D97-AF65-F5344CB8AC3E}">
        <p14:creationId xmlns:p14="http://schemas.microsoft.com/office/powerpoint/2010/main" val="2402064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32</a:t>
            </a:fld>
            <a:endParaRPr lang="fr-FR"/>
          </a:p>
        </p:txBody>
      </p:sp>
    </p:spTree>
    <p:extLst>
      <p:ext uri="{BB962C8B-B14F-4D97-AF65-F5344CB8AC3E}">
        <p14:creationId xmlns:p14="http://schemas.microsoft.com/office/powerpoint/2010/main" val="3765027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33</a:t>
            </a:fld>
            <a:endParaRPr lang="fr-FR"/>
          </a:p>
        </p:txBody>
      </p:sp>
    </p:spTree>
    <p:extLst>
      <p:ext uri="{BB962C8B-B14F-4D97-AF65-F5344CB8AC3E}">
        <p14:creationId xmlns:p14="http://schemas.microsoft.com/office/powerpoint/2010/main" val="2458509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34</a:t>
            </a:fld>
            <a:endParaRPr lang="fr-FR"/>
          </a:p>
        </p:txBody>
      </p:sp>
    </p:spTree>
    <p:extLst>
      <p:ext uri="{BB962C8B-B14F-4D97-AF65-F5344CB8AC3E}">
        <p14:creationId xmlns:p14="http://schemas.microsoft.com/office/powerpoint/2010/main" val="3659780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35</a:t>
            </a:fld>
            <a:endParaRPr lang="fr-FR"/>
          </a:p>
        </p:txBody>
      </p:sp>
    </p:spTree>
    <p:extLst>
      <p:ext uri="{BB962C8B-B14F-4D97-AF65-F5344CB8AC3E}">
        <p14:creationId xmlns:p14="http://schemas.microsoft.com/office/powerpoint/2010/main" val="36713376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36</a:t>
            </a:fld>
            <a:endParaRPr lang="fr-FR"/>
          </a:p>
        </p:txBody>
      </p:sp>
    </p:spTree>
    <p:extLst>
      <p:ext uri="{BB962C8B-B14F-4D97-AF65-F5344CB8AC3E}">
        <p14:creationId xmlns:p14="http://schemas.microsoft.com/office/powerpoint/2010/main" val="2139814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37</a:t>
            </a:fld>
            <a:endParaRPr lang="fr-FR"/>
          </a:p>
        </p:txBody>
      </p:sp>
    </p:spTree>
    <p:extLst>
      <p:ext uri="{BB962C8B-B14F-4D97-AF65-F5344CB8AC3E}">
        <p14:creationId xmlns:p14="http://schemas.microsoft.com/office/powerpoint/2010/main" val="4216222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38</a:t>
            </a:fld>
            <a:endParaRPr lang="fr-FR"/>
          </a:p>
        </p:txBody>
      </p:sp>
    </p:spTree>
    <p:extLst>
      <p:ext uri="{BB962C8B-B14F-4D97-AF65-F5344CB8AC3E}">
        <p14:creationId xmlns:p14="http://schemas.microsoft.com/office/powerpoint/2010/main" val="3699598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39</a:t>
            </a:fld>
            <a:endParaRPr lang="fr-FR"/>
          </a:p>
        </p:txBody>
      </p:sp>
    </p:spTree>
    <p:extLst>
      <p:ext uri="{BB962C8B-B14F-4D97-AF65-F5344CB8AC3E}">
        <p14:creationId xmlns:p14="http://schemas.microsoft.com/office/powerpoint/2010/main" val="37777647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40</a:t>
            </a:fld>
            <a:endParaRPr lang="fr-FR"/>
          </a:p>
        </p:txBody>
      </p:sp>
    </p:spTree>
    <p:extLst>
      <p:ext uri="{BB962C8B-B14F-4D97-AF65-F5344CB8AC3E}">
        <p14:creationId xmlns:p14="http://schemas.microsoft.com/office/powerpoint/2010/main" val="297387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5</a:t>
            </a:fld>
            <a:endParaRPr lang="fr-FR"/>
          </a:p>
        </p:txBody>
      </p:sp>
    </p:spTree>
    <p:extLst>
      <p:ext uri="{BB962C8B-B14F-4D97-AF65-F5344CB8AC3E}">
        <p14:creationId xmlns:p14="http://schemas.microsoft.com/office/powerpoint/2010/main" val="4168154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41</a:t>
            </a:fld>
            <a:endParaRPr lang="fr-FR"/>
          </a:p>
        </p:txBody>
      </p:sp>
    </p:spTree>
    <p:extLst>
      <p:ext uri="{BB962C8B-B14F-4D97-AF65-F5344CB8AC3E}">
        <p14:creationId xmlns:p14="http://schemas.microsoft.com/office/powerpoint/2010/main" val="442770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42</a:t>
            </a:fld>
            <a:endParaRPr lang="fr-FR"/>
          </a:p>
        </p:txBody>
      </p:sp>
    </p:spTree>
    <p:extLst>
      <p:ext uri="{BB962C8B-B14F-4D97-AF65-F5344CB8AC3E}">
        <p14:creationId xmlns:p14="http://schemas.microsoft.com/office/powerpoint/2010/main" val="14725293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43</a:t>
            </a:fld>
            <a:endParaRPr lang="fr-FR"/>
          </a:p>
        </p:txBody>
      </p:sp>
    </p:spTree>
    <p:extLst>
      <p:ext uri="{BB962C8B-B14F-4D97-AF65-F5344CB8AC3E}">
        <p14:creationId xmlns:p14="http://schemas.microsoft.com/office/powerpoint/2010/main" val="26139000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44</a:t>
            </a:fld>
            <a:endParaRPr lang="fr-FR"/>
          </a:p>
        </p:txBody>
      </p:sp>
    </p:spTree>
    <p:extLst>
      <p:ext uri="{BB962C8B-B14F-4D97-AF65-F5344CB8AC3E}">
        <p14:creationId xmlns:p14="http://schemas.microsoft.com/office/powerpoint/2010/main" val="2456215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45</a:t>
            </a:fld>
            <a:endParaRPr lang="fr-FR"/>
          </a:p>
        </p:txBody>
      </p:sp>
    </p:spTree>
    <p:extLst>
      <p:ext uri="{BB962C8B-B14F-4D97-AF65-F5344CB8AC3E}">
        <p14:creationId xmlns:p14="http://schemas.microsoft.com/office/powerpoint/2010/main" val="189978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Reactive testing is also </a:t>
            </a:r>
            <a:r>
              <a:rPr lang="en-IN" b="1" dirty="0" smtClean="0"/>
              <a:t>a common testing approach employed by the Test Managers</a:t>
            </a:r>
            <a:r>
              <a:rPr lang="en-IN" dirty="0" smtClean="0"/>
              <a:t>. As the name suggests, the test team concentrates on testing the groups of bugs that are discovered after delivery. </a:t>
            </a:r>
          </a:p>
          <a:p>
            <a:endParaRPr lang="en-US" dirty="0" smtClean="0"/>
          </a:p>
          <a:p>
            <a:r>
              <a:rPr lang="en-IN" dirty="0" smtClean="0"/>
              <a:t>Proactive Method of Testing - </a:t>
            </a:r>
            <a:r>
              <a:rPr lang="en-IN" b="1" dirty="0" smtClean="0"/>
              <a:t>An approach in which the test design process is initiated as early as possible in order to find and fix the defects before the build is created</a:t>
            </a:r>
            <a:r>
              <a:rPr lang="en-IN" dirty="0" smtClean="0"/>
              <a:t>. </a:t>
            </a:r>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6</a:t>
            </a:fld>
            <a:endParaRPr lang="fr-FR"/>
          </a:p>
        </p:txBody>
      </p:sp>
    </p:spTree>
    <p:extLst>
      <p:ext uri="{BB962C8B-B14F-4D97-AF65-F5344CB8AC3E}">
        <p14:creationId xmlns:p14="http://schemas.microsoft.com/office/powerpoint/2010/main" val="355963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7</a:t>
            </a:fld>
            <a:endParaRPr lang="fr-FR"/>
          </a:p>
        </p:txBody>
      </p:sp>
    </p:spTree>
    <p:extLst>
      <p:ext uri="{BB962C8B-B14F-4D97-AF65-F5344CB8AC3E}">
        <p14:creationId xmlns:p14="http://schemas.microsoft.com/office/powerpoint/2010/main" val="347903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8</a:t>
            </a:fld>
            <a:endParaRPr lang="fr-FR"/>
          </a:p>
        </p:txBody>
      </p:sp>
    </p:spTree>
    <p:extLst>
      <p:ext uri="{BB962C8B-B14F-4D97-AF65-F5344CB8AC3E}">
        <p14:creationId xmlns:p14="http://schemas.microsoft.com/office/powerpoint/2010/main" val="3166796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9</a:t>
            </a:fld>
            <a:endParaRPr lang="fr-FR"/>
          </a:p>
        </p:txBody>
      </p:sp>
    </p:spTree>
    <p:extLst>
      <p:ext uri="{BB962C8B-B14F-4D97-AF65-F5344CB8AC3E}">
        <p14:creationId xmlns:p14="http://schemas.microsoft.com/office/powerpoint/2010/main" val="2502310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10</a:t>
            </a:fld>
            <a:endParaRPr lang="fr-FR"/>
          </a:p>
        </p:txBody>
      </p:sp>
    </p:spTree>
    <p:extLst>
      <p:ext uri="{BB962C8B-B14F-4D97-AF65-F5344CB8AC3E}">
        <p14:creationId xmlns:p14="http://schemas.microsoft.com/office/powerpoint/2010/main" val="234944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hdr="0" ft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4330416"/>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p>
          <a:p>
            <a:pPr algn="ctr" fontAlgn="auto">
              <a:lnSpc>
                <a:spcPct val="90000"/>
              </a:lnSpc>
              <a:spcAft>
                <a:spcPts val="0"/>
              </a:spcAft>
              <a:defRPr/>
            </a:pPr>
            <a:endParaRPr lang="en-US"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sz="3400" b="1" dirty="0" smtClean="0">
                <a:latin typeface="Times New Roman" panose="02020603050405020304" pitchFamily="18" charset="0"/>
                <a:ea typeface="+mj-ea"/>
                <a:cs typeface="Times New Roman" panose="02020603050405020304" pitchFamily="18" charset="0"/>
              </a:rPr>
              <a:t>White Box Testing</a:t>
            </a:r>
            <a:endParaRPr lang="en-US" altLang="zh-CN" sz="3400" b="1" dirty="0" smtClean="0">
              <a:latin typeface="Times New Roman" panose="02020603050405020304" pitchFamily="18" charset="0"/>
              <a:cs typeface="Times New Roman" panose="02020603050405020304" pitchFamily="18" charset="0"/>
            </a:endParaRPr>
          </a:p>
          <a:p>
            <a:pPr algn="ctr" fontAlgn="auto">
              <a:lnSpc>
                <a:spcPct val="90000"/>
              </a:lnSpc>
              <a:spcAft>
                <a:spcPts val="0"/>
              </a:spcAft>
              <a:defRPr/>
            </a:pPr>
            <a:endParaRPr lang="en-IN" altLang="zh-CN" sz="34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xmlns=""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Desk </a:t>
            </a:r>
            <a:r>
              <a:rPr lang="en-IN" sz="2200" dirty="0"/>
              <a:t>checking </a:t>
            </a:r>
          </a:p>
          <a:p>
            <a:pPr lvl="1">
              <a:lnSpc>
                <a:spcPct val="150000"/>
              </a:lnSpc>
              <a:spcBef>
                <a:spcPts val="0"/>
              </a:spcBef>
            </a:pPr>
            <a:r>
              <a:rPr lang="en-US" sz="2200" b="0" dirty="0" smtClean="0"/>
              <a:t>The </a:t>
            </a:r>
            <a:r>
              <a:rPr lang="en-US" sz="2200" dirty="0">
                <a:solidFill>
                  <a:srgbClr val="FF0000"/>
                </a:solidFill>
              </a:rPr>
              <a:t>main advantage </a:t>
            </a:r>
            <a:r>
              <a:rPr lang="en-US" sz="2200" b="0" dirty="0"/>
              <a:t>offered by this method is that the programmer who knows the code and the programming language </a:t>
            </a:r>
            <a:r>
              <a:rPr lang="en-US" sz="2200" dirty="0">
                <a:solidFill>
                  <a:srgbClr val="FF0000"/>
                </a:solidFill>
              </a:rPr>
              <a:t>very well is well equipped to read and understand his or her own code.</a:t>
            </a:r>
            <a:r>
              <a:rPr lang="en-US" sz="2200" b="0" dirty="0"/>
              <a:t> Also, since this is done by one individual, there are fewer scheduling and logistics overheads. Furthermore, the defects are detected and corrected with minimum time delay. </a:t>
            </a:r>
          </a:p>
          <a:p>
            <a:pPr lvl="1">
              <a:lnSpc>
                <a:spcPct val="150000"/>
              </a:lnSpc>
              <a:spcBef>
                <a:spcPts val="0"/>
              </a:spcBef>
            </a:pPr>
            <a:r>
              <a:rPr lang="en-US" sz="2200" b="0" dirty="0"/>
              <a:t>Some of the</a:t>
            </a:r>
            <a:r>
              <a:rPr lang="en-US" sz="2200" dirty="0"/>
              <a:t> </a:t>
            </a:r>
            <a:r>
              <a:rPr lang="en-US" sz="2200" dirty="0">
                <a:solidFill>
                  <a:srgbClr val="FF0000"/>
                </a:solidFill>
              </a:rPr>
              <a:t>disadvantages of this method of testing are as follows. </a:t>
            </a:r>
          </a:p>
          <a:p>
            <a:pPr lvl="1">
              <a:lnSpc>
                <a:spcPct val="150000"/>
              </a:lnSpc>
              <a:spcBef>
                <a:spcPts val="0"/>
              </a:spcBef>
            </a:pPr>
            <a:r>
              <a:rPr lang="en-US" sz="2200" b="0" dirty="0"/>
              <a:t>1. A developer </a:t>
            </a:r>
            <a:r>
              <a:rPr lang="en-US" sz="2200" dirty="0">
                <a:solidFill>
                  <a:srgbClr val="FF0000"/>
                </a:solidFill>
              </a:rPr>
              <a:t>is not the best person to detect problems in his or her own code</a:t>
            </a:r>
            <a:r>
              <a:rPr lang="en-US" sz="2200" b="0" dirty="0"/>
              <a:t>. He or she may be tunnel </a:t>
            </a:r>
            <a:r>
              <a:rPr lang="en-US" sz="2200" b="0" dirty="0" err="1"/>
              <a:t>visioned</a:t>
            </a:r>
            <a:r>
              <a:rPr lang="en-US" sz="2200" b="0" dirty="0"/>
              <a:t> and have blind spots to certain types of problems. </a:t>
            </a:r>
          </a:p>
          <a:p>
            <a:pPr lvl="1">
              <a:lnSpc>
                <a:spcPct val="150000"/>
              </a:lnSpc>
              <a:spcBef>
                <a:spcPts val="0"/>
              </a:spcBef>
            </a:pPr>
            <a:r>
              <a:rPr lang="en-US" sz="2200" b="0" dirty="0"/>
              <a:t>2. Developers generally </a:t>
            </a:r>
            <a:r>
              <a:rPr lang="en-US" sz="2200" dirty="0">
                <a:solidFill>
                  <a:srgbClr val="FF0000"/>
                </a:solidFill>
              </a:rPr>
              <a:t>prefer to write new code rather than do any form of testing</a:t>
            </a:r>
            <a:r>
              <a:rPr lang="en-US" sz="2200" b="0" dirty="0" smtClean="0"/>
              <a:t>!</a:t>
            </a:r>
          </a:p>
          <a:p>
            <a:pPr lvl="1">
              <a:lnSpc>
                <a:spcPct val="150000"/>
              </a:lnSpc>
              <a:spcBef>
                <a:spcPts val="0"/>
              </a:spcBef>
            </a:pPr>
            <a:r>
              <a:rPr lang="en-US" sz="2200" b="0" dirty="0" smtClean="0"/>
              <a:t>3</a:t>
            </a:r>
            <a:r>
              <a:rPr lang="en-US" sz="2200" b="0" dirty="0"/>
              <a:t>. This method is essentially </a:t>
            </a:r>
            <a:r>
              <a:rPr lang="en-US" sz="2200" dirty="0">
                <a:solidFill>
                  <a:srgbClr val="FF0000"/>
                </a:solidFill>
              </a:rPr>
              <a:t>person-dependent and informal </a:t>
            </a:r>
            <a:r>
              <a:rPr lang="en-US" sz="2200" b="0" dirty="0"/>
              <a:t>and thus may not work consistently across all developers. </a:t>
            </a: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1940913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2. Code </a:t>
            </a:r>
            <a:r>
              <a:rPr lang="en-IN" sz="2200" dirty="0"/>
              <a:t>walkthrough </a:t>
            </a:r>
          </a:p>
          <a:p>
            <a:pPr lvl="1">
              <a:lnSpc>
                <a:spcPct val="150000"/>
              </a:lnSpc>
              <a:spcBef>
                <a:spcPts val="0"/>
              </a:spcBef>
            </a:pPr>
            <a:r>
              <a:rPr lang="en-US" sz="2200" b="0" dirty="0"/>
              <a:t>This method and formal inspection </a:t>
            </a:r>
            <a:r>
              <a:rPr lang="en-US" sz="2200" dirty="0" smtClean="0"/>
              <a:t>are </a:t>
            </a:r>
            <a:r>
              <a:rPr lang="en-US" sz="2200" dirty="0"/>
              <a:t>group-oriented methods</a:t>
            </a:r>
            <a:r>
              <a:rPr lang="en-US" sz="2200" b="0" dirty="0"/>
              <a:t>. </a:t>
            </a:r>
            <a:endParaRPr lang="en-US" sz="2200" b="0" dirty="0" smtClean="0"/>
          </a:p>
          <a:p>
            <a:pPr lvl="1">
              <a:lnSpc>
                <a:spcPct val="150000"/>
              </a:lnSpc>
              <a:spcBef>
                <a:spcPts val="0"/>
              </a:spcBef>
            </a:pPr>
            <a:r>
              <a:rPr lang="en-US" sz="2200" b="0" dirty="0" smtClean="0">
                <a:solidFill>
                  <a:srgbClr val="FF0000"/>
                </a:solidFill>
              </a:rPr>
              <a:t>Walkthroughs </a:t>
            </a:r>
            <a:r>
              <a:rPr lang="en-US" sz="2200" b="0" dirty="0">
                <a:solidFill>
                  <a:srgbClr val="FF0000"/>
                </a:solidFill>
              </a:rPr>
              <a:t>are less formal than inspections. </a:t>
            </a:r>
            <a:endParaRPr lang="en-US" sz="2200" b="0" dirty="0" smtClean="0">
              <a:solidFill>
                <a:srgbClr val="FF0000"/>
              </a:solidFill>
            </a:endParaRPr>
          </a:p>
          <a:p>
            <a:pPr lvl="1">
              <a:lnSpc>
                <a:spcPct val="150000"/>
              </a:lnSpc>
              <a:spcBef>
                <a:spcPts val="0"/>
              </a:spcBef>
            </a:pPr>
            <a:r>
              <a:rPr lang="en-US" sz="2200" b="0" dirty="0" smtClean="0"/>
              <a:t>The </a:t>
            </a:r>
            <a:r>
              <a:rPr lang="en-US" sz="2200" b="0" dirty="0"/>
              <a:t>line drawn in formalism </a:t>
            </a:r>
            <a:r>
              <a:rPr lang="en-US" sz="2200" dirty="0">
                <a:solidFill>
                  <a:srgbClr val="FF0000"/>
                </a:solidFill>
              </a:rPr>
              <a:t>between walkthroughs and inspections is very thin and varies from organization to organization. </a:t>
            </a:r>
            <a:endParaRPr lang="en-US" sz="2200" dirty="0" smtClean="0">
              <a:solidFill>
                <a:srgbClr val="FF0000"/>
              </a:solidFill>
            </a:endParaRPr>
          </a:p>
          <a:p>
            <a:pPr lvl="1">
              <a:lnSpc>
                <a:spcPct val="150000"/>
              </a:lnSpc>
              <a:spcBef>
                <a:spcPts val="0"/>
              </a:spcBef>
            </a:pPr>
            <a:r>
              <a:rPr lang="en-US" sz="2200" b="0" dirty="0" smtClean="0"/>
              <a:t>The </a:t>
            </a:r>
            <a:r>
              <a:rPr lang="en-US" sz="2200" b="0" dirty="0"/>
              <a:t>advantage that walkthrough has over desk checking is that it brings multiple perspectives. </a:t>
            </a:r>
            <a:r>
              <a:rPr lang="en-US" sz="2200" dirty="0">
                <a:solidFill>
                  <a:srgbClr val="FF0000"/>
                </a:solidFill>
              </a:rPr>
              <a:t>In walkthroughs, a set of people look at the program code and raise questions for the author. The author explains the logic of the code, and answers the questions. If the author is unable to answer some questions, he or she then takes those questions and finds their answers. </a:t>
            </a:r>
            <a:endParaRPr lang="en-US" sz="2200" dirty="0" smtClean="0">
              <a:solidFill>
                <a:srgbClr val="FF0000"/>
              </a:solidFill>
            </a:endParaRPr>
          </a:p>
          <a:p>
            <a:pPr lvl="1">
              <a:lnSpc>
                <a:spcPct val="150000"/>
              </a:lnSpc>
              <a:spcBef>
                <a:spcPts val="0"/>
              </a:spcBef>
            </a:pPr>
            <a:r>
              <a:rPr lang="en-US" sz="2200" b="0" dirty="0" smtClean="0"/>
              <a:t>Completeness </a:t>
            </a:r>
            <a:r>
              <a:rPr lang="en-US" sz="2200" b="0" dirty="0"/>
              <a:t>is limited to the area where questions are raised by the team.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08012272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3. Formal </a:t>
            </a:r>
            <a:r>
              <a:rPr lang="en-IN" sz="2200" dirty="0"/>
              <a:t>inspection </a:t>
            </a:r>
            <a:endParaRPr lang="en-IN" sz="2200" b="0" dirty="0"/>
          </a:p>
          <a:p>
            <a:pPr>
              <a:lnSpc>
                <a:spcPct val="150000"/>
              </a:lnSpc>
              <a:spcBef>
                <a:spcPts val="0"/>
              </a:spcBef>
            </a:pPr>
            <a:r>
              <a:rPr lang="en-US" sz="2200" dirty="0">
                <a:solidFill>
                  <a:srgbClr val="FF0000"/>
                </a:solidFill>
              </a:rPr>
              <a:t>Code </a:t>
            </a:r>
            <a:r>
              <a:rPr lang="en-US" sz="2200" dirty="0" smtClean="0">
                <a:solidFill>
                  <a:srgbClr val="FF0000"/>
                </a:solidFill>
              </a:rPr>
              <a:t>inspection also </a:t>
            </a:r>
            <a:r>
              <a:rPr lang="en-US" sz="2200" dirty="0">
                <a:solidFill>
                  <a:srgbClr val="FF0000"/>
                </a:solidFill>
              </a:rPr>
              <a:t>called Fagan Inspection</a:t>
            </a:r>
            <a:r>
              <a:rPr lang="en-US" sz="2200" b="0" dirty="0"/>
              <a:t> (named after the original formulator)—is a method, normally with a high degree of formalism. </a:t>
            </a:r>
            <a:endParaRPr lang="en-US" sz="2200" b="0" dirty="0" smtClean="0"/>
          </a:p>
          <a:p>
            <a:pPr>
              <a:lnSpc>
                <a:spcPct val="150000"/>
              </a:lnSpc>
              <a:spcBef>
                <a:spcPts val="0"/>
              </a:spcBef>
            </a:pPr>
            <a:r>
              <a:rPr lang="en-US" sz="2200" dirty="0" smtClean="0">
                <a:solidFill>
                  <a:srgbClr val="FF0000"/>
                </a:solidFill>
              </a:rPr>
              <a:t>The </a:t>
            </a:r>
            <a:r>
              <a:rPr lang="en-US" sz="2200" dirty="0">
                <a:solidFill>
                  <a:srgbClr val="FF0000"/>
                </a:solidFill>
              </a:rPr>
              <a:t>focus of this method is to detect all faults, violations, and other side-effects</a:t>
            </a:r>
            <a:r>
              <a:rPr lang="en-US" sz="2200" b="0" dirty="0"/>
              <a:t>. </a:t>
            </a:r>
            <a:endParaRPr lang="en-US" sz="2200" b="0" dirty="0" smtClean="0"/>
          </a:p>
          <a:p>
            <a:pPr>
              <a:lnSpc>
                <a:spcPct val="150000"/>
              </a:lnSpc>
              <a:spcBef>
                <a:spcPts val="0"/>
              </a:spcBef>
            </a:pPr>
            <a:r>
              <a:rPr lang="en-US" sz="2200" b="0" dirty="0" smtClean="0"/>
              <a:t>This </a:t>
            </a:r>
            <a:r>
              <a:rPr lang="en-US" sz="2200" b="0" dirty="0"/>
              <a:t>method increases the number of defects detected by </a:t>
            </a:r>
          </a:p>
          <a:p>
            <a:pPr lvl="1">
              <a:lnSpc>
                <a:spcPct val="150000"/>
              </a:lnSpc>
              <a:spcBef>
                <a:spcPts val="0"/>
              </a:spcBef>
            </a:pPr>
            <a:r>
              <a:rPr lang="en-US" sz="2200" b="0" dirty="0"/>
              <a:t>1. demanding thorough preparation before an inspection/review; </a:t>
            </a:r>
          </a:p>
          <a:p>
            <a:pPr lvl="1">
              <a:lnSpc>
                <a:spcPct val="150000"/>
              </a:lnSpc>
              <a:spcBef>
                <a:spcPts val="0"/>
              </a:spcBef>
            </a:pPr>
            <a:r>
              <a:rPr lang="en-US" sz="2200" b="0" dirty="0"/>
              <a:t>2. enlisting multiple diverse views; </a:t>
            </a:r>
          </a:p>
          <a:p>
            <a:pPr lvl="1">
              <a:lnSpc>
                <a:spcPct val="150000"/>
              </a:lnSpc>
              <a:spcBef>
                <a:spcPts val="0"/>
              </a:spcBef>
            </a:pPr>
            <a:r>
              <a:rPr lang="en-US" sz="2200" b="0" dirty="0"/>
              <a:t>3. assigning specific roles to the multiple participants; and </a:t>
            </a:r>
          </a:p>
          <a:p>
            <a:pPr lvl="1">
              <a:lnSpc>
                <a:spcPct val="150000"/>
              </a:lnSpc>
              <a:spcBef>
                <a:spcPts val="0"/>
              </a:spcBef>
            </a:pPr>
            <a:r>
              <a:rPr lang="en-US" sz="2200" b="0" dirty="0"/>
              <a:t>4. going sequentially through the code in a structured manner. </a:t>
            </a:r>
          </a:p>
          <a:p>
            <a:pPr>
              <a:lnSpc>
                <a:spcPct val="150000"/>
              </a:lnSpc>
              <a:spcBef>
                <a:spcPts val="0"/>
              </a:spcBef>
            </a:pP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20283513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100" dirty="0" smtClean="0"/>
              <a:t>3. Formal </a:t>
            </a:r>
            <a:r>
              <a:rPr lang="en-IN" sz="2100" dirty="0"/>
              <a:t>inspection </a:t>
            </a:r>
            <a:endParaRPr lang="en-IN" sz="2100" b="0" dirty="0"/>
          </a:p>
          <a:p>
            <a:pPr lvl="1">
              <a:lnSpc>
                <a:spcPct val="150000"/>
              </a:lnSpc>
              <a:spcBef>
                <a:spcPts val="0"/>
              </a:spcBef>
            </a:pPr>
            <a:r>
              <a:rPr lang="en-US" b="0" dirty="0" smtClean="0"/>
              <a:t>A </a:t>
            </a:r>
            <a:r>
              <a:rPr lang="en-US" b="0" dirty="0"/>
              <a:t>formal inspection should take place only when the author has made sure the code is ready for inspection by performing some basic desk checking and walkthroughs. </a:t>
            </a:r>
            <a:endParaRPr lang="en-US" b="0" dirty="0" smtClean="0"/>
          </a:p>
          <a:p>
            <a:pPr lvl="1">
              <a:lnSpc>
                <a:spcPct val="150000"/>
              </a:lnSpc>
              <a:spcBef>
                <a:spcPts val="0"/>
              </a:spcBef>
            </a:pPr>
            <a:r>
              <a:rPr lang="en-US" b="0" dirty="0" smtClean="0"/>
              <a:t>When </a:t>
            </a:r>
            <a:r>
              <a:rPr lang="en-US" b="0" dirty="0"/>
              <a:t>the code is in such a reasonable state of readiness, an inspection meeting is arranged. </a:t>
            </a:r>
            <a:endParaRPr lang="en-US" b="0" dirty="0" smtClean="0"/>
          </a:p>
          <a:p>
            <a:pPr lvl="1">
              <a:lnSpc>
                <a:spcPct val="150000"/>
              </a:lnSpc>
              <a:spcBef>
                <a:spcPts val="0"/>
              </a:spcBef>
            </a:pPr>
            <a:r>
              <a:rPr lang="en-US" dirty="0" smtClean="0">
                <a:solidFill>
                  <a:srgbClr val="FF0000"/>
                </a:solidFill>
              </a:rPr>
              <a:t>There </a:t>
            </a:r>
            <a:r>
              <a:rPr lang="en-US" dirty="0">
                <a:solidFill>
                  <a:srgbClr val="FF0000"/>
                </a:solidFill>
              </a:rPr>
              <a:t>are four roles in inspection. </a:t>
            </a:r>
            <a:endParaRPr lang="en-US" dirty="0" smtClean="0">
              <a:solidFill>
                <a:srgbClr val="FF0000"/>
              </a:solidFill>
            </a:endParaRPr>
          </a:p>
          <a:p>
            <a:pPr lvl="3">
              <a:lnSpc>
                <a:spcPct val="150000"/>
              </a:lnSpc>
              <a:spcBef>
                <a:spcPts val="0"/>
              </a:spcBef>
            </a:pPr>
            <a:r>
              <a:rPr lang="en-US" sz="2100" b="0" i="0" dirty="0" smtClean="0"/>
              <a:t>First </a:t>
            </a:r>
            <a:r>
              <a:rPr lang="en-US" sz="2100" b="0" i="0" dirty="0"/>
              <a:t>is the </a:t>
            </a:r>
            <a:r>
              <a:rPr lang="en-US" sz="2100" b="1" i="0" dirty="0">
                <a:solidFill>
                  <a:srgbClr val="FF0000"/>
                </a:solidFill>
              </a:rPr>
              <a:t>author</a:t>
            </a:r>
            <a:r>
              <a:rPr lang="en-US" sz="2100" b="0" i="0" dirty="0"/>
              <a:t> of the code. </a:t>
            </a:r>
            <a:endParaRPr lang="en-US" sz="2100" b="0" i="0" dirty="0" smtClean="0"/>
          </a:p>
          <a:p>
            <a:pPr lvl="3">
              <a:lnSpc>
                <a:spcPct val="150000"/>
              </a:lnSpc>
              <a:spcBef>
                <a:spcPts val="0"/>
              </a:spcBef>
            </a:pPr>
            <a:r>
              <a:rPr lang="en-US" sz="2100" b="0" i="0" dirty="0" smtClean="0"/>
              <a:t>Second </a:t>
            </a:r>
            <a:r>
              <a:rPr lang="en-US" sz="2100" b="0" i="0" dirty="0"/>
              <a:t>is </a:t>
            </a:r>
            <a:r>
              <a:rPr lang="en-US" sz="2100" b="1" i="0" dirty="0">
                <a:solidFill>
                  <a:srgbClr val="FF0000"/>
                </a:solidFill>
              </a:rPr>
              <a:t>a moderator </a:t>
            </a:r>
            <a:r>
              <a:rPr lang="en-US" sz="2100" b="0" i="0" dirty="0"/>
              <a:t>who is expected to formally run the inspection according to the process. </a:t>
            </a:r>
            <a:endParaRPr lang="en-US" sz="2100" b="0" i="0" dirty="0" smtClean="0"/>
          </a:p>
          <a:p>
            <a:pPr lvl="3">
              <a:lnSpc>
                <a:spcPct val="150000"/>
              </a:lnSpc>
              <a:spcBef>
                <a:spcPts val="0"/>
              </a:spcBef>
            </a:pPr>
            <a:r>
              <a:rPr lang="en-US" sz="2100" b="0" i="0" dirty="0" smtClean="0"/>
              <a:t>Third </a:t>
            </a:r>
            <a:r>
              <a:rPr lang="en-US" sz="2100" b="0" i="0" dirty="0"/>
              <a:t>are the </a:t>
            </a:r>
            <a:r>
              <a:rPr lang="en-US" sz="2100" b="1" i="0" dirty="0">
                <a:solidFill>
                  <a:srgbClr val="FF0000"/>
                </a:solidFill>
              </a:rPr>
              <a:t>inspectors</a:t>
            </a:r>
            <a:r>
              <a:rPr lang="en-US" sz="2100" b="0" i="0" dirty="0"/>
              <a:t>. These are the people who actually provides, review comments for the code. There are typically multiple inspectors. </a:t>
            </a:r>
            <a:endParaRPr lang="en-US" sz="2100" b="0" i="0" dirty="0" smtClean="0"/>
          </a:p>
          <a:p>
            <a:pPr lvl="3">
              <a:lnSpc>
                <a:spcPct val="150000"/>
              </a:lnSpc>
              <a:spcBef>
                <a:spcPts val="0"/>
              </a:spcBef>
            </a:pPr>
            <a:r>
              <a:rPr lang="en-US" sz="2100" b="0" i="0" dirty="0" smtClean="0"/>
              <a:t>Finally</a:t>
            </a:r>
            <a:r>
              <a:rPr lang="en-US" sz="2100" b="0" i="0" dirty="0"/>
              <a:t>, there is a </a:t>
            </a:r>
            <a:r>
              <a:rPr lang="en-US" sz="2100" b="1" i="0" dirty="0">
                <a:solidFill>
                  <a:srgbClr val="FF0000"/>
                </a:solidFill>
              </a:rPr>
              <a:t>scribe,</a:t>
            </a:r>
            <a:r>
              <a:rPr lang="en-US" sz="2100" b="0" i="0" dirty="0"/>
              <a:t> who takes detailed notes during the inspection meeting and circulates them to the inspection team after the meeting.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7086142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100" dirty="0" smtClean="0"/>
              <a:t>3. Formal </a:t>
            </a:r>
            <a:r>
              <a:rPr lang="en-IN" sz="2100" dirty="0"/>
              <a:t>inspection </a:t>
            </a:r>
            <a:endParaRPr lang="en-IN" sz="2100" b="0" dirty="0"/>
          </a:p>
          <a:p>
            <a:pPr lvl="1">
              <a:lnSpc>
                <a:spcPct val="150000"/>
              </a:lnSpc>
              <a:spcBef>
                <a:spcPts val="0"/>
              </a:spcBef>
            </a:pPr>
            <a:r>
              <a:rPr lang="en-US" sz="2000" b="0" dirty="0" smtClean="0"/>
              <a:t>The </a:t>
            </a:r>
            <a:r>
              <a:rPr lang="en-US" sz="2000" b="0" dirty="0"/>
              <a:t>author or the moderator </a:t>
            </a:r>
            <a:r>
              <a:rPr lang="en-US" sz="2000" dirty="0">
                <a:solidFill>
                  <a:srgbClr val="FF0000"/>
                </a:solidFill>
              </a:rPr>
              <a:t>selects the review team</a:t>
            </a:r>
            <a:r>
              <a:rPr lang="en-US" sz="2000" b="0" dirty="0"/>
              <a:t>. </a:t>
            </a:r>
            <a:endParaRPr lang="en-US" sz="2000" b="0" dirty="0" smtClean="0"/>
          </a:p>
          <a:p>
            <a:pPr lvl="1">
              <a:lnSpc>
                <a:spcPct val="150000"/>
              </a:lnSpc>
              <a:spcBef>
                <a:spcPts val="0"/>
              </a:spcBef>
            </a:pPr>
            <a:r>
              <a:rPr lang="en-US" sz="2000" b="0" dirty="0" smtClean="0"/>
              <a:t>The </a:t>
            </a:r>
            <a:r>
              <a:rPr lang="en-US" sz="2000" b="0" dirty="0"/>
              <a:t>chosen members have the </a:t>
            </a:r>
            <a:r>
              <a:rPr lang="en-US" sz="2000" dirty="0">
                <a:solidFill>
                  <a:srgbClr val="FF0000"/>
                </a:solidFill>
              </a:rPr>
              <a:t>skill sets to uncover as many defects as possible</a:t>
            </a:r>
            <a:r>
              <a:rPr lang="en-US" sz="2000" b="0" dirty="0"/>
              <a:t>. </a:t>
            </a:r>
            <a:endParaRPr lang="en-US" sz="2000" b="0" dirty="0" smtClean="0"/>
          </a:p>
          <a:p>
            <a:pPr lvl="1">
              <a:lnSpc>
                <a:spcPct val="150000"/>
              </a:lnSpc>
              <a:spcBef>
                <a:spcPts val="0"/>
              </a:spcBef>
            </a:pPr>
            <a:r>
              <a:rPr lang="en-US" sz="2000" b="0" dirty="0" smtClean="0"/>
              <a:t>In </a:t>
            </a:r>
            <a:r>
              <a:rPr lang="en-US" sz="2000" b="0" dirty="0"/>
              <a:t>an </a:t>
            </a:r>
            <a:r>
              <a:rPr lang="en-US" sz="2000" dirty="0">
                <a:solidFill>
                  <a:srgbClr val="FF0000"/>
                </a:solidFill>
              </a:rPr>
              <a:t>introductory meeting, the inspectors get copies (These can be hard copies or soft copies) of the code to be inspected along with other supporting documents such as the design </a:t>
            </a:r>
            <a:r>
              <a:rPr lang="en-US" sz="2000" dirty="0" smtClean="0">
                <a:solidFill>
                  <a:srgbClr val="FF0000"/>
                </a:solidFill>
              </a:rPr>
              <a:t>document, requirements </a:t>
            </a:r>
            <a:r>
              <a:rPr lang="en-US" sz="2000" dirty="0">
                <a:solidFill>
                  <a:srgbClr val="FF0000"/>
                </a:solidFill>
              </a:rPr>
              <a:t>document, and any documentation of applicable standards. </a:t>
            </a:r>
            <a:endParaRPr lang="en-US" sz="2000" dirty="0" smtClean="0">
              <a:solidFill>
                <a:srgbClr val="FF0000"/>
              </a:solidFill>
            </a:endParaRPr>
          </a:p>
          <a:p>
            <a:pPr lvl="1">
              <a:lnSpc>
                <a:spcPct val="150000"/>
              </a:lnSpc>
              <a:spcBef>
                <a:spcPts val="0"/>
              </a:spcBef>
            </a:pPr>
            <a:r>
              <a:rPr lang="en-US" sz="2000" b="0" dirty="0" smtClean="0"/>
              <a:t>The </a:t>
            </a:r>
            <a:r>
              <a:rPr lang="en-US" sz="2000" b="0" dirty="0"/>
              <a:t>author also presents his or her perspective of what the program is intended to do along with any specific issues that </a:t>
            </a:r>
            <a:r>
              <a:rPr lang="en-US" sz="2000" dirty="0">
                <a:solidFill>
                  <a:srgbClr val="FF0000"/>
                </a:solidFill>
              </a:rPr>
              <a:t>he or she may want the inspection team to put extra focus on. </a:t>
            </a:r>
            <a:endParaRPr lang="en-US" sz="2000" dirty="0" smtClean="0">
              <a:solidFill>
                <a:srgbClr val="FF0000"/>
              </a:solidFill>
            </a:endParaRPr>
          </a:p>
          <a:p>
            <a:pPr lvl="1">
              <a:lnSpc>
                <a:spcPct val="150000"/>
              </a:lnSpc>
              <a:spcBef>
                <a:spcPts val="0"/>
              </a:spcBef>
            </a:pPr>
            <a:r>
              <a:rPr lang="en-US" sz="2000" b="0" dirty="0" smtClean="0"/>
              <a:t>The </a:t>
            </a:r>
            <a:r>
              <a:rPr lang="en-US" sz="2000" b="0" dirty="0"/>
              <a:t>moderator </a:t>
            </a:r>
            <a:r>
              <a:rPr lang="en-US" sz="2000" dirty="0">
                <a:solidFill>
                  <a:srgbClr val="FF0000"/>
                </a:solidFill>
              </a:rPr>
              <a:t>informs the team about the date, time, and venue of the inspection meeting. </a:t>
            </a:r>
            <a:endParaRPr lang="en-US" sz="2000" dirty="0" smtClean="0">
              <a:solidFill>
                <a:srgbClr val="FF0000"/>
              </a:solidFill>
            </a:endParaRPr>
          </a:p>
          <a:p>
            <a:pPr lvl="1">
              <a:lnSpc>
                <a:spcPct val="150000"/>
              </a:lnSpc>
              <a:spcBef>
                <a:spcPts val="0"/>
              </a:spcBef>
            </a:pPr>
            <a:r>
              <a:rPr lang="en-US" sz="2000" b="0" dirty="0" smtClean="0"/>
              <a:t>The </a:t>
            </a:r>
            <a:r>
              <a:rPr lang="en-US" sz="2000" dirty="0">
                <a:solidFill>
                  <a:srgbClr val="FF0000"/>
                </a:solidFill>
              </a:rPr>
              <a:t>inspectors get adequate time </a:t>
            </a:r>
            <a:r>
              <a:rPr lang="en-US" sz="2000" b="0" dirty="0"/>
              <a:t>to go through the documents and program and ascertain their compliance to the requirements, design, and </a:t>
            </a:r>
            <a:r>
              <a:rPr lang="en-US" sz="2000" b="0" dirty="0" smtClean="0"/>
              <a:t>standards.</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0970909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3. Formal </a:t>
            </a:r>
            <a:r>
              <a:rPr lang="en-IN" sz="1800" dirty="0"/>
              <a:t>inspection </a:t>
            </a:r>
            <a:endParaRPr lang="en-IN" sz="1800" b="0" dirty="0"/>
          </a:p>
          <a:p>
            <a:pPr lvl="1">
              <a:lnSpc>
                <a:spcPct val="150000"/>
              </a:lnSpc>
              <a:spcBef>
                <a:spcPts val="0"/>
              </a:spcBef>
            </a:pPr>
            <a:r>
              <a:rPr lang="en-US" sz="1800" b="0" dirty="0" smtClean="0"/>
              <a:t>The </a:t>
            </a:r>
            <a:r>
              <a:rPr lang="en-US" sz="1800" b="0" dirty="0"/>
              <a:t>inspection team assembles at the agreed time for the inspection meeting (also called the </a:t>
            </a:r>
            <a:r>
              <a:rPr lang="en-US" sz="1800" b="0" i="1" dirty="0"/>
              <a:t>defect logging meeting). </a:t>
            </a:r>
            <a:endParaRPr lang="en-US" sz="1800" b="0" i="1" dirty="0" smtClean="0"/>
          </a:p>
          <a:p>
            <a:pPr lvl="1">
              <a:lnSpc>
                <a:spcPct val="150000"/>
              </a:lnSpc>
              <a:spcBef>
                <a:spcPts val="0"/>
              </a:spcBef>
            </a:pPr>
            <a:r>
              <a:rPr lang="en-US" sz="1800" b="0" dirty="0" smtClean="0"/>
              <a:t>The </a:t>
            </a:r>
            <a:r>
              <a:rPr lang="en-US" sz="1800" b="0" dirty="0"/>
              <a:t>moderator takes the team sequentially through the program code, asking each inspector if there are any defects in that part of the code. </a:t>
            </a:r>
            <a:endParaRPr lang="en-US" sz="1800" b="0" dirty="0" smtClean="0"/>
          </a:p>
          <a:p>
            <a:pPr lvl="1">
              <a:lnSpc>
                <a:spcPct val="150000"/>
              </a:lnSpc>
              <a:spcBef>
                <a:spcPts val="0"/>
              </a:spcBef>
            </a:pPr>
            <a:r>
              <a:rPr lang="en-US" sz="1800" b="0" dirty="0" smtClean="0"/>
              <a:t>If </a:t>
            </a:r>
            <a:r>
              <a:rPr lang="en-US" sz="1800" b="0" dirty="0"/>
              <a:t>any of the inspectors raises a defect, then the inspection team deliberates on the defect and, when agreed that there is a defect, classifies it in two dimensions––</a:t>
            </a:r>
            <a:r>
              <a:rPr lang="en-US" sz="1800" b="0" i="1" dirty="0"/>
              <a:t>minor/major </a:t>
            </a:r>
            <a:r>
              <a:rPr lang="en-US" sz="1800" b="0" dirty="0"/>
              <a:t>and </a:t>
            </a:r>
            <a:r>
              <a:rPr lang="en-US" sz="1800" b="0" i="1" dirty="0"/>
              <a:t>systemic/</a:t>
            </a:r>
            <a:r>
              <a:rPr lang="en-US" sz="1800" b="0" i="1" dirty="0" err="1"/>
              <a:t>mis</a:t>
            </a:r>
            <a:r>
              <a:rPr lang="en-US" sz="1800" b="0" i="1" dirty="0"/>
              <a:t>-execution. </a:t>
            </a:r>
            <a:endParaRPr lang="en-US" sz="1800" b="0" i="1" dirty="0" smtClean="0"/>
          </a:p>
          <a:p>
            <a:pPr lvl="2">
              <a:lnSpc>
                <a:spcPct val="150000"/>
              </a:lnSpc>
              <a:spcBef>
                <a:spcPts val="0"/>
              </a:spcBef>
            </a:pPr>
            <a:r>
              <a:rPr lang="en-US" sz="1800" b="0" dirty="0" smtClean="0"/>
              <a:t>A </a:t>
            </a:r>
            <a:r>
              <a:rPr lang="en-US" sz="1800" b="0" dirty="0" err="1"/>
              <a:t>mis</a:t>
            </a:r>
            <a:r>
              <a:rPr lang="en-US" sz="1800" b="0" dirty="0"/>
              <a:t>-execution defect is one which, as the name suggests, happens because of an error or slip on the part of the author. It is unlikely to be repeated later, either in this work product or in other work products. </a:t>
            </a:r>
            <a:endParaRPr lang="en-US" sz="1800" b="0" dirty="0" smtClean="0"/>
          </a:p>
          <a:p>
            <a:pPr lvl="2">
              <a:lnSpc>
                <a:spcPct val="150000"/>
              </a:lnSpc>
              <a:spcBef>
                <a:spcPts val="0"/>
              </a:spcBef>
            </a:pPr>
            <a:r>
              <a:rPr lang="en-US" sz="1800" b="0" dirty="0" smtClean="0"/>
              <a:t>An </a:t>
            </a:r>
            <a:r>
              <a:rPr lang="en-US" sz="1800" b="0" dirty="0"/>
              <a:t>example of this is using a wrong variable in a statement. Systemic defects, on the other hand, can require correction at a different level. </a:t>
            </a:r>
            <a:endParaRPr lang="en-US" sz="1800" b="0" dirty="0" smtClean="0"/>
          </a:p>
          <a:p>
            <a:pPr lvl="2">
              <a:lnSpc>
                <a:spcPct val="150000"/>
              </a:lnSpc>
              <a:spcBef>
                <a:spcPts val="0"/>
              </a:spcBef>
            </a:pPr>
            <a:r>
              <a:rPr lang="en-US" sz="1800" b="0" dirty="0" smtClean="0"/>
              <a:t>For </a:t>
            </a:r>
            <a:r>
              <a:rPr lang="en-US" sz="1800" b="0" dirty="0"/>
              <a:t>example, an error such as using some machine-specific idiosyncrasies may have to removed by changing the coding standards. Similarly, minor defects are defects that may not substantially affect a program, whereas major defects need immediate attention. </a:t>
            </a:r>
            <a:endParaRPr lang="en-US" sz="1800" b="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19699181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3. Formal </a:t>
            </a:r>
            <a:r>
              <a:rPr lang="en-IN" sz="1800" dirty="0"/>
              <a:t>inspection </a:t>
            </a:r>
            <a:endParaRPr lang="en-IN" sz="1800" b="0" dirty="0"/>
          </a:p>
          <a:p>
            <a:pPr lvl="1">
              <a:lnSpc>
                <a:spcPct val="150000"/>
              </a:lnSpc>
              <a:spcBef>
                <a:spcPts val="0"/>
              </a:spcBef>
            </a:pPr>
            <a:r>
              <a:rPr lang="en-US" sz="2000" b="0" dirty="0" smtClean="0"/>
              <a:t>A </a:t>
            </a:r>
            <a:r>
              <a:rPr lang="en-US" sz="2000" b="0" dirty="0"/>
              <a:t>scribe formally documents the defects found in the inspection meeting and the author takes care of fixing these defects. </a:t>
            </a:r>
            <a:endParaRPr lang="en-US" sz="2000" b="0" dirty="0" smtClean="0"/>
          </a:p>
          <a:p>
            <a:pPr lvl="1">
              <a:lnSpc>
                <a:spcPct val="150000"/>
              </a:lnSpc>
              <a:spcBef>
                <a:spcPts val="0"/>
              </a:spcBef>
            </a:pPr>
            <a:r>
              <a:rPr lang="en-US" sz="2000" b="0" dirty="0" smtClean="0"/>
              <a:t>In </a:t>
            </a:r>
            <a:r>
              <a:rPr lang="en-US" sz="2000" b="0" dirty="0"/>
              <a:t>case the defects are severe, the team may optionally call for a review meeting to inspect the fixes to ensure that they address the problems. </a:t>
            </a:r>
            <a:endParaRPr lang="en-US" sz="2000" b="0" dirty="0" smtClean="0"/>
          </a:p>
          <a:p>
            <a:pPr lvl="1">
              <a:lnSpc>
                <a:spcPct val="150000"/>
              </a:lnSpc>
              <a:spcBef>
                <a:spcPts val="0"/>
              </a:spcBef>
            </a:pPr>
            <a:r>
              <a:rPr lang="en-US" sz="2000" b="0" dirty="0" smtClean="0"/>
              <a:t>In </a:t>
            </a:r>
            <a:r>
              <a:rPr lang="en-US" sz="2000" b="0" dirty="0"/>
              <a:t>any case, defects found through inspection need to be tracked till completion and someone in the team has to verify that the problems have been fixed properly.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28284757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Static </a:t>
            </a:r>
            <a:r>
              <a:rPr lang="en-IN" sz="2000" dirty="0"/>
              <a:t>Analysis Tools </a:t>
            </a:r>
            <a:endParaRPr lang="en-IN" sz="2000" b="0" dirty="0"/>
          </a:p>
          <a:p>
            <a:pPr lvl="1">
              <a:lnSpc>
                <a:spcPct val="150000"/>
              </a:lnSpc>
              <a:spcBef>
                <a:spcPts val="0"/>
              </a:spcBef>
            </a:pPr>
            <a:r>
              <a:rPr lang="en-US" sz="2000" b="0" dirty="0"/>
              <a:t>The review and inspection mechanisms described above involve significant amount of manual work. </a:t>
            </a:r>
            <a:endParaRPr lang="en-US" sz="2000" b="0" dirty="0" smtClean="0"/>
          </a:p>
          <a:p>
            <a:pPr lvl="1">
              <a:lnSpc>
                <a:spcPct val="150000"/>
              </a:lnSpc>
              <a:spcBef>
                <a:spcPts val="0"/>
              </a:spcBef>
            </a:pPr>
            <a:r>
              <a:rPr lang="en-US" sz="2000" b="0" dirty="0" smtClean="0"/>
              <a:t>There </a:t>
            </a:r>
            <a:r>
              <a:rPr lang="en-US" sz="2000" b="0" dirty="0"/>
              <a:t>are several static analysis tools available in the market that can reduce the manual work and perform analysis of the code to find out errors such as those listed </a:t>
            </a:r>
            <a:r>
              <a:rPr lang="en-US" sz="2000" b="0" dirty="0" smtClean="0"/>
              <a:t>below</a:t>
            </a:r>
            <a:r>
              <a:rPr lang="en-US" sz="2000" b="0" dirty="0"/>
              <a:t>:</a:t>
            </a:r>
            <a:endParaRPr lang="en-IN" sz="2000" b="0" dirty="0"/>
          </a:p>
          <a:p>
            <a:pPr lvl="2">
              <a:lnSpc>
                <a:spcPct val="150000"/>
              </a:lnSpc>
              <a:spcBef>
                <a:spcPts val="0"/>
              </a:spcBef>
            </a:pPr>
            <a:r>
              <a:rPr lang="en-US" sz="2000" b="0" dirty="0"/>
              <a:t>1. </a:t>
            </a:r>
            <a:r>
              <a:rPr lang="en-US" sz="2000" b="0" dirty="0" smtClean="0"/>
              <a:t>whether </a:t>
            </a:r>
            <a:r>
              <a:rPr lang="en-US" sz="2000" b="0" dirty="0"/>
              <a:t>there are unreachable codes (usage of GOTO statements sometimes creates this situation; there could be other reasons too</a:t>
            </a:r>
            <a:r>
              <a:rPr lang="en-US" sz="2000" b="0" dirty="0" smtClean="0"/>
              <a:t>).</a:t>
            </a:r>
            <a:endParaRPr lang="en-US" sz="2000" b="0" dirty="0"/>
          </a:p>
          <a:p>
            <a:pPr lvl="2">
              <a:lnSpc>
                <a:spcPct val="150000"/>
              </a:lnSpc>
              <a:spcBef>
                <a:spcPts val="0"/>
              </a:spcBef>
            </a:pPr>
            <a:r>
              <a:rPr lang="en-US" sz="2000" b="0" dirty="0"/>
              <a:t>2. variables declared but not </a:t>
            </a:r>
            <a:r>
              <a:rPr lang="en-US" sz="2000" b="0" dirty="0" smtClean="0"/>
              <a:t>used.</a:t>
            </a:r>
            <a:endParaRPr lang="en-US" sz="2000" b="0" dirty="0"/>
          </a:p>
          <a:p>
            <a:pPr lvl="2">
              <a:lnSpc>
                <a:spcPct val="150000"/>
              </a:lnSpc>
              <a:spcBef>
                <a:spcPts val="0"/>
              </a:spcBef>
            </a:pPr>
            <a:r>
              <a:rPr lang="en-US" sz="2000" b="0" dirty="0"/>
              <a:t>3. mismatch in definition and assignment of values to </a:t>
            </a:r>
            <a:r>
              <a:rPr lang="en-US" sz="2000" b="0" dirty="0" smtClean="0"/>
              <a:t>variables.</a:t>
            </a:r>
            <a:endParaRPr lang="en-US" sz="2000" b="0" dirty="0"/>
          </a:p>
          <a:p>
            <a:pPr lvl="2">
              <a:lnSpc>
                <a:spcPct val="150000"/>
              </a:lnSpc>
              <a:spcBef>
                <a:spcPts val="0"/>
              </a:spcBef>
            </a:pPr>
            <a:r>
              <a:rPr lang="en-US" sz="2000" b="0" dirty="0"/>
              <a:t>4. illegal or error prone typecasting of </a:t>
            </a:r>
            <a:r>
              <a:rPr lang="en-US" sz="2000" b="0" dirty="0" smtClean="0"/>
              <a:t>variables.</a:t>
            </a:r>
            <a:endParaRPr lang="en-US" sz="2000" b="0" dirty="0"/>
          </a:p>
          <a:p>
            <a:pPr lvl="2">
              <a:lnSpc>
                <a:spcPct val="150000"/>
              </a:lnSpc>
              <a:spcBef>
                <a:spcPts val="0"/>
              </a:spcBef>
            </a:pPr>
            <a:r>
              <a:rPr lang="en-US" sz="2000" b="0" dirty="0"/>
              <a:t>5. use of non-portable or architecture-dependent programming </a:t>
            </a:r>
            <a:r>
              <a:rPr lang="en-US" sz="2000" b="0" dirty="0" smtClean="0"/>
              <a:t>constructs. </a:t>
            </a:r>
            <a:endParaRPr lang="en-US" sz="2000" b="0" dirty="0"/>
          </a:p>
          <a:p>
            <a:pPr lvl="2">
              <a:lnSpc>
                <a:spcPct val="150000"/>
              </a:lnSpc>
              <a:spcBef>
                <a:spcPts val="0"/>
              </a:spcBef>
            </a:pPr>
            <a:r>
              <a:rPr lang="en-US" sz="2000" b="0" dirty="0"/>
              <a:t>6. memory allocated but not having corresponding statements for freeing them up </a:t>
            </a:r>
            <a:r>
              <a:rPr lang="en-US" sz="2000" b="0" dirty="0" smtClean="0"/>
              <a:t>memory. </a:t>
            </a:r>
            <a:endParaRPr lang="en-US" sz="2000" b="0" dirty="0"/>
          </a:p>
          <a:p>
            <a:pPr lvl="2">
              <a:lnSpc>
                <a:spcPct val="150000"/>
              </a:lnSpc>
              <a:spcBef>
                <a:spcPts val="0"/>
              </a:spcBef>
            </a:pPr>
            <a:r>
              <a:rPr lang="en-US" sz="2000" b="0" dirty="0"/>
              <a:t>7. calculation of </a:t>
            </a:r>
            <a:r>
              <a:rPr lang="en-US" sz="2000" b="0" dirty="0" err="1"/>
              <a:t>cyclomatic</a:t>
            </a:r>
            <a:r>
              <a:rPr lang="en-US" sz="2000" b="0" dirty="0"/>
              <a:t> </a:t>
            </a:r>
            <a:r>
              <a:rPr lang="en-US" sz="2000" b="0" dirty="0" smtClean="0"/>
              <a:t>complexity.</a:t>
            </a:r>
          </a:p>
          <a:p>
            <a:pPr>
              <a:lnSpc>
                <a:spcPct val="150000"/>
              </a:lnSpc>
              <a:spcBef>
                <a:spcPts val="0"/>
              </a:spcBef>
            </a:pP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2527919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Static </a:t>
            </a:r>
            <a:r>
              <a:rPr lang="en-IN" sz="2200" dirty="0"/>
              <a:t>Analysis Tools </a:t>
            </a:r>
            <a:endParaRPr lang="en-IN" sz="2200" b="0" dirty="0"/>
          </a:p>
          <a:p>
            <a:pPr lvl="1">
              <a:lnSpc>
                <a:spcPct val="150000"/>
              </a:lnSpc>
              <a:spcBef>
                <a:spcPts val="0"/>
              </a:spcBef>
            </a:pPr>
            <a:r>
              <a:rPr lang="en-US" sz="2200" b="0" dirty="0" smtClean="0"/>
              <a:t>These </a:t>
            </a:r>
            <a:r>
              <a:rPr lang="en-US" sz="2200" b="0" dirty="0"/>
              <a:t>static analysis tools can also be considered as an extension of compilers as they use the same concepts and implementation to locate errors. A good compiler is also a static analysis tool. </a:t>
            </a:r>
            <a:endParaRPr lang="en-US" sz="2200" b="0" dirty="0" smtClean="0"/>
          </a:p>
          <a:p>
            <a:pPr lvl="2">
              <a:lnSpc>
                <a:spcPct val="150000"/>
              </a:lnSpc>
              <a:spcBef>
                <a:spcPts val="0"/>
              </a:spcBef>
            </a:pPr>
            <a:r>
              <a:rPr lang="en-US" sz="2200" b="0" dirty="0" smtClean="0"/>
              <a:t>For </a:t>
            </a:r>
            <a:r>
              <a:rPr lang="en-US" sz="2200" b="0" dirty="0"/>
              <a:t>example, most C compilers provide different “levels” of code checking which will catch the various types of programming errors given above. </a:t>
            </a:r>
          </a:p>
          <a:p>
            <a:pPr lvl="1">
              <a:lnSpc>
                <a:spcPct val="150000"/>
              </a:lnSpc>
              <a:spcBef>
                <a:spcPts val="0"/>
              </a:spcBef>
            </a:pPr>
            <a:r>
              <a:rPr lang="en-US" sz="2200" b="0" dirty="0"/>
              <a:t>Some of the static analysis tools can also check compliance for coding standards as prescribed by standards such as POSIX. These tools can also check for consistency in coding guidelines (for example, naming conventions, allowed data types, permissible programming constructs, and so on). </a:t>
            </a:r>
          </a:p>
          <a:p>
            <a:pPr lvl="1">
              <a:lnSpc>
                <a:spcPct val="150000"/>
              </a:lnSpc>
              <a:spcBef>
                <a:spcPts val="0"/>
              </a:spcBef>
            </a:pPr>
            <a:r>
              <a:rPr lang="en-US" sz="2200" b="0" dirty="0"/>
              <a:t>While following any of the methods of human checking—desk checking, walkthroughs, or formal inspections—it is useful to have a code review checklist. </a:t>
            </a:r>
            <a:endParaRPr lang="en-US" sz="2200" b="0" dirty="0" smtClean="0"/>
          </a:p>
          <a:p>
            <a:pPr lvl="1">
              <a:lnSpc>
                <a:spcPct val="150000"/>
              </a:lnSpc>
              <a:spcBef>
                <a:spcPts val="0"/>
              </a:spcBef>
            </a:pPr>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9536001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Static </a:t>
            </a:r>
            <a:r>
              <a:rPr lang="en-IN" sz="2200" dirty="0"/>
              <a:t>Analysis Tools </a:t>
            </a:r>
            <a:endParaRPr lang="en-IN" sz="2200" b="0" dirty="0"/>
          </a:p>
          <a:p>
            <a:pPr lvl="1">
              <a:lnSpc>
                <a:spcPct val="150000"/>
              </a:lnSpc>
              <a:spcBef>
                <a:spcPts val="0"/>
              </a:spcBef>
            </a:pPr>
            <a:r>
              <a:rPr lang="en-US" sz="2200" b="0" dirty="0" smtClean="0"/>
              <a:t>Given </a:t>
            </a:r>
            <a:r>
              <a:rPr lang="en-US" sz="2200" b="0" dirty="0"/>
              <a:t>below is checklist that covers some of the common issues. </a:t>
            </a:r>
            <a:endParaRPr lang="en-US" sz="2200" b="0" dirty="0" smtClean="0"/>
          </a:p>
          <a:p>
            <a:pPr lvl="1">
              <a:lnSpc>
                <a:spcPct val="150000"/>
              </a:lnSpc>
              <a:spcBef>
                <a:spcPts val="0"/>
              </a:spcBef>
            </a:pPr>
            <a:r>
              <a:rPr lang="en-US" sz="2200" b="0" dirty="0" smtClean="0"/>
              <a:t>Every </a:t>
            </a:r>
            <a:r>
              <a:rPr lang="en-US" sz="2200" b="0" dirty="0"/>
              <a:t>organization should develop its own code review checklist. The checklist should be kept current with new learning as they come about. </a:t>
            </a:r>
          </a:p>
          <a:p>
            <a:pPr lvl="1">
              <a:lnSpc>
                <a:spcPct val="150000"/>
              </a:lnSpc>
              <a:spcBef>
                <a:spcPts val="0"/>
              </a:spcBef>
            </a:pPr>
            <a:r>
              <a:rPr lang="en-US" sz="2200" b="0" dirty="0"/>
              <a:t>In a multi-product organization, the checklist may be at two </a:t>
            </a:r>
            <a:r>
              <a:rPr lang="en-US" sz="2200" b="0" dirty="0" smtClean="0"/>
              <a:t>levels:</a:t>
            </a:r>
          </a:p>
          <a:p>
            <a:pPr lvl="2">
              <a:lnSpc>
                <a:spcPct val="150000"/>
              </a:lnSpc>
              <a:spcBef>
                <a:spcPts val="0"/>
              </a:spcBef>
            </a:pPr>
            <a:r>
              <a:rPr lang="en-US" sz="2200" dirty="0">
                <a:solidFill>
                  <a:srgbClr val="FF0000"/>
                </a:solidFill>
              </a:rPr>
              <a:t>F</a:t>
            </a:r>
            <a:r>
              <a:rPr lang="en-US" sz="2200" dirty="0" smtClean="0">
                <a:solidFill>
                  <a:srgbClr val="FF0000"/>
                </a:solidFill>
              </a:rPr>
              <a:t>irst</a:t>
            </a:r>
            <a:r>
              <a:rPr lang="en-US" sz="2200" dirty="0">
                <a:solidFill>
                  <a:srgbClr val="FF0000"/>
                </a:solidFill>
              </a:rPr>
              <a:t>, </a:t>
            </a:r>
            <a:r>
              <a:rPr lang="en-US" sz="2200" b="0" dirty="0"/>
              <a:t>an organization-wide checklist that will include issues such as organizational coding standards, documentation standards, and so on; </a:t>
            </a:r>
            <a:endParaRPr lang="en-US" sz="2200" b="0" dirty="0" smtClean="0"/>
          </a:p>
          <a:p>
            <a:pPr lvl="2">
              <a:lnSpc>
                <a:spcPct val="150000"/>
              </a:lnSpc>
              <a:spcBef>
                <a:spcPts val="0"/>
              </a:spcBef>
            </a:pPr>
            <a:r>
              <a:rPr lang="en-US" sz="2200" dirty="0">
                <a:solidFill>
                  <a:srgbClr val="FF0000"/>
                </a:solidFill>
              </a:rPr>
              <a:t>S</a:t>
            </a:r>
            <a:r>
              <a:rPr lang="en-US" sz="2200" dirty="0" smtClean="0">
                <a:solidFill>
                  <a:srgbClr val="FF0000"/>
                </a:solidFill>
              </a:rPr>
              <a:t>econd</a:t>
            </a:r>
            <a:r>
              <a:rPr lang="en-US" sz="2200" dirty="0"/>
              <a:t>, </a:t>
            </a:r>
            <a:r>
              <a:rPr lang="en-US" sz="2200" b="0" dirty="0"/>
              <a:t>a product-or project-specific checklist that addresses issues specific to the product or project. </a:t>
            </a: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1609414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100" dirty="0" smtClean="0"/>
              <a:t>What is White </a:t>
            </a:r>
            <a:r>
              <a:rPr lang="en-US" sz="2100" dirty="0"/>
              <a:t>B</a:t>
            </a:r>
            <a:r>
              <a:rPr lang="en-US" sz="2100" dirty="0" smtClean="0"/>
              <a:t>ox </a:t>
            </a:r>
            <a:r>
              <a:rPr lang="en-US" sz="2100" dirty="0"/>
              <a:t>T</a:t>
            </a:r>
            <a:r>
              <a:rPr lang="en-US" sz="2100" dirty="0" smtClean="0"/>
              <a:t>esting? </a:t>
            </a:r>
            <a:endParaRPr lang="en-US" sz="2100" b="0" dirty="0" smtClean="0"/>
          </a:p>
          <a:p>
            <a:pPr lvl="1">
              <a:lnSpc>
                <a:spcPct val="150000"/>
              </a:lnSpc>
              <a:spcBef>
                <a:spcPts val="0"/>
              </a:spcBef>
            </a:pPr>
            <a:r>
              <a:rPr lang="en-US" dirty="0" smtClean="0"/>
              <a:t>Every </a:t>
            </a:r>
            <a:r>
              <a:rPr lang="en-US" dirty="0"/>
              <a:t>software product is realized by means of a program code. </a:t>
            </a:r>
            <a:endParaRPr lang="en-US" dirty="0" smtClean="0"/>
          </a:p>
          <a:p>
            <a:pPr lvl="1">
              <a:lnSpc>
                <a:spcPct val="150000"/>
              </a:lnSpc>
              <a:spcBef>
                <a:spcPts val="0"/>
              </a:spcBef>
            </a:pPr>
            <a:r>
              <a:rPr lang="en-US" dirty="0" smtClean="0">
                <a:solidFill>
                  <a:srgbClr val="FF0000"/>
                </a:solidFill>
              </a:rPr>
              <a:t>White </a:t>
            </a:r>
            <a:r>
              <a:rPr lang="en-US" dirty="0">
                <a:solidFill>
                  <a:srgbClr val="FF0000"/>
                </a:solidFill>
              </a:rPr>
              <a:t>box testing is a way of testing the external functionality of the code by examining and testing the program code that realizes the external functionality. </a:t>
            </a:r>
            <a:r>
              <a:rPr lang="en-US" dirty="0"/>
              <a:t>This is also known as clear box, or glass box or open box testing. </a:t>
            </a:r>
          </a:p>
          <a:p>
            <a:pPr lvl="1">
              <a:lnSpc>
                <a:spcPct val="150000"/>
              </a:lnSpc>
              <a:spcBef>
                <a:spcPts val="0"/>
              </a:spcBef>
            </a:pPr>
            <a:r>
              <a:rPr lang="en-US" dirty="0"/>
              <a:t>White box testing takes into account the </a:t>
            </a:r>
            <a:r>
              <a:rPr lang="en-US" dirty="0">
                <a:solidFill>
                  <a:srgbClr val="FF0000"/>
                </a:solidFill>
              </a:rPr>
              <a:t>program code, code structure, and internal design flow</a:t>
            </a:r>
            <a:r>
              <a:rPr lang="en-US" dirty="0"/>
              <a:t>. </a:t>
            </a:r>
            <a:endParaRPr lang="en-US" dirty="0" smtClean="0"/>
          </a:p>
          <a:p>
            <a:pPr lvl="1">
              <a:lnSpc>
                <a:spcPct val="150000"/>
              </a:lnSpc>
              <a:spcBef>
                <a:spcPts val="0"/>
              </a:spcBef>
            </a:pPr>
            <a:r>
              <a:rPr lang="en-US" dirty="0" smtClean="0"/>
              <a:t>A </a:t>
            </a:r>
            <a:r>
              <a:rPr lang="en-US" dirty="0"/>
              <a:t>number of defects come about because </a:t>
            </a:r>
            <a:r>
              <a:rPr lang="en-US" dirty="0">
                <a:solidFill>
                  <a:srgbClr val="FF0000"/>
                </a:solidFill>
              </a:rPr>
              <a:t>of incorrect translation of requirements and design into program code.</a:t>
            </a:r>
            <a:r>
              <a:rPr lang="en-US" dirty="0"/>
              <a:t> Some other defects are created by programming errors and programming language idiosyncrasies. </a:t>
            </a:r>
            <a:endParaRPr lang="en-US" dirty="0" smtClean="0"/>
          </a:p>
          <a:p>
            <a:pPr lvl="1">
              <a:lnSpc>
                <a:spcPct val="150000"/>
              </a:lnSpc>
              <a:spcBef>
                <a:spcPts val="0"/>
              </a:spcBef>
            </a:pPr>
            <a:r>
              <a:rPr lang="en-US" dirty="0" smtClean="0"/>
              <a:t>The </a:t>
            </a:r>
            <a:r>
              <a:rPr lang="en-US" dirty="0"/>
              <a:t>different methods of white box testing </a:t>
            </a:r>
            <a:r>
              <a:rPr lang="en-US" dirty="0" smtClean="0"/>
              <a:t>can </a:t>
            </a:r>
            <a:r>
              <a:rPr lang="en-US" dirty="0"/>
              <a:t>help </a:t>
            </a:r>
            <a:r>
              <a:rPr lang="en-US" dirty="0" smtClean="0"/>
              <a:t>us to reduce </a:t>
            </a:r>
            <a:r>
              <a:rPr lang="en-US" dirty="0"/>
              <a:t>the delay between the injection of a defect in the program code and its detection. </a:t>
            </a:r>
            <a:endParaRPr lang="en-US"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“White Box Testing"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39736670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CODE </a:t>
            </a:r>
            <a:r>
              <a:rPr lang="en-IN" sz="2200" dirty="0"/>
              <a:t>REVIEW CHECKLIST </a:t>
            </a:r>
            <a:endParaRPr lang="en-IN" sz="2200" dirty="0" smtClean="0"/>
          </a:p>
          <a:p>
            <a:pPr lvl="1">
              <a:lnSpc>
                <a:spcPct val="150000"/>
              </a:lnSpc>
              <a:spcBef>
                <a:spcPts val="0"/>
              </a:spcBef>
            </a:pPr>
            <a:r>
              <a:rPr lang="en-IN" sz="2200" dirty="0"/>
              <a:t>DATA ITEM DECLARATION RELATED </a:t>
            </a:r>
            <a:endParaRPr lang="en-IN" sz="2200" b="0" dirty="0"/>
          </a:p>
          <a:p>
            <a:pPr lvl="2">
              <a:lnSpc>
                <a:spcPct val="150000"/>
              </a:lnSpc>
              <a:spcBef>
                <a:spcPts val="0"/>
              </a:spcBef>
            </a:pPr>
            <a:r>
              <a:rPr lang="en-US" sz="2200" b="0" dirty="0" smtClean="0"/>
              <a:t>Are </a:t>
            </a:r>
            <a:r>
              <a:rPr lang="en-US" sz="2200" b="0" dirty="0"/>
              <a:t>the names of the variables meaningful? </a:t>
            </a:r>
          </a:p>
          <a:p>
            <a:pPr lvl="2">
              <a:lnSpc>
                <a:spcPct val="150000"/>
              </a:lnSpc>
              <a:spcBef>
                <a:spcPts val="0"/>
              </a:spcBef>
            </a:pPr>
            <a:r>
              <a:rPr lang="en-US" sz="2200" b="0" dirty="0" smtClean="0"/>
              <a:t>If </a:t>
            </a:r>
            <a:r>
              <a:rPr lang="en-US" sz="2200" b="0" dirty="0"/>
              <a:t>the programming language allows mixed case names, are there variable names with confusing use of lower case letters and capital letters? </a:t>
            </a:r>
          </a:p>
          <a:p>
            <a:pPr lvl="2">
              <a:lnSpc>
                <a:spcPct val="150000"/>
              </a:lnSpc>
              <a:spcBef>
                <a:spcPts val="0"/>
              </a:spcBef>
            </a:pPr>
            <a:r>
              <a:rPr lang="en-IN" sz="2200" b="0" dirty="0" smtClean="0"/>
              <a:t>Are </a:t>
            </a:r>
            <a:r>
              <a:rPr lang="en-IN" sz="2200" b="0" dirty="0"/>
              <a:t>the variables initialized? </a:t>
            </a:r>
          </a:p>
          <a:p>
            <a:pPr lvl="2">
              <a:lnSpc>
                <a:spcPct val="150000"/>
              </a:lnSpc>
              <a:spcBef>
                <a:spcPts val="0"/>
              </a:spcBef>
            </a:pPr>
            <a:r>
              <a:rPr lang="en-US" sz="2200" b="0" dirty="0" smtClean="0"/>
              <a:t>Are </a:t>
            </a:r>
            <a:r>
              <a:rPr lang="en-US" sz="2200" b="0" dirty="0"/>
              <a:t>there similar sounding names (especially words in singular and plural)? [These could be possible causes of unintended errors.] </a:t>
            </a:r>
          </a:p>
          <a:p>
            <a:pPr lvl="2">
              <a:lnSpc>
                <a:spcPct val="150000"/>
              </a:lnSpc>
              <a:spcBef>
                <a:spcPts val="0"/>
              </a:spcBef>
            </a:pPr>
            <a:r>
              <a:rPr lang="en-US" sz="2200" b="0" dirty="0" smtClean="0"/>
              <a:t>Are </a:t>
            </a:r>
            <a:r>
              <a:rPr lang="en-US" sz="2200" b="0" dirty="0"/>
              <a:t>all the common </a:t>
            </a:r>
            <a:r>
              <a:rPr lang="en-US" sz="2200" b="0" dirty="0" smtClean="0"/>
              <a:t>stru</a:t>
            </a:r>
            <a:r>
              <a:rPr lang="en-US" sz="2200" b="0" dirty="0"/>
              <a:t>c</a:t>
            </a:r>
            <a:r>
              <a:rPr lang="en-US" sz="2200" b="0" dirty="0" smtClean="0"/>
              <a:t>tures</a:t>
            </a:r>
            <a:r>
              <a:rPr lang="en-US" sz="2200" b="0" dirty="0"/>
              <a:t>, constants, and flags to be used defined in a header file rather than in each file separately? </a:t>
            </a:r>
          </a:p>
          <a:p>
            <a:pPr lvl="2">
              <a:lnSpc>
                <a:spcPct val="150000"/>
              </a:lnSpc>
              <a:spcBef>
                <a:spcPts val="0"/>
              </a:spcBef>
            </a:pPr>
            <a:endParaRPr lang="en-IN" sz="16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35361863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CODE </a:t>
            </a:r>
            <a:r>
              <a:rPr lang="en-IN" sz="2200" dirty="0"/>
              <a:t>REVIEW CHECKLIST </a:t>
            </a:r>
            <a:endParaRPr lang="en-IN" sz="2200" dirty="0" smtClean="0"/>
          </a:p>
          <a:p>
            <a:pPr lvl="1">
              <a:lnSpc>
                <a:spcPct val="150000"/>
              </a:lnSpc>
              <a:spcBef>
                <a:spcPts val="0"/>
              </a:spcBef>
            </a:pPr>
            <a:r>
              <a:rPr lang="en-IN" sz="2200" dirty="0" smtClean="0"/>
              <a:t>DATA </a:t>
            </a:r>
            <a:r>
              <a:rPr lang="en-IN" sz="2200" dirty="0"/>
              <a:t>USAGE RELATED </a:t>
            </a:r>
            <a:endParaRPr lang="en-IN" sz="2200" b="0" dirty="0"/>
          </a:p>
          <a:p>
            <a:pPr lvl="2">
              <a:lnSpc>
                <a:spcPct val="150000"/>
              </a:lnSpc>
              <a:spcBef>
                <a:spcPts val="0"/>
              </a:spcBef>
            </a:pPr>
            <a:r>
              <a:rPr lang="en-US" sz="2200" b="0" dirty="0" smtClean="0"/>
              <a:t>Are </a:t>
            </a:r>
            <a:r>
              <a:rPr lang="en-US" sz="2200" b="0" dirty="0"/>
              <a:t>values of right data types being assigned to the variables? </a:t>
            </a:r>
          </a:p>
          <a:p>
            <a:pPr lvl="2">
              <a:lnSpc>
                <a:spcPct val="150000"/>
              </a:lnSpc>
              <a:spcBef>
                <a:spcPts val="0"/>
              </a:spcBef>
            </a:pPr>
            <a:r>
              <a:rPr lang="en-US" sz="2200" b="0" dirty="0" smtClean="0"/>
              <a:t>Is </a:t>
            </a:r>
            <a:r>
              <a:rPr lang="en-US" sz="2200" b="0" dirty="0"/>
              <a:t>the access of data from any standard files, repositories, or databases done through publicly supported interfaces? </a:t>
            </a:r>
          </a:p>
          <a:p>
            <a:pPr lvl="2">
              <a:lnSpc>
                <a:spcPct val="150000"/>
              </a:lnSpc>
              <a:spcBef>
                <a:spcPts val="0"/>
              </a:spcBef>
            </a:pPr>
            <a:r>
              <a:rPr lang="en-US" sz="2200" b="0" dirty="0" smtClean="0"/>
              <a:t>If </a:t>
            </a:r>
            <a:r>
              <a:rPr lang="en-US" sz="2200" b="0" dirty="0"/>
              <a:t>pointers are used, are they initialized properly? </a:t>
            </a:r>
          </a:p>
          <a:p>
            <a:pPr lvl="2">
              <a:lnSpc>
                <a:spcPct val="150000"/>
              </a:lnSpc>
              <a:spcBef>
                <a:spcPts val="0"/>
              </a:spcBef>
            </a:pPr>
            <a:r>
              <a:rPr lang="en-US" sz="2200" b="0" dirty="0" smtClean="0"/>
              <a:t>Are </a:t>
            </a:r>
            <a:r>
              <a:rPr lang="en-US" sz="2200" b="0" dirty="0"/>
              <a:t>bounds to array subscripts and pointers properly checked? </a:t>
            </a:r>
          </a:p>
          <a:p>
            <a:pPr lvl="2">
              <a:lnSpc>
                <a:spcPct val="150000"/>
              </a:lnSpc>
              <a:spcBef>
                <a:spcPts val="0"/>
              </a:spcBef>
            </a:pPr>
            <a:r>
              <a:rPr lang="en-US" sz="2200" b="0" dirty="0" smtClean="0"/>
              <a:t>Has </a:t>
            </a:r>
            <a:r>
              <a:rPr lang="en-US" sz="2200" b="0" dirty="0"/>
              <a:t>the usage of similar-looking operators (for example,=and == or &amp; and &amp;&amp; in C) checked? </a:t>
            </a:r>
          </a:p>
          <a:p>
            <a:pPr lvl="2">
              <a:lnSpc>
                <a:spcPct val="150000"/>
              </a:lnSpc>
              <a:spcBef>
                <a:spcPts val="0"/>
              </a:spcBef>
            </a:pPr>
            <a:endParaRPr lang="en-IN" sz="16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a:t>
            </a:r>
            <a:r>
              <a:rPr lang="en-US" altLang="zh-CN" sz="2800" b="1" dirty="0" smtClean="0">
                <a:solidFill>
                  <a:schemeClr val="bg1"/>
                </a:solidFill>
                <a:latin typeface="Tinos"/>
              </a:rPr>
              <a:t>Testing</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16856966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950" dirty="0" smtClean="0"/>
              <a:t>CODE </a:t>
            </a:r>
            <a:r>
              <a:rPr lang="en-IN" sz="1950" dirty="0"/>
              <a:t>REVIEW CHECKLIST </a:t>
            </a:r>
            <a:endParaRPr lang="en-IN" sz="1950" dirty="0" smtClean="0"/>
          </a:p>
          <a:p>
            <a:pPr lvl="1">
              <a:lnSpc>
                <a:spcPct val="150000"/>
              </a:lnSpc>
              <a:spcBef>
                <a:spcPts val="0"/>
              </a:spcBef>
            </a:pPr>
            <a:r>
              <a:rPr lang="en-IN" sz="1950" b="0" dirty="0" smtClean="0"/>
              <a:t>CONTROL </a:t>
            </a:r>
            <a:r>
              <a:rPr lang="en-IN" sz="1950" b="0" dirty="0"/>
              <a:t>FLOW RELATED </a:t>
            </a:r>
          </a:p>
          <a:p>
            <a:pPr lvl="2">
              <a:lnSpc>
                <a:spcPct val="150000"/>
              </a:lnSpc>
              <a:spcBef>
                <a:spcPts val="0"/>
              </a:spcBef>
            </a:pPr>
            <a:r>
              <a:rPr lang="en-US" sz="1950" b="0" dirty="0"/>
              <a:t> </a:t>
            </a:r>
            <a:r>
              <a:rPr lang="en-US" sz="1950" b="0" dirty="0" smtClean="0"/>
              <a:t>Are </a:t>
            </a:r>
            <a:r>
              <a:rPr lang="en-US" sz="1950" b="0" dirty="0"/>
              <a:t>all the conditional paths reachable? </a:t>
            </a:r>
          </a:p>
          <a:p>
            <a:pPr lvl="2">
              <a:lnSpc>
                <a:spcPct val="150000"/>
              </a:lnSpc>
              <a:spcBef>
                <a:spcPts val="0"/>
              </a:spcBef>
            </a:pPr>
            <a:r>
              <a:rPr lang="en-US" sz="1950" b="0" dirty="0" smtClean="0"/>
              <a:t> Are </a:t>
            </a:r>
            <a:r>
              <a:rPr lang="en-US" sz="1950" b="0" dirty="0"/>
              <a:t>all the </a:t>
            </a:r>
            <a:r>
              <a:rPr lang="en-US" sz="1950" b="0" dirty="0" smtClean="0"/>
              <a:t>individual </a:t>
            </a:r>
            <a:r>
              <a:rPr lang="en-US" sz="1950" b="0" dirty="0"/>
              <a:t>conditions in a complex condition separately evaluated? </a:t>
            </a:r>
          </a:p>
          <a:p>
            <a:pPr lvl="2">
              <a:lnSpc>
                <a:spcPct val="150000"/>
              </a:lnSpc>
              <a:spcBef>
                <a:spcPts val="0"/>
              </a:spcBef>
            </a:pPr>
            <a:r>
              <a:rPr lang="en-US" sz="1950" b="0" dirty="0"/>
              <a:t> </a:t>
            </a:r>
            <a:r>
              <a:rPr lang="en-US" sz="1950" b="0" dirty="0" smtClean="0"/>
              <a:t>If </a:t>
            </a:r>
            <a:r>
              <a:rPr lang="en-US" sz="1950" b="0" dirty="0"/>
              <a:t>there is a nested IF statement, are the THEN and ELSE parts appropriately delimited? </a:t>
            </a:r>
          </a:p>
          <a:p>
            <a:pPr lvl="2">
              <a:lnSpc>
                <a:spcPct val="150000"/>
              </a:lnSpc>
              <a:spcBef>
                <a:spcPts val="0"/>
              </a:spcBef>
            </a:pPr>
            <a:r>
              <a:rPr lang="en-US" sz="1950" b="0" dirty="0" smtClean="0"/>
              <a:t> </a:t>
            </a:r>
            <a:r>
              <a:rPr lang="en-US" sz="1950" b="0" dirty="0"/>
              <a:t>In the case of a multi-way branch like SWITCH / CASE statement, is a default clause provided? Are the breaks after each CASE appropriate? </a:t>
            </a:r>
          </a:p>
          <a:p>
            <a:pPr lvl="2">
              <a:lnSpc>
                <a:spcPct val="150000"/>
              </a:lnSpc>
              <a:spcBef>
                <a:spcPts val="0"/>
              </a:spcBef>
            </a:pPr>
            <a:r>
              <a:rPr lang="en-US" sz="1950" b="0" dirty="0" smtClean="0"/>
              <a:t> </a:t>
            </a:r>
            <a:r>
              <a:rPr lang="en-US" sz="1950" b="0" dirty="0"/>
              <a:t>Is there any part of code that is unreachable? </a:t>
            </a:r>
          </a:p>
          <a:p>
            <a:pPr lvl="2">
              <a:lnSpc>
                <a:spcPct val="150000"/>
              </a:lnSpc>
              <a:spcBef>
                <a:spcPts val="0"/>
              </a:spcBef>
            </a:pPr>
            <a:r>
              <a:rPr lang="en-US" sz="1950" b="0" dirty="0" smtClean="0"/>
              <a:t> </a:t>
            </a:r>
            <a:r>
              <a:rPr lang="en-US" sz="1950" b="0" dirty="0"/>
              <a:t>Are there any loops that will never execute? </a:t>
            </a:r>
          </a:p>
          <a:p>
            <a:pPr lvl="2">
              <a:lnSpc>
                <a:spcPct val="150000"/>
              </a:lnSpc>
              <a:spcBef>
                <a:spcPts val="0"/>
              </a:spcBef>
            </a:pPr>
            <a:r>
              <a:rPr lang="en-US" sz="1950" b="0" dirty="0" smtClean="0"/>
              <a:t> </a:t>
            </a:r>
            <a:r>
              <a:rPr lang="en-US" sz="1950" b="0" dirty="0"/>
              <a:t>Are there any loops where the final condition will never be met and hence cause the program to go into an infinite loop? </a:t>
            </a:r>
          </a:p>
          <a:p>
            <a:pPr lvl="2">
              <a:lnSpc>
                <a:spcPct val="150000"/>
              </a:lnSpc>
              <a:spcBef>
                <a:spcPts val="0"/>
              </a:spcBef>
            </a:pPr>
            <a:r>
              <a:rPr lang="en-US" sz="1950" b="0" dirty="0" smtClean="0"/>
              <a:t> </a:t>
            </a:r>
            <a:r>
              <a:rPr lang="en-US" sz="1950" b="0" dirty="0"/>
              <a:t>What is the level of nesting of the conditional statements? Can the code be simplified to reduce complexity? </a:t>
            </a:r>
          </a:p>
          <a:p>
            <a:pPr lvl="2">
              <a:lnSpc>
                <a:spcPct val="150000"/>
              </a:lnSpc>
              <a:spcBef>
                <a:spcPts val="0"/>
              </a:spcBef>
            </a:pP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25195154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CODE </a:t>
            </a:r>
            <a:r>
              <a:rPr lang="en-IN" sz="2000" dirty="0"/>
              <a:t>REVIEW CHECKLIST </a:t>
            </a:r>
            <a:endParaRPr lang="en-IN" sz="2000" dirty="0" smtClean="0"/>
          </a:p>
          <a:p>
            <a:pPr lvl="1">
              <a:lnSpc>
                <a:spcPct val="150000"/>
              </a:lnSpc>
              <a:spcBef>
                <a:spcPts val="0"/>
              </a:spcBef>
            </a:pPr>
            <a:r>
              <a:rPr lang="en-IN" sz="2000" dirty="0" smtClean="0"/>
              <a:t>STANDARDS </a:t>
            </a:r>
            <a:r>
              <a:rPr lang="en-IN" sz="2000" dirty="0"/>
              <a:t>RELATED </a:t>
            </a:r>
            <a:endParaRPr lang="en-IN" sz="2000" b="0" dirty="0"/>
          </a:p>
          <a:p>
            <a:pPr lvl="2">
              <a:lnSpc>
                <a:spcPct val="150000"/>
              </a:lnSpc>
              <a:spcBef>
                <a:spcPts val="0"/>
              </a:spcBef>
            </a:pPr>
            <a:r>
              <a:rPr lang="en-US" sz="2000" b="0" dirty="0" smtClean="0"/>
              <a:t> </a:t>
            </a:r>
            <a:r>
              <a:rPr lang="en-US" sz="2000" b="0" dirty="0"/>
              <a:t>Does the code follow the coding conventions of the organization? </a:t>
            </a:r>
          </a:p>
          <a:p>
            <a:pPr lvl="2">
              <a:lnSpc>
                <a:spcPct val="150000"/>
              </a:lnSpc>
              <a:spcBef>
                <a:spcPts val="0"/>
              </a:spcBef>
            </a:pPr>
            <a:r>
              <a:rPr lang="en-US" sz="2000" b="0" dirty="0" smtClean="0"/>
              <a:t> </a:t>
            </a:r>
            <a:r>
              <a:rPr lang="en-US" sz="2000" b="0" dirty="0"/>
              <a:t>Does the code follow any coding conventions that are platform specific (for example, GUI calls specific to Windows or Swing) </a:t>
            </a:r>
          </a:p>
          <a:p>
            <a:pPr lvl="1">
              <a:lnSpc>
                <a:spcPct val="150000"/>
              </a:lnSpc>
              <a:spcBef>
                <a:spcPts val="0"/>
              </a:spcBef>
            </a:pPr>
            <a:r>
              <a:rPr lang="en-IN" sz="2000" dirty="0" smtClean="0"/>
              <a:t>STYLE </a:t>
            </a:r>
            <a:r>
              <a:rPr lang="en-IN" sz="2000" dirty="0"/>
              <a:t>RELATED </a:t>
            </a:r>
            <a:endParaRPr lang="en-IN" sz="2000" b="0" dirty="0"/>
          </a:p>
          <a:p>
            <a:pPr lvl="2">
              <a:lnSpc>
                <a:spcPct val="150000"/>
              </a:lnSpc>
              <a:spcBef>
                <a:spcPts val="0"/>
              </a:spcBef>
            </a:pPr>
            <a:r>
              <a:rPr lang="en-US" sz="2000" b="0" dirty="0"/>
              <a:t> </a:t>
            </a:r>
            <a:r>
              <a:rPr lang="en-US" sz="2000" b="0" dirty="0" smtClean="0"/>
              <a:t>Are </a:t>
            </a:r>
            <a:r>
              <a:rPr lang="en-US" sz="2000" b="0" dirty="0"/>
              <a:t>unhealthy programming constructs (for example, global variables in C, ALTER statement in COBOL) being used in the program? </a:t>
            </a:r>
          </a:p>
          <a:p>
            <a:pPr lvl="2">
              <a:lnSpc>
                <a:spcPct val="150000"/>
              </a:lnSpc>
              <a:spcBef>
                <a:spcPts val="0"/>
              </a:spcBef>
            </a:pPr>
            <a:r>
              <a:rPr lang="en-US" sz="2000" b="0" dirty="0" smtClean="0"/>
              <a:t> </a:t>
            </a:r>
            <a:r>
              <a:rPr lang="en-US" sz="2000" b="0" dirty="0"/>
              <a:t>Is there usage of specific idiosyncrasies of a particular machine architecture or a given version of an underlying product (for example, using “undocumented” features)? </a:t>
            </a:r>
          </a:p>
          <a:p>
            <a:pPr lvl="2">
              <a:lnSpc>
                <a:spcPct val="150000"/>
              </a:lnSpc>
              <a:spcBef>
                <a:spcPts val="0"/>
              </a:spcBef>
            </a:pPr>
            <a:r>
              <a:rPr lang="en-US" sz="2000" b="0" dirty="0" smtClean="0"/>
              <a:t> </a:t>
            </a:r>
            <a:r>
              <a:rPr lang="en-US" sz="2000" b="0" dirty="0"/>
              <a:t>Is sufficient attention being paid to readability issues like indentation of code? </a:t>
            </a:r>
          </a:p>
          <a:p>
            <a:pPr lvl="2">
              <a:lnSpc>
                <a:spcPct val="150000"/>
              </a:lnSpc>
              <a:spcBef>
                <a:spcPts val="0"/>
              </a:spcBef>
            </a:pP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89626410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CODE </a:t>
            </a:r>
            <a:r>
              <a:rPr lang="en-IN" sz="2200" dirty="0"/>
              <a:t>REVIEW CHECKLIST </a:t>
            </a:r>
            <a:endParaRPr lang="en-IN" sz="2200" dirty="0" smtClean="0"/>
          </a:p>
          <a:p>
            <a:pPr lvl="1">
              <a:lnSpc>
                <a:spcPct val="150000"/>
              </a:lnSpc>
              <a:spcBef>
                <a:spcPts val="0"/>
              </a:spcBef>
            </a:pPr>
            <a:r>
              <a:rPr lang="en-IN" sz="2200" dirty="0" smtClean="0"/>
              <a:t>MISCELLANEOUS </a:t>
            </a:r>
            <a:endParaRPr lang="en-IN" sz="2200" b="0" dirty="0"/>
          </a:p>
          <a:p>
            <a:pPr lvl="2">
              <a:lnSpc>
                <a:spcPct val="150000"/>
              </a:lnSpc>
              <a:spcBef>
                <a:spcPts val="0"/>
              </a:spcBef>
            </a:pPr>
            <a:r>
              <a:rPr lang="en-US" sz="2200" b="0" dirty="0"/>
              <a:t> </a:t>
            </a:r>
            <a:r>
              <a:rPr lang="en-US" sz="2200" b="0" dirty="0" smtClean="0"/>
              <a:t>Have </a:t>
            </a:r>
            <a:r>
              <a:rPr lang="en-US" sz="2200" b="0" dirty="0"/>
              <a:t>you checked for memory leaks (for example, memory acquired but not explicitly freed)? </a:t>
            </a:r>
          </a:p>
          <a:p>
            <a:pPr lvl="1">
              <a:lnSpc>
                <a:spcPct val="150000"/>
              </a:lnSpc>
              <a:spcBef>
                <a:spcPts val="0"/>
              </a:spcBef>
            </a:pPr>
            <a:r>
              <a:rPr lang="en-IN" sz="2200" dirty="0" smtClean="0"/>
              <a:t>DOCUMENTATION </a:t>
            </a:r>
            <a:r>
              <a:rPr lang="en-IN" sz="2200" dirty="0"/>
              <a:t>RELATED </a:t>
            </a:r>
            <a:endParaRPr lang="en-IN" sz="2200" b="0" dirty="0"/>
          </a:p>
          <a:p>
            <a:pPr lvl="2">
              <a:lnSpc>
                <a:spcPct val="150000"/>
              </a:lnSpc>
              <a:spcBef>
                <a:spcPts val="0"/>
              </a:spcBef>
            </a:pPr>
            <a:r>
              <a:rPr lang="en-US" sz="2200" b="0" dirty="0" smtClean="0"/>
              <a:t> </a:t>
            </a:r>
            <a:r>
              <a:rPr lang="en-US" sz="2200" b="0" dirty="0"/>
              <a:t>Is the code adequately documented, especially where the logic is complex or the section of code is critical for product functioning? </a:t>
            </a:r>
          </a:p>
          <a:p>
            <a:pPr lvl="2">
              <a:lnSpc>
                <a:spcPct val="150000"/>
              </a:lnSpc>
              <a:spcBef>
                <a:spcPts val="0"/>
              </a:spcBef>
            </a:pPr>
            <a:r>
              <a:rPr lang="en-US" sz="2200" b="0" dirty="0" smtClean="0"/>
              <a:t> </a:t>
            </a:r>
            <a:r>
              <a:rPr lang="en-US" sz="2200" b="0" dirty="0"/>
              <a:t>Is appropriate change history documented? </a:t>
            </a:r>
          </a:p>
          <a:p>
            <a:pPr lvl="2">
              <a:lnSpc>
                <a:spcPct val="150000"/>
              </a:lnSpc>
              <a:spcBef>
                <a:spcPts val="0"/>
              </a:spcBef>
            </a:pPr>
            <a:r>
              <a:rPr lang="en-US" sz="2200" b="0" dirty="0" smtClean="0"/>
              <a:t> </a:t>
            </a:r>
            <a:r>
              <a:rPr lang="en-US" sz="2200" b="0" dirty="0"/>
              <a:t>Are the interfaces and the parameters thereof properly documented? </a:t>
            </a:r>
          </a:p>
          <a:p>
            <a:pPr lvl="4">
              <a:lnSpc>
                <a:spcPct val="150000"/>
              </a:lnSpc>
              <a:spcBef>
                <a:spcPts val="0"/>
              </a:spcBef>
            </a:pPr>
            <a:endParaRPr lang="en-IN"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20308518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STRUCTURAL </a:t>
            </a:r>
            <a:r>
              <a:rPr lang="en-IN" sz="2000" dirty="0"/>
              <a:t>TESTING </a:t>
            </a:r>
            <a:endParaRPr lang="en-IN" sz="2000" b="0" dirty="0"/>
          </a:p>
          <a:p>
            <a:pPr lvl="1">
              <a:lnSpc>
                <a:spcPct val="150000"/>
              </a:lnSpc>
              <a:spcBef>
                <a:spcPts val="0"/>
              </a:spcBef>
            </a:pPr>
            <a:r>
              <a:rPr lang="en-US" sz="2000" b="0" dirty="0"/>
              <a:t>Structural testing takes into account the code, code structure, internal design, and how they are coded. The fundamental difference between structural testing and static testing is that in structural testing tests are actually run by the computer on the built product, whereas in static testing, the product is tested by humans using just the source code and not the </a:t>
            </a:r>
            <a:r>
              <a:rPr lang="en-US" sz="2000" b="0" dirty="0" smtClean="0"/>
              <a:t>executable </a:t>
            </a:r>
            <a:r>
              <a:rPr lang="en-US" sz="2000" b="0" dirty="0"/>
              <a:t>or binaries. </a:t>
            </a:r>
          </a:p>
          <a:p>
            <a:pPr lvl="1">
              <a:lnSpc>
                <a:spcPct val="150000"/>
              </a:lnSpc>
              <a:spcBef>
                <a:spcPts val="0"/>
              </a:spcBef>
            </a:pPr>
            <a:r>
              <a:rPr lang="en-US" sz="2000" b="0" dirty="0"/>
              <a:t>Structural testing entails running the actual product against some predesigned test cases to exercise as much of the code as possible or necessary. A given portion of the code is exercised if a test case causes the program to execute that portion of the code when running the test. </a:t>
            </a:r>
          </a:p>
          <a:p>
            <a:pPr lvl="1">
              <a:lnSpc>
                <a:spcPct val="150000"/>
              </a:lnSpc>
              <a:spcBef>
                <a:spcPts val="0"/>
              </a:spcBef>
            </a:pPr>
            <a:r>
              <a:rPr lang="en-US" sz="2000" b="0" dirty="0" smtClean="0"/>
              <a:t>Structural </a:t>
            </a:r>
            <a:r>
              <a:rPr lang="en-US" sz="2000" b="0" dirty="0"/>
              <a:t>testing can be further classified into </a:t>
            </a:r>
            <a:endParaRPr lang="en-US" sz="2000" b="0" dirty="0" smtClean="0"/>
          </a:p>
          <a:p>
            <a:pPr lvl="2">
              <a:lnSpc>
                <a:spcPct val="150000"/>
              </a:lnSpc>
              <a:spcBef>
                <a:spcPts val="0"/>
              </a:spcBef>
            </a:pPr>
            <a:r>
              <a:rPr lang="en-US" sz="2000" b="0" dirty="0" smtClean="0"/>
              <a:t>unit/code </a:t>
            </a:r>
            <a:r>
              <a:rPr lang="en-US" sz="2000" b="0" dirty="0"/>
              <a:t>functional testing, </a:t>
            </a:r>
            <a:endParaRPr lang="en-US" sz="2000" b="0" dirty="0" smtClean="0"/>
          </a:p>
          <a:p>
            <a:pPr lvl="2">
              <a:lnSpc>
                <a:spcPct val="150000"/>
              </a:lnSpc>
              <a:spcBef>
                <a:spcPts val="0"/>
              </a:spcBef>
            </a:pPr>
            <a:r>
              <a:rPr lang="en-US" sz="2000" b="0" dirty="0" smtClean="0"/>
              <a:t>code </a:t>
            </a:r>
            <a:r>
              <a:rPr lang="en-US" sz="2000" b="0" dirty="0"/>
              <a:t>coverage, and </a:t>
            </a:r>
            <a:endParaRPr lang="en-US" sz="2000" b="0" dirty="0" smtClean="0"/>
          </a:p>
          <a:p>
            <a:pPr lvl="2">
              <a:lnSpc>
                <a:spcPct val="150000"/>
              </a:lnSpc>
              <a:spcBef>
                <a:spcPts val="0"/>
              </a:spcBef>
            </a:pPr>
            <a:r>
              <a:rPr lang="en-US" sz="2000" b="0" dirty="0" smtClean="0"/>
              <a:t>code </a:t>
            </a:r>
            <a:r>
              <a:rPr lang="en-US" sz="2000" b="0" dirty="0"/>
              <a:t>complexity testing. </a:t>
            </a:r>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72883809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1. Unit/Code </a:t>
            </a:r>
            <a:r>
              <a:rPr lang="en-IN" sz="1800" dirty="0"/>
              <a:t>Functional Testing </a:t>
            </a:r>
            <a:endParaRPr lang="en-IN" sz="1800" b="0" dirty="0"/>
          </a:p>
          <a:p>
            <a:pPr lvl="1">
              <a:lnSpc>
                <a:spcPct val="150000"/>
              </a:lnSpc>
              <a:spcBef>
                <a:spcPts val="0"/>
              </a:spcBef>
            </a:pPr>
            <a:r>
              <a:rPr lang="en-US" sz="1800" b="0" dirty="0"/>
              <a:t>This initial part of structural testing corresponds to some quick checks that a developer performs before subjecting the code to more extensive code coverage testing or code complexity testing. This can happen by several methods. </a:t>
            </a:r>
          </a:p>
          <a:p>
            <a:pPr lvl="2">
              <a:lnSpc>
                <a:spcPct val="150000"/>
              </a:lnSpc>
              <a:spcBef>
                <a:spcPts val="0"/>
              </a:spcBef>
            </a:pPr>
            <a:r>
              <a:rPr lang="en-US" sz="1800" b="0" dirty="0"/>
              <a:t>1. Initially, the developer can perform certain obvious tests, knowing the input variables and the corresponding expected output variables. This can be a quick test that checks out any obvious mistakes. By repeating these tests for multiple values of input variables, the confidence level of the developer to go to the next level increases. This can even be done prior to formal reviews of static testing so that the review mechanism does not waste time catching obvious errors. </a:t>
            </a:r>
          </a:p>
          <a:p>
            <a:pPr lvl="2">
              <a:lnSpc>
                <a:spcPct val="150000"/>
              </a:lnSpc>
              <a:spcBef>
                <a:spcPts val="0"/>
              </a:spcBef>
            </a:pPr>
            <a:r>
              <a:rPr lang="en-US" sz="1800" b="0" dirty="0"/>
              <a:t>2. For modules with complex logic or conditions, the developer can build a “debug version” of the product by putting intermediate print statements and making sure the program is passing through the right loops and iterations the right number of times. It is important to remove the intermediate print statements after the defects are fixed. </a:t>
            </a:r>
          </a:p>
          <a:p>
            <a:pPr lvl="2">
              <a:lnSpc>
                <a:spcPct val="150000"/>
              </a:lnSpc>
              <a:spcBef>
                <a:spcPts val="0"/>
              </a:spcBef>
            </a:pPr>
            <a:r>
              <a:rPr lang="en-US" sz="1800" b="0" dirty="0"/>
              <a:t>3. Another approach to do the initial test is to run the product under a debugger or an Integrated Development Environment (IDE). These tools allow single stepping of instructions (allowing the developer to stop at the end of each instruction, view or modify the contents of variables, and so on), setting break points at any function or instruction, and viewing the various system parameters or program variable values. </a:t>
            </a:r>
          </a:p>
          <a:p>
            <a:pPr marL="0" indent="0">
              <a:buNone/>
            </a:pPr>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54899131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600" dirty="0" smtClean="0"/>
              <a:t>2. Code </a:t>
            </a:r>
            <a:r>
              <a:rPr lang="en-IN" sz="1600" dirty="0"/>
              <a:t>Coverage Testing </a:t>
            </a:r>
            <a:endParaRPr lang="en-IN" sz="1600" b="0" dirty="0"/>
          </a:p>
          <a:p>
            <a:pPr lvl="1">
              <a:lnSpc>
                <a:spcPct val="150000"/>
              </a:lnSpc>
              <a:spcBef>
                <a:spcPts val="0"/>
              </a:spcBef>
            </a:pPr>
            <a:r>
              <a:rPr lang="en-US" sz="1600" b="0" dirty="0"/>
              <a:t>Since a product is realized in terms of program code, if we can run test cases to exercise the different parts of the code, then that part of the product realized by the code gets tested. </a:t>
            </a:r>
            <a:endParaRPr lang="en-US" sz="1600" b="0" dirty="0" smtClean="0"/>
          </a:p>
          <a:p>
            <a:pPr lvl="1">
              <a:lnSpc>
                <a:spcPct val="150000"/>
              </a:lnSpc>
              <a:spcBef>
                <a:spcPts val="0"/>
              </a:spcBef>
            </a:pPr>
            <a:r>
              <a:rPr lang="en-US" sz="1600" b="0" dirty="0" smtClean="0"/>
              <a:t>Code </a:t>
            </a:r>
            <a:r>
              <a:rPr lang="en-US" sz="1600" b="0" dirty="0"/>
              <a:t>coverage testing involves designing and executing test cases and finding out the percentage of code that is covered by testing</a:t>
            </a:r>
            <a:r>
              <a:rPr lang="en-US" sz="1600" b="0" dirty="0" smtClean="0"/>
              <a:t>.</a:t>
            </a:r>
          </a:p>
          <a:p>
            <a:pPr lvl="1">
              <a:lnSpc>
                <a:spcPct val="150000"/>
              </a:lnSpc>
              <a:spcBef>
                <a:spcPts val="0"/>
              </a:spcBef>
            </a:pPr>
            <a:r>
              <a:rPr lang="en-US" sz="1600" b="0" dirty="0" smtClean="0"/>
              <a:t> </a:t>
            </a:r>
            <a:r>
              <a:rPr lang="en-US" sz="1600" b="0" dirty="0"/>
              <a:t>The percentage of code covered by a test is found by adopting a technique called </a:t>
            </a:r>
            <a:r>
              <a:rPr lang="en-US" sz="1600" i="1" dirty="0">
                <a:solidFill>
                  <a:srgbClr val="FF0000"/>
                </a:solidFill>
              </a:rPr>
              <a:t>instrumentation</a:t>
            </a:r>
            <a:r>
              <a:rPr lang="en-US" sz="1600" b="0" i="1" dirty="0"/>
              <a:t> </a:t>
            </a:r>
            <a:r>
              <a:rPr lang="en-US" sz="1600" b="0" dirty="0"/>
              <a:t>of code. There are specialized tools available to achieve instrumentation. Instrumentation rebuilds the product, linking the product with a set of libraries provided by the tool vendors. This instrumented code can monitor and keep an audit of what portions of code are covered. </a:t>
            </a:r>
            <a:endParaRPr lang="en-US" sz="1600" b="0" dirty="0" smtClean="0"/>
          </a:p>
          <a:p>
            <a:pPr lvl="1">
              <a:lnSpc>
                <a:spcPct val="150000"/>
              </a:lnSpc>
              <a:spcBef>
                <a:spcPts val="0"/>
              </a:spcBef>
            </a:pPr>
            <a:r>
              <a:rPr lang="en-US" sz="1600" b="0" dirty="0" smtClean="0"/>
              <a:t>The </a:t>
            </a:r>
            <a:r>
              <a:rPr lang="en-US" sz="1600" b="0" dirty="0"/>
              <a:t>tools also allow reporting on the portions of the code that are covered frequently, so that the critical or most-often portions of code can be identified. </a:t>
            </a:r>
            <a:endParaRPr lang="en-US" sz="1600" b="0" dirty="0" smtClean="0"/>
          </a:p>
          <a:p>
            <a:pPr lvl="1">
              <a:lnSpc>
                <a:spcPct val="150000"/>
              </a:lnSpc>
              <a:spcBef>
                <a:spcPts val="0"/>
              </a:spcBef>
            </a:pPr>
            <a:r>
              <a:rPr lang="en-US" sz="1600" b="0" dirty="0"/>
              <a:t>Code coverage testing is made up of the following types of coverage. </a:t>
            </a:r>
          </a:p>
          <a:p>
            <a:pPr lvl="2">
              <a:lnSpc>
                <a:spcPct val="150000"/>
              </a:lnSpc>
              <a:spcBef>
                <a:spcPts val="0"/>
              </a:spcBef>
            </a:pPr>
            <a:r>
              <a:rPr lang="en-IN" sz="1600" b="0" dirty="0"/>
              <a:t>1. Statement coverage </a:t>
            </a:r>
          </a:p>
          <a:p>
            <a:pPr lvl="2">
              <a:lnSpc>
                <a:spcPct val="150000"/>
              </a:lnSpc>
              <a:spcBef>
                <a:spcPts val="0"/>
              </a:spcBef>
            </a:pPr>
            <a:r>
              <a:rPr lang="en-IN" sz="1600" b="0" dirty="0"/>
              <a:t>2. Path coverage </a:t>
            </a:r>
          </a:p>
          <a:p>
            <a:pPr lvl="2">
              <a:lnSpc>
                <a:spcPct val="150000"/>
              </a:lnSpc>
              <a:spcBef>
                <a:spcPts val="0"/>
              </a:spcBef>
            </a:pPr>
            <a:r>
              <a:rPr lang="en-IN" sz="1600" b="0" dirty="0"/>
              <a:t>3. Condition coverage </a:t>
            </a:r>
          </a:p>
          <a:p>
            <a:pPr lvl="2">
              <a:lnSpc>
                <a:spcPct val="150000"/>
              </a:lnSpc>
              <a:spcBef>
                <a:spcPts val="0"/>
              </a:spcBef>
            </a:pPr>
            <a:r>
              <a:rPr lang="en-IN" sz="1600" b="0" dirty="0"/>
              <a:t>4. Function coverage </a:t>
            </a:r>
          </a:p>
          <a:p>
            <a:pPr lvl="1">
              <a:lnSpc>
                <a:spcPct val="150000"/>
              </a:lnSpc>
              <a:spcBef>
                <a:spcPts val="0"/>
              </a:spcBef>
            </a:pPr>
            <a:endParaRPr lang="en-IN" sz="16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67258532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2. Code </a:t>
            </a:r>
            <a:r>
              <a:rPr lang="en-IN" sz="2000" dirty="0"/>
              <a:t>Coverage Testing </a:t>
            </a:r>
          </a:p>
          <a:p>
            <a:pPr lvl="1">
              <a:lnSpc>
                <a:spcPct val="150000"/>
              </a:lnSpc>
              <a:spcBef>
                <a:spcPts val="0"/>
              </a:spcBef>
            </a:pPr>
            <a:r>
              <a:rPr lang="en-IN" sz="2000" dirty="0" smtClean="0"/>
              <a:t>1. Statement </a:t>
            </a:r>
            <a:r>
              <a:rPr lang="en-IN" sz="2000" dirty="0"/>
              <a:t>coverage </a:t>
            </a:r>
          </a:p>
          <a:p>
            <a:pPr lvl="2">
              <a:lnSpc>
                <a:spcPct val="150000"/>
              </a:lnSpc>
              <a:spcBef>
                <a:spcPts val="0"/>
              </a:spcBef>
            </a:pPr>
            <a:r>
              <a:rPr lang="en-US" sz="2000" dirty="0"/>
              <a:t>Program constructs in most conventional programming languages can be classified as </a:t>
            </a:r>
          </a:p>
          <a:p>
            <a:pPr lvl="3">
              <a:lnSpc>
                <a:spcPct val="150000"/>
              </a:lnSpc>
              <a:spcBef>
                <a:spcPts val="0"/>
              </a:spcBef>
            </a:pPr>
            <a:r>
              <a:rPr lang="en-IN" sz="2000" b="1" i="0" dirty="0"/>
              <a:t>1. Sequential control flow </a:t>
            </a:r>
          </a:p>
          <a:p>
            <a:pPr lvl="3">
              <a:lnSpc>
                <a:spcPct val="150000"/>
              </a:lnSpc>
              <a:spcBef>
                <a:spcPts val="0"/>
              </a:spcBef>
            </a:pPr>
            <a:r>
              <a:rPr lang="en-US" sz="2000" b="1" i="0" dirty="0"/>
              <a:t>2. Two-way decision statements like if then else </a:t>
            </a:r>
          </a:p>
          <a:p>
            <a:pPr lvl="3">
              <a:lnSpc>
                <a:spcPct val="150000"/>
              </a:lnSpc>
              <a:spcBef>
                <a:spcPts val="0"/>
              </a:spcBef>
            </a:pPr>
            <a:r>
              <a:rPr lang="en-US" sz="2000" b="1" i="0" dirty="0"/>
              <a:t>3. Multi-way decision statements like Switch </a:t>
            </a:r>
          </a:p>
          <a:p>
            <a:pPr lvl="3">
              <a:lnSpc>
                <a:spcPct val="150000"/>
              </a:lnSpc>
              <a:spcBef>
                <a:spcPts val="0"/>
              </a:spcBef>
            </a:pPr>
            <a:r>
              <a:rPr lang="en-US" sz="2000" b="1" i="0" dirty="0"/>
              <a:t>4. Loops like while do, repeat until and for </a:t>
            </a:r>
            <a:endParaRPr lang="en-US" sz="2000" b="1" i="0" dirty="0" smtClean="0"/>
          </a:p>
          <a:p>
            <a:pPr lvl="2">
              <a:lnSpc>
                <a:spcPct val="150000"/>
              </a:lnSpc>
              <a:spcBef>
                <a:spcPts val="0"/>
              </a:spcBef>
            </a:pPr>
            <a:r>
              <a:rPr lang="en-US" sz="2000" i="0" dirty="0"/>
              <a:t>Statement coverage refers to writing test cases that execute each of the program statements. One can start with the assumption that more the code covered, the better is the testing of the functionality, as the code realizes the functionality. Based on this assumption, code coverage can be achieved by providing coverage to each of the above types of statements. </a:t>
            </a:r>
            <a:endParaRPr lang="en-US" sz="2000" b="1" i="0" dirty="0"/>
          </a:p>
          <a:p>
            <a:pPr lvl="3">
              <a:lnSpc>
                <a:spcPct val="150000"/>
              </a:lnSpc>
              <a:spcBef>
                <a:spcPts val="0"/>
              </a:spcBef>
            </a:pPr>
            <a:endParaRPr lang="en-IN" sz="14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35484678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2. Code </a:t>
            </a:r>
            <a:r>
              <a:rPr lang="en-IN" sz="2000" dirty="0"/>
              <a:t>Coverage Testing </a:t>
            </a:r>
          </a:p>
          <a:p>
            <a:pPr lvl="1"/>
            <a:r>
              <a:rPr lang="en-US" sz="2400" b="0" dirty="0" smtClean="0"/>
              <a:t>The </a:t>
            </a:r>
            <a:r>
              <a:rPr lang="en-US" sz="2400" b="0" dirty="0"/>
              <a:t>statement coverage for a program, which is an indication of the percentage of statements actually executed in a set of tests, can be calculated by the formula given alongside in the margin. </a:t>
            </a:r>
          </a:p>
          <a:p>
            <a:pPr lvl="1"/>
            <a:r>
              <a:rPr lang="en-US" sz="2400" b="0" dirty="0"/>
              <a:t>Statement Coverage=(Total statements exercised / Total number of executable statements in program) * 100 </a:t>
            </a:r>
          </a:p>
          <a:p>
            <a:pPr lvl="1"/>
            <a:r>
              <a:rPr lang="en-US" sz="2400" b="0" dirty="0"/>
              <a:t>It is clear from the above discussion that as the type of statement progresses from a simple sequential statement to if then else and through to loops, the number of test cases required to achieve statement coverage increases. Taking a cue from the </a:t>
            </a:r>
            <a:r>
              <a:rPr lang="en-US" sz="2400" b="0" dirty="0" err="1"/>
              <a:t>Dijkstra's</a:t>
            </a:r>
            <a:r>
              <a:rPr lang="en-US" sz="2400" b="0" dirty="0"/>
              <a:t> Doctrine in Chapter 1, just as exhaustive testing of all possible input data on a program is not possible, so also exhaustive coverage of all statements in a program will also be impossible for all practical purposes. </a:t>
            </a:r>
          </a:p>
          <a:p>
            <a:pPr lvl="1"/>
            <a:r>
              <a:rPr lang="en-US" sz="2400" b="0" dirty="0"/>
              <a:t>Even if we were to achieve a very high level of statement coverage, it does not mean that the program is defect-free. First, consider a hypothetical case when we achieved 100 percent code coverage. If the program implements wrong requirements and this wrongly implemented code is “fully tested,” with 100 percent code coverage, it still is a wrong program and hence the 100 percent code coverage does not mean anything. </a:t>
            </a:r>
          </a:p>
          <a:p>
            <a:r>
              <a:rPr lang="en-US" sz="2800" b="0" dirty="0"/>
              <a:t>Next, consider the following program. </a:t>
            </a:r>
            <a:endParaRPr lang="en-IN" sz="36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49921727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What is White </a:t>
            </a:r>
            <a:r>
              <a:rPr lang="en-US" sz="2000" dirty="0"/>
              <a:t>B</a:t>
            </a:r>
            <a:r>
              <a:rPr lang="en-US" sz="2000" dirty="0" smtClean="0"/>
              <a:t>ox </a:t>
            </a:r>
            <a:r>
              <a:rPr lang="en-US" sz="2000" dirty="0"/>
              <a:t>T</a:t>
            </a:r>
            <a:r>
              <a:rPr lang="en-US" sz="2000" dirty="0" smtClean="0"/>
              <a:t>esting? </a:t>
            </a:r>
            <a:endParaRPr lang="en-US" sz="2000" b="0" dirty="0" smtClean="0"/>
          </a:p>
          <a:p>
            <a:pPr lvl="1">
              <a:lnSpc>
                <a:spcPct val="150000"/>
              </a:lnSpc>
              <a:spcBef>
                <a:spcPts val="0"/>
              </a:spcBef>
            </a:pPr>
            <a:r>
              <a:rPr lang="en-US" sz="2000" dirty="0" smtClean="0"/>
              <a:t>Furthermore</a:t>
            </a:r>
            <a:r>
              <a:rPr lang="en-US" sz="2000" dirty="0"/>
              <a:t>, since the program code represents what the product actually does (rather than what the product is intended to do), testing by looking at the program code makes us get closer to what the product is actually doing. </a:t>
            </a:r>
          </a:p>
          <a:p>
            <a:pPr lvl="1">
              <a:lnSpc>
                <a:spcPct val="150000"/>
              </a:lnSpc>
              <a:spcBef>
                <a:spcPts val="0"/>
              </a:spcBef>
            </a:pPr>
            <a:r>
              <a:rPr lang="en-US" sz="2000" dirty="0"/>
              <a:t>As shown in Figure 3.1, white box testing is classified into “static” and “structural” testing</a:t>
            </a:r>
            <a:r>
              <a:rPr lang="en-US" sz="2000" dirty="0" smtClean="0"/>
              <a:t>.</a:t>
            </a:r>
          </a:p>
          <a:p>
            <a:pPr marL="0" indent="0">
              <a:lnSpc>
                <a:spcPct val="150000"/>
              </a:lnSpc>
              <a:spcBef>
                <a:spcPts val="0"/>
              </a:spcBef>
              <a:buNone/>
            </a:pPr>
            <a:endParaRPr lang="en-US" sz="2400" dirty="0" smtClean="0"/>
          </a:p>
          <a:p>
            <a:pPr marL="0" indent="0">
              <a:lnSpc>
                <a:spcPct val="150000"/>
              </a:lnSpc>
              <a:spcBef>
                <a:spcPts val="0"/>
              </a:spcBef>
              <a:buNone/>
            </a:pPr>
            <a:endParaRPr lang="en-US" sz="2400" dirty="0"/>
          </a:p>
          <a:p>
            <a:pPr marL="0" indent="0">
              <a:lnSpc>
                <a:spcPct val="150000"/>
              </a:lnSpc>
              <a:spcBef>
                <a:spcPts val="0"/>
              </a:spcBef>
              <a:buNone/>
            </a:pPr>
            <a:endParaRPr lang="en-US" sz="2400" dirty="0" smtClean="0"/>
          </a:p>
          <a:p>
            <a:pPr marL="0" indent="0">
              <a:lnSpc>
                <a:spcPct val="150000"/>
              </a:lnSpc>
              <a:spcBef>
                <a:spcPts val="0"/>
              </a:spcBef>
              <a:buNone/>
            </a:pPr>
            <a:endParaRPr lang="en-US" sz="2400" dirty="0"/>
          </a:p>
          <a:p>
            <a:pPr marL="0" indent="0">
              <a:lnSpc>
                <a:spcPct val="150000"/>
              </a:lnSpc>
              <a:spcBef>
                <a:spcPts val="0"/>
              </a:spcBef>
              <a:buNone/>
            </a:pPr>
            <a:endParaRPr lang="en-US" sz="2400" dirty="0" smtClean="0"/>
          </a:p>
          <a:p>
            <a:pPr marL="0" indent="0" algn="ctr">
              <a:lnSpc>
                <a:spcPct val="150000"/>
              </a:lnSpc>
              <a:spcBef>
                <a:spcPts val="0"/>
              </a:spcBef>
              <a:buNone/>
            </a:pPr>
            <a:r>
              <a:rPr lang="en-US" sz="2400" dirty="0" smtClean="0"/>
              <a:t>Figure </a:t>
            </a:r>
            <a:r>
              <a:rPr lang="en-US" sz="2400" dirty="0"/>
              <a:t>3.1 Classification of white box </a:t>
            </a:r>
            <a:r>
              <a:rPr lang="en-US" sz="2400" dirty="0" smtClean="0"/>
              <a:t>testing</a:t>
            </a:r>
            <a:endParaRPr lang="en-US" sz="21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2" name="Picture 1"/>
          <p:cNvPicPr>
            <a:picLocks noChangeAspect="1"/>
          </p:cNvPicPr>
          <p:nvPr/>
        </p:nvPicPr>
        <p:blipFill>
          <a:blip r:embed="rId4"/>
          <a:stretch>
            <a:fillRect/>
          </a:stretch>
        </p:blipFill>
        <p:spPr>
          <a:xfrm>
            <a:off x="2209006" y="3581400"/>
            <a:ext cx="8077200" cy="2985464"/>
          </a:xfrm>
          <a:prstGeom prst="rect">
            <a:avLst/>
          </a:prstGeom>
        </p:spPr>
      </p:pic>
    </p:spTree>
    <p:extLst>
      <p:ext uri="{BB962C8B-B14F-4D97-AF65-F5344CB8AC3E}">
        <p14:creationId xmlns:p14="http://schemas.microsoft.com/office/powerpoint/2010/main" val="361043032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r>
              <a:rPr lang="en-US" sz="2000" b="0" dirty="0" smtClean="0"/>
              <a:t>Total </a:t>
            </a:r>
            <a:r>
              <a:rPr lang="en-US" sz="2000" b="0" dirty="0"/>
              <a:t>= 0; /* set total to zero */ </a:t>
            </a:r>
          </a:p>
          <a:p>
            <a:pPr lvl="2"/>
            <a:r>
              <a:rPr lang="en-IN" sz="2000" b="0" dirty="0"/>
              <a:t>if (code == “M”) { </a:t>
            </a:r>
          </a:p>
          <a:p>
            <a:pPr lvl="2"/>
            <a:r>
              <a:rPr lang="en-IN" sz="2000" b="0" dirty="0"/>
              <a:t>stmt1; </a:t>
            </a:r>
          </a:p>
          <a:p>
            <a:pPr lvl="2"/>
            <a:r>
              <a:rPr lang="en-IN" sz="2000" b="0" dirty="0"/>
              <a:t>stmt2; </a:t>
            </a:r>
          </a:p>
          <a:p>
            <a:pPr lvl="2"/>
            <a:r>
              <a:rPr lang="en-IN" sz="2000" b="0" dirty="0"/>
              <a:t>Stmt3; </a:t>
            </a:r>
          </a:p>
          <a:p>
            <a:pPr lvl="2"/>
            <a:r>
              <a:rPr lang="en-IN" sz="2000" b="0" dirty="0"/>
              <a:t>stmt4; </a:t>
            </a:r>
          </a:p>
          <a:p>
            <a:pPr lvl="2"/>
            <a:r>
              <a:rPr lang="en-IN" sz="2000" b="0" dirty="0"/>
              <a:t>Stmt5; </a:t>
            </a:r>
          </a:p>
          <a:p>
            <a:pPr lvl="2"/>
            <a:r>
              <a:rPr lang="en-IN" sz="2000" b="0" dirty="0"/>
              <a:t>stmt6; </a:t>
            </a:r>
          </a:p>
          <a:p>
            <a:pPr lvl="2"/>
            <a:r>
              <a:rPr lang="en-IN" sz="2000" b="0" dirty="0"/>
              <a:t>Stmt7; </a:t>
            </a:r>
          </a:p>
          <a:p>
            <a:pPr lvl="2"/>
            <a:r>
              <a:rPr lang="en-IN" sz="2000" b="0" dirty="0"/>
              <a:t>} </a:t>
            </a:r>
          </a:p>
          <a:p>
            <a:pPr lvl="2"/>
            <a:r>
              <a:rPr lang="en-US" sz="2000" b="0" dirty="0"/>
              <a:t>else percent = value/Total*100; /* divide by zero */ </a:t>
            </a:r>
            <a:endParaRPr lang="en-US" sz="2000" b="0" dirty="0" smtClean="0"/>
          </a:p>
          <a:p>
            <a:pPr lvl="1"/>
            <a:r>
              <a:rPr lang="en-US" sz="2000" b="0" dirty="0" smtClean="0"/>
              <a:t>In </a:t>
            </a:r>
            <a:r>
              <a:rPr lang="en-US" sz="2000" b="0" dirty="0"/>
              <a:t>the above program, when we test with code=“M,” we will get 80 percent code coverage. But if the data distribution in the real world is such that 90 percent of the time, the value of code is not=“M,” then, the program will fail 90 percent of the time (because of the divide by zero in the highlighted line). Thus, even with a code coverage of 80 percent, we are left with a defect that hits the users 90 percent of the time. </a:t>
            </a:r>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21007174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r>
              <a:rPr lang="en-US" sz="2000" b="0" dirty="0" smtClean="0"/>
              <a:t>2. </a:t>
            </a:r>
            <a:r>
              <a:rPr lang="en-IN" sz="2800" dirty="0" smtClean="0"/>
              <a:t>Path </a:t>
            </a:r>
            <a:r>
              <a:rPr lang="en-IN" sz="2800" dirty="0"/>
              <a:t>coverage </a:t>
            </a:r>
            <a:endParaRPr lang="en-IN" sz="2800" b="0" dirty="0"/>
          </a:p>
          <a:p>
            <a:r>
              <a:rPr lang="en-US" sz="2800" b="0" dirty="0"/>
              <a:t>In path coverage, we split a program into a number of distinct paths. A program (or a part of a program) can start from the beginning and take any of the paths to its completion. </a:t>
            </a:r>
          </a:p>
          <a:p>
            <a:r>
              <a:rPr lang="en-US" sz="2800" b="0" dirty="0"/>
              <a:t>Path Coverage = (Total paths exercised / Total number of paths in program) * 100 </a:t>
            </a:r>
          </a:p>
          <a:p>
            <a:r>
              <a:rPr lang="en-US" sz="2800" b="0" dirty="0"/>
              <a:t>Let us take an example of a date validation routine. The date is accepted as three fields mm, </a:t>
            </a:r>
            <a:r>
              <a:rPr lang="en-US" sz="2800" b="0" dirty="0" err="1"/>
              <a:t>dd</a:t>
            </a:r>
            <a:r>
              <a:rPr lang="en-US" sz="2800" b="0" dirty="0"/>
              <a:t> and </a:t>
            </a:r>
            <a:r>
              <a:rPr lang="en-US" sz="2800" b="0" dirty="0" err="1"/>
              <a:t>yyyy</a:t>
            </a:r>
            <a:r>
              <a:rPr lang="en-US" sz="2800" b="0" dirty="0"/>
              <a:t>. We have assumed that prior to entering this routine, the values are checked to be numeric. To simplify the discussion, we have assumed the existence of a function called </a:t>
            </a:r>
            <a:r>
              <a:rPr lang="en-US" sz="2800" b="0" dirty="0" err="1"/>
              <a:t>leapyear</a:t>
            </a:r>
            <a:r>
              <a:rPr lang="en-US" sz="2800" b="0" dirty="0"/>
              <a:t> which will return TRUE if the given year is a leap year. There is an array called </a:t>
            </a:r>
            <a:r>
              <a:rPr lang="en-US" sz="2800" b="0" dirty="0" err="1"/>
              <a:t>DayofMonth</a:t>
            </a:r>
            <a:r>
              <a:rPr lang="en-US" sz="2800" b="0" dirty="0"/>
              <a:t> which contains the number of days in each month. A simplified flow chart for this is given in Figure 3.2 below. </a:t>
            </a:r>
            <a:endParaRPr lang="en-IN" sz="4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76602863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847592" cy="5562600"/>
          </a:xfrm>
        </p:spPr>
        <p:txBody>
          <a:bodyPr/>
          <a:lstStyle/>
          <a:p>
            <a:pPr lvl="1"/>
            <a:r>
              <a:rPr lang="en-US" sz="2000" b="0" dirty="0" smtClean="0"/>
              <a:t>2. </a:t>
            </a:r>
            <a:r>
              <a:rPr lang="en-IN" sz="2800" dirty="0" smtClean="0"/>
              <a:t>Path </a:t>
            </a:r>
            <a:r>
              <a:rPr lang="en-IN" sz="2800" dirty="0"/>
              <a:t>coverage </a:t>
            </a:r>
            <a:endParaRPr lang="en-IN" sz="2800" b="0" dirty="0"/>
          </a:p>
          <a:p>
            <a:pPr marL="0" indent="0">
              <a:buNone/>
            </a:pPr>
            <a:endParaRPr lang="en-US" sz="2800" dirty="0" smtClean="0"/>
          </a:p>
          <a:p>
            <a:pPr marL="0" indent="0">
              <a:buNone/>
            </a:pPr>
            <a:endParaRPr lang="en-US" sz="2800" dirty="0"/>
          </a:p>
          <a:p>
            <a:pPr marL="0" indent="0">
              <a:buNone/>
            </a:pPr>
            <a:endParaRPr lang="en-US" sz="2800" dirty="0" smtClean="0"/>
          </a:p>
          <a:p>
            <a:pPr marL="0" indent="0">
              <a:buNone/>
            </a:pPr>
            <a:endParaRPr lang="en-US" sz="2800" dirty="0"/>
          </a:p>
          <a:p>
            <a:pPr marL="0" indent="0">
              <a:buNone/>
            </a:pPr>
            <a:endParaRPr lang="en-US" sz="2800" dirty="0" smtClean="0"/>
          </a:p>
          <a:p>
            <a:pPr marL="0" indent="0">
              <a:buNone/>
            </a:pPr>
            <a:endParaRPr lang="en-US" sz="2800" dirty="0"/>
          </a:p>
          <a:p>
            <a:pPr marL="0" indent="0">
              <a:buNone/>
            </a:pPr>
            <a:endParaRPr lang="en-US" sz="2800" dirty="0" smtClean="0"/>
          </a:p>
          <a:p>
            <a:pPr marL="0" indent="0" algn="ctr">
              <a:buNone/>
            </a:pPr>
            <a:endParaRPr lang="en-US" sz="2800" dirty="0" smtClean="0"/>
          </a:p>
          <a:p>
            <a:pPr marL="0" indent="0" algn="ctr">
              <a:buNone/>
            </a:pPr>
            <a:endParaRPr lang="en-US" sz="2800" dirty="0"/>
          </a:p>
          <a:p>
            <a:pPr marL="0" indent="0" algn="ctr">
              <a:buNone/>
            </a:pPr>
            <a:endParaRPr lang="en-US" sz="2800" dirty="0" smtClean="0"/>
          </a:p>
          <a:p>
            <a:pPr marL="0" indent="0" algn="ctr">
              <a:buNone/>
            </a:pPr>
            <a:r>
              <a:rPr lang="en-US" sz="2800" dirty="0" smtClean="0"/>
              <a:t>Figure </a:t>
            </a:r>
            <a:r>
              <a:rPr lang="en-US" sz="2800" dirty="0"/>
              <a:t>3.2 </a:t>
            </a:r>
            <a:r>
              <a:rPr lang="en-US" sz="2800" b="0" dirty="0"/>
              <a:t>Flow chart for a date validation routine. </a:t>
            </a:r>
            <a:endParaRPr lang="en-US" sz="2800" b="0" dirty="0" smtClean="0"/>
          </a:p>
          <a:p>
            <a:endParaRPr lang="en-IN" sz="4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2" name="Picture 1"/>
          <p:cNvPicPr>
            <a:picLocks noChangeAspect="1"/>
          </p:cNvPicPr>
          <p:nvPr/>
        </p:nvPicPr>
        <p:blipFill>
          <a:blip r:embed="rId4"/>
          <a:stretch>
            <a:fillRect/>
          </a:stretch>
        </p:blipFill>
        <p:spPr>
          <a:xfrm>
            <a:off x="837406" y="1524000"/>
            <a:ext cx="10599785" cy="5029200"/>
          </a:xfrm>
          <a:prstGeom prst="rect">
            <a:avLst/>
          </a:prstGeom>
        </p:spPr>
      </p:pic>
    </p:spTree>
    <p:extLst>
      <p:ext uri="{BB962C8B-B14F-4D97-AF65-F5344CB8AC3E}">
        <p14:creationId xmlns:p14="http://schemas.microsoft.com/office/powerpoint/2010/main" val="424853801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b="0" dirty="0" smtClean="0"/>
              <a:t>2. </a:t>
            </a:r>
            <a:r>
              <a:rPr lang="en-IN" sz="1800" dirty="0" smtClean="0"/>
              <a:t>Path </a:t>
            </a:r>
            <a:r>
              <a:rPr lang="en-IN" sz="1800" dirty="0"/>
              <a:t>coverage </a:t>
            </a:r>
            <a:endParaRPr lang="en-IN" sz="1800" b="0" dirty="0"/>
          </a:p>
          <a:p>
            <a:pPr lvl="2">
              <a:lnSpc>
                <a:spcPct val="150000"/>
              </a:lnSpc>
              <a:spcBef>
                <a:spcPts val="0"/>
              </a:spcBef>
            </a:pPr>
            <a:r>
              <a:rPr lang="en-US" sz="1800" b="0" dirty="0" smtClean="0"/>
              <a:t>As </a:t>
            </a:r>
            <a:r>
              <a:rPr lang="en-US" sz="1800" b="0" dirty="0"/>
              <a:t>can be seen from the figure, there are different paths that can be taken through the program. Each part of the path is shown in red. The </a:t>
            </a:r>
            <a:r>
              <a:rPr lang="en-US" sz="1800" b="0" dirty="0" err="1"/>
              <a:t>coloured</a:t>
            </a:r>
            <a:r>
              <a:rPr lang="en-US" sz="1800" b="0" dirty="0"/>
              <a:t> representation of Figure 3.2 is available on Illustrations. Some of the paths are </a:t>
            </a:r>
          </a:p>
          <a:p>
            <a:pPr lvl="3">
              <a:lnSpc>
                <a:spcPct val="150000"/>
              </a:lnSpc>
              <a:spcBef>
                <a:spcPts val="0"/>
              </a:spcBef>
            </a:pPr>
            <a:r>
              <a:rPr lang="en-IN" sz="1800" b="0" dirty="0" smtClean="0"/>
              <a:t> </a:t>
            </a:r>
            <a:r>
              <a:rPr lang="en-IN" sz="1800" b="0" dirty="0"/>
              <a:t>A </a:t>
            </a:r>
          </a:p>
          <a:p>
            <a:pPr lvl="3">
              <a:lnSpc>
                <a:spcPct val="150000"/>
              </a:lnSpc>
              <a:spcBef>
                <a:spcPts val="0"/>
              </a:spcBef>
            </a:pPr>
            <a:r>
              <a:rPr lang="en-IN" sz="1800" b="0" dirty="0" smtClean="0"/>
              <a:t> </a:t>
            </a:r>
            <a:r>
              <a:rPr lang="en-IN" sz="1800" b="0" dirty="0"/>
              <a:t>B-D-G </a:t>
            </a:r>
          </a:p>
          <a:p>
            <a:pPr lvl="3">
              <a:lnSpc>
                <a:spcPct val="150000"/>
              </a:lnSpc>
              <a:spcBef>
                <a:spcPts val="0"/>
              </a:spcBef>
            </a:pPr>
            <a:r>
              <a:rPr lang="en-IN" sz="1800" b="0" dirty="0" smtClean="0"/>
              <a:t> </a:t>
            </a:r>
            <a:r>
              <a:rPr lang="en-IN" sz="1800" b="0" dirty="0"/>
              <a:t>B-D-H </a:t>
            </a:r>
          </a:p>
          <a:p>
            <a:pPr lvl="3">
              <a:lnSpc>
                <a:spcPct val="150000"/>
              </a:lnSpc>
              <a:spcBef>
                <a:spcPts val="0"/>
              </a:spcBef>
            </a:pPr>
            <a:r>
              <a:rPr lang="en-IN" sz="1800" b="0" dirty="0" smtClean="0"/>
              <a:t> </a:t>
            </a:r>
            <a:r>
              <a:rPr lang="en-IN" sz="1800" b="0" dirty="0"/>
              <a:t>B-C-E-G </a:t>
            </a:r>
          </a:p>
          <a:p>
            <a:pPr lvl="3">
              <a:lnSpc>
                <a:spcPct val="150000"/>
              </a:lnSpc>
              <a:spcBef>
                <a:spcPts val="0"/>
              </a:spcBef>
            </a:pPr>
            <a:r>
              <a:rPr lang="en-IN" sz="1800" b="0" dirty="0" smtClean="0"/>
              <a:t> </a:t>
            </a:r>
            <a:r>
              <a:rPr lang="en-IN" sz="1800" b="0" dirty="0"/>
              <a:t>B-C-E-H </a:t>
            </a:r>
            <a:endParaRPr lang="en-IN" sz="1800" b="0" dirty="0" smtClean="0"/>
          </a:p>
          <a:p>
            <a:pPr lvl="3">
              <a:lnSpc>
                <a:spcPct val="150000"/>
              </a:lnSpc>
              <a:spcBef>
                <a:spcPts val="0"/>
              </a:spcBef>
            </a:pPr>
            <a:r>
              <a:rPr lang="en-IN" sz="1800" b="0" dirty="0" smtClean="0"/>
              <a:t> </a:t>
            </a:r>
            <a:r>
              <a:rPr lang="en-IN" sz="1800" b="0" dirty="0"/>
              <a:t>B-C-F-G </a:t>
            </a:r>
          </a:p>
          <a:p>
            <a:pPr lvl="3">
              <a:lnSpc>
                <a:spcPct val="150000"/>
              </a:lnSpc>
              <a:spcBef>
                <a:spcPts val="0"/>
              </a:spcBef>
            </a:pPr>
            <a:r>
              <a:rPr lang="en-IN" sz="1800" b="0" dirty="0" smtClean="0"/>
              <a:t> </a:t>
            </a:r>
            <a:r>
              <a:rPr lang="en-IN" sz="1800" b="0" dirty="0"/>
              <a:t>B-C-F-H </a:t>
            </a:r>
          </a:p>
          <a:p>
            <a:pPr lvl="1">
              <a:lnSpc>
                <a:spcPct val="150000"/>
              </a:lnSpc>
              <a:spcBef>
                <a:spcPts val="0"/>
              </a:spcBef>
            </a:pPr>
            <a:r>
              <a:rPr lang="en-US" sz="1800" b="0" dirty="0"/>
              <a:t>Regardless of the number of statements in each of these paths, if we can execute these paths, then we would have covered most of the typical scenarios. </a:t>
            </a:r>
          </a:p>
          <a:p>
            <a:pPr lvl="1">
              <a:lnSpc>
                <a:spcPct val="150000"/>
              </a:lnSpc>
              <a:spcBef>
                <a:spcPts val="0"/>
              </a:spcBef>
            </a:pPr>
            <a:r>
              <a:rPr lang="en-US" sz="1800" b="0" dirty="0"/>
              <a:t>Path coverage provides a stronger condition of coverage than statement coverage as it relates to the various logical paths in the program rather than just program statements. </a:t>
            </a:r>
            <a:endParaRPr lang="en-IN" sz="1800" b="0" dirty="0"/>
          </a:p>
          <a:p>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37705979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600" dirty="0"/>
              <a:t>3</a:t>
            </a:r>
            <a:r>
              <a:rPr lang="en-US" sz="1600" dirty="0" smtClean="0"/>
              <a:t>. Condition</a:t>
            </a:r>
            <a:r>
              <a:rPr lang="en-IN" sz="1600" dirty="0" smtClean="0"/>
              <a:t> </a:t>
            </a:r>
            <a:r>
              <a:rPr lang="en-IN" sz="1600" dirty="0"/>
              <a:t>coverage </a:t>
            </a:r>
          </a:p>
          <a:p>
            <a:pPr lvl="1">
              <a:lnSpc>
                <a:spcPct val="150000"/>
              </a:lnSpc>
              <a:spcBef>
                <a:spcPts val="0"/>
              </a:spcBef>
            </a:pPr>
            <a:r>
              <a:rPr lang="en-US" sz="1600" b="0" dirty="0" smtClean="0"/>
              <a:t>In </a:t>
            </a:r>
            <a:r>
              <a:rPr lang="en-US" sz="1600" b="0" dirty="0"/>
              <a:t>the above example, even if we have covered all the paths possible, it would not mean that the program is fully tested. For example, we can make the program take the path A by giving a value less than 1 (for example, 0) to mm and find that we have covered the path A and the program has detected that the month is invalid. But, the program may still not be correctly testing for the other condition namely mm &gt; 12. Furthermore, most compliers perform optimizations to minimize the number of Boolean operations and all the conditions may not get evaluated, even though the right path is chosen. For example, when there is an OR condition (as in the first IF statement above), once the first part of the IF (for example, mm &lt; 1) is found to be true, the second part will not be evaluated at all as the overall value of the Boolean is TRUE. Similarly, when there is an AND condition in a Boolean expression, when the first condition evaluates to FALSE, the rest of the expression need not be evaluated at all. </a:t>
            </a:r>
            <a:endParaRPr lang="en-US" sz="1600" b="0" dirty="0" smtClean="0"/>
          </a:p>
          <a:p>
            <a:pPr lvl="1">
              <a:lnSpc>
                <a:spcPct val="150000"/>
              </a:lnSpc>
              <a:spcBef>
                <a:spcPts val="0"/>
              </a:spcBef>
            </a:pPr>
            <a:r>
              <a:rPr lang="en-US" sz="1600" b="0" dirty="0"/>
              <a:t>For all these reasons, path testing may not be sufficient. It is necessary to have test cases that exercise each Boolean expression and have test cases test produce the TRUE as well as FALSE paths. Obviously, this will mean more test cases and the number of test cases will rise exponentially with the number of conditions and Boolean expressions. However, in reality, the situation may not be very bad as these conditions usually have some dependencies on one another. </a:t>
            </a:r>
          </a:p>
          <a:p>
            <a:pPr lvl="2">
              <a:lnSpc>
                <a:spcPct val="150000"/>
              </a:lnSpc>
              <a:spcBef>
                <a:spcPts val="0"/>
              </a:spcBef>
            </a:pPr>
            <a:r>
              <a:rPr lang="en-US" sz="1600" b="0" dirty="0"/>
              <a:t>Condition Coverage = (Total decisions exercised / Total number of decisions in program ) * 100 </a:t>
            </a:r>
          </a:p>
          <a:p>
            <a:pPr lvl="1">
              <a:lnSpc>
                <a:spcPct val="150000"/>
              </a:lnSpc>
              <a:spcBef>
                <a:spcPts val="0"/>
              </a:spcBef>
            </a:pPr>
            <a:r>
              <a:rPr lang="en-US" sz="1600" b="0" dirty="0"/>
              <a:t>The condition coverage, as defined by the formula alongside in the margin gives an indication of the percentage of conditions covered by a set of test cases. Condition coverage is a much stronger criteria than path coverage, which in turn is a much stronger criteria than statement coverage. </a:t>
            </a:r>
            <a:endParaRPr lang="en-IN" sz="1600" b="0" dirty="0"/>
          </a:p>
          <a:p>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67942676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4. </a:t>
            </a:r>
            <a:r>
              <a:rPr lang="en-IN" sz="2000" dirty="0" smtClean="0"/>
              <a:t>Function </a:t>
            </a:r>
            <a:r>
              <a:rPr lang="en-IN" sz="2000" dirty="0"/>
              <a:t>coverage </a:t>
            </a:r>
            <a:endParaRPr lang="en-IN" sz="2000" b="0" dirty="0"/>
          </a:p>
          <a:p>
            <a:pPr lvl="1">
              <a:lnSpc>
                <a:spcPct val="150000"/>
              </a:lnSpc>
              <a:spcBef>
                <a:spcPts val="0"/>
              </a:spcBef>
            </a:pPr>
            <a:r>
              <a:rPr lang="en-US" sz="2000" b="0" dirty="0"/>
              <a:t>This is a new addition to structural testing to identify how many program functions (similar to functions in “C” language) are covered by test cases. </a:t>
            </a:r>
          </a:p>
          <a:p>
            <a:pPr lvl="1">
              <a:lnSpc>
                <a:spcPct val="150000"/>
              </a:lnSpc>
              <a:spcBef>
                <a:spcPts val="0"/>
              </a:spcBef>
            </a:pPr>
            <a:r>
              <a:rPr lang="en-US" sz="2000" b="0" dirty="0"/>
              <a:t>The requirements of a product are mapped into functions during the design phase and each of the functions form a logical unit. For example, in a database software, “inserting a row into the database” could be a function. Or, in a payroll application, “calculate tax” could be a function. Each function could, in turn, be implemented using other functions. While providing function coverage, test cases can be written so as to exercise each of the different functions in the code. </a:t>
            </a:r>
            <a:endParaRPr lang="en-US" sz="2000" b="0" dirty="0" smtClean="0"/>
          </a:p>
          <a:p>
            <a:pPr lvl="1">
              <a:lnSpc>
                <a:spcPct val="150000"/>
              </a:lnSpc>
              <a:spcBef>
                <a:spcPts val="0"/>
              </a:spcBef>
            </a:pPr>
            <a:r>
              <a:rPr lang="en-US" sz="2000" b="0" dirty="0" smtClean="0"/>
              <a:t>The </a:t>
            </a:r>
            <a:r>
              <a:rPr lang="en-US" sz="2000" b="0" dirty="0"/>
              <a:t>advantages that function coverage provides over the other types of coverage are as follows. </a:t>
            </a:r>
          </a:p>
          <a:p>
            <a:pPr lvl="2">
              <a:lnSpc>
                <a:spcPct val="150000"/>
              </a:lnSpc>
              <a:spcBef>
                <a:spcPts val="0"/>
              </a:spcBef>
            </a:pPr>
            <a:r>
              <a:rPr lang="en-US" sz="2000" b="0" dirty="0"/>
              <a:t>1. Functions are easier to identify in a program and hence it is easier to write test cases to provide function coverage. </a:t>
            </a:r>
          </a:p>
          <a:p>
            <a:pPr lvl="2">
              <a:lnSpc>
                <a:spcPct val="150000"/>
              </a:lnSpc>
              <a:spcBef>
                <a:spcPts val="0"/>
              </a:spcBef>
            </a:pPr>
            <a:r>
              <a:rPr lang="en-US" sz="2000" b="0" dirty="0"/>
              <a:t>2. Since functions are at a much higher level of abstraction than code, it is easier to achieve 100 percent function coverage than 100 percent coverage in any of the earlier methods. </a:t>
            </a:r>
          </a:p>
          <a:p>
            <a:pPr lvl="1">
              <a:lnSpc>
                <a:spcPct val="150000"/>
              </a:lnSpc>
              <a:spcBef>
                <a:spcPts val="0"/>
              </a:spcBef>
            </a:pPr>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35787050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4. </a:t>
            </a:r>
            <a:r>
              <a:rPr lang="en-IN" sz="2000" dirty="0" smtClean="0"/>
              <a:t>Function </a:t>
            </a:r>
            <a:r>
              <a:rPr lang="en-IN" sz="2000" dirty="0"/>
              <a:t>coverage </a:t>
            </a:r>
            <a:endParaRPr lang="en-IN" sz="2000" b="0" dirty="0"/>
          </a:p>
          <a:p>
            <a:pPr lvl="1">
              <a:lnSpc>
                <a:spcPct val="150000"/>
              </a:lnSpc>
              <a:spcBef>
                <a:spcPts val="0"/>
              </a:spcBef>
            </a:pPr>
            <a:r>
              <a:rPr lang="en-US" sz="2000" b="0" dirty="0" smtClean="0"/>
              <a:t>The </a:t>
            </a:r>
            <a:r>
              <a:rPr lang="en-US" sz="2000" b="0" dirty="0"/>
              <a:t>advantages that function coverage provides over the other types of coverage are as follows. </a:t>
            </a:r>
          </a:p>
          <a:p>
            <a:pPr lvl="2">
              <a:lnSpc>
                <a:spcPct val="150000"/>
              </a:lnSpc>
              <a:spcBef>
                <a:spcPts val="0"/>
              </a:spcBef>
            </a:pPr>
            <a:r>
              <a:rPr lang="en-US" sz="2000" b="0" dirty="0" smtClean="0"/>
              <a:t>3</a:t>
            </a:r>
            <a:r>
              <a:rPr lang="en-US" sz="2000" b="0" dirty="0"/>
              <a:t>. Functions have a more logical mapping to requirements and hence can provide a more direct correlation to the test coverage of the product. In the next chapter, we will be discussing the requirements traceability matrix, which track a requirement through design, coding, and testing phases. Functions provide one means to achieve this traceability. Function coverage provides a way of testing this </a:t>
            </a:r>
            <a:r>
              <a:rPr lang="en-US" sz="2000" b="0" dirty="0" smtClean="0"/>
              <a:t>traceability.</a:t>
            </a:r>
          </a:p>
          <a:p>
            <a:pPr lvl="2">
              <a:lnSpc>
                <a:spcPct val="150000"/>
              </a:lnSpc>
              <a:spcBef>
                <a:spcPts val="0"/>
              </a:spcBef>
            </a:pPr>
            <a:r>
              <a:rPr lang="en-US" sz="2000" b="0" dirty="0" smtClean="0"/>
              <a:t>4</a:t>
            </a:r>
            <a:r>
              <a:rPr lang="en-US" sz="2000" b="0" dirty="0"/>
              <a:t>. Since functions are a means of realizing requirements, the importance of functions can be prioritized based on the importance of the requirements they realize. Thus, it would be easier to prioritize the functions for testing. This is not necessarily the case with the earlier methods of coverage. </a:t>
            </a:r>
            <a:endParaRPr lang="en-US" sz="2000" b="0" dirty="0" smtClean="0"/>
          </a:p>
          <a:p>
            <a:pPr lvl="2">
              <a:lnSpc>
                <a:spcPct val="150000"/>
              </a:lnSpc>
              <a:spcBef>
                <a:spcPts val="0"/>
              </a:spcBef>
            </a:pPr>
            <a:r>
              <a:rPr lang="en-US" sz="2000" b="0" dirty="0" smtClean="0"/>
              <a:t>5</a:t>
            </a:r>
            <a:r>
              <a:rPr lang="en-US" sz="2000" b="0" dirty="0"/>
              <a:t>. Function coverage provides a natural transition to black box testing. </a:t>
            </a:r>
            <a:endParaRPr lang="en-US" sz="2000" b="0" dirty="0" smtClean="0"/>
          </a:p>
          <a:p>
            <a:pPr lvl="3">
              <a:lnSpc>
                <a:spcPct val="150000"/>
              </a:lnSpc>
              <a:spcBef>
                <a:spcPts val="0"/>
              </a:spcBef>
            </a:pPr>
            <a:r>
              <a:rPr lang="en-US" sz="2000" b="0" dirty="0"/>
              <a:t>Function Coverage = (Total functions exercised / Total number of functions in program) * 100 </a:t>
            </a:r>
          </a:p>
          <a:p>
            <a:pPr lvl="2">
              <a:lnSpc>
                <a:spcPct val="150000"/>
              </a:lnSpc>
              <a:spcBef>
                <a:spcPts val="0"/>
              </a:spcBef>
            </a:pPr>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60729705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Code </a:t>
            </a:r>
            <a:r>
              <a:rPr lang="en-IN" sz="2000" dirty="0"/>
              <a:t>Complexity Testing </a:t>
            </a:r>
            <a:endParaRPr lang="en-IN" sz="2000" b="0" dirty="0"/>
          </a:p>
          <a:p>
            <a:pPr lvl="1">
              <a:lnSpc>
                <a:spcPct val="150000"/>
              </a:lnSpc>
              <a:spcBef>
                <a:spcPts val="0"/>
              </a:spcBef>
            </a:pPr>
            <a:r>
              <a:rPr lang="en-US" sz="2000" b="0" dirty="0"/>
              <a:t>In previous sections, we saw the different types of coverage that can be provided to test a program. Two questions that come to mind while using these coverage are: </a:t>
            </a:r>
          </a:p>
          <a:p>
            <a:pPr lvl="2">
              <a:lnSpc>
                <a:spcPct val="150000"/>
              </a:lnSpc>
              <a:spcBef>
                <a:spcPts val="0"/>
              </a:spcBef>
            </a:pPr>
            <a:r>
              <a:rPr lang="en-US" sz="2000" b="0" dirty="0"/>
              <a:t>1. Which of the paths are independent? If two paths are not independent, then we may be able to minimize the number of tests. </a:t>
            </a:r>
          </a:p>
          <a:p>
            <a:pPr lvl="2">
              <a:lnSpc>
                <a:spcPct val="150000"/>
              </a:lnSpc>
              <a:spcBef>
                <a:spcPts val="0"/>
              </a:spcBef>
            </a:pPr>
            <a:r>
              <a:rPr lang="en-US" sz="2000" b="0" dirty="0"/>
              <a:t>2. Is there an upper bound on the number of tests that must be run to ensure that all the statements have been executed at least once? </a:t>
            </a:r>
          </a:p>
          <a:p>
            <a:pPr lvl="1">
              <a:lnSpc>
                <a:spcPct val="150000"/>
              </a:lnSpc>
              <a:spcBef>
                <a:spcPts val="0"/>
              </a:spcBef>
            </a:pPr>
            <a:r>
              <a:rPr lang="en-US" sz="2000" b="0" dirty="0" err="1"/>
              <a:t>Cyclomatic</a:t>
            </a:r>
            <a:r>
              <a:rPr lang="en-US" sz="2000" b="0" dirty="0"/>
              <a:t> complexity is a metric that quantifies the complexity of a program and thus provides answers to the above questions. </a:t>
            </a:r>
          </a:p>
          <a:p>
            <a:pPr lvl="1">
              <a:lnSpc>
                <a:spcPct val="150000"/>
              </a:lnSpc>
              <a:spcBef>
                <a:spcPts val="0"/>
              </a:spcBef>
            </a:pPr>
            <a:r>
              <a:rPr lang="en-US" sz="2000" b="0" dirty="0"/>
              <a:t>A program is represented in the form of a flow graph. A flow graph consists of nodes and edges. </a:t>
            </a:r>
            <a:endParaRPr lang="en-US" sz="2000" b="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29732352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Code </a:t>
            </a:r>
            <a:r>
              <a:rPr lang="en-IN" sz="1800" dirty="0"/>
              <a:t>Complexity Testing </a:t>
            </a:r>
            <a:endParaRPr lang="en-IN" sz="1800" b="0" dirty="0"/>
          </a:p>
          <a:p>
            <a:pPr lvl="1">
              <a:lnSpc>
                <a:spcPct val="150000"/>
              </a:lnSpc>
              <a:spcBef>
                <a:spcPts val="0"/>
              </a:spcBef>
            </a:pPr>
            <a:r>
              <a:rPr lang="en-US" sz="1800" b="0" dirty="0" smtClean="0"/>
              <a:t>In </a:t>
            </a:r>
            <a:r>
              <a:rPr lang="en-US" sz="1800" b="0" dirty="0"/>
              <a:t>order to convert a standard flow chart into a flow graph to compute </a:t>
            </a:r>
            <a:r>
              <a:rPr lang="en-US" sz="1800" b="0" dirty="0" err="1"/>
              <a:t>cyclomatic</a:t>
            </a:r>
            <a:r>
              <a:rPr lang="en-US" sz="1800" b="0" dirty="0"/>
              <a:t> complexity, the following steps can be taken. </a:t>
            </a:r>
          </a:p>
          <a:p>
            <a:pPr lvl="2">
              <a:lnSpc>
                <a:spcPct val="150000"/>
              </a:lnSpc>
              <a:spcBef>
                <a:spcPts val="0"/>
              </a:spcBef>
            </a:pPr>
            <a:r>
              <a:rPr lang="en-US" sz="1800" b="0" dirty="0"/>
              <a:t>1. Identify the predicates or decision points (typically the Boolean conditions or conditional statements) in the program. </a:t>
            </a:r>
          </a:p>
          <a:p>
            <a:pPr lvl="2">
              <a:lnSpc>
                <a:spcPct val="150000"/>
              </a:lnSpc>
              <a:spcBef>
                <a:spcPts val="0"/>
              </a:spcBef>
            </a:pPr>
            <a:r>
              <a:rPr lang="en-US" sz="1800" b="0" dirty="0"/>
              <a:t>2. Ensure that the predicates are simple (that is, no and/or, and so on in each predicate). Figure 3.3 shows how to break up a condition having or into simple predicates. Similarly, if there are loop constructs, break the loop termination checks into simple predicates. </a:t>
            </a:r>
          </a:p>
          <a:p>
            <a:pPr lvl="2">
              <a:lnSpc>
                <a:spcPct val="150000"/>
              </a:lnSpc>
              <a:spcBef>
                <a:spcPts val="0"/>
              </a:spcBef>
            </a:pPr>
            <a:r>
              <a:rPr lang="en-US" sz="1800" b="0" dirty="0"/>
              <a:t>3. Combine all sequential statements into a single node. The reasoning here is that these statements all get executed, once started. </a:t>
            </a:r>
          </a:p>
          <a:p>
            <a:pPr lvl="2">
              <a:lnSpc>
                <a:spcPct val="150000"/>
              </a:lnSpc>
              <a:spcBef>
                <a:spcPts val="0"/>
              </a:spcBef>
            </a:pPr>
            <a:r>
              <a:rPr lang="en-US" sz="1800" b="0" dirty="0" smtClean="0"/>
              <a:t>4</a:t>
            </a:r>
            <a:r>
              <a:rPr lang="en-US" sz="1800" b="0" dirty="0"/>
              <a:t>. When a set of sequential statements are followed by a simple predicate (as simplified in (2) above), combine all the sequential statements and the predicate check into one node and have two edges emanating from this one node. Such nodes with two edges emanating from them are called predicate nodes. </a:t>
            </a:r>
          </a:p>
          <a:p>
            <a:pPr lvl="2">
              <a:lnSpc>
                <a:spcPct val="150000"/>
              </a:lnSpc>
              <a:spcBef>
                <a:spcPts val="0"/>
              </a:spcBef>
            </a:pPr>
            <a:r>
              <a:rPr lang="en-US" sz="1800" b="0" dirty="0"/>
              <a:t>5. Make sure that all the edges terminate at some node; add a node to represent all the sets of sequential statements at the end of the program. </a:t>
            </a:r>
          </a:p>
          <a:p>
            <a:pPr lvl="1">
              <a:lnSpc>
                <a:spcPct val="150000"/>
              </a:lnSpc>
              <a:spcBef>
                <a:spcPts val="0"/>
              </a:spcBef>
            </a:pPr>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03989738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Code </a:t>
            </a:r>
            <a:r>
              <a:rPr lang="en-IN" sz="1800" dirty="0"/>
              <a:t>Complexity Testing </a:t>
            </a:r>
            <a:endParaRPr lang="en-IN" sz="1800" b="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lvl="1" algn="ctr">
              <a:lnSpc>
                <a:spcPct val="150000"/>
              </a:lnSpc>
              <a:spcBef>
                <a:spcPts val="0"/>
              </a:spcBef>
            </a:pPr>
            <a:r>
              <a:rPr lang="en-US" sz="1800" dirty="0" smtClean="0"/>
              <a:t>Figure </a:t>
            </a:r>
            <a:r>
              <a:rPr lang="en-US" sz="1800" dirty="0"/>
              <a:t>3.3 </a:t>
            </a:r>
            <a:r>
              <a:rPr lang="en-US" sz="1800" b="0" dirty="0"/>
              <a:t>Flow graph translation of an OR to a simple predicate. </a:t>
            </a:r>
            <a:endParaRPr lang="en-US" sz="1800" b="0" dirty="0" smtClean="0"/>
          </a:p>
          <a:p>
            <a:pPr lvl="1">
              <a:lnSpc>
                <a:spcPct val="150000"/>
              </a:lnSpc>
              <a:spcBef>
                <a:spcPts val="0"/>
              </a:spcBef>
            </a:pPr>
            <a:r>
              <a:rPr lang="en-US" sz="1800" b="0" dirty="0"/>
              <a:t>We have illustrated the above transformation rules of a conventional flow chart to a flow diagram in Figure 3.4. We have color coded the different boxes (</a:t>
            </a:r>
            <a:r>
              <a:rPr lang="en-US" sz="1800" b="0" dirty="0" err="1"/>
              <a:t>coloured</a:t>
            </a:r>
            <a:r>
              <a:rPr lang="en-US" sz="1800" b="0" dirty="0"/>
              <a:t> figure on Illustrations) so that the reader can see the transformations more clearly. The flow chart elements of a given color on the left-hand side get mapped to flow graph elements of the corresponding nodes on the right-hand side. </a:t>
            </a:r>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2" name="Picture 1"/>
          <p:cNvPicPr>
            <a:picLocks noChangeAspect="1"/>
          </p:cNvPicPr>
          <p:nvPr/>
        </p:nvPicPr>
        <p:blipFill>
          <a:blip r:embed="rId4"/>
          <a:stretch>
            <a:fillRect/>
          </a:stretch>
        </p:blipFill>
        <p:spPr>
          <a:xfrm>
            <a:off x="1828006" y="1612158"/>
            <a:ext cx="8458200" cy="3188442"/>
          </a:xfrm>
          <a:prstGeom prst="rect">
            <a:avLst/>
          </a:prstGeom>
        </p:spPr>
      </p:pic>
    </p:spTree>
    <p:extLst>
      <p:ext uri="{BB962C8B-B14F-4D97-AF65-F5344CB8AC3E}">
        <p14:creationId xmlns:p14="http://schemas.microsoft.com/office/powerpoint/2010/main" val="169303850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IN" sz="2200" dirty="0" smtClean="0"/>
              <a:t>STATIC </a:t>
            </a:r>
            <a:r>
              <a:rPr lang="en-IN" sz="2200" dirty="0"/>
              <a:t>TESTING </a:t>
            </a:r>
          </a:p>
          <a:p>
            <a:pPr lvl="1">
              <a:lnSpc>
                <a:spcPct val="150000"/>
              </a:lnSpc>
              <a:spcBef>
                <a:spcPts val="0"/>
              </a:spcBef>
            </a:pPr>
            <a:r>
              <a:rPr lang="en-US" sz="2200" dirty="0"/>
              <a:t>Static testing is a type of testing </a:t>
            </a:r>
            <a:r>
              <a:rPr lang="en-US" sz="2200" dirty="0">
                <a:solidFill>
                  <a:srgbClr val="FF0000"/>
                </a:solidFill>
              </a:rPr>
              <a:t>which requires only the source code of the product</a:t>
            </a:r>
            <a:r>
              <a:rPr lang="en-US" sz="2200" dirty="0"/>
              <a:t>, not the binaries or </a:t>
            </a:r>
            <a:r>
              <a:rPr lang="en-US" sz="2200" dirty="0" smtClean="0"/>
              <a:t>executable. </a:t>
            </a:r>
          </a:p>
          <a:p>
            <a:pPr lvl="1">
              <a:lnSpc>
                <a:spcPct val="150000"/>
              </a:lnSpc>
              <a:spcBef>
                <a:spcPts val="0"/>
              </a:spcBef>
            </a:pPr>
            <a:r>
              <a:rPr lang="en-US" sz="2200" dirty="0" smtClean="0"/>
              <a:t>Static </a:t>
            </a:r>
            <a:r>
              <a:rPr lang="en-US" sz="2200" dirty="0"/>
              <a:t>testing does not involve executing the programs on computers </a:t>
            </a:r>
            <a:r>
              <a:rPr lang="en-US" sz="2200" dirty="0">
                <a:solidFill>
                  <a:srgbClr val="FF0000"/>
                </a:solidFill>
              </a:rPr>
              <a:t>but involves select people going through the code to find out whether </a:t>
            </a:r>
          </a:p>
          <a:p>
            <a:pPr lvl="2">
              <a:lnSpc>
                <a:spcPct val="150000"/>
              </a:lnSpc>
              <a:spcBef>
                <a:spcPts val="0"/>
              </a:spcBef>
            </a:pPr>
            <a:r>
              <a:rPr lang="en-US" sz="2200" dirty="0" smtClean="0"/>
              <a:t>the </a:t>
            </a:r>
            <a:r>
              <a:rPr lang="en-US" sz="2200" dirty="0"/>
              <a:t>code works according to the functional requirement; </a:t>
            </a:r>
          </a:p>
          <a:p>
            <a:pPr lvl="2">
              <a:lnSpc>
                <a:spcPct val="150000"/>
              </a:lnSpc>
              <a:spcBef>
                <a:spcPts val="0"/>
              </a:spcBef>
            </a:pPr>
            <a:r>
              <a:rPr lang="en-US" sz="2200" dirty="0" smtClean="0"/>
              <a:t>the </a:t>
            </a:r>
            <a:r>
              <a:rPr lang="en-US" sz="2200" dirty="0"/>
              <a:t>code has been written in accordance with the design developed earlier in the project life cycle; </a:t>
            </a:r>
          </a:p>
          <a:p>
            <a:pPr lvl="2">
              <a:lnSpc>
                <a:spcPct val="150000"/>
              </a:lnSpc>
              <a:spcBef>
                <a:spcPts val="0"/>
              </a:spcBef>
            </a:pPr>
            <a:r>
              <a:rPr lang="en-US" sz="2200" dirty="0" smtClean="0"/>
              <a:t>the </a:t>
            </a:r>
            <a:r>
              <a:rPr lang="en-US" sz="2200" dirty="0"/>
              <a:t>code for any functionality has been missed out; </a:t>
            </a:r>
          </a:p>
          <a:p>
            <a:pPr lvl="2">
              <a:lnSpc>
                <a:spcPct val="150000"/>
              </a:lnSpc>
              <a:spcBef>
                <a:spcPts val="0"/>
              </a:spcBef>
            </a:pPr>
            <a:r>
              <a:rPr lang="en-US" sz="2200" dirty="0" smtClean="0"/>
              <a:t>the </a:t>
            </a:r>
            <a:r>
              <a:rPr lang="en-US" sz="2200" dirty="0"/>
              <a:t>code handles errors properly. </a:t>
            </a:r>
          </a:p>
          <a:p>
            <a:pPr lvl="1">
              <a:lnSpc>
                <a:spcPct val="150000"/>
              </a:lnSpc>
              <a:spcBef>
                <a:spcPts val="0"/>
              </a:spcBef>
            </a:pPr>
            <a:r>
              <a:rPr lang="en-US" sz="2200" dirty="0" smtClean="0"/>
              <a:t>Static </a:t>
            </a:r>
            <a:r>
              <a:rPr lang="en-US" sz="2200" dirty="0"/>
              <a:t>testing can be done by humans or with the help of specialized tools. </a:t>
            </a:r>
            <a:endParaRPr lang="en-US" sz="22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844967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Code </a:t>
            </a:r>
            <a:r>
              <a:rPr lang="en-IN" sz="1800" dirty="0"/>
              <a:t>Complexity Testing </a:t>
            </a:r>
            <a:endParaRPr lang="en-IN" sz="1800" b="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marL="442912" lvl="1" indent="0" algn="ctr">
              <a:lnSpc>
                <a:spcPct val="150000"/>
              </a:lnSpc>
              <a:spcBef>
                <a:spcPts val="0"/>
              </a:spcBef>
              <a:buNone/>
            </a:pPr>
            <a:r>
              <a:rPr lang="en-US" sz="1800" dirty="0" smtClean="0"/>
              <a:t>Figure </a:t>
            </a:r>
            <a:r>
              <a:rPr lang="en-US" sz="1800" dirty="0"/>
              <a:t>3.4 </a:t>
            </a:r>
            <a:r>
              <a:rPr lang="en-US" sz="1800" b="0" dirty="0"/>
              <a:t>Converting a conventional flow chart to a flow graph. </a:t>
            </a:r>
            <a:endParaRPr lang="en-US" sz="1800" b="0" dirty="0" smtClean="0"/>
          </a:p>
          <a:p>
            <a:pPr lvl="1">
              <a:lnSpc>
                <a:spcPct val="150000"/>
              </a:lnSpc>
              <a:spcBef>
                <a:spcPts val="0"/>
              </a:spcBef>
            </a:pPr>
            <a:r>
              <a:rPr lang="en-US" sz="1800" b="0" dirty="0" smtClean="0"/>
              <a:t>Intuitively</a:t>
            </a:r>
            <a:r>
              <a:rPr lang="en-US" sz="1800" b="0" dirty="0"/>
              <a:t>, a flow graph and the </a:t>
            </a:r>
            <a:r>
              <a:rPr lang="en-US" sz="1800" b="0" dirty="0" err="1"/>
              <a:t>cyclomatic</a:t>
            </a:r>
            <a:r>
              <a:rPr lang="en-US" sz="1800" b="0" dirty="0"/>
              <a:t> complexity provide indicators to the complexity of the logic flow in a program and to the number of independent paths in a program. The primary contributors to both the complexity and independent paths are the decision points in the program. Consider a hypothetical program with no decision points. The flow graph of such a program (shown in Figure 3.5 above) would have two nodes, one for the code and one for the termination node. Since all the sequential steps are combined into one node (the first node), there is only one edge, which connects the two nodes. This edge is the only independent path. Hence, for this flow graph, </a:t>
            </a:r>
            <a:r>
              <a:rPr lang="en-US" sz="1800" b="0" dirty="0" err="1"/>
              <a:t>cyclomatic</a:t>
            </a:r>
            <a:r>
              <a:rPr lang="en-US" sz="1800" b="0" dirty="0"/>
              <a:t> complexity is equal to one. </a:t>
            </a:r>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4" name="Picture 3"/>
          <p:cNvPicPr>
            <a:picLocks noChangeAspect="1"/>
          </p:cNvPicPr>
          <p:nvPr/>
        </p:nvPicPr>
        <p:blipFill>
          <a:blip r:embed="rId4"/>
          <a:stretch>
            <a:fillRect/>
          </a:stretch>
        </p:blipFill>
        <p:spPr>
          <a:xfrm>
            <a:off x="3961606" y="1457523"/>
            <a:ext cx="3662618" cy="2362200"/>
          </a:xfrm>
          <a:prstGeom prst="rect">
            <a:avLst/>
          </a:prstGeom>
        </p:spPr>
      </p:pic>
    </p:spTree>
    <p:extLst>
      <p:ext uri="{BB962C8B-B14F-4D97-AF65-F5344CB8AC3E}">
        <p14:creationId xmlns:p14="http://schemas.microsoft.com/office/powerpoint/2010/main" val="22035494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Code </a:t>
            </a:r>
            <a:r>
              <a:rPr lang="en-IN" sz="1800" dirty="0"/>
              <a:t>Complexity Testing </a:t>
            </a:r>
            <a:endParaRPr lang="en-IN" sz="1800" b="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marL="442912" lvl="1" indent="0" algn="ctr">
              <a:lnSpc>
                <a:spcPct val="150000"/>
              </a:lnSpc>
              <a:spcBef>
                <a:spcPts val="0"/>
              </a:spcBef>
              <a:buNone/>
            </a:pPr>
            <a:r>
              <a:rPr lang="en-US" sz="2800" dirty="0" smtClean="0"/>
              <a:t>Figure </a:t>
            </a:r>
            <a:r>
              <a:rPr lang="en-US" sz="2800" dirty="0"/>
              <a:t>3.5 </a:t>
            </a:r>
            <a:r>
              <a:rPr lang="en-US" sz="2800" b="0" dirty="0"/>
              <a:t>A hypothetical program with no decision node. </a:t>
            </a:r>
          </a:p>
          <a:p>
            <a:pPr lvl="1"/>
            <a:r>
              <a:rPr lang="en-US" sz="2400" b="0" dirty="0"/>
              <a:t>This graph has no predicate nodes because there are no decision points. Hence, the </a:t>
            </a:r>
            <a:r>
              <a:rPr lang="en-US" sz="2400" b="0" dirty="0" err="1"/>
              <a:t>cyclomatic</a:t>
            </a:r>
            <a:r>
              <a:rPr lang="en-US" sz="2400" b="0" dirty="0"/>
              <a:t> complexity is also equal to the number of predicate nodes (0) + 1. </a:t>
            </a:r>
          </a:p>
          <a:p>
            <a:pPr lvl="1"/>
            <a:r>
              <a:rPr lang="en-US" sz="2400" b="0" dirty="0"/>
              <a:t>Note that in this flow graph, the edges (E) = 1; nodes (N) = 2. The </a:t>
            </a:r>
            <a:r>
              <a:rPr lang="en-US" sz="2400" b="0" dirty="0" err="1"/>
              <a:t>cyclomatic</a:t>
            </a:r>
            <a:r>
              <a:rPr lang="en-US" sz="2400" b="0" dirty="0"/>
              <a:t> complexity is also equal to 1 = 1 + 2 – 2 = E – N + 2. </a:t>
            </a:r>
            <a:endParaRPr lang="en-IN" sz="4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2" name="Picture 1"/>
          <p:cNvPicPr>
            <a:picLocks noChangeAspect="1"/>
          </p:cNvPicPr>
          <p:nvPr/>
        </p:nvPicPr>
        <p:blipFill>
          <a:blip r:embed="rId4"/>
          <a:stretch>
            <a:fillRect/>
          </a:stretch>
        </p:blipFill>
        <p:spPr>
          <a:xfrm>
            <a:off x="2666206" y="1524000"/>
            <a:ext cx="6096000" cy="2362200"/>
          </a:xfrm>
          <a:prstGeom prst="rect">
            <a:avLst/>
          </a:prstGeom>
        </p:spPr>
      </p:pic>
    </p:spTree>
    <p:extLst>
      <p:ext uri="{BB962C8B-B14F-4D97-AF65-F5344CB8AC3E}">
        <p14:creationId xmlns:p14="http://schemas.microsoft.com/office/powerpoint/2010/main" val="325343192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Code </a:t>
            </a:r>
            <a:r>
              <a:rPr lang="en-IN" sz="2000" dirty="0"/>
              <a:t>Complexity Testing </a:t>
            </a:r>
            <a:endParaRPr lang="en-IN" sz="2000" b="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marL="442912" lvl="1" indent="0" algn="ctr">
              <a:lnSpc>
                <a:spcPct val="150000"/>
              </a:lnSpc>
              <a:spcBef>
                <a:spcPts val="0"/>
              </a:spcBef>
              <a:buNone/>
            </a:pPr>
            <a:r>
              <a:rPr lang="en-US" sz="2000" b="0" dirty="0" smtClean="0"/>
              <a:t>. </a:t>
            </a:r>
            <a:r>
              <a:rPr lang="en-US" sz="2000" dirty="0"/>
              <a:t>Figure 3.6 </a:t>
            </a:r>
            <a:r>
              <a:rPr lang="en-US" sz="2000" b="0" dirty="0"/>
              <a:t>Adding one decision node. </a:t>
            </a:r>
          </a:p>
          <a:p>
            <a:pPr lvl="1"/>
            <a:r>
              <a:rPr lang="en-US" sz="2000" b="0" dirty="0" smtClean="0"/>
              <a:t>When </a:t>
            </a:r>
            <a:r>
              <a:rPr lang="en-US" sz="2000" b="0" dirty="0"/>
              <a:t>a predicate node is added to the flow graph (shown in Figure 3.6 above), there are obviously two independent paths, one following the path when the Boolean condition is TRUE and one when the Boolean condition is FALSE. Thus, the </a:t>
            </a:r>
            <a:r>
              <a:rPr lang="en-US" sz="2000" b="0" dirty="0" err="1"/>
              <a:t>cyclomatic</a:t>
            </a:r>
            <a:r>
              <a:rPr lang="en-US" sz="2000" b="0" dirty="0"/>
              <a:t> complexity of the graph is 2. </a:t>
            </a:r>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4" name="Picture 3"/>
          <p:cNvPicPr>
            <a:picLocks noChangeAspect="1"/>
          </p:cNvPicPr>
          <p:nvPr/>
        </p:nvPicPr>
        <p:blipFill>
          <a:blip r:embed="rId4"/>
          <a:stretch>
            <a:fillRect/>
          </a:stretch>
        </p:blipFill>
        <p:spPr>
          <a:xfrm>
            <a:off x="3352006" y="1447800"/>
            <a:ext cx="3843936" cy="2464406"/>
          </a:xfrm>
          <a:prstGeom prst="rect">
            <a:avLst/>
          </a:prstGeom>
        </p:spPr>
      </p:pic>
    </p:spTree>
    <p:extLst>
      <p:ext uri="{BB962C8B-B14F-4D97-AF65-F5344CB8AC3E}">
        <p14:creationId xmlns:p14="http://schemas.microsoft.com/office/powerpoint/2010/main" val="295411863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400" dirty="0" smtClean="0"/>
              <a:t>Code </a:t>
            </a:r>
            <a:r>
              <a:rPr lang="en-IN" sz="1400" dirty="0"/>
              <a:t>Complexity Testing </a:t>
            </a:r>
            <a:endParaRPr lang="en-US" sz="1400" b="0" dirty="0" smtClean="0"/>
          </a:p>
          <a:p>
            <a:pPr lvl="1">
              <a:lnSpc>
                <a:spcPct val="150000"/>
              </a:lnSpc>
              <a:spcBef>
                <a:spcPts val="0"/>
              </a:spcBef>
            </a:pPr>
            <a:r>
              <a:rPr lang="en-US" sz="1400" b="0" dirty="0" smtClean="0"/>
              <a:t>Incidentally</a:t>
            </a:r>
            <a:r>
              <a:rPr lang="en-US" sz="1400" b="0" dirty="0"/>
              <a:t>, this number of independent paths, 2, is again equal to the number of predicate nodes (1) + 1. When we add a predicate node (a node with two edges), complexity increases by 1, since the “E” in the E – N + 2 formula is increased by one while the “N” is unchanged. As a result, the complexity using the formula E – N + 2 also works out to 2. </a:t>
            </a:r>
          </a:p>
          <a:p>
            <a:pPr lvl="1">
              <a:lnSpc>
                <a:spcPct val="150000"/>
              </a:lnSpc>
              <a:spcBef>
                <a:spcPts val="0"/>
              </a:spcBef>
            </a:pPr>
            <a:r>
              <a:rPr lang="en-US" sz="1400" b="0" dirty="0" err="1"/>
              <a:t>Cyclomatic</a:t>
            </a:r>
            <a:r>
              <a:rPr lang="en-US" sz="1400" b="0" dirty="0"/>
              <a:t> Complexity = Number of Predicate Nodes + 1 </a:t>
            </a:r>
          </a:p>
          <a:p>
            <a:pPr lvl="1">
              <a:lnSpc>
                <a:spcPct val="150000"/>
              </a:lnSpc>
              <a:spcBef>
                <a:spcPts val="0"/>
              </a:spcBef>
            </a:pPr>
            <a:r>
              <a:rPr lang="en-IN" sz="1400" b="0" dirty="0" err="1"/>
              <a:t>Cyclomatic</a:t>
            </a:r>
            <a:r>
              <a:rPr lang="en-IN" sz="1400" b="0" dirty="0"/>
              <a:t> Complexity = E – N + 2 </a:t>
            </a:r>
            <a:endParaRPr lang="en-IN" sz="1400" b="0" dirty="0" smtClean="0"/>
          </a:p>
          <a:p>
            <a:pPr lvl="1">
              <a:lnSpc>
                <a:spcPct val="150000"/>
              </a:lnSpc>
              <a:spcBef>
                <a:spcPts val="0"/>
              </a:spcBef>
            </a:pPr>
            <a:r>
              <a:rPr lang="en-US" sz="1400" b="0" dirty="0"/>
              <a:t>From the above reasoning, the reader would hopefully have got an idea about the two different ways to calculate </a:t>
            </a:r>
            <a:r>
              <a:rPr lang="en-US" sz="1400" b="0" dirty="0" err="1"/>
              <a:t>cyclomatic</a:t>
            </a:r>
            <a:r>
              <a:rPr lang="en-US" sz="1400" b="0" dirty="0"/>
              <a:t> complexity and the relevance of </a:t>
            </a:r>
            <a:r>
              <a:rPr lang="en-US" sz="1400" b="0" dirty="0" err="1"/>
              <a:t>cyclomatic</a:t>
            </a:r>
            <a:r>
              <a:rPr lang="en-US" sz="1400" b="0" dirty="0"/>
              <a:t> complexity in identifying independent paths through a program. We have summarized these formulae below. We are not going to formally prove these formulae. Suffice to say that these formulae are extremely useful. </a:t>
            </a:r>
          </a:p>
          <a:p>
            <a:pPr lvl="1">
              <a:lnSpc>
                <a:spcPct val="150000"/>
              </a:lnSpc>
              <a:spcBef>
                <a:spcPts val="0"/>
              </a:spcBef>
            </a:pPr>
            <a:r>
              <a:rPr lang="en-US" sz="1400" b="0" dirty="0"/>
              <a:t>The above two formulae provide an easy means to calculate </a:t>
            </a:r>
            <a:r>
              <a:rPr lang="en-US" sz="1400" b="0" dirty="0" err="1"/>
              <a:t>cyclomatic</a:t>
            </a:r>
            <a:r>
              <a:rPr lang="en-US" sz="1400" b="0" dirty="0"/>
              <a:t> complexity, given a flow graph. In fact the first formula can be used even without drawing the flow graph, by simply counting the number of the basic predicates. There are other formulations of </a:t>
            </a:r>
            <a:r>
              <a:rPr lang="en-US" sz="1400" b="0" dirty="0" err="1"/>
              <a:t>cyclomatic</a:t>
            </a:r>
            <a:r>
              <a:rPr lang="en-US" sz="1400" b="0" dirty="0"/>
              <a:t> complexity derived from the foundations of Graph Theory, which we have not covered here. The references given at the end can provide pointers for the interested reader. </a:t>
            </a:r>
          </a:p>
          <a:p>
            <a:pPr lvl="1">
              <a:lnSpc>
                <a:spcPct val="150000"/>
              </a:lnSpc>
              <a:spcBef>
                <a:spcPts val="0"/>
              </a:spcBef>
            </a:pPr>
            <a:r>
              <a:rPr lang="en-US" sz="1400" b="0" dirty="0"/>
              <a:t>Using the flow graph, an </a:t>
            </a:r>
            <a:r>
              <a:rPr lang="en-US" sz="1400" b="0" i="1" dirty="0"/>
              <a:t>independent path </a:t>
            </a:r>
            <a:r>
              <a:rPr lang="en-US" sz="1400" b="0" dirty="0"/>
              <a:t>can be defined as a path in the flow graph that has at least one edge that has not been traversed before in other paths. A set of independent paths that cover all the edges is a </a:t>
            </a:r>
            <a:r>
              <a:rPr lang="en-US" sz="1400" b="0" i="1" dirty="0"/>
              <a:t>basis set. </a:t>
            </a:r>
            <a:r>
              <a:rPr lang="en-US" sz="1400" b="0" dirty="0"/>
              <a:t>Once the basis set is formed, test cases should be written to execute all the paths in the basis set. </a:t>
            </a:r>
            <a:endParaRPr lang="en-IN" sz="14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55320209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600" dirty="0" smtClean="0"/>
              <a:t>Calculating </a:t>
            </a:r>
            <a:r>
              <a:rPr lang="en-US" sz="1600" dirty="0"/>
              <a:t>and using </a:t>
            </a:r>
            <a:r>
              <a:rPr lang="en-US" sz="1600" dirty="0" err="1"/>
              <a:t>cyclomatic</a:t>
            </a:r>
            <a:r>
              <a:rPr lang="en-US" sz="1600" dirty="0"/>
              <a:t> complexity </a:t>
            </a:r>
            <a:endParaRPr lang="en-US" sz="1600" b="0" dirty="0"/>
          </a:p>
          <a:p>
            <a:pPr lvl="1">
              <a:lnSpc>
                <a:spcPct val="150000"/>
              </a:lnSpc>
              <a:spcBef>
                <a:spcPts val="0"/>
              </a:spcBef>
            </a:pPr>
            <a:r>
              <a:rPr lang="en-US" sz="1600" b="0" dirty="0"/>
              <a:t>For small programs </a:t>
            </a:r>
            <a:r>
              <a:rPr lang="en-US" sz="1600" b="0" dirty="0" err="1"/>
              <a:t>cyclomatic</a:t>
            </a:r>
            <a:r>
              <a:rPr lang="en-US" sz="1600" b="0" dirty="0"/>
              <a:t> complexity can be calculated manually, but automated tools are essential as several thousands of lines of code are possible in each program in a project. It will be very difficult to manually create flow graphs for large programs. There are several tools that are available in the market which can compute </a:t>
            </a:r>
            <a:r>
              <a:rPr lang="en-US" sz="1600" b="0" dirty="0" err="1"/>
              <a:t>cyclomatic</a:t>
            </a:r>
            <a:r>
              <a:rPr lang="en-US" sz="1600" b="0" dirty="0"/>
              <a:t> complexity. But, we would like to caution that calculating the complexity of a module after it has been built and tested may be too late—it may not be possible to redesign a complex module after it has been tested. Thus some basic complexity checks must be performed on the modules before embarking upon the testing (or even coding) phase. This can become one of the items to check for in a code review. </a:t>
            </a:r>
            <a:endParaRPr lang="en-US" sz="1600" b="0" dirty="0" smtClean="0"/>
          </a:p>
          <a:p>
            <a:pPr lvl="1">
              <a:lnSpc>
                <a:spcPct val="150000"/>
              </a:lnSpc>
              <a:spcBef>
                <a:spcPts val="0"/>
              </a:spcBef>
            </a:pPr>
            <a:r>
              <a:rPr lang="en-US" sz="1600" b="0" dirty="0" smtClean="0"/>
              <a:t>Based </a:t>
            </a:r>
            <a:r>
              <a:rPr lang="en-US" sz="1600" b="0" dirty="0"/>
              <a:t>on the complexity number that emerges from using the tool, one can conclude what actions need to be taken for complexity measure using Table 3.1. </a:t>
            </a:r>
            <a:endParaRPr lang="en-US" sz="1600" b="0" dirty="0" smtClean="0"/>
          </a:p>
          <a:p>
            <a:pPr marL="0" indent="0">
              <a:buNone/>
            </a:pPr>
            <a:endParaRPr lang="en-US" sz="2800" b="0" dirty="0"/>
          </a:p>
          <a:p>
            <a:pPr lvl="1">
              <a:lnSpc>
                <a:spcPct val="150000"/>
              </a:lnSpc>
              <a:spcBef>
                <a:spcPts val="0"/>
              </a:spcBef>
            </a:pPr>
            <a:endParaRPr lang="en-IN" sz="16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047598310"/>
              </p:ext>
            </p:extLst>
          </p:nvPr>
        </p:nvGraphicFramePr>
        <p:xfrm>
          <a:off x="1599406" y="4343400"/>
          <a:ext cx="9677400" cy="2353945"/>
        </p:xfrm>
        <a:graphic>
          <a:graphicData uri="http://schemas.openxmlformats.org/drawingml/2006/table">
            <a:tbl>
              <a:tblPr firstRow="1" bandRow="1">
                <a:tableStyleId>{5C22544A-7EE6-4342-B048-85BDC9FD1C3A}</a:tableStyleId>
              </a:tblPr>
              <a:tblGrid>
                <a:gridCol w="1668427"/>
                <a:gridCol w="8008973"/>
              </a:tblGrid>
              <a:tr h="297813">
                <a:tc>
                  <a:txBody>
                    <a:bodyPr/>
                    <a:lstStyle/>
                    <a:p>
                      <a:r>
                        <a:rPr lang="en-US" dirty="0" smtClean="0"/>
                        <a:t>Complexity</a:t>
                      </a:r>
                      <a:endParaRPr lang="en-IN" dirty="0"/>
                    </a:p>
                  </a:txBody>
                  <a:tcPr/>
                </a:tc>
                <a:tc>
                  <a:txBody>
                    <a:bodyPr/>
                    <a:lstStyle/>
                    <a:p>
                      <a:r>
                        <a:rPr lang="en-US" dirty="0" smtClean="0"/>
                        <a:t>What it means?</a:t>
                      </a:r>
                      <a:endParaRPr lang="en-IN" dirty="0"/>
                    </a:p>
                  </a:txBody>
                  <a:tcPr/>
                </a:tc>
              </a:tr>
              <a:tr h="448945">
                <a:tc>
                  <a:txBody>
                    <a:bodyPr/>
                    <a:lstStyle/>
                    <a:p>
                      <a:r>
                        <a:rPr lang="en-US" sz="1800" b="0" dirty="0" smtClean="0"/>
                        <a:t>1–10 </a:t>
                      </a:r>
                      <a:endParaRPr lang="en-IN" dirty="0"/>
                    </a:p>
                  </a:txBody>
                  <a:tcPr/>
                </a:tc>
                <a:tc>
                  <a:txBody>
                    <a:bodyPr/>
                    <a:lstStyle/>
                    <a:p>
                      <a:r>
                        <a:rPr lang="en-US" sz="1800" b="0" dirty="0" smtClean="0"/>
                        <a:t>Well-written code, testability is high, cost/effort to maintain is low </a:t>
                      </a:r>
                      <a:endParaRPr lang="en-IN" dirty="0"/>
                    </a:p>
                  </a:txBody>
                  <a:tcPr/>
                </a:tc>
              </a:tr>
              <a:tr h="448945">
                <a:tc>
                  <a:txBody>
                    <a:bodyPr/>
                    <a:lstStyle/>
                    <a:p>
                      <a:r>
                        <a:rPr lang="en-US" sz="1800" b="0" dirty="0" smtClean="0"/>
                        <a:t>10–20</a:t>
                      </a:r>
                      <a:endParaRPr lang="en-IN" dirty="0"/>
                    </a:p>
                  </a:txBody>
                  <a:tcPr/>
                </a:tc>
                <a:tc>
                  <a:txBody>
                    <a:bodyPr/>
                    <a:lstStyle/>
                    <a:p>
                      <a:r>
                        <a:rPr lang="en-US" sz="1800" b="0" dirty="0" smtClean="0"/>
                        <a:t>Moderately complex, testability is medium, cost/effort to maintain is medium </a:t>
                      </a:r>
                      <a:endParaRPr lang="en-IN" dirty="0"/>
                    </a:p>
                  </a:txBody>
                  <a:tcPr/>
                </a:tc>
              </a:tr>
              <a:tr h="448945">
                <a:tc>
                  <a:txBody>
                    <a:bodyPr/>
                    <a:lstStyle/>
                    <a:p>
                      <a:r>
                        <a:rPr lang="en-US" sz="1800" b="0" dirty="0" smtClean="0"/>
                        <a:t>20–40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Very complex, testability is low, cost/effort to maintain is high 	</a:t>
                      </a:r>
                      <a:endParaRPr lang="en-IN" dirty="0"/>
                    </a:p>
                  </a:txBody>
                  <a:tcPr/>
                </a:tc>
              </a:tr>
              <a:tr h="641350">
                <a:tc>
                  <a:txBody>
                    <a:bodyPr/>
                    <a:lstStyle/>
                    <a:p>
                      <a:r>
                        <a:rPr lang="en-US" sz="1800" b="0" dirty="0" smtClean="0"/>
                        <a:t>&gt;40 </a:t>
                      </a:r>
                      <a:endParaRPr lang="en-IN" dirty="0"/>
                    </a:p>
                  </a:txBody>
                  <a:tcPr/>
                </a:tc>
                <a:tc>
                  <a:txBody>
                    <a:bodyPr/>
                    <a:lstStyle/>
                    <a:p>
                      <a:r>
                        <a:rPr lang="en-US" sz="1800" b="0" dirty="0" smtClean="0"/>
                        <a:t>Not testable, any amount of money/effort to maintain may not be enough </a:t>
                      </a:r>
                      <a:endParaRPr lang="en-IN" dirty="0"/>
                    </a:p>
                  </a:txBody>
                  <a:tcPr/>
                </a:tc>
              </a:tr>
            </a:tbl>
          </a:graphicData>
        </a:graphic>
      </p:graphicFrame>
    </p:spTree>
    <p:extLst>
      <p:ext uri="{BB962C8B-B14F-4D97-AF65-F5344CB8AC3E}">
        <p14:creationId xmlns:p14="http://schemas.microsoft.com/office/powerpoint/2010/main" val="285661783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dirty="0" smtClean="0"/>
              <a:t>CHALLENGES </a:t>
            </a:r>
            <a:r>
              <a:rPr lang="en-US" sz="1800" dirty="0"/>
              <a:t>IN WHITE BOX TESTING </a:t>
            </a:r>
            <a:endParaRPr lang="en-US" sz="1800" b="0" dirty="0"/>
          </a:p>
          <a:p>
            <a:pPr lvl="1">
              <a:lnSpc>
                <a:spcPct val="150000"/>
              </a:lnSpc>
              <a:spcBef>
                <a:spcPts val="0"/>
              </a:spcBef>
            </a:pPr>
            <a:r>
              <a:rPr lang="en-US" sz="1800" b="0" dirty="0"/>
              <a:t>White box testing requires a sound knowledge of the program code and the programming language. This means that the developers should get intimately involved in white box testing. Developers, in general, do not like to perform testing functions. This applies to structural testing as well as static testing methods such as reviews. In addition, because of the timeline pressures, the programmers may not “find time” for reviews (an euphemism for wanting to do more coding). We will revisit this myth of dichotomy between testing and development functions </a:t>
            </a:r>
            <a:r>
              <a:rPr lang="en-US" sz="1800" b="0" dirty="0" smtClean="0"/>
              <a:t>on </a:t>
            </a:r>
            <a:r>
              <a:rPr lang="en-US" sz="1800" b="0" dirty="0"/>
              <a:t>people </a:t>
            </a:r>
            <a:r>
              <a:rPr lang="en-US" sz="1800" b="0" dirty="0" smtClean="0"/>
              <a:t>issues.</a:t>
            </a:r>
          </a:p>
          <a:p>
            <a:pPr lvl="1">
              <a:lnSpc>
                <a:spcPct val="150000"/>
              </a:lnSpc>
              <a:spcBef>
                <a:spcPts val="0"/>
              </a:spcBef>
            </a:pPr>
            <a:r>
              <a:rPr lang="en-US" sz="1800" dirty="0" smtClean="0"/>
              <a:t>Human </a:t>
            </a:r>
            <a:r>
              <a:rPr lang="en-US" sz="1800" dirty="0"/>
              <a:t>tendency of a developer being unable to find the defects in his or her code </a:t>
            </a:r>
            <a:r>
              <a:rPr lang="en-US" sz="1800" b="0" dirty="0"/>
              <a:t>As we saw earlier, most of us have blind spots in detecting errors in our own products. Since white box testing involves programmers who write the code, it is quite possible that they may not be most effective in detecting defects in their own work products. An independent perspective could certainly help. </a:t>
            </a:r>
          </a:p>
          <a:p>
            <a:pPr lvl="1">
              <a:lnSpc>
                <a:spcPct val="150000"/>
              </a:lnSpc>
              <a:spcBef>
                <a:spcPts val="0"/>
              </a:spcBef>
            </a:pPr>
            <a:r>
              <a:rPr lang="en-US" sz="1800" dirty="0"/>
              <a:t>Fully tested code may not correspond to realistic scenarios </a:t>
            </a:r>
            <a:r>
              <a:rPr lang="en-US" sz="1800" b="0" dirty="0"/>
              <a:t>Programmers generally do not have a full appreciation of the external (customer) perspective or the domain knowledge to visualize how a product will be deployed in realistic scenarios. This may mean that even after extensive testing, some of the common user scenarios may get left out and defects may creep in. </a:t>
            </a:r>
          </a:p>
          <a:p>
            <a:pPr lvl="1">
              <a:lnSpc>
                <a:spcPct val="150000"/>
              </a:lnSpc>
              <a:spcBef>
                <a:spcPts val="0"/>
              </a:spcBef>
            </a:pPr>
            <a:r>
              <a:rPr lang="en-US" sz="1800" b="0" dirty="0"/>
              <a:t>These challenges do not mean that white box testing is ineffective. But when white box testing is carried out and these challenges are addressed by other means of testing, there is a higher likelihood of more effective testing. Black box testing, to be discussed in the following chapter addresses some of these challenges. </a:t>
            </a:r>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7008702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Static </a:t>
            </a:r>
            <a:r>
              <a:rPr lang="en-IN" sz="2000" dirty="0"/>
              <a:t>Testing by Humans </a:t>
            </a:r>
            <a:endParaRPr lang="en-IN" sz="2000" b="0" dirty="0"/>
          </a:p>
          <a:p>
            <a:pPr lvl="1">
              <a:lnSpc>
                <a:spcPct val="150000"/>
              </a:lnSpc>
              <a:spcBef>
                <a:spcPts val="0"/>
              </a:spcBef>
            </a:pPr>
            <a:r>
              <a:rPr lang="en-US" sz="2000" b="0" dirty="0"/>
              <a:t>These methods </a:t>
            </a:r>
            <a:r>
              <a:rPr lang="en-US" sz="2000" dirty="0">
                <a:solidFill>
                  <a:srgbClr val="FF0000"/>
                </a:solidFill>
              </a:rPr>
              <a:t>rely on the principle of humans reading the program code to detect errors rather than computers executing the code to find errors. </a:t>
            </a:r>
            <a:endParaRPr lang="en-US" sz="2000" dirty="0" smtClean="0">
              <a:solidFill>
                <a:srgbClr val="FF0000"/>
              </a:solidFill>
            </a:endParaRPr>
          </a:p>
          <a:p>
            <a:pPr lvl="1">
              <a:lnSpc>
                <a:spcPct val="150000"/>
              </a:lnSpc>
              <a:spcBef>
                <a:spcPts val="0"/>
              </a:spcBef>
            </a:pPr>
            <a:r>
              <a:rPr lang="en-US" sz="2000" dirty="0" smtClean="0"/>
              <a:t>This </a:t>
            </a:r>
            <a:r>
              <a:rPr lang="en-US" sz="2000" dirty="0"/>
              <a:t>process has several advantages. </a:t>
            </a:r>
          </a:p>
          <a:p>
            <a:pPr lvl="2">
              <a:lnSpc>
                <a:spcPct val="150000"/>
              </a:lnSpc>
              <a:spcBef>
                <a:spcPts val="0"/>
              </a:spcBef>
            </a:pPr>
            <a:r>
              <a:rPr lang="en-US" sz="2000" b="0" dirty="0"/>
              <a:t>1. Sometimes humans can find errors that computers cannot. </a:t>
            </a:r>
            <a:endParaRPr lang="en-US" sz="2000" b="0" dirty="0" smtClean="0"/>
          </a:p>
          <a:p>
            <a:pPr lvl="3">
              <a:lnSpc>
                <a:spcPct val="150000"/>
              </a:lnSpc>
              <a:spcBef>
                <a:spcPts val="0"/>
              </a:spcBef>
            </a:pPr>
            <a:r>
              <a:rPr lang="en-US" sz="2000" b="0" dirty="0" smtClean="0"/>
              <a:t>For </a:t>
            </a:r>
            <a:r>
              <a:rPr lang="en-US" sz="2000" b="0" dirty="0"/>
              <a:t>example, when there are two variables with similar names and the programmer used a “wrong” variable by mistake in an expression, </a:t>
            </a:r>
            <a:r>
              <a:rPr lang="en-US" sz="2000" b="0" dirty="0">
                <a:solidFill>
                  <a:srgbClr val="FF0000"/>
                </a:solidFill>
              </a:rPr>
              <a:t>the computer will not detect the error but execute the statement and produce incorrect results, whereas a human being can spot such an error. </a:t>
            </a:r>
          </a:p>
          <a:p>
            <a:pPr lvl="2">
              <a:lnSpc>
                <a:spcPct val="150000"/>
              </a:lnSpc>
              <a:spcBef>
                <a:spcPts val="0"/>
              </a:spcBef>
            </a:pPr>
            <a:r>
              <a:rPr lang="en-US" sz="2000" b="0" dirty="0"/>
              <a:t>2. By making </a:t>
            </a:r>
            <a:r>
              <a:rPr lang="en-US" sz="2000" b="0" dirty="0">
                <a:solidFill>
                  <a:srgbClr val="FF0000"/>
                </a:solidFill>
              </a:rPr>
              <a:t>multiple humans read and evaluate </a:t>
            </a:r>
            <a:r>
              <a:rPr lang="en-US" sz="2000" b="0" dirty="0"/>
              <a:t>the program, we can get </a:t>
            </a:r>
            <a:r>
              <a:rPr lang="en-US" sz="2000" b="0" dirty="0">
                <a:solidFill>
                  <a:srgbClr val="FF0000"/>
                </a:solidFill>
              </a:rPr>
              <a:t>multiple perspectives </a:t>
            </a:r>
            <a:r>
              <a:rPr lang="en-US" sz="2000" b="0" dirty="0"/>
              <a:t>and therefore have more problems identified upfront than a computer could. </a:t>
            </a:r>
          </a:p>
          <a:p>
            <a:pPr lvl="2">
              <a:lnSpc>
                <a:spcPct val="150000"/>
              </a:lnSpc>
              <a:spcBef>
                <a:spcPts val="0"/>
              </a:spcBef>
            </a:pPr>
            <a:r>
              <a:rPr lang="en-US" sz="2000" b="0" dirty="0"/>
              <a:t>3. A human evaluation of the code can </a:t>
            </a:r>
            <a:r>
              <a:rPr lang="en-US" sz="2000" b="0" dirty="0">
                <a:solidFill>
                  <a:srgbClr val="FF0000"/>
                </a:solidFill>
              </a:rPr>
              <a:t>compare it against the specifications or design and thus ensure that it does what is intended to do. </a:t>
            </a:r>
            <a:r>
              <a:rPr lang="en-US" sz="2000" b="0" dirty="0"/>
              <a:t>This may not always be possible when a computer runs a test. </a:t>
            </a:r>
          </a:p>
          <a:p>
            <a:pPr lvl="1">
              <a:lnSpc>
                <a:spcPct val="150000"/>
              </a:lnSpc>
              <a:spcBef>
                <a:spcPts val="0"/>
              </a:spcBef>
            </a:pPr>
            <a:endParaRPr lang="en-US" sz="18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5507608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Static </a:t>
            </a:r>
            <a:r>
              <a:rPr lang="en-IN" sz="2000" dirty="0"/>
              <a:t>Testing by Humans </a:t>
            </a:r>
            <a:endParaRPr lang="en-IN" sz="2000" b="0" dirty="0"/>
          </a:p>
          <a:p>
            <a:pPr lvl="2">
              <a:lnSpc>
                <a:spcPct val="150000"/>
              </a:lnSpc>
              <a:spcBef>
                <a:spcPts val="0"/>
              </a:spcBef>
            </a:pPr>
            <a:r>
              <a:rPr lang="en-US" sz="2000" b="0" dirty="0" smtClean="0"/>
              <a:t>4</a:t>
            </a:r>
            <a:r>
              <a:rPr lang="en-US" sz="2000" b="0" dirty="0"/>
              <a:t>. A human evaluation can detect many problems at one go and can </a:t>
            </a:r>
            <a:r>
              <a:rPr lang="en-US" sz="2000" dirty="0">
                <a:solidFill>
                  <a:srgbClr val="FF0000"/>
                </a:solidFill>
              </a:rPr>
              <a:t>even try to identify the root causes of the problems.</a:t>
            </a:r>
            <a:r>
              <a:rPr lang="en-US" sz="2000" b="0" dirty="0"/>
              <a:t> More often than not, multiple problems can get fixed by attending to the same root cause. Typically, in a reactive testing, a test uncovers one problem (or, at best, a few problems) at </a:t>
            </a:r>
            <a:r>
              <a:rPr lang="en-US" sz="2000" b="0" dirty="0" smtClean="0"/>
              <a:t>a time</a:t>
            </a:r>
            <a:r>
              <a:rPr lang="en-US" sz="2000" b="0" dirty="0"/>
              <a:t>. Often, such testing only reveals the symptoms rather than the root causes. Thus, the overall time required to fix all the problems can be reduced substantially by a human evaluation. </a:t>
            </a:r>
          </a:p>
          <a:p>
            <a:pPr lvl="2">
              <a:lnSpc>
                <a:spcPct val="150000"/>
              </a:lnSpc>
              <a:spcBef>
                <a:spcPts val="0"/>
              </a:spcBef>
            </a:pPr>
            <a:r>
              <a:rPr lang="en-US" sz="2000" b="0" dirty="0"/>
              <a:t>5. By </a:t>
            </a:r>
            <a:r>
              <a:rPr lang="en-US" sz="2000" dirty="0">
                <a:solidFill>
                  <a:srgbClr val="FF0000"/>
                </a:solidFill>
              </a:rPr>
              <a:t>making humans test the code before execution, computer resources can be saved. Of course, this comes at the expense of human resources. </a:t>
            </a:r>
          </a:p>
          <a:p>
            <a:pPr lvl="2">
              <a:lnSpc>
                <a:spcPct val="150000"/>
              </a:lnSpc>
              <a:spcBef>
                <a:spcPts val="0"/>
              </a:spcBef>
            </a:pPr>
            <a:r>
              <a:rPr lang="en-US" sz="2000" b="0" dirty="0"/>
              <a:t>6. A </a:t>
            </a:r>
            <a:r>
              <a:rPr lang="en-US" sz="2000" dirty="0">
                <a:solidFill>
                  <a:srgbClr val="FF0000"/>
                </a:solidFill>
              </a:rPr>
              <a:t>proactive method of testing like static testing minimizes the delay in </a:t>
            </a:r>
            <a:r>
              <a:rPr lang="en-US" sz="2000" b="0" dirty="0"/>
              <a:t>identification of the problems. As we have </a:t>
            </a:r>
            <a:r>
              <a:rPr lang="en-US" sz="2000" b="0" dirty="0" smtClean="0"/>
              <a:t>seen, the </a:t>
            </a:r>
            <a:r>
              <a:rPr lang="en-US" sz="2000" b="0" dirty="0"/>
              <a:t>sooner a defect is identified and corrected, lesser is the cost of fixing the defect.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5887334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100" dirty="0" smtClean="0"/>
              <a:t>Static </a:t>
            </a:r>
            <a:r>
              <a:rPr lang="en-IN" sz="2100" dirty="0"/>
              <a:t>Testing by Humans </a:t>
            </a:r>
            <a:endParaRPr lang="en-IN" sz="2100" b="0" dirty="0"/>
          </a:p>
          <a:p>
            <a:pPr lvl="1">
              <a:lnSpc>
                <a:spcPct val="150000"/>
              </a:lnSpc>
              <a:spcBef>
                <a:spcPts val="0"/>
              </a:spcBef>
            </a:pPr>
            <a:r>
              <a:rPr lang="en-US" b="0" dirty="0" smtClean="0"/>
              <a:t>7</a:t>
            </a:r>
            <a:r>
              <a:rPr lang="en-US" b="0" dirty="0"/>
              <a:t>. From a </a:t>
            </a:r>
            <a:r>
              <a:rPr lang="en-US" dirty="0">
                <a:solidFill>
                  <a:srgbClr val="FF0000"/>
                </a:solidFill>
              </a:rPr>
              <a:t>psychological point of view</a:t>
            </a:r>
            <a:r>
              <a:rPr lang="en-US" b="0" dirty="0"/>
              <a:t>, finding defects later in the cycle (for example, after the code is compiled and the system is being put together) creates immense pressure on programmers. They have to fix defects with less time to spare. </a:t>
            </a:r>
            <a:r>
              <a:rPr lang="en-US" dirty="0">
                <a:solidFill>
                  <a:srgbClr val="FF0000"/>
                </a:solidFill>
              </a:rPr>
              <a:t>With this kind of pressure, there are higher chances of other defects creeping in. </a:t>
            </a:r>
          </a:p>
          <a:p>
            <a:pPr lvl="1">
              <a:lnSpc>
                <a:spcPct val="150000"/>
              </a:lnSpc>
              <a:spcBef>
                <a:spcPts val="0"/>
              </a:spcBef>
            </a:pPr>
            <a:endParaRPr lang="en-US" sz="22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186676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Static </a:t>
            </a:r>
            <a:r>
              <a:rPr lang="en-IN" sz="2200" dirty="0"/>
              <a:t>Testing by Humans </a:t>
            </a:r>
            <a:endParaRPr lang="en-IN" sz="2200" b="0" dirty="0"/>
          </a:p>
          <a:p>
            <a:pPr lvl="1">
              <a:lnSpc>
                <a:spcPct val="150000"/>
              </a:lnSpc>
              <a:spcBef>
                <a:spcPts val="0"/>
              </a:spcBef>
            </a:pPr>
            <a:r>
              <a:rPr lang="en-US" sz="2200" b="0" dirty="0" smtClean="0"/>
              <a:t>There </a:t>
            </a:r>
            <a:r>
              <a:rPr lang="en-US" sz="2200" b="0" dirty="0"/>
              <a:t>are multiple methods to achieve static testing by humans. They are (in the increasing order of formalism) as follows. </a:t>
            </a:r>
          </a:p>
          <a:p>
            <a:pPr lvl="2">
              <a:lnSpc>
                <a:spcPct val="150000"/>
              </a:lnSpc>
              <a:spcBef>
                <a:spcPts val="0"/>
              </a:spcBef>
            </a:pPr>
            <a:r>
              <a:rPr lang="en-US" sz="2200" b="0" dirty="0"/>
              <a:t>1. Desk checking of the code </a:t>
            </a:r>
          </a:p>
          <a:p>
            <a:pPr lvl="2">
              <a:lnSpc>
                <a:spcPct val="150000"/>
              </a:lnSpc>
              <a:spcBef>
                <a:spcPts val="0"/>
              </a:spcBef>
            </a:pPr>
            <a:r>
              <a:rPr lang="en-IN" sz="2200" b="0" dirty="0"/>
              <a:t>2. Code walkthrough </a:t>
            </a:r>
          </a:p>
          <a:p>
            <a:pPr lvl="2">
              <a:lnSpc>
                <a:spcPct val="150000"/>
              </a:lnSpc>
              <a:spcBef>
                <a:spcPts val="0"/>
              </a:spcBef>
            </a:pPr>
            <a:r>
              <a:rPr lang="en-IN" sz="2200" b="0" dirty="0"/>
              <a:t>3. Code review </a:t>
            </a:r>
          </a:p>
          <a:p>
            <a:pPr lvl="2">
              <a:lnSpc>
                <a:spcPct val="150000"/>
              </a:lnSpc>
              <a:spcBef>
                <a:spcPts val="0"/>
              </a:spcBef>
            </a:pPr>
            <a:r>
              <a:rPr lang="en-IN" sz="2200" b="0" dirty="0"/>
              <a:t>4. Code inspection </a:t>
            </a:r>
            <a:endParaRPr lang="en-IN" sz="2200" b="0" dirty="0" smtClean="0"/>
          </a:p>
          <a:p>
            <a:pPr lvl="1">
              <a:lnSpc>
                <a:spcPct val="150000"/>
              </a:lnSpc>
              <a:spcBef>
                <a:spcPts val="0"/>
              </a:spcBef>
            </a:pPr>
            <a:r>
              <a:rPr lang="en-US" sz="2200" b="0" dirty="0" smtClean="0"/>
              <a:t>Since </a:t>
            </a:r>
            <a:r>
              <a:rPr lang="en-US" sz="2200" dirty="0"/>
              <a:t>static testing by humans is done before the code is compiled and executed</a:t>
            </a:r>
            <a:r>
              <a:rPr lang="en-US" sz="2200" b="0" dirty="0"/>
              <a:t>, some of these methods can be viewed as process-oriented or defect prevention-oriented or quality assurance-oriented activities rather than pure testing activities</a:t>
            </a:r>
            <a:r>
              <a:rPr lang="en-US" sz="2300" b="0" dirty="0"/>
              <a:t>.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smtClean="0">
                <a:solidFill>
                  <a:schemeClr val="bg1"/>
                </a:solidFill>
                <a:latin typeface="Tinos"/>
                <a:ea typeface="+mj-ea"/>
                <a:cs typeface="+mj-cs"/>
              </a:rPr>
              <a:t>School of Computing Science and 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r>
              <a:rPr lang="en-US" altLang="zh-CN" b="1" dirty="0" smtClean="0">
                <a:solidFill>
                  <a:schemeClr val="bg1"/>
                </a:solidFill>
                <a:latin typeface="Tinos"/>
                <a:ea typeface="+mj-ea"/>
                <a:cs typeface="+mj-cs"/>
              </a:rPr>
              <a:t> </a:t>
            </a:r>
          </a:p>
          <a:p>
            <a:pPr algn="ctr" fontAlgn="auto">
              <a:lnSpc>
                <a:spcPct val="90000"/>
              </a:lnSpc>
              <a:spcAft>
                <a:spcPts val="0"/>
              </a:spcAft>
              <a:defRPr/>
            </a:pPr>
            <a:r>
              <a:rPr lang="en-US" altLang="zh-CN" b="1" dirty="0" smtClean="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0699608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1. Desk </a:t>
            </a:r>
            <a:r>
              <a:rPr lang="en-IN" sz="2200" dirty="0"/>
              <a:t>checking </a:t>
            </a:r>
          </a:p>
          <a:p>
            <a:pPr lvl="1">
              <a:lnSpc>
                <a:spcPct val="150000"/>
              </a:lnSpc>
              <a:spcBef>
                <a:spcPts val="0"/>
              </a:spcBef>
            </a:pPr>
            <a:r>
              <a:rPr lang="en-US" sz="2200" b="0" dirty="0"/>
              <a:t>Normally done manually by the author of the code, </a:t>
            </a:r>
            <a:r>
              <a:rPr lang="en-US" sz="2200" dirty="0">
                <a:solidFill>
                  <a:srgbClr val="FF0000"/>
                </a:solidFill>
              </a:rPr>
              <a:t>desk checking is a method to verify the portions of the code for correctness. </a:t>
            </a:r>
            <a:endParaRPr lang="en-US" sz="2200" dirty="0" smtClean="0">
              <a:solidFill>
                <a:srgbClr val="FF0000"/>
              </a:solidFill>
            </a:endParaRPr>
          </a:p>
          <a:p>
            <a:pPr lvl="1">
              <a:lnSpc>
                <a:spcPct val="150000"/>
              </a:lnSpc>
              <a:spcBef>
                <a:spcPts val="0"/>
              </a:spcBef>
            </a:pPr>
            <a:r>
              <a:rPr lang="en-US" sz="2200" b="0" dirty="0" smtClean="0"/>
              <a:t>Such </a:t>
            </a:r>
            <a:r>
              <a:rPr lang="en-US" sz="2200" b="0" dirty="0"/>
              <a:t>verification is done by </a:t>
            </a:r>
            <a:r>
              <a:rPr lang="en-US" sz="2200" dirty="0" smtClean="0">
                <a:solidFill>
                  <a:srgbClr val="FF0000"/>
                </a:solidFill>
              </a:rPr>
              <a:t>comparing the code with the design or specifications to make sure that the code does what it is supposed to do and effectively. This </a:t>
            </a:r>
            <a:r>
              <a:rPr lang="en-US" sz="2200" dirty="0">
                <a:solidFill>
                  <a:srgbClr val="FF0000"/>
                </a:solidFill>
              </a:rPr>
              <a:t>is the desk checking that most programmers do before compiling and executing the code. </a:t>
            </a:r>
            <a:r>
              <a:rPr lang="en-US" sz="2200" dirty="0" smtClean="0">
                <a:solidFill>
                  <a:srgbClr val="FF0000"/>
                </a:solidFill>
              </a:rPr>
              <a:t>Whenever </a:t>
            </a:r>
            <a:r>
              <a:rPr lang="en-US" sz="2200" dirty="0">
                <a:solidFill>
                  <a:srgbClr val="FF0000"/>
                </a:solidFill>
              </a:rPr>
              <a:t>errors are found, the author applies the corrections for errors on the spot. </a:t>
            </a:r>
            <a:endParaRPr lang="en-US" sz="2200" dirty="0" smtClean="0">
              <a:solidFill>
                <a:srgbClr val="FF0000"/>
              </a:solidFill>
            </a:endParaRPr>
          </a:p>
          <a:p>
            <a:pPr lvl="1">
              <a:lnSpc>
                <a:spcPct val="150000"/>
              </a:lnSpc>
              <a:spcBef>
                <a:spcPts val="0"/>
              </a:spcBef>
            </a:pPr>
            <a:endParaRPr lang="en-US" sz="23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4997665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16392</TotalTime>
  <Words>7069</Words>
  <Application>Microsoft Office PowerPoint</Application>
  <PresentationFormat>Custom</PresentationFormat>
  <Paragraphs>512</Paragraphs>
  <Slides>45</Slides>
  <Notes>44</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LIRIS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Ravinder</cp:lastModifiedBy>
  <cp:revision>1669</cp:revision>
  <dcterms:created xsi:type="dcterms:W3CDTF">2008-03-29T11:56:03Z</dcterms:created>
  <dcterms:modified xsi:type="dcterms:W3CDTF">2023-12-24T09:35:52Z</dcterms:modified>
</cp:coreProperties>
</file>