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6" r:id="rId4"/>
    <p:sldId id="356" r:id="rId5"/>
    <p:sldId id="317" r:id="rId6"/>
    <p:sldId id="336" r:id="rId7"/>
    <p:sldId id="349" r:id="rId8"/>
    <p:sldId id="261" r:id="rId9"/>
    <p:sldId id="357" r:id="rId10"/>
    <p:sldId id="319" r:id="rId11"/>
    <p:sldId id="384" r:id="rId12"/>
    <p:sldId id="385" r:id="rId13"/>
    <p:sldId id="387" r:id="rId14"/>
    <p:sldId id="388" r:id="rId15"/>
    <p:sldId id="391" r:id="rId16"/>
    <p:sldId id="389" r:id="rId17"/>
    <p:sldId id="390" r:id="rId18"/>
    <p:sldId id="392" r:id="rId19"/>
    <p:sldId id="393" r:id="rId20"/>
    <p:sldId id="395" r:id="rId21"/>
    <p:sldId id="394" r:id="rId22"/>
    <p:sldId id="396" r:id="rId23"/>
    <p:sldId id="399" r:id="rId24"/>
    <p:sldId id="398" r:id="rId25"/>
    <p:sldId id="397" r:id="rId26"/>
    <p:sldId id="400" r:id="rId27"/>
    <p:sldId id="401" r:id="rId28"/>
    <p:sldId id="402" r:id="rId29"/>
    <p:sldId id="403" r:id="rId30"/>
    <p:sldId id="404" r:id="rId31"/>
    <p:sldId id="405" r:id="rId32"/>
    <p:sldId id="406" r:id="rId33"/>
    <p:sldId id="407" r:id="rId34"/>
    <p:sldId id="359" r:id="rId35"/>
    <p:sldId id="360" r:id="rId36"/>
    <p:sldId id="362" r:id="rId37"/>
    <p:sldId id="363" r:id="rId38"/>
    <p:sldId id="367" r:id="rId39"/>
    <p:sldId id="372" r:id="rId40"/>
    <p:sldId id="373" r:id="rId41"/>
    <p:sldId id="364" r:id="rId42"/>
    <p:sldId id="374" r:id="rId43"/>
    <p:sldId id="365" r:id="rId44"/>
    <p:sldId id="369" r:id="rId45"/>
    <p:sldId id="371" r:id="rId46"/>
    <p:sldId id="375" r:id="rId47"/>
    <p:sldId id="376" r:id="rId48"/>
    <p:sldId id="377" r:id="rId49"/>
    <p:sldId id="378" r:id="rId50"/>
    <p:sldId id="379" r:id="rId51"/>
    <p:sldId id="382" r:id="rId52"/>
    <p:sldId id="380" r:id="rId53"/>
    <p:sldId id="381" r:id="rId54"/>
    <p:sldId id="383"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6" autoAdjust="0"/>
    <p:restoredTop sz="94660"/>
  </p:normalViewPr>
  <p:slideViewPr>
    <p:cSldViewPr snapToGrid="0">
      <p:cViewPr varScale="1">
        <p:scale>
          <a:sx n="82" d="100"/>
          <a:sy n="82" d="100"/>
        </p:scale>
        <p:origin x="9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26BED6-BBE3-424A-A916-072BEA5AB2B2}"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9996A-984D-45F7-BA54-40E29E4093B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19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6BED6-BBE3-424A-A916-072BEA5AB2B2}"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9996A-984D-45F7-BA54-40E29E4093B5}" type="slidenum">
              <a:rPr lang="en-IN" smtClean="0"/>
              <a:t>‹#›</a:t>
            </a:fld>
            <a:endParaRPr lang="en-IN"/>
          </a:p>
        </p:txBody>
      </p:sp>
    </p:spTree>
    <p:extLst>
      <p:ext uri="{BB962C8B-B14F-4D97-AF65-F5344CB8AC3E}">
        <p14:creationId xmlns:p14="http://schemas.microsoft.com/office/powerpoint/2010/main" val="205262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6BED6-BBE3-424A-A916-072BEA5AB2B2}"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9996A-984D-45F7-BA54-40E29E4093B5}" type="slidenum">
              <a:rPr lang="en-IN" smtClean="0"/>
              <a:t>‹#›</a:t>
            </a:fld>
            <a:endParaRPr lang="en-IN"/>
          </a:p>
        </p:txBody>
      </p:sp>
    </p:spTree>
    <p:extLst>
      <p:ext uri="{BB962C8B-B14F-4D97-AF65-F5344CB8AC3E}">
        <p14:creationId xmlns:p14="http://schemas.microsoft.com/office/powerpoint/2010/main" val="297587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6BED6-BBE3-424A-A916-072BEA5AB2B2}"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9996A-984D-45F7-BA54-40E29E4093B5}" type="slidenum">
              <a:rPr lang="en-IN" smtClean="0"/>
              <a:t>‹#›</a:t>
            </a:fld>
            <a:endParaRPr lang="en-IN"/>
          </a:p>
        </p:txBody>
      </p:sp>
    </p:spTree>
    <p:extLst>
      <p:ext uri="{BB962C8B-B14F-4D97-AF65-F5344CB8AC3E}">
        <p14:creationId xmlns:p14="http://schemas.microsoft.com/office/powerpoint/2010/main" val="1828375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126BED6-BBE3-424A-A916-072BEA5AB2B2}" type="datetimeFigureOut">
              <a:rPr lang="en-IN" smtClean="0"/>
              <a:t>26-12-2023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89996A-984D-45F7-BA54-40E29E4093B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816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26BED6-BBE3-424A-A916-072BEA5AB2B2}"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9996A-984D-45F7-BA54-40E29E4093B5}" type="slidenum">
              <a:rPr lang="en-IN" smtClean="0"/>
              <a:t>‹#›</a:t>
            </a:fld>
            <a:endParaRPr lang="en-IN"/>
          </a:p>
        </p:txBody>
      </p:sp>
    </p:spTree>
    <p:extLst>
      <p:ext uri="{BB962C8B-B14F-4D97-AF65-F5344CB8AC3E}">
        <p14:creationId xmlns:p14="http://schemas.microsoft.com/office/powerpoint/2010/main" val="350011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26BED6-BBE3-424A-A916-072BEA5AB2B2}" type="datetimeFigureOut">
              <a:rPr lang="en-IN" smtClean="0"/>
              <a:t>26-12-2023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89996A-984D-45F7-BA54-40E29E4093B5}" type="slidenum">
              <a:rPr lang="en-IN" smtClean="0"/>
              <a:t>‹#›</a:t>
            </a:fld>
            <a:endParaRPr lang="en-IN"/>
          </a:p>
        </p:txBody>
      </p:sp>
    </p:spTree>
    <p:extLst>
      <p:ext uri="{BB962C8B-B14F-4D97-AF65-F5344CB8AC3E}">
        <p14:creationId xmlns:p14="http://schemas.microsoft.com/office/powerpoint/2010/main" val="262483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26BED6-BBE3-424A-A916-072BEA5AB2B2}" type="datetimeFigureOut">
              <a:rPr lang="en-IN" smtClean="0"/>
              <a:t>26-12-2023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89996A-984D-45F7-BA54-40E29E4093B5}" type="slidenum">
              <a:rPr lang="en-IN" smtClean="0"/>
              <a:t>‹#›</a:t>
            </a:fld>
            <a:endParaRPr lang="en-IN"/>
          </a:p>
        </p:txBody>
      </p:sp>
    </p:spTree>
    <p:extLst>
      <p:ext uri="{BB962C8B-B14F-4D97-AF65-F5344CB8AC3E}">
        <p14:creationId xmlns:p14="http://schemas.microsoft.com/office/powerpoint/2010/main" val="333840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26BED6-BBE3-424A-A916-072BEA5AB2B2}" type="datetimeFigureOut">
              <a:rPr lang="en-IN" smtClean="0"/>
              <a:t>26-12-2023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789996A-984D-45F7-BA54-40E29E4093B5}" type="slidenum">
              <a:rPr lang="en-IN" smtClean="0"/>
              <a:t>‹#›</a:t>
            </a:fld>
            <a:endParaRPr lang="en-IN"/>
          </a:p>
        </p:txBody>
      </p:sp>
    </p:spTree>
    <p:extLst>
      <p:ext uri="{BB962C8B-B14F-4D97-AF65-F5344CB8AC3E}">
        <p14:creationId xmlns:p14="http://schemas.microsoft.com/office/powerpoint/2010/main" val="2819116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26BED6-BBE3-424A-A916-072BEA5AB2B2}" type="datetimeFigureOut">
              <a:rPr lang="en-IN" smtClean="0"/>
              <a:t>26-12-2023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89996A-984D-45F7-BA54-40E29E4093B5}" type="slidenum">
              <a:rPr lang="en-IN" smtClean="0"/>
              <a:t>‹#›</a:t>
            </a:fld>
            <a:endParaRPr lang="en-IN"/>
          </a:p>
        </p:txBody>
      </p:sp>
    </p:spTree>
    <p:extLst>
      <p:ext uri="{BB962C8B-B14F-4D97-AF65-F5344CB8AC3E}">
        <p14:creationId xmlns:p14="http://schemas.microsoft.com/office/powerpoint/2010/main" val="3743214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26BED6-BBE3-424A-A916-072BEA5AB2B2}" type="datetimeFigureOut">
              <a:rPr lang="en-IN" smtClean="0"/>
              <a:t>26-12-2023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89996A-984D-45F7-BA54-40E29E4093B5}" type="slidenum">
              <a:rPr lang="en-IN" smtClean="0"/>
              <a:t>‹#›</a:t>
            </a:fld>
            <a:endParaRPr lang="en-IN"/>
          </a:p>
        </p:txBody>
      </p:sp>
    </p:spTree>
    <p:extLst>
      <p:ext uri="{BB962C8B-B14F-4D97-AF65-F5344CB8AC3E}">
        <p14:creationId xmlns:p14="http://schemas.microsoft.com/office/powerpoint/2010/main" val="97610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26BED6-BBE3-424A-A916-072BEA5AB2B2}" type="datetimeFigureOut">
              <a:rPr lang="en-IN" smtClean="0"/>
              <a:t>26-12-2023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89996A-984D-45F7-BA54-40E29E4093B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863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Software Testing and Quality Assurance</a:t>
            </a:r>
            <a:endParaRPr lang="en-IN" b="1" dirty="0"/>
          </a:p>
        </p:txBody>
      </p:sp>
      <p:sp>
        <p:nvSpPr>
          <p:cNvPr id="3" name="Subtitle 2"/>
          <p:cNvSpPr>
            <a:spLocks noGrp="1"/>
          </p:cNvSpPr>
          <p:nvPr>
            <p:ph type="subTitle" idx="1"/>
          </p:nvPr>
        </p:nvSpPr>
        <p:spPr/>
        <p:txBody>
          <a:bodyPr>
            <a:normAutofit/>
          </a:bodyPr>
          <a:lstStyle/>
          <a:p>
            <a:r>
              <a:rPr lang="en-IN" b="1" dirty="0"/>
              <a:t>(Course Code - E2UC502T)</a:t>
            </a:r>
          </a:p>
          <a:p>
            <a:endParaRPr lang="en-US" b="1" dirty="0"/>
          </a:p>
        </p:txBody>
      </p:sp>
    </p:spTree>
    <p:extLst>
      <p:ext uri="{BB962C8B-B14F-4D97-AF65-F5344CB8AC3E}">
        <p14:creationId xmlns:p14="http://schemas.microsoft.com/office/powerpoint/2010/main" val="331634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3AD-1586-4E4D-9372-B3810F09DBB0}"/>
              </a:ext>
            </a:extLst>
          </p:cNvPr>
          <p:cNvSpPr>
            <a:spLocks noGrp="1"/>
          </p:cNvSpPr>
          <p:nvPr>
            <p:ph type="title"/>
          </p:nvPr>
        </p:nvSpPr>
        <p:spPr>
          <a:xfrm>
            <a:off x="1097280" y="286603"/>
            <a:ext cx="10058400" cy="1409675"/>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Formal and Informal Test Case: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080EF2-455A-4B07-8551-E39039F48840}"/>
              </a:ext>
            </a:extLst>
          </p:cNvPr>
          <p:cNvSpPr>
            <a:spLocks noGrp="1"/>
          </p:cNvSpPr>
          <p:nvPr>
            <p:ph idx="1"/>
          </p:nvPr>
        </p:nvSpPr>
        <p:spPr>
          <a:xfrm>
            <a:off x="1097279" y="1845734"/>
            <a:ext cx="10188341" cy="4434750"/>
          </a:xfrm>
        </p:spPr>
        <p:txBody>
          <a:bodyPr>
            <a:normAutofit/>
          </a:bodyPr>
          <a:lstStyle/>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Formal Test Cases:</a:t>
            </a:r>
            <a:r>
              <a:rPr lang="en-US" b="0" i="0" dirty="0">
                <a:solidFill>
                  <a:srgbClr val="273239"/>
                </a:solidFill>
                <a:effectLst/>
                <a:latin typeface="Times New Roman" panose="02020603050405020304" pitchFamily="18" charset="0"/>
                <a:cs typeface="Times New Roman" panose="02020603050405020304" pitchFamily="18" charset="0"/>
              </a:rPr>
              <a:t> Formal test cases are test cases that follow the basic test case format. It contains the test case parameters such as conditions, ID, Module name, etc. Formal Test cases have set input data and expected results, they are performed as per the given order of steps. </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Informal Test Cases:</a:t>
            </a:r>
            <a:r>
              <a:rPr lang="en-US" b="0" i="0" dirty="0">
                <a:solidFill>
                  <a:srgbClr val="273239"/>
                </a:solidFill>
                <a:effectLst/>
                <a:latin typeface="Times New Roman" panose="02020603050405020304" pitchFamily="18" charset="0"/>
                <a:cs typeface="Times New Roman" panose="02020603050405020304" pitchFamily="18" charset="0"/>
              </a:rPr>
              <a:t> Informal test cases are test cases that don’t follow the basic test case format. In these, as the tests are performed the test cases are written in real-time then pre-writing them, and the input and expected results are not predefined as well.</a:t>
            </a:r>
          </a:p>
          <a:p>
            <a:endParaRPr lang="en-US" dirty="0"/>
          </a:p>
        </p:txBody>
      </p:sp>
    </p:spTree>
    <p:extLst>
      <p:ext uri="{BB962C8B-B14F-4D97-AF65-F5344CB8AC3E}">
        <p14:creationId xmlns:p14="http://schemas.microsoft.com/office/powerpoint/2010/main" val="3109093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DDF6-E718-470D-8CA4-CCE2F7E666CC}"/>
              </a:ext>
            </a:extLst>
          </p:cNvPr>
          <p:cNvSpPr>
            <a:spLocks noGrp="1"/>
          </p:cNvSpPr>
          <p:nvPr>
            <p:ph type="title"/>
          </p:nvPr>
        </p:nvSpPr>
        <p:spPr>
          <a:xfrm>
            <a:off x="1097280" y="286604"/>
            <a:ext cx="10058400" cy="1174062"/>
          </a:xfrm>
        </p:spPr>
        <p:txBody>
          <a:bodyPr>
            <a:normAutofit/>
          </a:bodyPr>
          <a:lstStyle/>
          <a:p>
            <a:r>
              <a:rPr lang="en-US" sz="3200" b="1" i="0" u="none" strike="noStrike" baseline="0" dirty="0">
                <a:latin typeface="Times New Roman" panose="02020603050405020304" pitchFamily="18" charset="0"/>
                <a:cs typeface="Times New Roman" panose="02020603050405020304" pitchFamily="18" charset="0"/>
              </a:rPr>
              <a:t>DD Path Graphs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E7ECD8-5DD8-490F-9FBD-B88FF366D74A}"/>
              </a:ext>
            </a:extLst>
          </p:cNvPr>
          <p:cNvSpPr>
            <a:spLocks noGrp="1"/>
          </p:cNvSpPr>
          <p:nvPr>
            <p:ph idx="1"/>
          </p:nvPr>
        </p:nvSpPr>
        <p:spPr>
          <a:xfrm>
            <a:off x="1097280" y="1845733"/>
            <a:ext cx="10058400" cy="4436313"/>
          </a:xfrm>
        </p:spPr>
        <p:txBody>
          <a:bodyPr>
            <a:normAutofit/>
          </a:bodyPr>
          <a:lstStyle/>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The Decision to Decision (DD) path graph is an extension of a program graph.</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There may be many nodes in a program graph which are in a sequence. </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In DD path graph, such nodes which are in a sequence are combined into a block and are represented by a single node.</a:t>
            </a:r>
          </a:p>
          <a:p>
            <a:pPr algn="just"/>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D2F3E45-C748-4D79-9734-513EFE2AF80E}"/>
              </a:ext>
            </a:extLst>
          </p:cNvPr>
          <p:cNvPicPr>
            <a:picLocks noChangeAspect="1"/>
          </p:cNvPicPr>
          <p:nvPr/>
        </p:nvPicPr>
        <p:blipFill>
          <a:blip r:embed="rId2"/>
          <a:stretch>
            <a:fillRect/>
          </a:stretch>
        </p:blipFill>
        <p:spPr>
          <a:xfrm>
            <a:off x="3669984" y="4428381"/>
            <a:ext cx="4505325" cy="1711162"/>
          </a:xfrm>
          <a:prstGeom prst="rect">
            <a:avLst/>
          </a:prstGeom>
        </p:spPr>
      </p:pic>
      <p:pic>
        <p:nvPicPr>
          <p:cNvPr id="7" name="Picture 6">
            <a:extLst>
              <a:ext uri="{FF2B5EF4-FFF2-40B4-BE49-F238E27FC236}">
                <a16:creationId xmlns:a16="http://schemas.microsoft.com/office/drawing/2014/main" id="{E8122C76-D6F7-4F80-9765-49FA4CAAF31F}"/>
              </a:ext>
            </a:extLst>
          </p:cNvPr>
          <p:cNvPicPr>
            <a:picLocks noChangeAspect="1"/>
          </p:cNvPicPr>
          <p:nvPr/>
        </p:nvPicPr>
        <p:blipFill>
          <a:blip r:embed="rId3"/>
          <a:stretch>
            <a:fillRect/>
          </a:stretch>
        </p:blipFill>
        <p:spPr>
          <a:xfrm>
            <a:off x="1097280" y="3591429"/>
            <a:ext cx="2428875" cy="1942472"/>
          </a:xfrm>
          <a:prstGeom prst="rect">
            <a:avLst/>
          </a:prstGeom>
        </p:spPr>
      </p:pic>
      <p:pic>
        <p:nvPicPr>
          <p:cNvPr id="9" name="Picture 8">
            <a:extLst>
              <a:ext uri="{FF2B5EF4-FFF2-40B4-BE49-F238E27FC236}">
                <a16:creationId xmlns:a16="http://schemas.microsoft.com/office/drawing/2014/main" id="{2BB01705-CDFF-4AA4-9240-DAE58C7C3173}"/>
              </a:ext>
            </a:extLst>
          </p:cNvPr>
          <p:cNvPicPr>
            <a:picLocks noChangeAspect="1"/>
          </p:cNvPicPr>
          <p:nvPr/>
        </p:nvPicPr>
        <p:blipFill>
          <a:blip r:embed="rId4"/>
          <a:stretch>
            <a:fillRect/>
          </a:stretch>
        </p:blipFill>
        <p:spPr>
          <a:xfrm>
            <a:off x="2931102" y="3559064"/>
            <a:ext cx="4667250" cy="504825"/>
          </a:xfrm>
          <a:prstGeom prst="rect">
            <a:avLst/>
          </a:prstGeom>
        </p:spPr>
      </p:pic>
      <p:pic>
        <p:nvPicPr>
          <p:cNvPr id="11" name="Picture 10">
            <a:extLst>
              <a:ext uri="{FF2B5EF4-FFF2-40B4-BE49-F238E27FC236}">
                <a16:creationId xmlns:a16="http://schemas.microsoft.com/office/drawing/2014/main" id="{6A2470A0-1E5D-409E-89E1-3CF20026BED3}"/>
              </a:ext>
            </a:extLst>
          </p:cNvPr>
          <p:cNvPicPr>
            <a:picLocks noChangeAspect="1"/>
          </p:cNvPicPr>
          <p:nvPr/>
        </p:nvPicPr>
        <p:blipFill>
          <a:blip r:embed="rId5"/>
          <a:stretch>
            <a:fillRect/>
          </a:stretch>
        </p:blipFill>
        <p:spPr>
          <a:xfrm>
            <a:off x="9287307" y="4359657"/>
            <a:ext cx="1115477" cy="1836844"/>
          </a:xfrm>
          <a:prstGeom prst="rect">
            <a:avLst/>
          </a:prstGeom>
        </p:spPr>
      </p:pic>
    </p:spTree>
    <p:extLst>
      <p:ext uri="{BB962C8B-B14F-4D97-AF65-F5344CB8AC3E}">
        <p14:creationId xmlns:p14="http://schemas.microsoft.com/office/powerpoint/2010/main" val="883878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1236-CA8B-47F0-A9CA-D4ED0EE48638}"/>
              </a:ext>
            </a:extLst>
          </p:cNvPr>
          <p:cNvSpPr>
            <a:spLocks noGrp="1"/>
          </p:cNvSpPr>
          <p:nvPr>
            <p:ph type="title"/>
          </p:nvPr>
        </p:nvSpPr>
        <p:spPr>
          <a:xfrm>
            <a:off x="1097280" y="286604"/>
            <a:ext cx="10058400" cy="1328440"/>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Example 1. </a:t>
            </a:r>
            <a:r>
              <a:rPr lang="en-US" sz="2000" b="0" i="0" u="none" strike="noStrike" baseline="0" dirty="0">
                <a:latin typeface="Times" panose="02020603050405020304" pitchFamily="18" charset="0"/>
              </a:rPr>
              <a:t>Consider the program for the determination of division of a student. Its input is a triple of positive integers (mark1, mark2, mark3) and values are from interval [0, 100]. The output may be one of the following words: [First division with distinction, First division, Second division, Third division, Fail, Invalid marks]. Draw the program graph and the DD path graph.</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30630AA-8AC9-4500-AFD3-4929CF4564C9}"/>
              </a:ext>
            </a:extLst>
          </p:cNvPr>
          <p:cNvPicPr>
            <a:picLocks noGrp="1" noChangeAspect="1"/>
          </p:cNvPicPr>
          <p:nvPr>
            <p:ph idx="1"/>
          </p:nvPr>
        </p:nvPicPr>
        <p:blipFill>
          <a:blip r:embed="rId2"/>
          <a:stretch>
            <a:fillRect/>
          </a:stretch>
        </p:blipFill>
        <p:spPr>
          <a:xfrm>
            <a:off x="934049" y="1884362"/>
            <a:ext cx="5657850" cy="4338307"/>
          </a:xfrm>
        </p:spPr>
      </p:pic>
      <p:pic>
        <p:nvPicPr>
          <p:cNvPr id="7" name="Picture 6">
            <a:extLst>
              <a:ext uri="{FF2B5EF4-FFF2-40B4-BE49-F238E27FC236}">
                <a16:creationId xmlns:a16="http://schemas.microsoft.com/office/drawing/2014/main" id="{F1BE259D-9D81-4668-84EF-14BC0D08EBEE}"/>
              </a:ext>
            </a:extLst>
          </p:cNvPr>
          <p:cNvPicPr>
            <a:picLocks noChangeAspect="1"/>
          </p:cNvPicPr>
          <p:nvPr/>
        </p:nvPicPr>
        <p:blipFill>
          <a:blip r:embed="rId3"/>
          <a:stretch>
            <a:fillRect/>
          </a:stretch>
        </p:blipFill>
        <p:spPr>
          <a:xfrm>
            <a:off x="6683209" y="1986580"/>
            <a:ext cx="2543917" cy="2419165"/>
          </a:xfrm>
          <a:prstGeom prst="rect">
            <a:avLst/>
          </a:prstGeom>
        </p:spPr>
      </p:pic>
      <p:pic>
        <p:nvPicPr>
          <p:cNvPr id="9" name="Picture 8">
            <a:extLst>
              <a:ext uri="{FF2B5EF4-FFF2-40B4-BE49-F238E27FC236}">
                <a16:creationId xmlns:a16="http://schemas.microsoft.com/office/drawing/2014/main" id="{30718225-CA48-478E-80D9-6ED94292D27D}"/>
              </a:ext>
            </a:extLst>
          </p:cNvPr>
          <p:cNvPicPr>
            <a:picLocks noChangeAspect="1"/>
          </p:cNvPicPr>
          <p:nvPr/>
        </p:nvPicPr>
        <p:blipFill>
          <a:blip r:embed="rId4"/>
          <a:stretch>
            <a:fillRect/>
          </a:stretch>
        </p:blipFill>
        <p:spPr>
          <a:xfrm>
            <a:off x="6626431" y="4361596"/>
            <a:ext cx="3823855" cy="1861073"/>
          </a:xfrm>
          <a:prstGeom prst="rect">
            <a:avLst/>
          </a:prstGeom>
        </p:spPr>
      </p:pic>
    </p:spTree>
    <p:extLst>
      <p:ext uri="{BB962C8B-B14F-4D97-AF65-F5344CB8AC3E}">
        <p14:creationId xmlns:p14="http://schemas.microsoft.com/office/powerpoint/2010/main" val="9322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1236-CA8B-47F0-A9CA-D4ED0EE48638}"/>
              </a:ext>
            </a:extLst>
          </p:cNvPr>
          <p:cNvSpPr>
            <a:spLocks noGrp="1"/>
          </p:cNvSpPr>
          <p:nvPr>
            <p:ph type="title"/>
          </p:nvPr>
        </p:nvSpPr>
        <p:spPr>
          <a:xfrm>
            <a:off x="1097280" y="286604"/>
            <a:ext cx="10058400" cy="1245314"/>
          </a:xfrm>
        </p:spPr>
        <p:txBody>
          <a:bodyPr>
            <a:normAutofit/>
          </a:bodyPr>
          <a:lstStyle/>
          <a:p>
            <a:r>
              <a:rPr lang="en-US" sz="3200" b="1" i="0" u="none" strike="noStrike" baseline="0" dirty="0">
                <a:latin typeface="Times New Roman" panose="02020603050405020304" pitchFamily="18" charset="0"/>
                <a:cs typeface="Times New Roman" panose="02020603050405020304" pitchFamily="18" charset="0"/>
              </a:rPr>
              <a:t>Program graph: </a:t>
            </a:r>
            <a:r>
              <a:rPr lang="en-US" sz="2000" i="0" u="none" strike="noStrike" baseline="0" dirty="0">
                <a:latin typeface="Times New Roman" panose="02020603050405020304" pitchFamily="18" charset="0"/>
                <a:cs typeface="Times New Roman" panose="02020603050405020304" pitchFamily="18" charset="0"/>
              </a:rPr>
              <a:t>Source code of determination of division of a student problem</a:t>
            </a:r>
            <a:endParaRPr lang="en-US" sz="20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620F0EE7-4FE3-4AC6-B439-C4FCA9539554}"/>
              </a:ext>
            </a:extLst>
          </p:cNvPr>
          <p:cNvPicPr>
            <a:picLocks noGrp="1" noChangeAspect="1"/>
          </p:cNvPicPr>
          <p:nvPr>
            <p:ph idx="1"/>
          </p:nvPr>
        </p:nvPicPr>
        <p:blipFill>
          <a:blip r:embed="rId2"/>
          <a:stretch>
            <a:fillRect/>
          </a:stretch>
        </p:blipFill>
        <p:spPr>
          <a:xfrm>
            <a:off x="1097279" y="1775557"/>
            <a:ext cx="5469775" cy="4458988"/>
          </a:xfrm>
        </p:spPr>
      </p:pic>
    </p:spTree>
    <p:extLst>
      <p:ext uri="{BB962C8B-B14F-4D97-AF65-F5344CB8AC3E}">
        <p14:creationId xmlns:p14="http://schemas.microsoft.com/office/powerpoint/2010/main" val="2011517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1236-CA8B-47F0-A9CA-D4ED0EE48638}"/>
              </a:ext>
            </a:extLst>
          </p:cNvPr>
          <p:cNvSpPr>
            <a:spLocks noGrp="1"/>
          </p:cNvSpPr>
          <p:nvPr>
            <p:ph type="title"/>
          </p:nvPr>
        </p:nvSpPr>
        <p:spPr>
          <a:xfrm>
            <a:off x="1097280" y="286604"/>
            <a:ext cx="10058400" cy="1245314"/>
          </a:xfrm>
        </p:spPr>
        <p:txBody>
          <a:bodyPr>
            <a:normAutofit/>
          </a:bodyPr>
          <a:lstStyle/>
          <a:p>
            <a:r>
              <a:rPr lang="en-US" sz="2000" b="1" i="0" u="none" strike="noStrike" baseline="0" dirty="0">
                <a:latin typeface="Times New Roman" panose="02020603050405020304" pitchFamily="18" charset="0"/>
                <a:cs typeface="Times New Roman" panose="02020603050405020304" pitchFamily="18" charset="0"/>
              </a:rPr>
              <a:t>DD path graph of program to find division of a student</a:t>
            </a:r>
            <a:endParaRPr lang="en-US" sz="2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5199E06-9452-4537-A449-F4F457AE06F8}"/>
              </a:ext>
            </a:extLst>
          </p:cNvPr>
          <p:cNvPicPr>
            <a:picLocks noGrp="1" noChangeAspect="1"/>
          </p:cNvPicPr>
          <p:nvPr>
            <p:ph idx="1"/>
          </p:nvPr>
        </p:nvPicPr>
        <p:blipFill>
          <a:blip r:embed="rId2"/>
          <a:stretch>
            <a:fillRect/>
          </a:stretch>
        </p:blipFill>
        <p:spPr>
          <a:xfrm>
            <a:off x="7398327" y="1893765"/>
            <a:ext cx="4690754" cy="4305300"/>
          </a:xfrm>
        </p:spPr>
      </p:pic>
      <p:pic>
        <p:nvPicPr>
          <p:cNvPr id="6" name="Picture 5">
            <a:extLst>
              <a:ext uri="{FF2B5EF4-FFF2-40B4-BE49-F238E27FC236}">
                <a16:creationId xmlns:a16="http://schemas.microsoft.com/office/drawing/2014/main" id="{D67C2F91-3CA2-4D5A-9EA1-6095FE3BD730}"/>
              </a:ext>
            </a:extLst>
          </p:cNvPr>
          <p:cNvPicPr>
            <a:picLocks noChangeAspect="1"/>
          </p:cNvPicPr>
          <p:nvPr/>
        </p:nvPicPr>
        <p:blipFill>
          <a:blip r:embed="rId3"/>
          <a:stretch>
            <a:fillRect/>
          </a:stretch>
        </p:blipFill>
        <p:spPr>
          <a:xfrm>
            <a:off x="1136073" y="1781295"/>
            <a:ext cx="6119750" cy="4530240"/>
          </a:xfrm>
          <a:prstGeom prst="rect">
            <a:avLst/>
          </a:prstGeom>
        </p:spPr>
      </p:pic>
    </p:spTree>
    <p:extLst>
      <p:ext uri="{BB962C8B-B14F-4D97-AF65-F5344CB8AC3E}">
        <p14:creationId xmlns:p14="http://schemas.microsoft.com/office/powerpoint/2010/main" val="989088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E6F5-F373-42E9-867C-F9A2FA37B1B2}"/>
              </a:ext>
            </a:extLst>
          </p:cNvPr>
          <p:cNvSpPr>
            <a:spLocks noGrp="1"/>
          </p:cNvSpPr>
          <p:nvPr>
            <p:ph type="title"/>
          </p:nvPr>
        </p:nvSpPr>
        <p:spPr/>
        <p:txBody>
          <a:bodyPr>
            <a:normAutofit/>
          </a:bodyPr>
          <a:lstStyle/>
          <a:p>
            <a:pPr algn="just"/>
            <a:r>
              <a:rPr lang="en-US" sz="2000" b="1" i="0" u="none" strike="noStrike" baseline="0" dirty="0">
                <a:solidFill>
                  <a:schemeClr val="tx1"/>
                </a:solidFill>
                <a:latin typeface="TimesBold"/>
              </a:rPr>
              <a:t>Example 2 : </a:t>
            </a:r>
            <a:r>
              <a:rPr lang="en-US" sz="2000" b="0" i="0" u="none" strike="noStrike" baseline="0" dirty="0">
                <a:solidFill>
                  <a:schemeClr val="tx1"/>
                </a:solidFill>
                <a:latin typeface="Times" panose="02020603050405020304" pitchFamily="18" charset="0"/>
              </a:rPr>
              <a:t>Consider the problem for determination of division of a student with the DD</a:t>
            </a:r>
            <a:br>
              <a:rPr lang="en-US" sz="2000" b="0" i="0" u="none" strike="noStrike" baseline="0" dirty="0">
                <a:solidFill>
                  <a:schemeClr val="tx1"/>
                </a:solidFill>
                <a:latin typeface="Times" panose="02020603050405020304" pitchFamily="18" charset="0"/>
              </a:rPr>
            </a:br>
            <a:r>
              <a:rPr lang="en-US" sz="2000" b="0" i="0" u="none" strike="noStrike" baseline="0" dirty="0">
                <a:solidFill>
                  <a:schemeClr val="tx1"/>
                </a:solidFill>
                <a:latin typeface="Times" panose="02020603050405020304" pitchFamily="18" charset="0"/>
              </a:rPr>
              <a:t>path graph given in Figure 3.17. Find cyclomatic complexity and also find independent</a:t>
            </a:r>
            <a:br>
              <a:rPr lang="en-US" sz="2000" b="0" i="0" u="none" strike="noStrike" baseline="0" dirty="0">
                <a:solidFill>
                  <a:schemeClr val="tx1"/>
                </a:solidFill>
                <a:latin typeface="Times" panose="02020603050405020304" pitchFamily="18" charset="0"/>
              </a:rPr>
            </a:br>
            <a:r>
              <a:rPr lang="en-US" sz="2000" b="0" i="0" u="none" strike="noStrike" baseline="0" dirty="0">
                <a:solidFill>
                  <a:schemeClr val="tx1"/>
                </a:solidFill>
                <a:latin typeface="Times" panose="02020603050405020304" pitchFamily="18" charset="0"/>
              </a:rPr>
              <a:t>paths.</a:t>
            </a:r>
            <a:endParaRPr lang="en-US" sz="2000" dirty="0">
              <a:solidFill>
                <a:schemeClr val="tx1"/>
              </a:solidFill>
            </a:endParaRPr>
          </a:p>
        </p:txBody>
      </p:sp>
      <p:sp>
        <p:nvSpPr>
          <p:cNvPr id="3" name="Content Placeholder 2">
            <a:extLst>
              <a:ext uri="{FF2B5EF4-FFF2-40B4-BE49-F238E27FC236}">
                <a16:creationId xmlns:a16="http://schemas.microsoft.com/office/drawing/2014/main" id="{AB6A9BFA-03C2-4B4D-AC3A-374D4B454A2D}"/>
              </a:ext>
            </a:extLst>
          </p:cNvPr>
          <p:cNvSpPr>
            <a:spLocks noGrp="1"/>
          </p:cNvSpPr>
          <p:nvPr>
            <p:ph idx="1"/>
          </p:nvPr>
        </p:nvSpPr>
        <p:spPr>
          <a:xfrm>
            <a:off x="1097280" y="1845734"/>
            <a:ext cx="10058400" cy="4305684"/>
          </a:xfrm>
        </p:spPr>
        <p:txBody>
          <a:bodyPr>
            <a:normAutofit fontScale="92500" lnSpcReduction="20000"/>
          </a:bodyPr>
          <a:lstStyle/>
          <a:p>
            <a:pPr algn="l"/>
            <a:r>
              <a:rPr lang="en-US" sz="1800" b="0" i="0" u="none" strike="noStrike" baseline="0" dirty="0">
                <a:latin typeface="Times" panose="02020603050405020304" pitchFamily="18" charset="0"/>
              </a:rPr>
              <a:t>Number of edges (e) = 21</a:t>
            </a:r>
          </a:p>
          <a:p>
            <a:pPr algn="l"/>
            <a:r>
              <a:rPr lang="en-US" sz="1800" b="0" i="0" u="none" strike="noStrike" baseline="0" dirty="0">
                <a:latin typeface="Times" panose="02020603050405020304" pitchFamily="18" charset="0"/>
              </a:rPr>
              <a:t>Number of nodes (n) = 17</a:t>
            </a:r>
          </a:p>
          <a:p>
            <a:pPr algn="l"/>
            <a:r>
              <a:rPr lang="pt-BR" sz="1800" b="0" i="0" u="none" strike="noStrike" baseline="0" dirty="0">
                <a:latin typeface="Times" panose="02020603050405020304" pitchFamily="18" charset="0"/>
              </a:rPr>
              <a:t>(i) V(G) = e – n + 2P = 21 – 17 + 2 = 6</a:t>
            </a:r>
          </a:p>
          <a:p>
            <a:pPr algn="l"/>
            <a:r>
              <a:rPr lang="nn-NO" sz="1800" b="0" i="0" u="none" strike="noStrike" baseline="0" dirty="0">
                <a:latin typeface="Times" panose="02020603050405020304" pitchFamily="18" charset="0"/>
              </a:rPr>
              <a:t>(ii) V(G) = + 1 = 5 + 1 = 6</a:t>
            </a:r>
          </a:p>
          <a:p>
            <a:pPr algn="l"/>
            <a:r>
              <a:rPr lang="en-US" sz="1800" b="0" i="0" u="none" strike="noStrike" baseline="0" dirty="0">
                <a:latin typeface="Times" panose="02020603050405020304" pitchFamily="18" charset="0"/>
              </a:rPr>
              <a:t>(iii) V(G) = Number of regions = 6</a:t>
            </a:r>
          </a:p>
          <a:p>
            <a:pPr algn="l"/>
            <a:r>
              <a:rPr lang="en-US" sz="1800" b="1" i="0" u="none" strike="noStrike" baseline="0" dirty="0">
                <a:latin typeface="Times" panose="02020603050405020304" pitchFamily="18" charset="0"/>
              </a:rPr>
              <a:t>The independent paths are:</a:t>
            </a:r>
          </a:p>
          <a:p>
            <a:pPr algn="l"/>
            <a:r>
              <a:rPr lang="pt-BR" sz="1800" i="0" u="none" strike="noStrike" baseline="0" dirty="0">
                <a:latin typeface="Times" panose="02020603050405020304" pitchFamily="18" charset="0"/>
              </a:rPr>
              <a:t>(i) S, N1, N2, N3, N15, D</a:t>
            </a:r>
          </a:p>
          <a:p>
            <a:pPr algn="l"/>
            <a:r>
              <a:rPr lang="pt-BR" sz="1800" b="0" i="0" u="none" strike="noStrike" baseline="0" dirty="0">
                <a:latin typeface="Times" panose="02020603050405020304" pitchFamily="18" charset="0"/>
              </a:rPr>
              <a:t>(ii) S, N1, N2, N4, N5, N6, N14, N15, D</a:t>
            </a:r>
          </a:p>
          <a:p>
            <a:pPr algn="l"/>
            <a:r>
              <a:rPr lang="pt-BR" sz="1800" b="0" i="0" u="none" strike="noStrike" baseline="0" dirty="0">
                <a:latin typeface="Times" panose="02020603050405020304" pitchFamily="18" charset="0"/>
              </a:rPr>
              <a:t>(iii) S, N1, N2, N4, N5, N7, N8, N14, N15, D</a:t>
            </a:r>
          </a:p>
          <a:p>
            <a:pPr algn="l"/>
            <a:r>
              <a:rPr lang="pt-BR" sz="1800" b="0" i="0" u="none" strike="noStrike" baseline="0" dirty="0">
                <a:latin typeface="Times" panose="02020603050405020304" pitchFamily="18" charset="0"/>
              </a:rPr>
              <a:t>(iv) S, N1, N2, N4, N5, N7, N9, N10, N14, N15, D</a:t>
            </a:r>
          </a:p>
          <a:p>
            <a:pPr algn="l"/>
            <a:r>
              <a:rPr lang="pt-BR" sz="1800" b="0" i="0" u="none" strike="noStrike" baseline="0" dirty="0">
                <a:latin typeface="Times" panose="02020603050405020304" pitchFamily="18" charset="0"/>
              </a:rPr>
              <a:t>(v) S, N1, N2, N4, N5, N7, N9, N11, N12, N14, N15, D</a:t>
            </a:r>
          </a:p>
          <a:p>
            <a:pPr algn="l"/>
            <a:r>
              <a:rPr lang="pt-BR" sz="1800" b="0" i="0" u="none" strike="noStrike" baseline="0" dirty="0">
                <a:latin typeface="Times" panose="02020603050405020304" pitchFamily="18" charset="0"/>
              </a:rPr>
              <a:t>(vi) S, N1, N2, N4, N5, N7, N9, N11, N13, N14, N15, D</a:t>
            </a:r>
            <a:endParaRPr lang="en-US" dirty="0"/>
          </a:p>
        </p:txBody>
      </p:sp>
      <p:pic>
        <p:nvPicPr>
          <p:cNvPr id="4" name="Content Placeholder 4">
            <a:extLst>
              <a:ext uri="{FF2B5EF4-FFF2-40B4-BE49-F238E27FC236}">
                <a16:creationId xmlns:a16="http://schemas.microsoft.com/office/drawing/2014/main" id="{20C3EEF6-45FE-4837-B892-50DDB9CDB645}"/>
              </a:ext>
            </a:extLst>
          </p:cNvPr>
          <p:cNvPicPr>
            <a:picLocks noChangeAspect="1"/>
          </p:cNvPicPr>
          <p:nvPr/>
        </p:nvPicPr>
        <p:blipFill>
          <a:blip r:embed="rId2"/>
          <a:stretch>
            <a:fillRect/>
          </a:stretch>
        </p:blipFill>
        <p:spPr>
          <a:xfrm>
            <a:off x="5961413" y="1893765"/>
            <a:ext cx="5486400" cy="4305300"/>
          </a:xfrm>
          <a:prstGeom prst="rect">
            <a:avLst/>
          </a:prstGeom>
        </p:spPr>
      </p:pic>
    </p:spTree>
    <p:extLst>
      <p:ext uri="{BB962C8B-B14F-4D97-AF65-F5344CB8AC3E}">
        <p14:creationId xmlns:p14="http://schemas.microsoft.com/office/powerpoint/2010/main" val="243104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1236-CA8B-47F0-A9CA-D4ED0EE48638}"/>
              </a:ext>
            </a:extLst>
          </p:cNvPr>
          <p:cNvSpPr>
            <a:spLocks noGrp="1"/>
          </p:cNvSpPr>
          <p:nvPr>
            <p:ph type="title"/>
          </p:nvPr>
        </p:nvSpPr>
        <p:spPr>
          <a:xfrm>
            <a:off x="1097280" y="286604"/>
            <a:ext cx="10058400" cy="1328440"/>
          </a:xfrm>
        </p:spPr>
        <p:txBody>
          <a:bodyPr>
            <a:noAutofit/>
          </a:bodyPr>
          <a:lstStyle/>
          <a:p>
            <a:pPr algn="l"/>
            <a:r>
              <a:rPr lang="en-US" sz="2000" b="1" i="0" u="none" strike="noStrike" baseline="0" dirty="0">
                <a:latin typeface="Times New Roman" panose="02020603050405020304" pitchFamily="18" charset="0"/>
                <a:cs typeface="Times New Roman" panose="02020603050405020304" pitchFamily="18" charset="0"/>
              </a:rPr>
              <a:t>Example 3</a:t>
            </a:r>
            <a:r>
              <a:rPr lang="en-US" sz="2000" b="0" i="0" u="none" strike="noStrike" baseline="0" dirty="0">
                <a:latin typeface="Times" panose="02020603050405020304" pitchFamily="18" charset="0"/>
              </a:rPr>
              <a:t>.</a:t>
            </a:r>
            <a:r>
              <a:rPr lang="en-US" sz="1800" b="0" i="0" u="none" strike="noStrike" baseline="0" dirty="0">
                <a:latin typeface="Times"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Consider the following DD path graph (as given in Figure) and calculate</a:t>
            </a:r>
            <a:br>
              <a:rPr lang="en-US" sz="2000" b="0" i="0" u="none" strike="noStrike" baseline="0" dirty="0">
                <a:latin typeface="Times New Roman" panose="02020603050405020304" pitchFamily="18" charset="0"/>
                <a:cs typeface="Times New Roman" panose="02020603050405020304" pitchFamily="18" charset="0"/>
              </a:rPr>
            </a:br>
            <a:r>
              <a:rPr lang="en-US" sz="2000" b="0" i="0" u="none" strike="noStrike" baseline="0" dirty="0">
                <a:latin typeface="Times New Roman" panose="02020603050405020304" pitchFamily="18" charset="0"/>
                <a:cs typeface="Times New Roman" panose="02020603050405020304" pitchFamily="18" charset="0"/>
              </a:rPr>
              <a:t>the cyclomatic complexity. Also find independent paths</a:t>
            </a: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0F989E6-848E-4802-8D46-8B5373939DDE}"/>
              </a:ext>
            </a:extLst>
          </p:cNvPr>
          <p:cNvPicPr>
            <a:picLocks noChangeAspect="1"/>
          </p:cNvPicPr>
          <p:nvPr/>
        </p:nvPicPr>
        <p:blipFill>
          <a:blip r:embed="rId2"/>
          <a:stretch>
            <a:fillRect/>
          </a:stretch>
        </p:blipFill>
        <p:spPr>
          <a:xfrm>
            <a:off x="1282535" y="1840675"/>
            <a:ext cx="3562597" cy="4191990"/>
          </a:xfrm>
          <a:prstGeom prst="rect">
            <a:avLst/>
          </a:prstGeom>
        </p:spPr>
      </p:pic>
      <p:sp>
        <p:nvSpPr>
          <p:cNvPr id="11" name="TextBox 10">
            <a:extLst>
              <a:ext uri="{FF2B5EF4-FFF2-40B4-BE49-F238E27FC236}">
                <a16:creationId xmlns:a16="http://schemas.microsoft.com/office/drawing/2014/main" id="{1D806482-51CF-4DC0-BC80-C32999E6D87C}"/>
              </a:ext>
            </a:extLst>
          </p:cNvPr>
          <p:cNvSpPr txBox="1"/>
          <p:nvPr/>
        </p:nvSpPr>
        <p:spPr>
          <a:xfrm>
            <a:off x="3417125" y="1840675"/>
            <a:ext cx="2247405" cy="923330"/>
          </a:xfrm>
          <a:prstGeom prst="rect">
            <a:avLst/>
          </a:prstGeom>
          <a:noFill/>
        </p:spPr>
        <p:txBody>
          <a:bodyPr wrap="square">
            <a:spAutoFit/>
          </a:bodyPr>
          <a:lstStyle/>
          <a:p>
            <a:pPr algn="l"/>
            <a:r>
              <a:rPr lang="pt-BR" sz="1800" b="0" i="0" u="none" strike="noStrike" baseline="0" dirty="0">
                <a:latin typeface="Times" panose="02020603050405020304" pitchFamily="18" charset="0"/>
              </a:rPr>
              <a:t>(i) V(G) = e – n + 2P</a:t>
            </a:r>
          </a:p>
          <a:p>
            <a:pPr algn="l"/>
            <a:r>
              <a:rPr lang="en-US" sz="1800" b="0" i="0" u="none" strike="noStrike" baseline="0" dirty="0">
                <a:latin typeface="Times" panose="02020603050405020304" pitchFamily="18" charset="0"/>
              </a:rPr>
              <a:t>= 16 – 14 + 2</a:t>
            </a:r>
          </a:p>
          <a:p>
            <a:pPr algn="l"/>
            <a:r>
              <a:rPr lang="en-US" sz="1800" b="0" i="0" u="none" strike="noStrike" baseline="0" dirty="0">
                <a:latin typeface="Times" panose="02020603050405020304" pitchFamily="18" charset="0"/>
              </a:rPr>
              <a:t>= 4</a:t>
            </a:r>
            <a:endParaRPr lang="en-US" dirty="0"/>
          </a:p>
        </p:txBody>
      </p:sp>
      <p:pic>
        <p:nvPicPr>
          <p:cNvPr id="13" name="Picture 12">
            <a:extLst>
              <a:ext uri="{FF2B5EF4-FFF2-40B4-BE49-F238E27FC236}">
                <a16:creationId xmlns:a16="http://schemas.microsoft.com/office/drawing/2014/main" id="{08BCA732-E69A-4556-9B6F-47C7ADAB38AA}"/>
              </a:ext>
            </a:extLst>
          </p:cNvPr>
          <p:cNvPicPr>
            <a:picLocks noChangeAspect="1"/>
          </p:cNvPicPr>
          <p:nvPr/>
        </p:nvPicPr>
        <p:blipFill>
          <a:blip r:embed="rId3"/>
          <a:stretch>
            <a:fillRect/>
          </a:stretch>
        </p:blipFill>
        <p:spPr>
          <a:xfrm>
            <a:off x="5822558" y="1889695"/>
            <a:ext cx="2502045" cy="1423521"/>
          </a:xfrm>
          <a:prstGeom prst="rect">
            <a:avLst/>
          </a:prstGeom>
        </p:spPr>
      </p:pic>
      <p:sp>
        <p:nvSpPr>
          <p:cNvPr id="15" name="TextBox 14">
            <a:extLst>
              <a:ext uri="{FF2B5EF4-FFF2-40B4-BE49-F238E27FC236}">
                <a16:creationId xmlns:a16="http://schemas.microsoft.com/office/drawing/2014/main" id="{964A74E0-96EE-4A42-A849-5774126ED7B1}"/>
              </a:ext>
            </a:extLst>
          </p:cNvPr>
          <p:cNvSpPr txBox="1"/>
          <p:nvPr/>
        </p:nvSpPr>
        <p:spPr>
          <a:xfrm>
            <a:off x="4297881" y="3659671"/>
            <a:ext cx="6097978" cy="1631216"/>
          </a:xfrm>
          <a:prstGeom prst="rect">
            <a:avLst/>
          </a:prstGeom>
          <a:noFill/>
        </p:spPr>
        <p:txBody>
          <a:bodyPr wrap="square">
            <a:spAutoFit/>
          </a:bodyPr>
          <a:lstStyle/>
          <a:p>
            <a:pPr algn="l"/>
            <a:r>
              <a:rPr lang="en-US" sz="2000" b="0" i="0" u="none" strike="noStrike" baseline="0" dirty="0">
                <a:latin typeface="Times" panose="02020603050405020304" pitchFamily="18" charset="0"/>
              </a:rPr>
              <a:t>There are 4 independent paths as given below:</a:t>
            </a:r>
          </a:p>
          <a:p>
            <a:pPr algn="l"/>
            <a:r>
              <a:rPr lang="pt-BR" sz="2000" b="0" i="0" u="none" strike="noStrike" baseline="0" dirty="0">
                <a:latin typeface="Times" panose="02020603050405020304" pitchFamily="18" charset="0"/>
              </a:rPr>
              <a:t>(i) S, N1, N2, N3, N4, N6, N12, D</a:t>
            </a:r>
          </a:p>
          <a:p>
            <a:pPr algn="l"/>
            <a:r>
              <a:rPr lang="pt-BR" sz="2000" b="0" i="0" u="none" strike="noStrike" baseline="0" dirty="0">
                <a:latin typeface="Times" panose="02020603050405020304" pitchFamily="18" charset="0"/>
              </a:rPr>
              <a:t>(ii) S, N1, N2, N3, N5, N6, N12, D</a:t>
            </a:r>
          </a:p>
          <a:p>
            <a:pPr algn="l"/>
            <a:r>
              <a:rPr lang="pt-BR" sz="2000" b="0" i="0" u="none" strike="noStrike" baseline="0" dirty="0">
                <a:latin typeface="Times" panose="02020603050405020304" pitchFamily="18" charset="0"/>
              </a:rPr>
              <a:t>(iii) S, N1, N2, N7, N8, N9, N11, N12, D</a:t>
            </a:r>
          </a:p>
          <a:p>
            <a:pPr algn="l"/>
            <a:r>
              <a:rPr lang="pt-BR" sz="2000" b="0" i="0" u="none" strike="noStrike" baseline="0" dirty="0">
                <a:latin typeface="Times" panose="02020603050405020304" pitchFamily="18" charset="0"/>
              </a:rPr>
              <a:t>(iv) S, N1, N2, N8, N10, N11, N12, D</a:t>
            </a:r>
            <a:endParaRPr lang="en-US" sz="2000" dirty="0"/>
          </a:p>
        </p:txBody>
      </p:sp>
    </p:spTree>
    <p:extLst>
      <p:ext uri="{BB962C8B-B14F-4D97-AF65-F5344CB8AC3E}">
        <p14:creationId xmlns:p14="http://schemas.microsoft.com/office/powerpoint/2010/main" val="290419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1236-CA8B-47F0-A9CA-D4ED0EE48638}"/>
              </a:ext>
            </a:extLst>
          </p:cNvPr>
          <p:cNvSpPr>
            <a:spLocks noGrp="1"/>
          </p:cNvSpPr>
          <p:nvPr>
            <p:ph type="title"/>
          </p:nvPr>
        </p:nvSpPr>
        <p:spPr>
          <a:xfrm>
            <a:off x="1097280" y="286604"/>
            <a:ext cx="10058400" cy="1328440"/>
          </a:xfrm>
        </p:spPr>
        <p:txBody>
          <a:bodyPr>
            <a:noAutofit/>
          </a:bodyPr>
          <a:lstStyle/>
          <a:p>
            <a:pPr algn="just"/>
            <a:r>
              <a:rPr lang="en-US" sz="2000" b="1" i="0" u="none" strike="noStrike" baseline="0" dirty="0">
                <a:latin typeface="Times New Roman" panose="02020603050405020304" pitchFamily="18" charset="0"/>
                <a:cs typeface="Times New Roman" panose="02020603050405020304" pitchFamily="18" charset="0"/>
              </a:rPr>
              <a:t>Example </a:t>
            </a:r>
            <a:r>
              <a:rPr lang="en-US" sz="2000" b="0" i="0" u="none" strike="noStrike" baseline="0" dirty="0">
                <a:latin typeface="Times" panose="02020603050405020304" pitchFamily="18" charset="0"/>
              </a:rPr>
              <a:t>Consider the program for the determination of division of a student. Its input is a triple of positive integers (mark1, mark2, mark3) and values are from interval [0, 100]. The output may be one of the following words: [First division with distinction, First division, Second division, Third division, Fail, Invalid marks]. Draw the program graph and the DD path graph.</a:t>
            </a: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30630AA-8AC9-4500-AFD3-4929CF4564C9}"/>
              </a:ext>
            </a:extLst>
          </p:cNvPr>
          <p:cNvPicPr>
            <a:picLocks noGrp="1" noChangeAspect="1"/>
          </p:cNvPicPr>
          <p:nvPr>
            <p:ph idx="1"/>
          </p:nvPr>
        </p:nvPicPr>
        <p:blipFill>
          <a:blip r:embed="rId2"/>
          <a:stretch>
            <a:fillRect/>
          </a:stretch>
        </p:blipFill>
        <p:spPr>
          <a:xfrm>
            <a:off x="934049" y="1884362"/>
            <a:ext cx="5657850" cy="4338307"/>
          </a:xfrm>
        </p:spPr>
      </p:pic>
      <p:pic>
        <p:nvPicPr>
          <p:cNvPr id="7" name="Picture 6">
            <a:extLst>
              <a:ext uri="{FF2B5EF4-FFF2-40B4-BE49-F238E27FC236}">
                <a16:creationId xmlns:a16="http://schemas.microsoft.com/office/drawing/2014/main" id="{F1BE259D-9D81-4668-84EF-14BC0D08EBEE}"/>
              </a:ext>
            </a:extLst>
          </p:cNvPr>
          <p:cNvPicPr>
            <a:picLocks noChangeAspect="1"/>
          </p:cNvPicPr>
          <p:nvPr/>
        </p:nvPicPr>
        <p:blipFill>
          <a:blip r:embed="rId3"/>
          <a:stretch>
            <a:fillRect/>
          </a:stretch>
        </p:blipFill>
        <p:spPr>
          <a:xfrm>
            <a:off x="6683209" y="1986580"/>
            <a:ext cx="2543917" cy="2419165"/>
          </a:xfrm>
          <a:prstGeom prst="rect">
            <a:avLst/>
          </a:prstGeom>
        </p:spPr>
      </p:pic>
      <p:pic>
        <p:nvPicPr>
          <p:cNvPr id="9" name="Picture 8">
            <a:extLst>
              <a:ext uri="{FF2B5EF4-FFF2-40B4-BE49-F238E27FC236}">
                <a16:creationId xmlns:a16="http://schemas.microsoft.com/office/drawing/2014/main" id="{30718225-CA48-478E-80D9-6ED94292D27D}"/>
              </a:ext>
            </a:extLst>
          </p:cNvPr>
          <p:cNvPicPr>
            <a:picLocks noChangeAspect="1"/>
          </p:cNvPicPr>
          <p:nvPr/>
        </p:nvPicPr>
        <p:blipFill>
          <a:blip r:embed="rId4"/>
          <a:stretch>
            <a:fillRect/>
          </a:stretch>
        </p:blipFill>
        <p:spPr>
          <a:xfrm>
            <a:off x="6626431" y="4361596"/>
            <a:ext cx="3823855" cy="1861073"/>
          </a:xfrm>
          <a:prstGeom prst="rect">
            <a:avLst/>
          </a:prstGeom>
        </p:spPr>
      </p:pic>
    </p:spTree>
    <p:extLst>
      <p:ext uri="{BB962C8B-B14F-4D97-AF65-F5344CB8AC3E}">
        <p14:creationId xmlns:p14="http://schemas.microsoft.com/office/powerpoint/2010/main" val="2932338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1E25-99C4-49FB-BCEC-22FC97028EA4}"/>
              </a:ext>
            </a:extLst>
          </p:cNvPr>
          <p:cNvSpPr>
            <a:spLocks noGrp="1"/>
          </p:cNvSpPr>
          <p:nvPr>
            <p:ph type="title"/>
          </p:nvPr>
        </p:nvSpPr>
        <p:spPr>
          <a:xfrm>
            <a:off x="1097280" y="286603"/>
            <a:ext cx="10058400" cy="1221563"/>
          </a:xfrm>
        </p:spPr>
        <p:txBody>
          <a:bodyPr>
            <a:normAutofit/>
          </a:bodyPr>
          <a:lstStyle/>
          <a:p>
            <a:r>
              <a:rPr lang="en-US" sz="3200" dirty="0">
                <a:latin typeface="Times New Roman" panose="02020603050405020304" pitchFamily="18" charset="0"/>
                <a:cs typeface="Times New Roman" panose="02020603050405020304" pitchFamily="18" charset="0"/>
              </a:rPr>
              <a:t>Control Flow Testing</a:t>
            </a:r>
          </a:p>
        </p:txBody>
      </p:sp>
      <p:sp>
        <p:nvSpPr>
          <p:cNvPr id="3" name="Content Placeholder 2">
            <a:extLst>
              <a:ext uri="{FF2B5EF4-FFF2-40B4-BE49-F238E27FC236}">
                <a16:creationId xmlns:a16="http://schemas.microsoft.com/office/drawing/2014/main" id="{FC3C8F11-62C6-4909-ADB2-2F55D55FCA2E}"/>
              </a:ext>
            </a:extLst>
          </p:cNvPr>
          <p:cNvSpPr>
            <a:spLocks noGrp="1"/>
          </p:cNvSpPr>
          <p:nvPr>
            <p:ph idx="1"/>
          </p:nvPr>
        </p:nvSpPr>
        <p:spPr>
          <a:xfrm>
            <a:off x="1097280" y="1805049"/>
            <a:ext cx="10058400" cy="4168239"/>
          </a:xfrm>
        </p:spPr>
        <p:txBody>
          <a:bodyPr/>
          <a:lstStyle/>
          <a:p>
            <a:pPr algn="just">
              <a:buFont typeface="Wingdings" panose="05000000000000000000" pitchFamily="2" charset="2"/>
              <a:buChar char="q"/>
            </a:pPr>
            <a:r>
              <a:rPr lang="en-US" i="0" dirty="0">
                <a:solidFill>
                  <a:schemeClr val="tx1"/>
                </a:solidFill>
                <a:effectLst/>
                <a:latin typeface="Times New Roman" panose="02020603050405020304" pitchFamily="18" charset="0"/>
                <a:cs typeface="Times New Roman" panose="02020603050405020304" pitchFamily="18" charset="0"/>
              </a:rPr>
              <a:t>Control flow testing is a software testing technique that helps ensure that the different paths a program can take are tested. It is a white-box testing technique. </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The aim of this technique is to determine the execution order of statements or instructions of the program through a control structure. </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The control structure of a program is used to develop a test case for the program. </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In this technique, a particular part of a large program is selected by the tester to set the testing path. It is mostly used in unit testing. </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Test cases represented by the control graph of the program.</a:t>
            </a:r>
          </a:p>
          <a:p>
            <a:pPr algn="just">
              <a:buFont typeface="Wingdings" panose="05000000000000000000" pitchFamily="2" charset="2"/>
              <a:buChar char="q"/>
            </a:pPr>
            <a:r>
              <a:rPr lang="en-US" b="1" i="0" dirty="0">
                <a:solidFill>
                  <a:schemeClr val="tx1"/>
                </a:solidFill>
                <a:effectLst/>
                <a:latin typeface="Times New Roman" panose="02020603050405020304" pitchFamily="18" charset="0"/>
                <a:cs typeface="Times New Roman" panose="02020603050405020304" pitchFamily="18" charset="0"/>
              </a:rPr>
              <a:t>Control Flow Graph</a:t>
            </a:r>
            <a:r>
              <a:rPr lang="en-US" b="0" i="0" dirty="0">
                <a:solidFill>
                  <a:schemeClr val="tx1"/>
                </a:solidFill>
                <a:effectLst/>
                <a:latin typeface="Times New Roman" panose="02020603050405020304" pitchFamily="18" charset="0"/>
                <a:cs typeface="Times New Roman" panose="02020603050405020304" pitchFamily="18" charset="0"/>
              </a:rPr>
              <a:t> is formed from the node, edge, decision node, junction node to specify all possible execution path.</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667646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1E25-99C4-49FB-BCEC-22FC97028EA4}"/>
              </a:ext>
            </a:extLst>
          </p:cNvPr>
          <p:cNvSpPr>
            <a:spLocks noGrp="1"/>
          </p:cNvSpPr>
          <p:nvPr>
            <p:ph type="title"/>
          </p:nvPr>
        </p:nvSpPr>
        <p:spPr>
          <a:xfrm>
            <a:off x="1097280" y="286603"/>
            <a:ext cx="10058400" cy="1221563"/>
          </a:xfrm>
        </p:spPr>
        <p:txBody>
          <a:bodyPr>
            <a:normAutofit/>
          </a:bodyPr>
          <a:lstStyle/>
          <a:p>
            <a:r>
              <a:rPr lang="en-US" sz="3200" dirty="0">
                <a:latin typeface="Times New Roman" panose="02020603050405020304" pitchFamily="18" charset="0"/>
                <a:cs typeface="Times New Roman" panose="02020603050405020304" pitchFamily="18" charset="0"/>
              </a:rPr>
              <a:t>Control Flow Testing</a:t>
            </a:r>
          </a:p>
        </p:txBody>
      </p:sp>
      <p:pic>
        <p:nvPicPr>
          <p:cNvPr id="5" name="Content Placeholder 4">
            <a:extLst>
              <a:ext uri="{FF2B5EF4-FFF2-40B4-BE49-F238E27FC236}">
                <a16:creationId xmlns:a16="http://schemas.microsoft.com/office/drawing/2014/main" id="{DEEE1802-951E-483A-AE19-B1D25C5363D2}"/>
              </a:ext>
            </a:extLst>
          </p:cNvPr>
          <p:cNvPicPr>
            <a:picLocks noGrp="1" noChangeAspect="1"/>
          </p:cNvPicPr>
          <p:nvPr>
            <p:ph idx="1"/>
          </p:nvPr>
        </p:nvPicPr>
        <p:blipFill>
          <a:blip r:embed="rId2"/>
          <a:stretch>
            <a:fillRect/>
          </a:stretch>
        </p:blipFill>
        <p:spPr>
          <a:xfrm>
            <a:off x="1214603" y="1826449"/>
            <a:ext cx="3274270" cy="4305981"/>
          </a:xfrm>
        </p:spPr>
      </p:pic>
      <p:pic>
        <p:nvPicPr>
          <p:cNvPr id="7" name="Picture 6">
            <a:extLst>
              <a:ext uri="{FF2B5EF4-FFF2-40B4-BE49-F238E27FC236}">
                <a16:creationId xmlns:a16="http://schemas.microsoft.com/office/drawing/2014/main" id="{BE56F41B-75B1-4C34-A0F4-CE4158E72553}"/>
              </a:ext>
            </a:extLst>
          </p:cNvPr>
          <p:cNvPicPr>
            <a:picLocks noChangeAspect="1"/>
          </p:cNvPicPr>
          <p:nvPr/>
        </p:nvPicPr>
        <p:blipFill>
          <a:blip r:embed="rId3"/>
          <a:stretch>
            <a:fillRect/>
          </a:stretch>
        </p:blipFill>
        <p:spPr>
          <a:xfrm>
            <a:off x="4753451" y="2014072"/>
            <a:ext cx="3167392" cy="4118357"/>
          </a:xfrm>
          <a:prstGeom prst="rect">
            <a:avLst/>
          </a:prstGeom>
        </p:spPr>
      </p:pic>
      <p:sp>
        <p:nvSpPr>
          <p:cNvPr id="9" name="TextBox 8">
            <a:extLst>
              <a:ext uri="{FF2B5EF4-FFF2-40B4-BE49-F238E27FC236}">
                <a16:creationId xmlns:a16="http://schemas.microsoft.com/office/drawing/2014/main" id="{34B09BFC-6477-49FF-8AF8-01E69EFCE28C}"/>
              </a:ext>
            </a:extLst>
          </p:cNvPr>
          <p:cNvSpPr txBox="1"/>
          <p:nvPr/>
        </p:nvSpPr>
        <p:spPr>
          <a:xfrm>
            <a:off x="7730199" y="2011721"/>
            <a:ext cx="3523648" cy="2308324"/>
          </a:xfrm>
          <a:prstGeom prst="rect">
            <a:avLst/>
          </a:prstGeom>
          <a:noFill/>
        </p:spPr>
        <p:txBody>
          <a:bodyPr wrap="square">
            <a:spAutoFit/>
          </a:bodyPr>
          <a:lstStyle/>
          <a:p>
            <a:r>
              <a:rPr lang="en-US" b="0" i="0" dirty="0">
                <a:solidFill>
                  <a:srgbClr val="333333"/>
                </a:solidFill>
                <a:effectLst/>
                <a:latin typeface="inter-regular"/>
              </a:rPr>
              <a:t>In the control flow graph, start, age, eligible, not eligible and stop are the nodes, n&gt;=18 is a decision node to decide which part (if or else) will execute as per the given value. Connectivity of the eligible node and not eligible node is there on the stop node.</a:t>
            </a:r>
            <a:endParaRPr lang="en-US" dirty="0"/>
          </a:p>
        </p:txBody>
      </p:sp>
    </p:spTree>
    <p:extLst>
      <p:ext uri="{BB962C8B-B14F-4D97-AF65-F5344CB8AC3E}">
        <p14:creationId xmlns:p14="http://schemas.microsoft.com/office/powerpoint/2010/main" val="3790858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Course Outline</a:t>
            </a:r>
          </a:p>
        </p:txBody>
      </p:sp>
      <p:sp>
        <p:nvSpPr>
          <p:cNvPr id="3" name="Content Placeholder 2"/>
          <p:cNvSpPr>
            <a:spLocks noGrp="1"/>
          </p:cNvSpPr>
          <p:nvPr>
            <p:ph idx="1"/>
          </p:nvPr>
        </p:nvSpPr>
        <p:spPr>
          <a:xfrm>
            <a:off x="1097280" y="1845734"/>
            <a:ext cx="10058400" cy="4281934"/>
          </a:xfrm>
        </p:spPr>
        <p:txBody>
          <a:bodyPr>
            <a:normAutofit/>
          </a:bodyPr>
          <a:lstStyle/>
          <a:p>
            <a:pPr algn="ctr"/>
            <a:r>
              <a:rPr lang="en-IN" sz="3200" b="1" u="sng" dirty="0">
                <a:latin typeface="Times New Roman" panose="02020603050405020304" pitchFamily="18" charset="0"/>
                <a:cs typeface="Times New Roman" panose="02020603050405020304" pitchFamily="18" charset="0"/>
              </a:rPr>
              <a:t>Building Test Cases and Plans </a:t>
            </a: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cs typeface="Times New Roman" panose="02020603050405020304" pitchFamily="18" charset="0"/>
              </a:rPr>
              <a:t>Format of test case.</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cs typeface="Times New Roman" panose="02020603050405020304" pitchFamily="18" charset="0"/>
              </a:rPr>
              <a:t>Test data selection.</a:t>
            </a:r>
          </a:p>
          <a:p>
            <a:pPr>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B</a:t>
            </a:r>
            <a:r>
              <a:rPr lang="en-US" b="0" i="0" u="none" strike="noStrike" baseline="0" dirty="0">
                <a:solidFill>
                  <a:srgbClr val="000000"/>
                </a:solidFill>
                <a:latin typeface="Times New Roman" panose="02020603050405020304" pitchFamily="18" charset="0"/>
                <a:cs typeface="Times New Roman" panose="02020603050405020304" pitchFamily="18" charset="0"/>
              </a:rPr>
              <a:t>ranch coverage, statement coverage.</a:t>
            </a:r>
          </a:p>
          <a:p>
            <a:pPr>
              <a:buFont typeface="Wingdings" panose="05000000000000000000" pitchFamily="2" charset="2"/>
              <a:buChar char="q"/>
            </a:pPr>
            <a:r>
              <a:rPr lang="en-US" dirty="0">
                <a:solidFill>
                  <a:srgbClr val="000000"/>
                </a:solidFill>
                <a:latin typeface="Times New Roman" panose="02020603050405020304" pitchFamily="18" charset="0"/>
                <a:cs typeface="Times New Roman" panose="02020603050405020304" pitchFamily="18" charset="0"/>
              </a:rPr>
              <a:t>P</a:t>
            </a:r>
            <a:r>
              <a:rPr lang="en-US" b="0" i="0" u="none" strike="noStrike" baseline="0" dirty="0">
                <a:solidFill>
                  <a:srgbClr val="000000"/>
                </a:solidFill>
                <a:latin typeface="Times New Roman" panose="02020603050405020304" pitchFamily="18" charset="0"/>
                <a:cs typeface="Times New Roman" panose="02020603050405020304" pitchFamily="18" charset="0"/>
              </a:rPr>
              <a:t>re-condition and post-condition.</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cs typeface="Times New Roman" panose="02020603050405020304" pitchFamily="18" charset="0"/>
              </a:rPr>
              <a:t>Test schedule and check pointing.</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cs typeface="Times New Roman" panose="02020603050405020304" pitchFamily="18" charset="0"/>
              </a:rPr>
              <a:t>Du, dc and other data paths.</a:t>
            </a:r>
          </a:p>
          <a:p>
            <a:pPr>
              <a:buFont typeface="Wingdings" panose="05000000000000000000" pitchFamily="2" charset="2"/>
              <a:buChar char="q"/>
            </a:pPr>
            <a:r>
              <a:rPr lang="en-US" b="0" i="0" u="none" strike="noStrike" baseline="0" dirty="0">
                <a:solidFill>
                  <a:srgbClr val="000000"/>
                </a:solidFill>
                <a:latin typeface="Times New Roman" panose="02020603050405020304" pitchFamily="18" charset="0"/>
                <a:cs typeface="Times New Roman" panose="02020603050405020304" pitchFamily="18" charset="0"/>
              </a:rPr>
              <a:t>suitable exercises for creating test cases for each type of Testing techniques.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784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C3559-326E-48B3-B68F-67757F3089C7}"/>
              </a:ext>
            </a:extLst>
          </p:cNvPr>
          <p:cNvSpPr>
            <a:spLocks noGrp="1"/>
          </p:cNvSpPr>
          <p:nvPr>
            <p:ph type="title"/>
          </p:nvPr>
        </p:nvSpPr>
        <p:spPr>
          <a:xfrm>
            <a:off x="1097280" y="534389"/>
            <a:ext cx="10058400" cy="1128155"/>
          </a:xfrm>
        </p:spPr>
        <p:txBody>
          <a:bodyPr>
            <a:normAutofit/>
          </a:bodyPr>
          <a:lstStyle/>
          <a:p>
            <a:r>
              <a:rPr lang="en-US" sz="3200" b="1" dirty="0">
                <a:latin typeface="Times New Roman" panose="02020603050405020304" pitchFamily="18" charset="0"/>
                <a:cs typeface="Times New Roman" panose="02020603050405020304" pitchFamily="18" charset="0"/>
              </a:rPr>
              <a:t>Data Flow Testing:</a:t>
            </a:r>
          </a:p>
        </p:txBody>
      </p:sp>
      <p:sp>
        <p:nvSpPr>
          <p:cNvPr id="3" name="Content Placeholder 2">
            <a:extLst>
              <a:ext uri="{FF2B5EF4-FFF2-40B4-BE49-F238E27FC236}">
                <a16:creationId xmlns:a16="http://schemas.microsoft.com/office/drawing/2014/main" id="{4F1BA088-F148-445A-955C-83768DE36F18}"/>
              </a:ext>
            </a:extLst>
          </p:cNvPr>
          <p:cNvSpPr>
            <a:spLocks noGrp="1"/>
          </p:cNvSpPr>
          <p:nvPr>
            <p:ph idx="1"/>
          </p:nvPr>
        </p:nvSpPr>
        <p:spPr>
          <a:xfrm>
            <a:off x="1097280" y="1845733"/>
            <a:ext cx="10058400" cy="4365061"/>
          </a:xfrm>
        </p:spPr>
        <p:txBody>
          <a:bodyPr>
            <a:noAutofit/>
          </a:bodyPr>
          <a:lstStyle/>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Data flow testing is used to analyze the flow of data in the program. It is the process of collecting information about how the variables flow the data in the program. It tries to obtain particular information of each particular point in the process.</a:t>
            </a:r>
          </a:p>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Data flow testing is a group of testing strategies to examine the control flow of programs in order to explore the sequence of variables according to the sequence of events. </a:t>
            </a:r>
          </a:p>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It mainly focuses on the points at which values assigned to the variables and the point at which these values are used by concentrating on both points, data flow can be tested.</a:t>
            </a:r>
          </a:p>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Data flow testing uses the control flow graph to detect illogical things that can interrupt the flow of data. Anomalies in the flow of data are detected at the time of associations between values and variables due to:</a:t>
            </a:r>
          </a:p>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If the variables are used without initialization.</a:t>
            </a:r>
          </a:p>
          <a:p>
            <a:pPr algn="just">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If the initialized variables are not used at least once.</a:t>
            </a:r>
          </a:p>
        </p:txBody>
      </p:sp>
    </p:spTree>
    <p:extLst>
      <p:ext uri="{BB962C8B-B14F-4D97-AF65-F5344CB8AC3E}">
        <p14:creationId xmlns:p14="http://schemas.microsoft.com/office/powerpoint/2010/main" val="32537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1E25-99C4-49FB-BCEC-22FC97028EA4}"/>
              </a:ext>
            </a:extLst>
          </p:cNvPr>
          <p:cNvSpPr>
            <a:spLocks noGrp="1"/>
          </p:cNvSpPr>
          <p:nvPr>
            <p:ph type="title"/>
          </p:nvPr>
        </p:nvSpPr>
        <p:spPr>
          <a:xfrm>
            <a:off x="1097280" y="286603"/>
            <a:ext cx="10058400" cy="1221563"/>
          </a:xfrm>
        </p:spPr>
        <p:txBody>
          <a:bodyPr>
            <a:normAutofit/>
          </a:bodyPr>
          <a:lstStyle/>
          <a:p>
            <a:r>
              <a:rPr lang="en-US" sz="3200" dirty="0">
                <a:latin typeface="Times New Roman" panose="02020603050405020304" pitchFamily="18" charset="0"/>
                <a:cs typeface="Times New Roman" panose="02020603050405020304" pitchFamily="18" charset="0"/>
              </a:rPr>
              <a:t>Data Flow Testing: </a:t>
            </a:r>
            <a:r>
              <a:rPr lang="en-US" sz="3200" b="0" i="0" u="none" strike="noStrike" baseline="0" dirty="0">
                <a:latin typeface="Times" panose="02020603050405020304" pitchFamily="18" charset="0"/>
              </a:rPr>
              <a:t>Consider the following program.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3C8F11-62C6-4909-ADB2-2F55D55FCA2E}"/>
              </a:ext>
            </a:extLst>
          </p:cNvPr>
          <p:cNvSpPr>
            <a:spLocks noGrp="1"/>
          </p:cNvSpPr>
          <p:nvPr>
            <p:ph idx="1"/>
          </p:nvPr>
        </p:nvSpPr>
        <p:spPr>
          <a:xfrm>
            <a:off x="1097280" y="1805049"/>
            <a:ext cx="10058400" cy="4168239"/>
          </a:xfrm>
        </p:spPr>
        <p:txBody>
          <a:bodyPr/>
          <a:lstStyle/>
          <a:p>
            <a:pPr marL="0" indent="0" algn="just">
              <a:buNone/>
            </a:pPr>
            <a:r>
              <a:rPr lang="en-US" dirty="0"/>
              <a:t>1</a:t>
            </a:r>
            <a:r>
              <a:rPr lang="en-US" dirty="0">
                <a:solidFill>
                  <a:schemeClr val="tx1"/>
                </a:solidFill>
                <a:latin typeface="Times New Roman" panose="02020603050405020304" pitchFamily="18" charset="0"/>
                <a:cs typeface="Times New Roman" panose="02020603050405020304" pitchFamily="18" charset="0"/>
              </a:rPr>
              <a:t>. # include &lt; </a:t>
            </a:r>
            <a:r>
              <a:rPr lang="en-US" dirty="0" err="1">
                <a:solidFill>
                  <a:schemeClr val="tx1"/>
                </a:solidFill>
                <a:latin typeface="Times New Roman" panose="02020603050405020304" pitchFamily="18" charset="0"/>
                <a:cs typeface="Times New Roman" panose="02020603050405020304" pitchFamily="18" charset="0"/>
              </a:rPr>
              <a:t>stdio.h</a:t>
            </a:r>
            <a:r>
              <a:rPr lang="en-US" dirty="0">
                <a:solidFill>
                  <a:schemeClr val="tx1"/>
                </a:solidFill>
                <a:latin typeface="Times New Roman" panose="02020603050405020304" pitchFamily="18" charset="0"/>
                <a:cs typeface="Times New Roman" panose="02020603050405020304" pitchFamily="18" charset="0"/>
              </a:rPr>
              <a:t>&gt;</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2. void main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3.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4. int a, b, c;</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5. a = b + c;</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6. </a:t>
            </a:r>
            <a:r>
              <a:rPr lang="en-US" dirty="0" err="1">
                <a:solidFill>
                  <a:schemeClr val="tx1"/>
                </a:solidFill>
                <a:latin typeface="Times New Roman" panose="02020603050405020304" pitchFamily="18" charset="0"/>
                <a:cs typeface="Times New Roman" panose="02020603050405020304" pitchFamily="18" charset="0"/>
              </a:rPr>
              <a:t>printf</a:t>
            </a:r>
            <a:r>
              <a:rPr lang="en-US" dirty="0">
                <a:solidFill>
                  <a:schemeClr val="tx1"/>
                </a:solidFill>
                <a:latin typeface="Times New Roman" panose="02020603050405020304" pitchFamily="18" charset="0"/>
                <a:cs typeface="Times New Roman" panose="02020603050405020304" pitchFamily="18" charset="0"/>
              </a:rPr>
              <a:t> (“%d”, a);</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7. }</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27A6B3-090A-4A37-BDF3-A99A599C3056}"/>
              </a:ext>
            </a:extLst>
          </p:cNvPr>
          <p:cNvSpPr txBox="1"/>
          <p:nvPr/>
        </p:nvSpPr>
        <p:spPr>
          <a:xfrm>
            <a:off x="3512128" y="1805049"/>
            <a:ext cx="7643552" cy="1631216"/>
          </a:xfrm>
          <a:prstGeom prst="rect">
            <a:avLst/>
          </a:prstGeom>
          <a:noFill/>
        </p:spPr>
        <p:txBody>
          <a:bodyPr wrap="square">
            <a:spAutoFit/>
          </a:bodyPr>
          <a:lstStyle/>
          <a:p>
            <a:pPr algn="just"/>
            <a:r>
              <a:rPr lang="en-US" sz="2000" b="0" i="0" u="none" strike="noStrike" baseline="0" dirty="0">
                <a:latin typeface="Times" panose="02020603050405020304" pitchFamily="18" charset="0"/>
              </a:rPr>
              <a:t>Data flow testing focuses on variable definition and variable usage. In line number 5 of the above program, variable ‘a’ is defined and variables ‘b’ and ‘c’ are used. The variables are defined and used (referenced) throughout the program. Hence, this technique concentrates on how a variable is defined and used at different places of the program.</a:t>
            </a:r>
            <a:endParaRPr lang="en-US" sz="2000" dirty="0"/>
          </a:p>
        </p:txBody>
      </p:sp>
      <p:sp>
        <p:nvSpPr>
          <p:cNvPr id="7" name="TextBox 6">
            <a:extLst>
              <a:ext uri="{FF2B5EF4-FFF2-40B4-BE49-F238E27FC236}">
                <a16:creationId xmlns:a16="http://schemas.microsoft.com/office/drawing/2014/main" id="{51603939-BFE3-4A3E-9CB8-88325510FC81}"/>
              </a:ext>
            </a:extLst>
          </p:cNvPr>
          <p:cNvSpPr txBox="1"/>
          <p:nvPr/>
        </p:nvSpPr>
        <p:spPr>
          <a:xfrm>
            <a:off x="3512128" y="3632621"/>
            <a:ext cx="7582592" cy="1631216"/>
          </a:xfrm>
          <a:prstGeom prst="rect">
            <a:avLst/>
          </a:prstGeom>
          <a:noFill/>
        </p:spPr>
        <p:txBody>
          <a:bodyPr wrap="square">
            <a:spAutoFit/>
          </a:bodyPr>
          <a:lstStyle/>
          <a:p>
            <a:pPr algn="l"/>
            <a:r>
              <a:rPr lang="en-US" sz="2000" b="0" i="0" u="none" strike="noStrike" baseline="0" dirty="0">
                <a:latin typeface="Times New Roman" panose="02020603050405020304" pitchFamily="18" charset="0"/>
                <a:cs typeface="Times New Roman" panose="02020603050405020304" pitchFamily="18" charset="0"/>
              </a:rPr>
              <a:t>It is based on variables, their usage and their definition(s) (assignment) in the program. </a:t>
            </a:r>
          </a:p>
          <a:p>
            <a:pPr algn="l"/>
            <a:r>
              <a:rPr lang="en-US" sz="2000" b="0" i="0" u="none" strike="noStrike" baseline="0" dirty="0">
                <a:latin typeface="Times New Roman" panose="02020603050405020304" pitchFamily="18" charset="0"/>
                <a:cs typeface="Times New Roman" panose="02020603050405020304" pitchFamily="18" charset="0"/>
              </a:rPr>
              <a:t>The main points of concern are:</a:t>
            </a:r>
          </a:p>
          <a:p>
            <a:pPr algn="l"/>
            <a:r>
              <a:rPr lang="en-US"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err="1">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Statements where variables receive values (definition).</a:t>
            </a:r>
          </a:p>
          <a:p>
            <a:pPr algn="l"/>
            <a:r>
              <a:rPr lang="en-US" sz="2000" b="0" i="0" u="none" strike="noStrike" baseline="0" dirty="0">
                <a:latin typeface="Times New Roman" panose="02020603050405020304" pitchFamily="18" charset="0"/>
                <a:cs typeface="Times New Roman" panose="02020603050405020304" pitchFamily="18" charset="0"/>
              </a:rPr>
              <a:t>(ii) Statements where these values are used (referenced).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224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9289-02A3-4DC7-9116-F8CB13B54C74}"/>
              </a:ext>
            </a:extLst>
          </p:cNvPr>
          <p:cNvSpPr>
            <a:spLocks noGrp="1"/>
          </p:cNvSpPr>
          <p:nvPr>
            <p:ph type="title"/>
          </p:nvPr>
        </p:nvSpPr>
        <p:spPr>
          <a:xfrm>
            <a:off x="1097280" y="286604"/>
            <a:ext cx="10058400" cy="1375942"/>
          </a:xfrm>
        </p:spPr>
        <p:txBody>
          <a:bodyPr>
            <a:normAutofit/>
          </a:bodyPr>
          <a:lstStyle/>
          <a:p>
            <a:r>
              <a:rPr lang="en-US" sz="3200" b="1" dirty="0">
                <a:solidFill>
                  <a:srgbClr val="666666"/>
                </a:solidFill>
                <a:latin typeface="Times New Roman" panose="02020603050405020304" pitchFamily="18" charset="0"/>
                <a:cs typeface="Times New Roman" panose="02020603050405020304" pitchFamily="18" charset="0"/>
              </a:rPr>
              <a:t>1. </a:t>
            </a:r>
            <a:r>
              <a:rPr lang="en-US" sz="3200" b="1" i="0" u="none" strike="noStrike" baseline="0" dirty="0">
                <a:solidFill>
                  <a:srgbClr val="000000"/>
                </a:solidFill>
                <a:latin typeface="Times New Roman" panose="02020603050405020304" pitchFamily="18" charset="0"/>
                <a:cs typeface="Times New Roman" panose="02020603050405020304" pitchFamily="18" charset="0"/>
              </a:rPr>
              <a:t>Define/Reference Anomalies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32C107-AE4F-41EE-AF24-2835DA0EE0F1}"/>
              </a:ext>
            </a:extLst>
          </p:cNvPr>
          <p:cNvSpPr>
            <a:spLocks noGrp="1"/>
          </p:cNvSpPr>
          <p:nvPr>
            <p:ph idx="1"/>
          </p:nvPr>
        </p:nvSpPr>
        <p:spPr>
          <a:xfrm>
            <a:off x="1235034" y="1845733"/>
            <a:ext cx="9920646" cy="4365061"/>
          </a:xfrm>
        </p:spPr>
        <p:txBody>
          <a:bodyPr>
            <a:normAutofit/>
          </a:bodyPr>
          <a:lstStyle/>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Some of the define / reference anomalies are given as:</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a:t>
            </a:r>
            <a:r>
              <a:rPr lang="en-US" b="0" i="0" u="none" strike="noStrike" baseline="0" dirty="0" err="1">
                <a:solidFill>
                  <a:schemeClr val="tx1"/>
                </a:solidFill>
                <a:latin typeface="Times New Roman" panose="02020603050405020304" pitchFamily="18" charset="0"/>
                <a:cs typeface="Times New Roman" panose="02020603050405020304" pitchFamily="18" charset="0"/>
              </a:rPr>
              <a:t>i</a:t>
            </a:r>
            <a:r>
              <a:rPr lang="en-US" b="0" i="0" u="none" strike="noStrike" baseline="0" dirty="0">
                <a:solidFill>
                  <a:schemeClr val="tx1"/>
                </a:solidFill>
                <a:latin typeface="Times New Roman" panose="02020603050405020304" pitchFamily="18" charset="0"/>
                <a:cs typeface="Times New Roman" panose="02020603050405020304" pitchFamily="18" charset="0"/>
              </a:rPr>
              <a:t>) A variable is defined but never used / referenced.</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(ii) A variable is used but never defined.</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(iii) A variable is defined twice before it is used.</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(iv) A variable is used before even first-definition.</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We may define a variable, use a variable and redefine a variable. So, a variable must be first defined before any type of its usage. </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Define / reference anomalies may be identified by static analysis of the program i.e. analyzing program without executing it. This technique uses the program graphs to understand the ‘define / use’ conditions of all variables.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0648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9289-02A3-4DC7-9116-F8CB13B54C74}"/>
              </a:ext>
            </a:extLst>
          </p:cNvPr>
          <p:cNvSpPr>
            <a:spLocks noGrp="1"/>
          </p:cNvSpPr>
          <p:nvPr>
            <p:ph type="title"/>
          </p:nvPr>
        </p:nvSpPr>
        <p:spPr>
          <a:xfrm>
            <a:off x="1097280" y="286604"/>
            <a:ext cx="10058400" cy="1375942"/>
          </a:xfrm>
        </p:spPr>
        <p:txBody>
          <a:bodyPr>
            <a:normAutofit/>
          </a:bodyPr>
          <a:lstStyle/>
          <a:p>
            <a:r>
              <a:rPr lang="en-US" sz="3200" b="1" dirty="0">
                <a:solidFill>
                  <a:srgbClr val="666666"/>
                </a:solidFill>
                <a:latin typeface="Times New Roman" panose="02020603050405020304" pitchFamily="18" charset="0"/>
                <a:cs typeface="Times New Roman" panose="02020603050405020304" pitchFamily="18" charset="0"/>
              </a:rPr>
              <a:t>1. </a:t>
            </a:r>
            <a:r>
              <a:rPr lang="en-US" sz="3200" b="1" i="0" u="none" strike="noStrike" baseline="0" dirty="0">
                <a:latin typeface="Times New Roman" panose="02020603050405020304" pitchFamily="18" charset="0"/>
                <a:cs typeface="Times New Roman" panose="02020603050405020304" pitchFamily="18" charset="0"/>
              </a:rPr>
              <a:t>Definitions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32C107-AE4F-41EE-AF24-2835DA0EE0F1}"/>
              </a:ext>
            </a:extLst>
          </p:cNvPr>
          <p:cNvSpPr>
            <a:spLocks noGrp="1"/>
          </p:cNvSpPr>
          <p:nvPr>
            <p:ph idx="1"/>
          </p:nvPr>
        </p:nvSpPr>
        <p:spPr>
          <a:xfrm>
            <a:off x="1235034" y="1845733"/>
            <a:ext cx="9920646" cy="4365061"/>
          </a:xfrm>
        </p:spPr>
        <p:txBody>
          <a:bodyPr>
            <a:normAutofit/>
          </a:bodyPr>
          <a:lstStyle/>
          <a:p>
            <a:pPr algn="just">
              <a:buFont typeface="Wingdings" panose="05000000000000000000" pitchFamily="2" charset="2"/>
              <a:buChar char="q"/>
            </a:pPr>
            <a:r>
              <a:rPr lang="en-US" sz="1800" b="1" i="0" u="none" strike="noStrike" baseline="0" dirty="0">
                <a:solidFill>
                  <a:schemeClr val="tx1"/>
                </a:solidFill>
                <a:latin typeface="Times New Roman" panose="02020603050405020304" pitchFamily="18" charset="0"/>
                <a:cs typeface="Times New Roman" panose="02020603050405020304" pitchFamily="18" charset="0"/>
              </a:rPr>
              <a:t>Defining node: </a:t>
            </a:r>
            <a:r>
              <a:rPr lang="en-US" b="0" i="0" u="none" strike="noStrike" baseline="0" dirty="0">
                <a:solidFill>
                  <a:schemeClr val="tx1"/>
                </a:solidFill>
                <a:latin typeface="Times New Roman" panose="02020603050405020304" pitchFamily="18" charset="0"/>
                <a:cs typeface="Times New Roman" panose="02020603050405020304" pitchFamily="18" charset="0"/>
              </a:rPr>
              <a:t>A program is first converted into a program graph. As we all know, every statement of a program is replaced by a node and flow of control by an edge to prepare a program graph. A node of a program graph is a defining node for a variable </a:t>
            </a:r>
            <a:r>
              <a:rPr lang="en-US" b="1" i="1" u="none" strike="noStrike" baseline="0" dirty="0">
                <a:solidFill>
                  <a:schemeClr val="tx1"/>
                </a:solidFill>
                <a:latin typeface="Times New Roman" panose="02020603050405020304" pitchFamily="18" charset="0"/>
                <a:cs typeface="Times New Roman" panose="02020603050405020304" pitchFamily="18" charset="0"/>
              </a:rPr>
              <a:t>v</a:t>
            </a:r>
            <a:r>
              <a:rPr lang="en-US" b="0" i="0" u="none" strike="noStrike" baseline="0" dirty="0">
                <a:solidFill>
                  <a:schemeClr val="tx1"/>
                </a:solidFill>
                <a:latin typeface="Times New Roman" panose="02020603050405020304" pitchFamily="18" charset="0"/>
                <a:cs typeface="Times New Roman" panose="02020603050405020304" pitchFamily="18" charset="0"/>
              </a:rPr>
              <a:t>, if and only if, the value of the variable is defined in the statement corresponding to that node. It is represented as </a:t>
            </a:r>
            <a:r>
              <a:rPr lang="en-US" b="1" i="0" u="none" strike="noStrike" baseline="0" dirty="0">
                <a:solidFill>
                  <a:schemeClr val="tx1"/>
                </a:solidFill>
                <a:latin typeface="Times New Roman" panose="02020603050405020304" pitchFamily="18" charset="0"/>
                <a:cs typeface="Times New Roman" panose="02020603050405020304" pitchFamily="18" charset="0"/>
              </a:rPr>
              <a:t>DEF (</a:t>
            </a:r>
            <a:r>
              <a:rPr lang="en-US" b="1" i="1" u="none" strike="noStrike" baseline="0" dirty="0" err="1">
                <a:solidFill>
                  <a:schemeClr val="tx1"/>
                </a:solidFill>
                <a:latin typeface="Times New Roman" panose="02020603050405020304" pitchFamily="18" charset="0"/>
                <a:cs typeface="Times New Roman" panose="02020603050405020304" pitchFamily="18" charset="0"/>
              </a:rPr>
              <a:t>v</a:t>
            </a:r>
            <a:r>
              <a:rPr lang="en-US" b="1" i="0" u="none" strike="noStrike" baseline="0" dirty="0" err="1">
                <a:solidFill>
                  <a:schemeClr val="tx1"/>
                </a:solidFill>
                <a:latin typeface="Times New Roman" panose="02020603050405020304" pitchFamily="18" charset="0"/>
                <a:cs typeface="Times New Roman" panose="02020603050405020304" pitchFamily="18" charset="0"/>
              </a:rPr>
              <a:t>,n</a:t>
            </a:r>
            <a:r>
              <a:rPr lang="en-US" b="1" i="0" u="none" strike="noStrike" baseline="0" dirty="0">
                <a:solidFill>
                  <a:schemeClr val="tx1"/>
                </a:solidFill>
                <a:latin typeface="Times New Roman" panose="02020603050405020304" pitchFamily="18" charset="0"/>
                <a:cs typeface="Times New Roman" panose="02020603050405020304" pitchFamily="18" charset="0"/>
              </a:rPr>
              <a:t>)</a:t>
            </a:r>
            <a:r>
              <a:rPr lang="en-US" b="0" i="0" u="none" strike="noStrike" baseline="0" dirty="0">
                <a:solidFill>
                  <a:schemeClr val="tx1"/>
                </a:solidFill>
                <a:latin typeface="Times New Roman" panose="02020603050405020304" pitchFamily="18" charset="0"/>
                <a:cs typeface="Times New Roman" panose="02020603050405020304" pitchFamily="18" charset="0"/>
              </a:rPr>
              <a:t> where </a:t>
            </a:r>
            <a:r>
              <a:rPr lang="en-US" b="1" i="1" u="none" strike="noStrike" baseline="0" dirty="0">
                <a:solidFill>
                  <a:schemeClr val="tx1"/>
                </a:solidFill>
                <a:latin typeface="Times New Roman" panose="02020603050405020304" pitchFamily="18" charset="0"/>
                <a:cs typeface="Times New Roman" panose="02020603050405020304" pitchFamily="18" charset="0"/>
              </a:rPr>
              <a:t>v</a:t>
            </a:r>
            <a:r>
              <a:rPr lang="en-US" b="0" i="0" u="none" strike="noStrike" baseline="0" dirty="0">
                <a:solidFill>
                  <a:schemeClr val="tx1"/>
                </a:solidFill>
                <a:latin typeface="Times New Roman" panose="02020603050405020304" pitchFamily="18" charset="0"/>
                <a:cs typeface="Times New Roman" panose="02020603050405020304" pitchFamily="18" charset="0"/>
              </a:rPr>
              <a:t> is the variable and n is the node corresponding to the statement in which is defined.</a:t>
            </a:r>
          </a:p>
          <a:p>
            <a:pPr algn="just">
              <a:buFont typeface="Wingdings" panose="05000000000000000000" pitchFamily="2" charset="2"/>
              <a:buChar char="q"/>
            </a:pPr>
            <a:r>
              <a:rPr lang="en-US" b="1" i="0" u="none" strike="noStrike" baseline="0" dirty="0">
                <a:latin typeface="TimesBold"/>
              </a:rPr>
              <a:t>Usage node: </a:t>
            </a:r>
            <a:r>
              <a:rPr lang="en-US" b="0" i="0" u="none" strike="noStrike" baseline="0" dirty="0">
                <a:solidFill>
                  <a:schemeClr val="tx1"/>
                </a:solidFill>
                <a:latin typeface="Times New Roman" panose="02020603050405020304" pitchFamily="18" charset="0"/>
                <a:cs typeface="Times New Roman" panose="02020603050405020304" pitchFamily="18" charset="0"/>
              </a:rPr>
              <a:t>A node of a program graph is a usage node for a variable </a:t>
            </a:r>
            <a:r>
              <a:rPr lang="en-US" b="1" i="1" u="none" strike="noStrike" baseline="0" dirty="0">
                <a:solidFill>
                  <a:schemeClr val="tx1"/>
                </a:solidFill>
                <a:latin typeface="Times New Roman" panose="02020603050405020304" pitchFamily="18" charset="0"/>
                <a:cs typeface="Times New Roman" panose="02020603050405020304" pitchFamily="18" charset="0"/>
              </a:rPr>
              <a:t>v</a:t>
            </a:r>
            <a:r>
              <a:rPr lang="en-US" b="1" i="0" u="none" strike="noStrike" baseline="0" dirty="0">
                <a:solidFill>
                  <a:schemeClr val="tx1"/>
                </a:solidFill>
                <a:latin typeface="Times New Roman" panose="02020603050405020304" pitchFamily="18" charset="0"/>
                <a:cs typeface="Times New Roman" panose="02020603050405020304" pitchFamily="18" charset="0"/>
              </a:rPr>
              <a:t> </a:t>
            </a:r>
            <a:r>
              <a:rPr lang="en-US" b="0" i="0" u="none" strike="noStrike" baseline="0" dirty="0">
                <a:solidFill>
                  <a:schemeClr val="tx1"/>
                </a:solidFill>
                <a:latin typeface="Times New Roman" panose="02020603050405020304" pitchFamily="18" charset="0"/>
                <a:cs typeface="Times New Roman" panose="02020603050405020304" pitchFamily="18" charset="0"/>
              </a:rPr>
              <a:t>, if and only if, the value of the variable </a:t>
            </a:r>
            <a:r>
              <a:rPr lang="en-US" b="1" i="1" u="none" strike="noStrike" baseline="0" dirty="0">
                <a:solidFill>
                  <a:schemeClr val="tx1"/>
                </a:solidFill>
                <a:latin typeface="Times New Roman" panose="02020603050405020304" pitchFamily="18" charset="0"/>
                <a:cs typeface="Times New Roman" panose="02020603050405020304" pitchFamily="18" charset="0"/>
              </a:rPr>
              <a:t>v</a:t>
            </a:r>
            <a:r>
              <a:rPr lang="en-US" b="0" i="0" u="none" strike="noStrike" baseline="0" dirty="0">
                <a:solidFill>
                  <a:schemeClr val="tx1"/>
                </a:solidFill>
                <a:latin typeface="Times New Roman" panose="02020603050405020304" pitchFamily="18" charset="0"/>
                <a:cs typeface="Times New Roman" panose="02020603050405020304" pitchFamily="18" charset="0"/>
              </a:rPr>
              <a:t> is used in the statement corresponding to that node. It is represented as </a:t>
            </a:r>
            <a:r>
              <a:rPr lang="en-US" b="1" i="0" u="none" strike="noStrike" baseline="0" dirty="0">
                <a:solidFill>
                  <a:schemeClr val="tx1"/>
                </a:solidFill>
                <a:latin typeface="Times New Roman" panose="02020603050405020304" pitchFamily="18" charset="0"/>
                <a:cs typeface="Times New Roman" panose="02020603050405020304" pitchFamily="18" charset="0"/>
              </a:rPr>
              <a:t>USE</a:t>
            </a:r>
            <a:r>
              <a:rPr lang="en-US" b="0" i="0" u="none" strike="noStrike" baseline="0" dirty="0">
                <a:solidFill>
                  <a:schemeClr val="tx1"/>
                </a:solidFill>
                <a:latin typeface="Times New Roman" panose="02020603050405020304" pitchFamily="18" charset="0"/>
                <a:cs typeface="Times New Roman" panose="02020603050405020304" pitchFamily="18" charset="0"/>
              </a:rPr>
              <a:t> </a:t>
            </a:r>
            <a:r>
              <a:rPr lang="en-US" b="1" i="0" u="none" strike="noStrike" baseline="0" dirty="0">
                <a:solidFill>
                  <a:schemeClr val="tx1"/>
                </a:solidFill>
                <a:latin typeface="Times New Roman" panose="02020603050405020304" pitchFamily="18" charset="0"/>
                <a:cs typeface="Times New Roman" panose="02020603050405020304" pitchFamily="18" charset="0"/>
              </a:rPr>
              <a:t>(</a:t>
            </a:r>
            <a:r>
              <a:rPr lang="en-US" b="1" i="1" u="none" strike="noStrike" baseline="0" dirty="0">
                <a:solidFill>
                  <a:schemeClr val="tx1"/>
                </a:solidFill>
                <a:latin typeface="Times New Roman" panose="02020603050405020304" pitchFamily="18" charset="0"/>
                <a:cs typeface="Times New Roman" panose="02020603050405020304" pitchFamily="18" charset="0"/>
              </a:rPr>
              <a:t>v, </a:t>
            </a:r>
            <a:r>
              <a:rPr lang="en-US" b="1" i="0" u="none" strike="noStrike" baseline="0" dirty="0">
                <a:solidFill>
                  <a:schemeClr val="tx1"/>
                </a:solidFill>
                <a:latin typeface="Times New Roman" panose="02020603050405020304" pitchFamily="18" charset="0"/>
                <a:cs typeface="Times New Roman" panose="02020603050405020304" pitchFamily="18" charset="0"/>
              </a:rPr>
              <a:t>n), </a:t>
            </a:r>
            <a:r>
              <a:rPr lang="en-US" b="0" i="0" u="none" strike="noStrike" baseline="0" dirty="0">
                <a:solidFill>
                  <a:schemeClr val="tx1"/>
                </a:solidFill>
                <a:latin typeface="Times New Roman" panose="02020603050405020304" pitchFamily="18" charset="0"/>
                <a:cs typeface="Times New Roman" panose="02020603050405020304" pitchFamily="18" charset="0"/>
              </a:rPr>
              <a:t>where ‘</a:t>
            </a:r>
            <a:r>
              <a:rPr lang="en-US" b="1" i="1" u="none" strike="noStrike" baseline="0" dirty="0">
                <a:solidFill>
                  <a:schemeClr val="tx1"/>
                </a:solidFill>
                <a:latin typeface="Times New Roman" panose="02020603050405020304" pitchFamily="18" charset="0"/>
                <a:cs typeface="Times New Roman" panose="02020603050405020304" pitchFamily="18" charset="0"/>
              </a:rPr>
              <a:t>v</a:t>
            </a:r>
            <a:r>
              <a:rPr lang="en-US" b="0" i="0" u="none" strike="noStrike" baseline="0" dirty="0">
                <a:solidFill>
                  <a:schemeClr val="tx1"/>
                </a:solidFill>
                <a:latin typeface="Times New Roman" panose="02020603050405020304" pitchFamily="18" charset="0"/>
                <a:cs typeface="Times New Roman" panose="02020603050405020304" pitchFamily="18" charset="0"/>
              </a:rPr>
              <a:t>’ is the variable and ‘n’ in the node corresponding to the statement in which ‘</a:t>
            </a:r>
            <a:r>
              <a:rPr lang="en-US" b="1" i="1" u="none" strike="noStrike" baseline="0" dirty="0">
                <a:solidFill>
                  <a:schemeClr val="tx1"/>
                </a:solidFill>
                <a:latin typeface="Times New Roman" panose="02020603050405020304" pitchFamily="18" charset="0"/>
                <a:cs typeface="Times New Roman" panose="02020603050405020304" pitchFamily="18" charset="0"/>
              </a:rPr>
              <a:t>v</a:t>
            </a:r>
            <a:r>
              <a:rPr lang="en-US" b="0" i="0" u="none" strike="noStrike" baseline="0" dirty="0">
                <a:solidFill>
                  <a:schemeClr val="tx1"/>
                </a:solidFill>
                <a:latin typeface="Times New Roman" panose="02020603050405020304" pitchFamily="18" charset="0"/>
                <a:cs typeface="Times New Roman" panose="02020603050405020304" pitchFamily="18" charset="0"/>
              </a:rPr>
              <a:t>’ is used. A usage node </a:t>
            </a:r>
            <a:r>
              <a:rPr lang="en-US" b="1" i="0" u="none" strike="noStrike" baseline="0" dirty="0">
                <a:solidFill>
                  <a:schemeClr val="tx1"/>
                </a:solidFill>
                <a:latin typeface="Times New Roman" panose="02020603050405020304" pitchFamily="18" charset="0"/>
                <a:cs typeface="Times New Roman" panose="02020603050405020304" pitchFamily="18" charset="0"/>
              </a:rPr>
              <a:t>USE (</a:t>
            </a:r>
            <a:r>
              <a:rPr lang="en-US" b="1" i="1" u="none" strike="noStrike" baseline="0" dirty="0">
                <a:solidFill>
                  <a:schemeClr val="tx1"/>
                </a:solidFill>
                <a:latin typeface="Times New Roman" panose="02020603050405020304" pitchFamily="18" charset="0"/>
                <a:cs typeface="Times New Roman" panose="02020603050405020304" pitchFamily="18" charset="0"/>
              </a:rPr>
              <a:t>v</a:t>
            </a:r>
            <a:r>
              <a:rPr lang="en-US" b="1" i="0" u="none" strike="noStrike" baseline="0" dirty="0">
                <a:solidFill>
                  <a:schemeClr val="tx1"/>
                </a:solidFill>
                <a:latin typeface="Times New Roman" panose="02020603050405020304" pitchFamily="18" charset="0"/>
                <a:cs typeface="Times New Roman" panose="02020603050405020304" pitchFamily="18" charset="0"/>
              </a:rPr>
              <a:t>, n) </a:t>
            </a:r>
            <a:r>
              <a:rPr lang="en-US" b="0" i="0" u="none" strike="noStrike" baseline="0" dirty="0">
                <a:solidFill>
                  <a:schemeClr val="tx1"/>
                </a:solidFill>
                <a:latin typeface="Times New Roman" panose="02020603050405020304" pitchFamily="18" charset="0"/>
                <a:cs typeface="Times New Roman" panose="02020603050405020304" pitchFamily="18" charset="0"/>
              </a:rPr>
              <a:t>is a predicate use node (denoted as P-use), if and only if, the statement corresponding to node ‘n’ is a predicate statement otherwise </a:t>
            </a:r>
            <a:r>
              <a:rPr lang="en-US" b="1" i="0" u="none" strike="noStrike" baseline="0" dirty="0">
                <a:solidFill>
                  <a:schemeClr val="tx1"/>
                </a:solidFill>
                <a:latin typeface="Times New Roman" panose="02020603050405020304" pitchFamily="18" charset="0"/>
                <a:cs typeface="Times New Roman" panose="02020603050405020304" pitchFamily="18" charset="0"/>
              </a:rPr>
              <a:t>USE (</a:t>
            </a:r>
            <a:r>
              <a:rPr lang="en-US" b="1" i="1" u="none" strike="noStrike" baseline="0" dirty="0">
                <a:solidFill>
                  <a:schemeClr val="tx1"/>
                </a:solidFill>
                <a:latin typeface="Times New Roman" panose="02020603050405020304" pitchFamily="18" charset="0"/>
                <a:cs typeface="Times New Roman" panose="02020603050405020304" pitchFamily="18" charset="0"/>
              </a:rPr>
              <a:t>v</a:t>
            </a:r>
            <a:r>
              <a:rPr lang="en-US" b="1" i="0" u="none" strike="noStrike" baseline="0" dirty="0">
                <a:solidFill>
                  <a:schemeClr val="tx1"/>
                </a:solidFill>
                <a:latin typeface="Times New Roman" panose="02020603050405020304" pitchFamily="18" charset="0"/>
                <a:cs typeface="Times New Roman" panose="02020603050405020304" pitchFamily="18" charset="0"/>
              </a:rPr>
              <a:t> , n) </a:t>
            </a:r>
            <a:r>
              <a:rPr lang="en-US" b="0" i="0" u="none" strike="noStrike" baseline="0" dirty="0">
                <a:solidFill>
                  <a:schemeClr val="tx1"/>
                </a:solidFill>
                <a:latin typeface="Times New Roman" panose="02020603050405020304" pitchFamily="18" charset="0"/>
                <a:cs typeface="Times New Roman" panose="02020603050405020304" pitchFamily="18" charset="0"/>
              </a:rPr>
              <a:t>is a computation use node (denoted as C-use).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343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81EE3-7948-4A9C-B400-08B2797729E0}"/>
              </a:ext>
            </a:extLst>
          </p:cNvPr>
          <p:cNvSpPr>
            <a:spLocks noGrp="1"/>
          </p:cNvSpPr>
          <p:nvPr>
            <p:ph type="title"/>
          </p:nvPr>
        </p:nvSpPr>
        <p:spPr/>
        <p:txBody>
          <a:bodyPr>
            <a:normAutofit/>
          </a:bodyPr>
          <a:lstStyle/>
          <a:p>
            <a:r>
              <a:rPr lang="en-US" sz="3200" b="1" dirty="0">
                <a:solidFill>
                  <a:srgbClr val="666666"/>
                </a:solidFill>
                <a:latin typeface="Times New Roman" panose="02020603050405020304" pitchFamily="18" charset="0"/>
                <a:cs typeface="Times New Roman" panose="02020603050405020304" pitchFamily="18" charset="0"/>
              </a:rPr>
              <a:t>1. </a:t>
            </a:r>
            <a:r>
              <a:rPr lang="en-US" sz="3200" b="1" i="0" u="none" strike="noStrike" baseline="0" dirty="0">
                <a:latin typeface="Times New Roman" panose="02020603050405020304" pitchFamily="18" charset="0"/>
                <a:cs typeface="Times New Roman" panose="02020603050405020304" pitchFamily="18" charset="0"/>
              </a:rPr>
              <a:t>Definitions</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EE1294-79E4-4DCC-8653-092E13FECCC6}"/>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chemeClr val="tx1"/>
                </a:solidFill>
                <a:latin typeface="Times New Roman" panose="02020603050405020304" pitchFamily="18" charset="0"/>
                <a:cs typeface="Times New Roman" panose="02020603050405020304" pitchFamily="18" charset="0"/>
              </a:rPr>
              <a:t>Definition use Path: </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A definition use path (denoted as du-path) for a variable ‘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is a path between two nodes ‘m’ and ‘n’ where ‘m’ is the initial node in the path but the defining node for variable ‘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(denoted as DEF (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m)) and ‘n’ is the final node in the path but usage node for variable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 </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(denoted as USE (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n)).</a:t>
            </a:r>
          </a:p>
          <a:p>
            <a:pPr algn="just">
              <a:buFont typeface="Wingdings" panose="05000000000000000000" pitchFamily="2" charset="2"/>
              <a:buChar char="§"/>
            </a:pPr>
            <a:r>
              <a:rPr lang="en-US" sz="1800" b="1" i="0" u="none" strike="noStrike" baseline="0" dirty="0">
                <a:solidFill>
                  <a:schemeClr val="tx1"/>
                </a:solidFill>
                <a:latin typeface="Times New Roman" panose="02020603050405020304" pitchFamily="18" charset="0"/>
                <a:cs typeface="Times New Roman" panose="02020603050405020304" pitchFamily="18" charset="0"/>
              </a:rPr>
              <a:t>Definition clear path : </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A definition clear path (denoted as dc-path) for a variable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is a definition use path with initial and final nodes DEF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m) and USE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 n) such that no other node in the path is a defining node of variable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b="0" i="0" u="none" strike="noStrike" baseline="0" dirty="0">
                <a:solidFill>
                  <a:schemeClr val="tx1"/>
                </a:solidFill>
                <a:latin typeface="Times New Roman" panose="02020603050405020304" pitchFamily="18" charset="0"/>
                <a:cs typeface="Times New Roman" panose="02020603050405020304" pitchFamily="18" charset="0"/>
              </a:rPr>
              <a:t>The du-paths and dc-paths describe the flow of data across program statements from statements where values are defined to statements where the values are used. A du-path for a variable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 may have many redefinitions of variable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between initial node (DEF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 m)) and final node (USE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 n)). A dc-path for a variable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 will not have any definition of variable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between initial node (DEF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 m)) and final node (USE (</a:t>
            </a:r>
            <a:r>
              <a:rPr lang="en-US" sz="1800" b="1" i="1" u="none" strike="noStrike" baseline="0" dirty="0">
                <a:solidFill>
                  <a:schemeClr val="tx1"/>
                </a:solidFill>
                <a:latin typeface="Times New Roman" panose="02020603050405020304" pitchFamily="18" charset="0"/>
                <a:cs typeface="Times New Roman" panose="02020603050405020304" pitchFamily="18" charset="0"/>
              </a:rPr>
              <a:t>v</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n)). The du-paths that are not definition clear paths are potential troublesome paths. They should be identified and tested on topmost priority.</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34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9758-2B26-46FD-A813-4E7554FDB14B}"/>
              </a:ext>
            </a:extLst>
          </p:cNvPr>
          <p:cNvSpPr>
            <a:spLocks noGrp="1"/>
          </p:cNvSpPr>
          <p:nvPr>
            <p:ph type="title"/>
          </p:nvPr>
        </p:nvSpPr>
        <p:spPr/>
        <p:txBody>
          <a:bodyPr>
            <a:normAutofit/>
          </a:bodyPr>
          <a:lstStyle/>
          <a:p>
            <a:r>
              <a:rPr lang="en-US" sz="3200" b="1" i="0" u="none" strike="noStrike" baseline="0" dirty="0">
                <a:latin typeface="Times New Roman" panose="02020603050405020304" pitchFamily="18" charset="0"/>
                <a:cs typeface="Times New Roman" panose="02020603050405020304" pitchFamily="18" charset="0"/>
              </a:rPr>
              <a:t>Identification of du and dc Paths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44E1C8-7ECE-4E9A-AAB0-09E31EABF3D5}"/>
              </a:ext>
            </a:extLst>
          </p:cNvPr>
          <p:cNvSpPr>
            <a:spLocks noGrp="1"/>
          </p:cNvSpPr>
          <p:nvPr>
            <p:ph idx="1"/>
          </p:nvPr>
        </p:nvSpPr>
        <p:spPr>
          <a:xfrm>
            <a:off x="1097280" y="1845734"/>
            <a:ext cx="10058400" cy="4341310"/>
          </a:xfrm>
        </p:spPr>
        <p:txBody>
          <a:bodyPr/>
          <a:lstStyle/>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The various steps for the identification of du and dc paths are given as:</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a:t>
            </a:r>
            <a:r>
              <a:rPr lang="en-US" b="0" i="0" u="none" strike="noStrike" baseline="0" dirty="0" err="1">
                <a:solidFill>
                  <a:schemeClr val="tx1"/>
                </a:solidFill>
                <a:latin typeface="Times New Roman" panose="02020603050405020304" pitchFamily="18" charset="0"/>
                <a:cs typeface="Times New Roman" panose="02020603050405020304" pitchFamily="18" charset="0"/>
              </a:rPr>
              <a:t>i</a:t>
            </a:r>
            <a:r>
              <a:rPr lang="en-US" b="0" i="0" u="none" strike="noStrike" baseline="0" dirty="0">
                <a:solidFill>
                  <a:schemeClr val="tx1"/>
                </a:solidFill>
                <a:latin typeface="Times New Roman" panose="02020603050405020304" pitchFamily="18" charset="0"/>
                <a:cs typeface="Times New Roman" panose="02020603050405020304" pitchFamily="18" charset="0"/>
              </a:rPr>
              <a:t>) Draw the program graph of the program.</a:t>
            </a:r>
          </a:p>
          <a:p>
            <a:pPr algn="just"/>
            <a:r>
              <a:rPr lang="en-US" b="0" i="0" u="none" strike="noStrike" baseline="0" dirty="0">
                <a:solidFill>
                  <a:schemeClr val="tx1"/>
                </a:solidFill>
                <a:latin typeface="Times New Roman" panose="02020603050405020304" pitchFamily="18" charset="0"/>
                <a:cs typeface="Times New Roman" panose="02020603050405020304" pitchFamily="18" charset="0"/>
              </a:rPr>
              <a:t>(ii) Find all variables of the program and prepare a table for define / use status of all variables using the following format:</a:t>
            </a:r>
          </a:p>
          <a:p>
            <a:pPr algn="l"/>
            <a:endParaRPr lang="en-US" b="0" i="0" u="none" strike="noStrike" baseline="0" dirty="0">
              <a:solidFill>
                <a:schemeClr val="tx1"/>
              </a:solidFill>
              <a:latin typeface="Times New Roman" panose="02020603050405020304" pitchFamily="18" charset="0"/>
              <a:cs typeface="Times New Roman" panose="02020603050405020304" pitchFamily="18" charset="0"/>
            </a:endParaRP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0" i="0" u="none" strike="noStrike" baseline="0" dirty="0">
                <a:solidFill>
                  <a:schemeClr val="tx1"/>
                </a:solidFill>
                <a:latin typeface="Times New Roman" panose="02020603050405020304" pitchFamily="18" charset="0"/>
                <a:cs typeface="Times New Roman" panose="02020603050405020304" pitchFamily="18" charset="0"/>
              </a:rPr>
              <a:t>(iii) Generate all du-paths from define/use variable table of step (iii) using the following</a:t>
            </a:r>
          </a:p>
          <a:p>
            <a:pPr algn="l"/>
            <a:r>
              <a:rPr lang="en-US" b="0" i="0" u="none" strike="noStrike" baseline="0" dirty="0">
                <a:solidFill>
                  <a:schemeClr val="tx1"/>
                </a:solidFill>
                <a:latin typeface="Times New Roman" panose="02020603050405020304" pitchFamily="18" charset="0"/>
                <a:cs typeface="Times New Roman" panose="02020603050405020304" pitchFamily="18" charset="0"/>
              </a:rPr>
              <a:t>format:</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r>
              <a:rPr lang="en-US" b="0" i="0" u="none" strike="noStrike" baseline="0" dirty="0">
                <a:solidFill>
                  <a:schemeClr val="tx1"/>
                </a:solidFill>
                <a:latin typeface="Times New Roman" panose="02020603050405020304" pitchFamily="18" charset="0"/>
                <a:cs typeface="Times New Roman" panose="02020603050405020304" pitchFamily="18" charset="0"/>
              </a:rPr>
              <a:t>(iv)Identify those du-paths which are not dc-paths.</a:t>
            </a: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pPr algn="just"/>
            <a:endParaRPr lang="en-US" sz="1800" b="0" i="0" u="none" strike="noStrike" baseline="0" dirty="0">
              <a:solidFill>
                <a:schemeClr val="tx1"/>
              </a:solidFill>
              <a:latin typeface="Times New Roman" panose="02020603050405020304" pitchFamily="18" charset="0"/>
              <a:cs typeface="Times New Roman" panose="02020603050405020304" pitchFamily="18" charset="0"/>
            </a:endParaRPr>
          </a:p>
          <a:p>
            <a:pPr algn="just"/>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EB82DF-787D-488C-973A-7207BA2E3090}"/>
              </a:ext>
            </a:extLst>
          </p:cNvPr>
          <p:cNvPicPr>
            <a:picLocks noChangeAspect="1"/>
          </p:cNvPicPr>
          <p:nvPr/>
        </p:nvPicPr>
        <p:blipFill>
          <a:blip r:embed="rId2"/>
          <a:stretch>
            <a:fillRect/>
          </a:stretch>
        </p:blipFill>
        <p:spPr>
          <a:xfrm>
            <a:off x="1299791" y="3517996"/>
            <a:ext cx="7374181" cy="542925"/>
          </a:xfrm>
          <a:prstGeom prst="rect">
            <a:avLst/>
          </a:prstGeom>
        </p:spPr>
      </p:pic>
      <p:pic>
        <p:nvPicPr>
          <p:cNvPr id="7" name="Picture 6">
            <a:extLst>
              <a:ext uri="{FF2B5EF4-FFF2-40B4-BE49-F238E27FC236}">
                <a16:creationId xmlns:a16="http://schemas.microsoft.com/office/drawing/2014/main" id="{3A29EAAC-74E9-48AC-A6BD-6340C21E5718}"/>
              </a:ext>
            </a:extLst>
          </p:cNvPr>
          <p:cNvPicPr>
            <a:picLocks noChangeAspect="1"/>
          </p:cNvPicPr>
          <p:nvPr/>
        </p:nvPicPr>
        <p:blipFill>
          <a:blip r:embed="rId3"/>
          <a:stretch>
            <a:fillRect/>
          </a:stretch>
        </p:blipFill>
        <p:spPr>
          <a:xfrm>
            <a:off x="2534195" y="4949227"/>
            <a:ext cx="4905375" cy="514350"/>
          </a:xfrm>
          <a:prstGeom prst="rect">
            <a:avLst/>
          </a:prstGeom>
        </p:spPr>
      </p:pic>
    </p:spTree>
    <p:extLst>
      <p:ext uri="{BB962C8B-B14F-4D97-AF65-F5344CB8AC3E}">
        <p14:creationId xmlns:p14="http://schemas.microsoft.com/office/powerpoint/2010/main" val="1444930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4908-9FC3-470D-A018-96C172CC7925}"/>
              </a:ext>
            </a:extLst>
          </p:cNvPr>
          <p:cNvSpPr>
            <a:spLocks noGrp="1"/>
          </p:cNvSpPr>
          <p:nvPr>
            <p:ph type="title"/>
          </p:nvPr>
        </p:nvSpPr>
        <p:spPr>
          <a:xfrm>
            <a:off x="1097280" y="510639"/>
            <a:ext cx="10058400" cy="1226721"/>
          </a:xfrm>
        </p:spPr>
        <p:txBody>
          <a:bodyPr>
            <a:normAutofit/>
          </a:bodyPr>
          <a:lstStyle/>
          <a:p>
            <a:r>
              <a:rPr lang="en-US" sz="2000" b="1" i="0" u="none" strike="noStrike" baseline="0" dirty="0">
                <a:latin typeface="Times New Roman" panose="02020603050405020304" pitchFamily="18" charset="0"/>
                <a:cs typeface="Times New Roman" panose="02020603050405020304" pitchFamily="18" charset="0"/>
              </a:rPr>
              <a:t>Consider the program given in Figure to find the largest number amongst three numbers. Its program graph is given in Figure There are three variables in the program namely A, B and C. Define /use nodes for all these variables are given below:</a:t>
            </a:r>
            <a:endParaRPr lang="en-US" sz="20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E43F5D41-6D26-479B-994F-A488141605C3}"/>
              </a:ext>
            </a:extLst>
          </p:cNvPr>
          <p:cNvPicPr>
            <a:picLocks noGrp="1" noChangeAspect="1"/>
          </p:cNvPicPr>
          <p:nvPr>
            <p:ph idx="1"/>
          </p:nvPr>
        </p:nvPicPr>
        <p:blipFill>
          <a:blip r:embed="rId2"/>
          <a:stretch>
            <a:fillRect/>
          </a:stretch>
        </p:blipFill>
        <p:spPr>
          <a:xfrm>
            <a:off x="1097280" y="1915491"/>
            <a:ext cx="4068486" cy="3820291"/>
          </a:xfrm>
        </p:spPr>
      </p:pic>
      <p:pic>
        <p:nvPicPr>
          <p:cNvPr id="11" name="Picture 10">
            <a:extLst>
              <a:ext uri="{FF2B5EF4-FFF2-40B4-BE49-F238E27FC236}">
                <a16:creationId xmlns:a16="http://schemas.microsoft.com/office/drawing/2014/main" id="{7F4D484F-D9CC-45CF-B893-111A0BC1E7A3}"/>
              </a:ext>
            </a:extLst>
          </p:cNvPr>
          <p:cNvPicPr>
            <a:picLocks noChangeAspect="1"/>
          </p:cNvPicPr>
          <p:nvPr/>
        </p:nvPicPr>
        <p:blipFill>
          <a:blip r:embed="rId3"/>
          <a:stretch>
            <a:fillRect/>
          </a:stretch>
        </p:blipFill>
        <p:spPr>
          <a:xfrm>
            <a:off x="4476998" y="2198110"/>
            <a:ext cx="4068486" cy="2295525"/>
          </a:xfrm>
          <a:prstGeom prst="rect">
            <a:avLst/>
          </a:prstGeom>
        </p:spPr>
      </p:pic>
      <p:pic>
        <p:nvPicPr>
          <p:cNvPr id="13" name="Picture 12">
            <a:extLst>
              <a:ext uri="{FF2B5EF4-FFF2-40B4-BE49-F238E27FC236}">
                <a16:creationId xmlns:a16="http://schemas.microsoft.com/office/drawing/2014/main" id="{DC6596FC-C2C3-4C9B-A9A4-3406C94278EC}"/>
              </a:ext>
            </a:extLst>
          </p:cNvPr>
          <p:cNvPicPr>
            <a:picLocks noChangeAspect="1"/>
          </p:cNvPicPr>
          <p:nvPr/>
        </p:nvPicPr>
        <p:blipFill>
          <a:blip r:embed="rId4"/>
          <a:stretch>
            <a:fillRect/>
          </a:stretch>
        </p:blipFill>
        <p:spPr>
          <a:xfrm>
            <a:off x="4476998" y="4605857"/>
            <a:ext cx="4610100" cy="1590675"/>
          </a:xfrm>
          <a:prstGeom prst="rect">
            <a:avLst/>
          </a:prstGeom>
        </p:spPr>
      </p:pic>
    </p:spTree>
    <p:extLst>
      <p:ext uri="{BB962C8B-B14F-4D97-AF65-F5344CB8AC3E}">
        <p14:creationId xmlns:p14="http://schemas.microsoft.com/office/powerpoint/2010/main" val="3622528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DCD7675-6E19-409F-A9E7-E256DF2FABC1}"/>
              </a:ext>
            </a:extLst>
          </p:cNvPr>
          <p:cNvPicPr>
            <a:picLocks noGrp="1" noChangeAspect="1"/>
          </p:cNvPicPr>
          <p:nvPr>
            <p:ph idx="1"/>
          </p:nvPr>
        </p:nvPicPr>
        <p:blipFill>
          <a:blip r:embed="rId2"/>
          <a:stretch>
            <a:fillRect/>
          </a:stretch>
        </p:blipFill>
        <p:spPr>
          <a:xfrm>
            <a:off x="878774" y="558140"/>
            <a:ext cx="10331531" cy="5450774"/>
          </a:xfrm>
        </p:spPr>
      </p:pic>
    </p:spTree>
    <p:extLst>
      <p:ext uri="{BB962C8B-B14F-4D97-AF65-F5344CB8AC3E}">
        <p14:creationId xmlns:p14="http://schemas.microsoft.com/office/powerpoint/2010/main" val="1201280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73C45FD-716B-46BE-BA73-B6F0744AE136}"/>
              </a:ext>
            </a:extLst>
          </p:cNvPr>
          <p:cNvPicPr>
            <a:picLocks noGrp="1" noChangeAspect="1"/>
          </p:cNvPicPr>
          <p:nvPr>
            <p:ph idx="1"/>
          </p:nvPr>
        </p:nvPicPr>
        <p:blipFill>
          <a:blip r:embed="rId2"/>
          <a:stretch>
            <a:fillRect/>
          </a:stretch>
        </p:blipFill>
        <p:spPr>
          <a:xfrm>
            <a:off x="1428482" y="316676"/>
            <a:ext cx="8831799" cy="2912237"/>
          </a:xfrm>
          <a:prstGeom prst="rect">
            <a:avLst/>
          </a:prstGeom>
        </p:spPr>
      </p:pic>
      <p:pic>
        <p:nvPicPr>
          <p:cNvPr id="8" name="Picture 7">
            <a:extLst>
              <a:ext uri="{FF2B5EF4-FFF2-40B4-BE49-F238E27FC236}">
                <a16:creationId xmlns:a16="http://schemas.microsoft.com/office/drawing/2014/main" id="{C61119A2-8876-4999-8249-5F2BDAA8139B}"/>
              </a:ext>
            </a:extLst>
          </p:cNvPr>
          <p:cNvPicPr>
            <a:picLocks noChangeAspect="1"/>
          </p:cNvPicPr>
          <p:nvPr/>
        </p:nvPicPr>
        <p:blipFill>
          <a:blip r:embed="rId3"/>
          <a:stretch>
            <a:fillRect/>
          </a:stretch>
        </p:blipFill>
        <p:spPr>
          <a:xfrm>
            <a:off x="1615045" y="3309071"/>
            <a:ext cx="8645236" cy="2225634"/>
          </a:xfrm>
          <a:prstGeom prst="rect">
            <a:avLst/>
          </a:prstGeom>
        </p:spPr>
      </p:pic>
    </p:spTree>
    <p:extLst>
      <p:ext uri="{BB962C8B-B14F-4D97-AF65-F5344CB8AC3E}">
        <p14:creationId xmlns:p14="http://schemas.microsoft.com/office/powerpoint/2010/main" val="3234532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4B4E-4737-42BA-8C32-8C74BE65E28E}"/>
              </a:ext>
            </a:extLst>
          </p:cNvPr>
          <p:cNvSpPr>
            <a:spLocks noGrp="1"/>
          </p:cNvSpPr>
          <p:nvPr>
            <p:ph type="title"/>
          </p:nvPr>
        </p:nvSpPr>
        <p:spPr/>
        <p:txBody>
          <a:bodyPr/>
          <a:lstStyle/>
          <a:p>
            <a:r>
              <a:rPr lang="en-US" sz="1800" b="0" i="0" u="none" strike="noStrike" baseline="0" dirty="0">
                <a:solidFill>
                  <a:schemeClr val="tx1"/>
                </a:solidFill>
                <a:latin typeface="Times" panose="02020603050405020304" pitchFamily="18" charset="0"/>
              </a:rPr>
              <a:t>There are three variables in the program namely A, B and C. Define /use nodes for all these variables are given below:</a:t>
            </a:r>
            <a:endParaRPr lang="en-US" dirty="0">
              <a:solidFill>
                <a:schemeClr val="tx1"/>
              </a:solidFill>
            </a:endParaRPr>
          </a:p>
        </p:txBody>
      </p:sp>
      <p:pic>
        <p:nvPicPr>
          <p:cNvPr id="5" name="Content Placeholder 4">
            <a:extLst>
              <a:ext uri="{FF2B5EF4-FFF2-40B4-BE49-F238E27FC236}">
                <a16:creationId xmlns:a16="http://schemas.microsoft.com/office/drawing/2014/main" id="{4C1DA39F-B287-455B-AAE7-2B39701D832B}"/>
              </a:ext>
            </a:extLst>
          </p:cNvPr>
          <p:cNvPicPr>
            <a:picLocks noGrp="1" noChangeAspect="1"/>
          </p:cNvPicPr>
          <p:nvPr>
            <p:ph idx="1"/>
          </p:nvPr>
        </p:nvPicPr>
        <p:blipFill>
          <a:blip r:embed="rId2"/>
          <a:stretch>
            <a:fillRect/>
          </a:stretch>
        </p:blipFill>
        <p:spPr>
          <a:xfrm>
            <a:off x="1273609" y="1932400"/>
            <a:ext cx="5792209" cy="1095375"/>
          </a:xfrm>
        </p:spPr>
      </p:pic>
      <p:sp>
        <p:nvSpPr>
          <p:cNvPr id="7" name="TextBox 6">
            <a:extLst>
              <a:ext uri="{FF2B5EF4-FFF2-40B4-BE49-F238E27FC236}">
                <a16:creationId xmlns:a16="http://schemas.microsoft.com/office/drawing/2014/main" id="{5F842772-8ADC-4C72-9B79-6864DF63E671}"/>
              </a:ext>
            </a:extLst>
          </p:cNvPr>
          <p:cNvSpPr txBox="1"/>
          <p:nvPr/>
        </p:nvSpPr>
        <p:spPr>
          <a:xfrm>
            <a:off x="1273609" y="3222815"/>
            <a:ext cx="6097978" cy="369332"/>
          </a:xfrm>
          <a:prstGeom prst="rect">
            <a:avLst/>
          </a:prstGeom>
          <a:noFill/>
        </p:spPr>
        <p:txBody>
          <a:bodyPr wrap="square">
            <a:spAutoFit/>
          </a:bodyPr>
          <a:lstStyle/>
          <a:p>
            <a:r>
              <a:rPr lang="en-US" sz="1800" b="0" i="0" u="none" strike="noStrike" baseline="0" dirty="0">
                <a:latin typeface="Times" panose="02020603050405020304" pitchFamily="18" charset="0"/>
              </a:rPr>
              <a:t>The du-paths with beginning node and end node are given as:</a:t>
            </a:r>
            <a:endParaRPr lang="en-US" dirty="0"/>
          </a:p>
        </p:txBody>
      </p:sp>
      <p:pic>
        <p:nvPicPr>
          <p:cNvPr id="9" name="Picture 8">
            <a:extLst>
              <a:ext uri="{FF2B5EF4-FFF2-40B4-BE49-F238E27FC236}">
                <a16:creationId xmlns:a16="http://schemas.microsoft.com/office/drawing/2014/main" id="{26EDE751-7945-4DA2-8367-E4FBF4FF249C}"/>
              </a:ext>
            </a:extLst>
          </p:cNvPr>
          <p:cNvPicPr>
            <a:picLocks noChangeAspect="1"/>
          </p:cNvPicPr>
          <p:nvPr/>
        </p:nvPicPr>
        <p:blipFill>
          <a:blip r:embed="rId3"/>
          <a:stretch>
            <a:fillRect/>
          </a:stretch>
        </p:blipFill>
        <p:spPr>
          <a:xfrm>
            <a:off x="1273609" y="3787187"/>
            <a:ext cx="5578453" cy="2447358"/>
          </a:xfrm>
          <a:prstGeom prst="rect">
            <a:avLst/>
          </a:prstGeom>
        </p:spPr>
      </p:pic>
    </p:spTree>
    <p:extLst>
      <p:ext uri="{BB962C8B-B14F-4D97-AF65-F5344CB8AC3E}">
        <p14:creationId xmlns:p14="http://schemas.microsoft.com/office/powerpoint/2010/main" val="34282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90406"/>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97280" y="1845734"/>
            <a:ext cx="10058400" cy="4023360"/>
          </a:xfrm>
        </p:spPr>
        <p:txBody>
          <a:bodyPr>
            <a:normAutofit/>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test case is a defined format for software testing required to check if a particular application/software is working or not.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test case consists of a certain set of conditions that need to be checked to test an application or software i.e. in more simple terms when conditions are checked it checks if the resultant output meets with the expected output or not. </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 test case consists of various parameters such as ID, condition, steps, input, expected result, result, status, and remarks.</a:t>
            </a: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2400" b="1" i="1" dirty="0"/>
          </a:p>
        </p:txBody>
      </p:sp>
    </p:spTree>
    <p:extLst>
      <p:ext uri="{BB962C8B-B14F-4D97-AF65-F5344CB8AC3E}">
        <p14:creationId xmlns:p14="http://schemas.microsoft.com/office/powerpoint/2010/main" val="80180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B9E44-3B3C-483B-820C-14511562BDB8}"/>
              </a:ext>
            </a:extLst>
          </p:cNvPr>
          <p:cNvSpPr>
            <a:spLocks noGrp="1"/>
          </p:cNvSpPr>
          <p:nvPr>
            <p:ph idx="1"/>
          </p:nvPr>
        </p:nvSpPr>
        <p:spPr>
          <a:xfrm>
            <a:off x="308757" y="391886"/>
            <a:ext cx="11352811" cy="5477208"/>
          </a:xfrm>
        </p:spPr>
        <p:txBody>
          <a:bodyPr/>
          <a:lstStyle/>
          <a:p>
            <a:pPr algn="l"/>
            <a:r>
              <a:rPr lang="en-US" sz="1800" b="0" i="0" u="none" strike="noStrike" baseline="0" dirty="0">
                <a:solidFill>
                  <a:schemeClr val="tx1"/>
                </a:solidFill>
                <a:latin typeface="Times" panose="02020603050405020304" pitchFamily="18" charset="0"/>
              </a:rPr>
              <a:t>The first strategy (best) is to test all du-paths, the second is to test all uses and the third is to test all definitions. The du-paths as per these three strategies are given as:</a:t>
            </a:r>
            <a:endParaRPr lang="en-US" dirty="0">
              <a:solidFill>
                <a:schemeClr val="tx1"/>
              </a:solidFill>
            </a:endParaRPr>
          </a:p>
        </p:txBody>
      </p:sp>
      <p:pic>
        <p:nvPicPr>
          <p:cNvPr id="5" name="Picture 4">
            <a:extLst>
              <a:ext uri="{FF2B5EF4-FFF2-40B4-BE49-F238E27FC236}">
                <a16:creationId xmlns:a16="http://schemas.microsoft.com/office/drawing/2014/main" id="{CC3DB914-9BAC-4E0F-9976-8574882E5B7F}"/>
              </a:ext>
            </a:extLst>
          </p:cNvPr>
          <p:cNvPicPr>
            <a:picLocks noChangeAspect="1"/>
          </p:cNvPicPr>
          <p:nvPr/>
        </p:nvPicPr>
        <p:blipFill>
          <a:blip r:embed="rId2"/>
          <a:stretch>
            <a:fillRect/>
          </a:stretch>
        </p:blipFill>
        <p:spPr>
          <a:xfrm>
            <a:off x="308757" y="1718087"/>
            <a:ext cx="5248275" cy="2495550"/>
          </a:xfrm>
          <a:prstGeom prst="rect">
            <a:avLst/>
          </a:prstGeom>
        </p:spPr>
      </p:pic>
      <p:pic>
        <p:nvPicPr>
          <p:cNvPr id="7" name="Picture 6">
            <a:extLst>
              <a:ext uri="{FF2B5EF4-FFF2-40B4-BE49-F238E27FC236}">
                <a16:creationId xmlns:a16="http://schemas.microsoft.com/office/drawing/2014/main" id="{BCEA808C-355D-4B21-BEFB-72169F67F3EB}"/>
              </a:ext>
            </a:extLst>
          </p:cNvPr>
          <p:cNvPicPr>
            <a:picLocks noChangeAspect="1"/>
          </p:cNvPicPr>
          <p:nvPr/>
        </p:nvPicPr>
        <p:blipFill>
          <a:blip r:embed="rId3"/>
          <a:stretch>
            <a:fillRect/>
          </a:stretch>
        </p:blipFill>
        <p:spPr>
          <a:xfrm>
            <a:off x="5541820" y="1718087"/>
            <a:ext cx="6024746" cy="2952750"/>
          </a:xfrm>
          <a:prstGeom prst="rect">
            <a:avLst/>
          </a:prstGeom>
        </p:spPr>
      </p:pic>
      <p:pic>
        <p:nvPicPr>
          <p:cNvPr id="9" name="Picture 8">
            <a:extLst>
              <a:ext uri="{FF2B5EF4-FFF2-40B4-BE49-F238E27FC236}">
                <a16:creationId xmlns:a16="http://schemas.microsoft.com/office/drawing/2014/main" id="{62912BA3-D6C2-463F-8AF2-B7A72459D205}"/>
              </a:ext>
            </a:extLst>
          </p:cNvPr>
          <p:cNvPicPr>
            <a:picLocks noChangeAspect="1"/>
          </p:cNvPicPr>
          <p:nvPr/>
        </p:nvPicPr>
        <p:blipFill>
          <a:blip r:embed="rId4"/>
          <a:stretch>
            <a:fillRect/>
          </a:stretch>
        </p:blipFill>
        <p:spPr>
          <a:xfrm>
            <a:off x="1626920" y="4821344"/>
            <a:ext cx="7790212" cy="1276350"/>
          </a:xfrm>
          <a:prstGeom prst="rect">
            <a:avLst/>
          </a:prstGeom>
        </p:spPr>
      </p:pic>
    </p:spTree>
    <p:extLst>
      <p:ext uri="{BB962C8B-B14F-4D97-AF65-F5344CB8AC3E}">
        <p14:creationId xmlns:p14="http://schemas.microsoft.com/office/powerpoint/2010/main" val="2800305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26D1F0-84B5-4A9C-A758-2E4FF3B031F4}"/>
              </a:ext>
            </a:extLst>
          </p:cNvPr>
          <p:cNvPicPr>
            <a:picLocks noGrp="1" noChangeAspect="1"/>
          </p:cNvPicPr>
          <p:nvPr>
            <p:ph idx="1"/>
          </p:nvPr>
        </p:nvPicPr>
        <p:blipFill>
          <a:blip r:embed="rId2"/>
          <a:stretch>
            <a:fillRect/>
          </a:stretch>
        </p:blipFill>
        <p:spPr>
          <a:xfrm>
            <a:off x="1097280" y="1834388"/>
            <a:ext cx="5741525" cy="4022725"/>
          </a:xfrm>
        </p:spPr>
      </p:pic>
      <p:pic>
        <p:nvPicPr>
          <p:cNvPr id="7" name="Picture 6">
            <a:extLst>
              <a:ext uri="{FF2B5EF4-FFF2-40B4-BE49-F238E27FC236}">
                <a16:creationId xmlns:a16="http://schemas.microsoft.com/office/drawing/2014/main" id="{27C510EC-CF68-41AB-BBE7-14F24574F697}"/>
              </a:ext>
            </a:extLst>
          </p:cNvPr>
          <p:cNvPicPr>
            <a:picLocks noChangeAspect="1"/>
          </p:cNvPicPr>
          <p:nvPr/>
        </p:nvPicPr>
        <p:blipFill>
          <a:blip r:embed="rId3"/>
          <a:stretch>
            <a:fillRect/>
          </a:stretch>
        </p:blipFill>
        <p:spPr>
          <a:xfrm>
            <a:off x="6838805" y="4257531"/>
            <a:ext cx="4968240" cy="1599582"/>
          </a:xfrm>
          <a:prstGeom prst="rect">
            <a:avLst/>
          </a:prstGeom>
        </p:spPr>
      </p:pic>
    </p:spTree>
    <p:extLst>
      <p:ext uri="{BB962C8B-B14F-4D97-AF65-F5344CB8AC3E}">
        <p14:creationId xmlns:p14="http://schemas.microsoft.com/office/powerpoint/2010/main" val="2985791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6E4F-8025-4031-B9AC-C819E60BDA75}"/>
              </a:ext>
            </a:extLst>
          </p:cNvPr>
          <p:cNvSpPr>
            <a:spLocks noGrp="1"/>
          </p:cNvSpPr>
          <p:nvPr>
            <p:ph type="title"/>
          </p:nvPr>
        </p:nvSpPr>
        <p:spPr>
          <a:xfrm>
            <a:off x="1097280" y="463138"/>
            <a:ext cx="10058400" cy="1274222"/>
          </a:xfrm>
        </p:spPr>
        <p:txBody>
          <a:bodyPr>
            <a:noAutofit/>
          </a:bodyPr>
          <a:lstStyle/>
          <a:p>
            <a:pPr algn="just"/>
            <a:r>
              <a:rPr lang="en-US" sz="1800" b="1" i="0" u="none" strike="noStrike" baseline="0" dirty="0">
                <a:solidFill>
                  <a:schemeClr val="tx1"/>
                </a:solidFill>
                <a:latin typeface="Times New Roman" panose="02020603050405020304" pitchFamily="18" charset="0"/>
                <a:cs typeface="Times New Roman" panose="02020603050405020304" pitchFamily="18" charset="0"/>
              </a:rPr>
              <a:t>Example 4.4: </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Consider the program for the determination of the division problem. Its input is a triple of positive integers (mark1, mark2, mark3) and values for each of these may be from interval [0, 100]. The program is given in Figure 3.15. The output may have one of the options given below: (</a:t>
            </a:r>
            <a:r>
              <a:rPr lang="en-US" sz="1800" b="0" i="0" u="none" strike="noStrike" baseline="0" dirty="0" err="1">
                <a:solidFill>
                  <a:schemeClr val="tx1"/>
                </a:solidFill>
                <a:latin typeface="Times New Roman" panose="02020603050405020304" pitchFamily="18" charset="0"/>
                <a:cs typeface="Times New Roman" panose="02020603050405020304" pitchFamily="18" charset="0"/>
              </a:rPr>
              <a:t>i</a:t>
            </a:r>
            <a:r>
              <a:rPr lang="en-US" sz="1800" b="0" i="0" u="none" strike="noStrike" baseline="0" dirty="0">
                <a:solidFill>
                  <a:schemeClr val="tx1"/>
                </a:solidFill>
                <a:latin typeface="Times New Roman" panose="02020603050405020304" pitchFamily="18" charset="0"/>
                <a:cs typeface="Times New Roman" panose="02020603050405020304" pitchFamily="18" charset="0"/>
              </a:rPr>
              <a:t>) Fail (ii) Third division (iii) Second division (iv) First division (v) First division with distinction (vi) Invalid marks Find all du-paths and identify those du-paths that are definition clear. Also find all du-paths, all-uses and all-definitions and generate test cases for these paths.</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3EB036-9D2B-4705-B259-21BB55CFE7AE}"/>
              </a:ext>
            </a:extLst>
          </p:cNvPr>
          <p:cNvSpPr>
            <a:spLocks noGrp="1"/>
          </p:cNvSpPr>
          <p:nvPr>
            <p:ph idx="1"/>
          </p:nvPr>
        </p:nvSpPr>
        <p:spPr>
          <a:xfrm>
            <a:off x="1097280" y="1845734"/>
            <a:ext cx="10058400" cy="4792572"/>
          </a:xfrm>
        </p:spPr>
        <p:txBody>
          <a:bodyPr/>
          <a:lstStyle/>
          <a:p>
            <a:pPr algn="l"/>
            <a:r>
              <a:rPr lang="en-US" sz="1800" b="0" i="0" u="none" strike="noStrike" baseline="0" dirty="0">
                <a:latin typeface="Times" panose="02020603050405020304" pitchFamily="18" charset="0"/>
              </a:rPr>
              <a:t>(</a:t>
            </a:r>
            <a:r>
              <a:rPr lang="en-US" sz="1800" b="0" i="0" u="none" strike="noStrike" baseline="0" dirty="0" err="1">
                <a:latin typeface="Times" panose="02020603050405020304" pitchFamily="18" charset="0"/>
              </a:rPr>
              <a:t>i</a:t>
            </a:r>
            <a:r>
              <a:rPr lang="en-US" sz="1800" b="0" i="0" u="none" strike="noStrike" baseline="0" dirty="0">
                <a:latin typeface="Times" panose="02020603050405020304" pitchFamily="18" charset="0"/>
              </a:rPr>
              <a:t>) The program graph is given in Figure 3.16. The variables used in the program are </a:t>
            </a:r>
            <a:r>
              <a:rPr lang="en-US" sz="1800" b="0" i="0" u="none" strike="noStrike" baseline="0" dirty="0">
                <a:solidFill>
                  <a:srgbClr val="FF0000"/>
                </a:solidFill>
                <a:latin typeface="Times" panose="02020603050405020304" pitchFamily="18" charset="0"/>
              </a:rPr>
              <a:t>mark1, mark2, mark3, avg</a:t>
            </a:r>
            <a:r>
              <a:rPr lang="en-US" sz="1800" b="0" i="0" u="none" strike="noStrike" baseline="0" dirty="0">
                <a:latin typeface="Times" panose="02020603050405020304" pitchFamily="18" charset="0"/>
              </a:rPr>
              <a:t>. (ii) The define/ use nodes for all variables are given below:</a:t>
            </a:r>
            <a:endParaRPr lang="en-US" dirty="0"/>
          </a:p>
        </p:txBody>
      </p:sp>
      <p:pic>
        <p:nvPicPr>
          <p:cNvPr id="5" name="Picture 4">
            <a:extLst>
              <a:ext uri="{FF2B5EF4-FFF2-40B4-BE49-F238E27FC236}">
                <a16:creationId xmlns:a16="http://schemas.microsoft.com/office/drawing/2014/main" id="{9EBC40E9-00B6-4C7D-8841-AF8EBDDFF3E3}"/>
              </a:ext>
            </a:extLst>
          </p:cNvPr>
          <p:cNvPicPr>
            <a:picLocks noChangeAspect="1"/>
          </p:cNvPicPr>
          <p:nvPr/>
        </p:nvPicPr>
        <p:blipFill>
          <a:blip r:embed="rId2"/>
          <a:stretch>
            <a:fillRect/>
          </a:stretch>
        </p:blipFill>
        <p:spPr>
          <a:xfrm>
            <a:off x="1097280" y="2508415"/>
            <a:ext cx="5944788" cy="1104900"/>
          </a:xfrm>
          <a:prstGeom prst="rect">
            <a:avLst/>
          </a:prstGeom>
        </p:spPr>
      </p:pic>
      <p:sp>
        <p:nvSpPr>
          <p:cNvPr id="7" name="TextBox 6">
            <a:extLst>
              <a:ext uri="{FF2B5EF4-FFF2-40B4-BE49-F238E27FC236}">
                <a16:creationId xmlns:a16="http://schemas.microsoft.com/office/drawing/2014/main" id="{ABB2128A-2886-41F2-A51C-AC759D853715}"/>
              </a:ext>
            </a:extLst>
          </p:cNvPr>
          <p:cNvSpPr txBox="1"/>
          <p:nvPr/>
        </p:nvSpPr>
        <p:spPr>
          <a:xfrm>
            <a:off x="1097280" y="3672748"/>
            <a:ext cx="6097978" cy="369332"/>
          </a:xfrm>
          <a:prstGeom prst="rect">
            <a:avLst/>
          </a:prstGeom>
          <a:noFill/>
        </p:spPr>
        <p:txBody>
          <a:bodyPr wrap="square">
            <a:spAutoFit/>
          </a:bodyPr>
          <a:lstStyle/>
          <a:p>
            <a:r>
              <a:rPr lang="en-US" sz="1800" b="0" i="0" u="none" strike="noStrike" baseline="0" dirty="0">
                <a:latin typeface="Times" panose="02020603050405020304" pitchFamily="18" charset="0"/>
              </a:rPr>
              <a:t>(</a:t>
            </a:r>
            <a:r>
              <a:rPr lang="en-US" sz="1800" b="0" i="0" u="none" strike="noStrike" baseline="0" dirty="0">
                <a:latin typeface="Times New Roman" panose="02020603050405020304" pitchFamily="18" charset="0"/>
                <a:cs typeface="Times New Roman" panose="02020603050405020304" pitchFamily="18" charset="0"/>
              </a:rPr>
              <a:t>iii) The du-paths with beginning and ending nodes are given as:</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7B16C37-A113-4209-B2BD-0D32A2C99524}"/>
              </a:ext>
            </a:extLst>
          </p:cNvPr>
          <p:cNvPicPr>
            <a:picLocks noChangeAspect="1"/>
          </p:cNvPicPr>
          <p:nvPr/>
        </p:nvPicPr>
        <p:blipFill>
          <a:blip r:embed="rId3"/>
          <a:stretch>
            <a:fillRect/>
          </a:stretch>
        </p:blipFill>
        <p:spPr>
          <a:xfrm>
            <a:off x="1461284" y="3959067"/>
            <a:ext cx="5580784" cy="1381125"/>
          </a:xfrm>
          <a:prstGeom prst="rect">
            <a:avLst/>
          </a:prstGeom>
        </p:spPr>
      </p:pic>
      <p:pic>
        <p:nvPicPr>
          <p:cNvPr id="11" name="Picture 10">
            <a:extLst>
              <a:ext uri="{FF2B5EF4-FFF2-40B4-BE49-F238E27FC236}">
                <a16:creationId xmlns:a16="http://schemas.microsoft.com/office/drawing/2014/main" id="{BFB41B74-145C-4BFE-B515-AB6A117ECF4E}"/>
              </a:ext>
            </a:extLst>
          </p:cNvPr>
          <p:cNvPicPr>
            <a:picLocks noChangeAspect="1"/>
          </p:cNvPicPr>
          <p:nvPr/>
        </p:nvPicPr>
        <p:blipFill>
          <a:blip r:embed="rId4"/>
          <a:stretch>
            <a:fillRect/>
          </a:stretch>
        </p:blipFill>
        <p:spPr>
          <a:xfrm>
            <a:off x="1548727" y="5331165"/>
            <a:ext cx="5459496" cy="952500"/>
          </a:xfrm>
          <a:prstGeom prst="rect">
            <a:avLst/>
          </a:prstGeom>
        </p:spPr>
      </p:pic>
    </p:spTree>
    <p:extLst>
      <p:ext uri="{BB962C8B-B14F-4D97-AF65-F5344CB8AC3E}">
        <p14:creationId xmlns:p14="http://schemas.microsoft.com/office/powerpoint/2010/main" val="1306256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C8E5B-CEE5-4595-B941-6EE1BFCB5599}"/>
              </a:ext>
            </a:extLst>
          </p:cNvPr>
          <p:cNvSpPr>
            <a:spLocks noGrp="1"/>
          </p:cNvSpPr>
          <p:nvPr>
            <p:ph idx="1"/>
          </p:nvPr>
        </p:nvSpPr>
        <p:spPr>
          <a:xfrm>
            <a:off x="1097280" y="1710047"/>
            <a:ext cx="10058400" cy="4548249"/>
          </a:xfrm>
        </p:spPr>
        <p:txBody>
          <a:bodyPr>
            <a:normAutofit/>
          </a:bodyPr>
          <a:lstStyle/>
          <a:p>
            <a:r>
              <a:rPr lang="en-US" sz="1600" b="0" i="0" u="none" strike="noStrike" baseline="0" dirty="0">
                <a:latin typeface="Times" panose="02020603050405020304" pitchFamily="18" charset="0"/>
              </a:rPr>
              <a:t>All du-paths, all-uses and all-definitions are given below:</a:t>
            </a:r>
          </a:p>
          <a:p>
            <a:endParaRPr lang="en-US" sz="1600" dirty="0"/>
          </a:p>
        </p:txBody>
      </p:sp>
      <p:pic>
        <p:nvPicPr>
          <p:cNvPr id="5" name="Picture 4">
            <a:extLst>
              <a:ext uri="{FF2B5EF4-FFF2-40B4-BE49-F238E27FC236}">
                <a16:creationId xmlns:a16="http://schemas.microsoft.com/office/drawing/2014/main" id="{DC1269A6-524A-44A7-9F56-A428DC14BD29}"/>
              </a:ext>
            </a:extLst>
          </p:cNvPr>
          <p:cNvPicPr>
            <a:picLocks noChangeAspect="1"/>
          </p:cNvPicPr>
          <p:nvPr/>
        </p:nvPicPr>
        <p:blipFill>
          <a:blip r:embed="rId2"/>
          <a:stretch>
            <a:fillRect/>
          </a:stretch>
        </p:blipFill>
        <p:spPr>
          <a:xfrm>
            <a:off x="1036320" y="1995735"/>
            <a:ext cx="5059680" cy="2676525"/>
          </a:xfrm>
          <a:prstGeom prst="rect">
            <a:avLst/>
          </a:prstGeom>
        </p:spPr>
      </p:pic>
      <p:pic>
        <p:nvPicPr>
          <p:cNvPr id="7" name="Picture 6">
            <a:extLst>
              <a:ext uri="{FF2B5EF4-FFF2-40B4-BE49-F238E27FC236}">
                <a16:creationId xmlns:a16="http://schemas.microsoft.com/office/drawing/2014/main" id="{2B5DF153-B929-4BE7-8FC5-F14B556C58FB}"/>
              </a:ext>
            </a:extLst>
          </p:cNvPr>
          <p:cNvPicPr>
            <a:picLocks noChangeAspect="1"/>
          </p:cNvPicPr>
          <p:nvPr/>
        </p:nvPicPr>
        <p:blipFill>
          <a:blip r:embed="rId3"/>
          <a:stretch>
            <a:fillRect/>
          </a:stretch>
        </p:blipFill>
        <p:spPr>
          <a:xfrm>
            <a:off x="6270172" y="1816925"/>
            <a:ext cx="5783283" cy="4298867"/>
          </a:xfrm>
          <a:prstGeom prst="rect">
            <a:avLst/>
          </a:prstGeom>
        </p:spPr>
      </p:pic>
    </p:spTree>
    <p:extLst>
      <p:ext uri="{BB962C8B-B14F-4D97-AF65-F5344CB8AC3E}">
        <p14:creationId xmlns:p14="http://schemas.microsoft.com/office/powerpoint/2010/main" val="2181119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3AD-1586-4E4D-9372-B3810F09DBB0}"/>
              </a:ext>
            </a:extLst>
          </p:cNvPr>
          <p:cNvSpPr>
            <a:spLocks noGrp="1"/>
          </p:cNvSpPr>
          <p:nvPr>
            <p:ph type="title"/>
          </p:nvPr>
        </p:nvSpPr>
        <p:spPr>
          <a:xfrm>
            <a:off x="1097280" y="286603"/>
            <a:ext cx="10058400" cy="1409675"/>
          </a:xfrm>
        </p:spPr>
        <p:txBody>
          <a:bodyPr>
            <a:normAutofit/>
          </a:bodyPr>
          <a:lstStyle/>
          <a:p>
            <a:r>
              <a:rPr lang="en-US" sz="3200" b="1" dirty="0">
                <a:solidFill>
                  <a:srgbClr val="273239"/>
                </a:solidFill>
                <a:latin typeface="Times New Roman" panose="02020603050405020304" pitchFamily="18" charset="0"/>
                <a:cs typeface="Times New Roman" panose="02020603050405020304" pitchFamily="18" charset="0"/>
              </a:rPr>
              <a:t>Code Coverage</a:t>
            </a:r>
            <a:r>
              <a:rPr lang="en-US" sz="3200" b="1" i="0" dirty="0">
                <a:solidFill>
                  <a:srgbClr val="273239"/>
                </a:solidFill>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080EF2-455A-4B07-8551-E39039F48840}"/>
              </a:ext>
            </a:extLst>
          </p:cNvPr>
          <p:cNvSpPr>
            <a:spLocks noGrp="1"/>
          </p:cNvSpPr>
          <p:nvPr>
            <p:ph idx="1"/>
          </p:nvPr>
        </p:nvSpPr>
        <p:spPr>
          <a:xfrm>
            <a:off x="1097279" y="1845734"/>
            <a:ext cx="10188341" cy="4434750"/>
          </a:xfrm>
        </p:spPr>
        <p:txBody>
          <a:bodyPr>
            <a:normAutofit/>
          </a:bodyPr>
          <a:lstStyle/>
          <a:p>
            <a:pPr>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Code coverage is a measure which describes the degree of which the source code of the program has been tested.</a:t>
            </a:r>
          </a:p>
          <a:p>
            <a:pPr>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It also creates some test cases to increase coverage and determining a quantitative measure of code coverage.</a:t>
            </a:r>
            <a:endParaRPr lang="en-US"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C</a:t>
            </a:r>
            <a:r>
              <a:rPr lang="en-US" b="0" i="0" dirty="0">
                <a:solidFill>
                  <a:schemeClr val="tx1"/>
                </a:solidFill>
                <a:effectLst/>
                <a:latin typeface="Times New Roman" panose="02020603050405020304" pitchFamily="18" charset="0"/>
                <a:cs typeface="Times New Roman" panose="02020603050405020304" pitchFamily="18" charset="0"/>
              </a:rPr>
              <a:t>ode coverage system gathers information about the running program. </a:t>
            </a:r>
          </a:p>
          <a:p>
            <a:pPr>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It also combines that with source code information to generate a report about the test suite’s code coverage.</a:t>
            </a:r>
          </a:p>
          <a:p>
            <a:pPr algn="just"/>
            <a:r>
              <a:rPr lang="en-US" b="0" i="0" dirty="0">
                <a:solidFill>
                  <a:srgbClr val="FF0000"/>
                </a:solidFill>
                <a:effectLst/>
                <a:latin typeface="Times New Roman" panose="02020603050405020304" pitchFamily="18" charset="0"/>
                <a:cs typeface="Times New Roman" panose="02020603050405020304" pitchFamily="18" charset="0"/>
              </a:rPr>
              <a:t>Here, are some prime reasons for using code coverage:</a:t>
            </a:r>
          </a:p>
          <a:p>
            <a:pPr algn="just">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It helps you to measure the efficiency of test implementation</a:t>
            </a:r>
          </a:p>
          <a:p>
            <a:pPr algn="just">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It offers a quantitative measurement.</a:t>
            </a:r>
          </a:p>
          <a:p>
            <a:pPr algn="just">
              <a:buFont typeface="Wingdings" panose="05000000000000000000" pitchFamily="2" charset="2"/>
              <a:buChar char="§"/>
            </a:pPr>
            <a:r>
              <a:rPr lang="en-US" b="0" i="0" dirty="0">
                <a:solidFill>
                  <a:schemeClr val="tx1"/>
                </a:solidFill>
                <a:effectLst/>
                <a:latin typeface="Times New Roman" panose="02020603050405020304" pitchFamily="18" charset="0"/>
                <a:cs typeface="Times New Roman" panose="02020603050405020304" pitchFamily="18" charset="0"/>
              </a:rPr>
              <a:t>It defines the degree to which the source code has been tested.</a:t>
            </a:r>
          </a:p>
          <a:p>
            <a:pPr>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148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3AD-1586-4E4D-9372-B3810F09DBB0}"/>
              </a:ext>
            </a:extLst>
          </p:cNvPr>
          <p:cNvSpPr>
            <a:spLocks noGrp="1"/>
          </p:cNvSpPr>
          <p:nvPr>
            <p:ph type="title"/>
          </p:nvPr>
        </p:nvSpPr>
        <p:spPr>
          <a:xfrm>
            <a:off x="1097280" y="286603"/>
            <a:ext cx="10058400" cy="1409675"/>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Statement Coverage: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080EF2-455A-4B07-8551-E39039F48840}"/>
              </a:ext>
            </a:extLst>
          </p:cNvPr>
          <p:cNvSpPr>
            <a:spLocks noGrp="1"/>
          </p:cNvSpPr>
          <p:nvPr>
            <p:ph idx="1"/>
          </p:nvPr>
        </p:nvSpPr>
        <p:spPr>
          <a:xfrm>
            <a:off x="1097279" y="1845734"/>
            <a:ext cx="10188341" cy="4434750"/>
          </a:xfrm>
        </p:spPr>
        <p:txBody>
          <a:bodyPr>
            <a:normAutofit/>
          </a:bodyPr>
          <a:lstStyle/>
          <a:p>
            <a:pPr algn="l"/>
            <a:r>
              <a:rPr lang="en-US" b="1" i="0" dirty="0">
                <a:solidFill>
                  <a:schemeClr val="tx1"/>
                </a:solidFill>
                <a:effectLst/>
                <a:latin typeface="Times New Roman" panose="02020603050405020304" pitchFamily="18" charset="0"/>
                <a:cs typeface="Times New Roman" panose="02020603050405020304" pitchFamily="18" charset="0"/>
              </a:rPr>
              <a:t>Statement Coverage</a:t>
            </a:r>
            <a:r>
              <a:rPr lang="en-US" b="0" i="0" dirty="0">
                <a:solidFill>
                  <a:schemeClr val="tx1"/>
                </a:solidFill>
                <a:effectLst/>
                <a:latin typeface="Times New Roman" panose="02020603050405020304" pitchFamily="18" charset="0"/>
                <a:cs typeface="Times New Roman" panose="02020603050405020304" pitchFamily="18" charset="0"/>
              </a:rPr>
              <a:t> is a </a:t>
            </a:r>
            <a:r>
              <a:rPr lang="en-US" b="1" i="0" dirty="0">
                <a:solidFill>
                  <a:schemeClr val="tx1"/>
                </a:solidFill>
                <a:effectLst/>
                <a:latin typeface="Times New Roman" panose="02020603050405020304" pitchFamily="18" charset="0"/>
                <a:cs typeface="Times New Roman" panose="02020603050405020304" pitchFamily="18" charset="0"/>
              </a:rPr>
              <a:t>white box testing technique </a:t>
            </a:r>
            <a:r>
              <a:rPr lang="en-US" b="0" i="0" dirty="0">
                <a:solidFill>
                  <a:schemeClr val="tx1"/>
                </a:solidFill>
                <a:effectLst/>
                <a:latin typeface="Times New Roman" panose="02020603050405020304" pitchFamily="18" charset="0"/>
                <a:cs typeface="Times New Roman" panose="02020603050405020304" pitchFamily="18" charset="0"/>
              </a:rPr>
              <a:t>in which all the </a:t>
            </a:r>
            <a:r>
              <a:rPr lang="en-US" b="1" i="0" dirty="0">
                <a:solidFill>
                  <a:schemeClr val="tx1"/>
                </a:solidFill>
                <a:effectLst/>
                <a:latin typeface="Times New Roman" panose="02020603050405020304" pitchFamily="18" charset="0"/>
                <a:cs typeface="Times New Roman" panose="02020603050405020304" pitchFamily="18" charset="0"/>
              </a:rPr>
              <a:t>executable statements</a:t>
            </a:r>
            <a:r>
              <a:rPr lang="en-US" b="0" i="0" dirty="0">
                <a:solidFill>
                  <a:schemeClr val="tx1"/>
                </a:solidFill>
                <a:effectLst/>
                <a:latin typeface="Times New Roman" panose="02020603050405020304" pitchFamily="18" charset="0"/>
                <a:cs typeface="Times New Roman" panose="02020603050405020304" pitchFamily="18" charset="0"/>
              </a:rPr>
              <a:t> in the source code are executed </a:t>
            </a:r>
            <a:r>
              <a:rPr lang="en-US" b="1" i="0" dirty="0">
                <a:solidFill>
                  <a:schemeClr val="tx1"/>
                </a:solidFill>
                <a:effectLst/>
                <a:latin typeface="Times New Roman" panose="02020603050405020304" pitchFamily="18" charset="0"/>
                <a:cs typeface="Times New Roman" panose="02020603050405020304" pitchFamily="18" charset="0"/>
              </a:rPr>
              <a:t>at least once</a:t>
            </a:r>
            <a:r>
              <a:rPr lang="en-US" b="0" i="0" dirty="0">
                <a:solidFill>
                  <a:schemeClr val="tx1"/>
                </a:solidFill>
                <a:effectLst/>
                <a:latin typeface="Times New Roman" panose="02020603050405020304" pitchFamily="18" charset="0"/>
                <a:cs typeface="Times New Roman" panose="02020603050405020304" pitchFamily="18" charset="0"/>
              </a:rPr>
              <a:t>. </a:t>
            </a:r>
          </a:p>
          <a:p>
            <a:pPr algn="l"/>
            <a:r>
              <a:rPr lang="en-US" b="0" i="0" dirty="0">
                <a:solidFill>
                  <a:schemeClr val="tx1"/>
                </a:solidFill>
                <a:effectLst/>
                <a:latin typeface="Times New Roman" panose="02020603050405020304" pitchFamily="18" charset="0"/>
                <a:cs typeface="Times New Roman" panose="02020603050405020304" pitchFamily="18" charset="0"/>
              </a:rPr>
              <a:t>The main purpose of Statement Coverage is to cover all the possible paths, lines and statements in source code.</a:t>
            </a:r>
          </a:p>
          <a:p>
            <a:pPr algn="l"/>
            <a:r>
              <a:rPr lang="en-US" b="0" i="0" dirty="0">
                <a:solidFill>
                  <a:schemeClr val="tx1"/>
                </a:solidFill>
                <a:effectLst/>
                <a:latin typeface="Times New Roman" panose="02020603050405020304" pitchFamily="18" charset="0"/>
                <a:cs typeface="Times New Roman" panose="02020603050405020304" pitchFamily="18" charset="0"/>
              </a:rPr>
              <a:t>It is used for calculation of the number of statements in source code which have been executed.</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C510A5-153B-4F7B-8060-91AD074E1831}"/>
              </a:ext>
            </a:extLst>
          </p:cNvPr>
          <p:cNvPicPr>
            <a:picLocks noChangeAspect="1"/>
          </p:cNvPicPr>
          <p:nvPr/>
        </p:nvPicPr>
        <p:blipFill>
          <a:blip r:embed="rId2"/>
          <a:stretch>
            <a:fillRect/>
          </a:stretch>
        </p:blipFill>
        <p:spPr>
          <a:xfrm>
            <a:off x="2284453" y="3955164"/>
            <a:ext cx="6981825" cy="847725"/>
          </a:xfrm>
          <a:prstGeom prst="rect">
            <a:avLst/>
          </a:prstGeom>
        </p:spPr>
      </p:pic>
    </p:spTree>
    <p:extLst>
      <p:ext uri="{BB962C8B-B14F-4D97-AF65-F5344CB8AC3E}">
        <p14:creationId xmlns:p14="http://schemas.microsoft.com/office/powerpoint/2010/main" val="3806338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3AD-1586-4E4D-9372-B3810F09DBB0}"/>
              </a:ext>
            </a:extLst>
          </p:cNvPr>
          <p:cNvSpPr>
            <a:spLocks noGrp="1"/>
          </p:cNvSpPr>
          <p:nvPr>
            <p:ph type="title"/>
          </p:nvPr>
        </p:nvSpPr>
        <p:spPr>
          <a:xfrm>
            <a:off x="1097280" y="286603"/>
            <a:ext cx="10058400" cy="1409675"/>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Statement Coverage : Example</a:t>
            </a:r>
            <a:endParaRPr lang="en-US" sz="32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420E2F0-CA61-4B62-B498-2F4C017E047E}"/>
              </a:ext>
            </a:extLst>
          </p:cNvPr>
          <p:cNvPicPr>
            <a:picLocks noGrp="1" noChangeAspect="1"/>
          </p:cNvPicPr>
          <p:nvPr>
            <p:ph idx="1"/>
          </p:nvPr>
        </p:nvPicPr>
        <p:blipFill>
          <a:blip r:embed="rId2"/>
          <a:stretch>
            <a:fillRect/>
          </a:stretch>
        </p:blipFill>
        <p:spPr>
          <a:xfrm>
            <a:off x="1196562" y="1816296"/>
            <a:ext cx="7258050" cy="1905000"/>
          </a:xfrm>
        </p:spPr>
      </p:pic>
      <p:pic>
        <p:nvPicPr>
          <p:cNvPr id="9" name="Picture 8">
            <a:extLst>
              <a:ext uri="{FF2B5EF4-FFF2-40B4-BE49-F238E27FC236}">
                <a16:creationId xmlns:a16="http://schemas.microsoft.com/office/drawing/2014/main" id="{A810DD8E-E4F5-4264-BF70-2B814934FCBB}"/>
              </a:ext>
            </a:extLst>
          </p:cNvPr>
          <p:cNvPicPr>
            <a:picLocks noChangeAspect="1"/>
          </p:cNvPicPr>
          <p:nvPr/>
        </p:nvPicPr>
        <p:blipFill>
          <a:blip r:embed="rId3"/>
          <a:stretch>
            <a:fillRect/>
          </a:stretch>
        </p:blipFill>
        <p:spPr>
          <a:xfrm>
            <a:off x="1196562" y="4343706"/>
            <a:ext cx="3543300" cy="1907632"/>
          </a:xfrm>
          <a:prstGeom prst="rect">
            <a:avLst/>
          </a:prstGeom>
        </p:spPr>
      </p:pic>
      <p:pic>
        <p:nvPicPr>
          <p:cNvPr id="11" name="Picture 10">
            <a:extLst>
              <a:ext uri="{FF2B5EF4-FFF2-40B4-BE49-F238E27FC236}">
                <a16:creationId xmlns:a16="http://schemas.microsoft.com/office/drawing/2014/main" id="{662EE80D-061D-486E-917B-33EF28CB75C3}"/>
              </a:ext>
            </a:extLst>
          </p:cNvPr>
          <p:cNvPicPr>
            <a:picLocks noChangeAspect="1"/>
          </p:cNvPicPr>
          <p:nvPr/>
        </p:nvPicPr>
        <p:blipFill>
          <a:blip r:embed="rId4"/>
          <a:stretch>
            <a:fillRect/>
          </a:stretch>
        </p:blipFill>
        <p:spPr>
          <a:xfrm>
            <a:off x="5063712" y="4343707"/>
            <a:ext cx="3390900" cy="1772085"/>
          </a:xfrm>
          <a:prstGeom prst="rect">
            <a:avLst/>
          </a:prstGeom>
        </p:spPr>
      </p:pic>
      <p:sp>
        <p:nvSpPr>
          <p:cNvPr id="13" name="TextBox 12">
            <a:extLst>
              <a:ext uri="{FF2B5EF4-FFF2-40B4-BE49-F238E27FC236}">
                <a16:creationId xmlns:a16="http://schemas.microsoft.com/office/drawing/2014/main" id="{CC466450-8D71-460A-98C4-368AE05FA0A9}"/>
              </a:ext>
            </a:extLst>
          </p:cNvPr>
          <p:cNvSpPr txBox="1"/>
          <p:nvPr/>
        </p:nvSpPr>
        <p:spPr>
          <a:xfrm>
            <a:off x="1303317" y="3847835"/>
            <a:ext cx="2639291" cy="369332"/>
          </a:xfrm>
          <a:prstGeom prst="rect">
            <a:avLst/>
          </a:prstGeom>
          <a:noFill/>
        </p:spPr>
        <p:txBody>
          <a:bodyPr wrap="square">
            <a:spAutoFit/>
          </a:bodyPr>
          <a:lstStyle/>
          <a:p>
            <a:r>
              <a:rPr lang="en-US" b="1" i="0" dirty="0">
                <a:solidFill>
                  <a:srgbClr val="222222"/>
                </a:solidFill>
                <a:effectLst/>
                <a:latin typeface="Source Sans Pro" panose="020B0503030403020204" pitchFamily="34" charset="0"/>
              </a:rPr>
              <a:t>Scenario 1: if A=3,B=9</a:t>
            </a:r>
            <a:endParaRPr lang="en-US" dirty="0"/>
          </a:p>
        </p:txBody>
      </p:sp>
      <p:sp>
        <p:nvSpPr>
          <p:cNvPr id="14" name="TextBox 13">
            <a:extLst>
              <a:ext uri="{FF2B5EF4-FFF2-40B4-BE49-F238E27FC236}">
                <a16:creationId xmlns:a16="http://schemas.microsoft.com/office/drawing/2014/main" id="{AD9C8722-0523-493A-A199-21E49E143FC8}"/>
              </a:ext>
            </a:extLst>
          </p:cNvPr>
          <p:cNvSpPr txBox="1"/>
          <p:nvPr/>
        </p:nvSpPr>
        <p:spPr>
          <a:xfrm>
            <a:off x="5243946" y="3974375"/>
            <a:ext cx="2639291" cy="369332"/>
          </a:xfrm>
          <a:prstGeom prst="rect">
            <a:avLst/>
          </a:prstGeom>
          <a:noFill/>
        </p:spPr>
        <p:txBody>
          <a:bodyPr wrap="square">
            <a:spAutoFit/>
          </a:bodyPr>
          <a:lstStyle/>
          <a:p>
            <a:r>
              <a:rPr lang="en-US" b="1" i="0" dirty="0">
                <a:solidFill>
                  <a:srgbClr val="222222"/>
                </a:solidFill>
                <a:effectLst/>
                <a:latin typeface="Source Sans Pro" panose="020B0503030403020204" pitchFamily="34" charset="0"/>
              </a:rPr>
              <a:t>Scenario 1: if A=-3,B=-9</a:t>
            </a:r>
            <a:endParaRPr lang="en-US" dirty="0"/>
          </a:p>
        </p:txBody>
      </p:sp>
    </p:spTree>
    <p:extLst>
      <p:ext uri="{BB962C8B-B14F-4D97-AF65-F5344CB8AC3E}">
        <p14:creationId xmlns:p14="http://schemas.microsoft.com/office/powerpoint/2010/main" val="4089669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3AD-1586-4E4D-9372-B3810F09DBB0}"/>
              </a:ext>
            </a:extLst>
          </p:cNvPr>
          <p:cNvSpPr>
            <a:spLocks noGrp="1"/>
          </p:cNvSpPr>
          <p:nvPr>
            <p:ph type="title"/>
          </p:nvPr>
        </p:nvSpPr>
        <p:spPr>
          <a:xfrm>
            <a:off x="1097280" y="286603"/>
            <a:ext cx="10058400" cy="1409675"/>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Statement Coverage : Example</a:t>
            </a:r>
            <a:endParaRPr lang="en-US" sz="3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CC466450-8D71-460A-98C4-368AE05FA0A9}"/>
              </a:ext>
            </a:extLst>
          </p:cNvPr>
          <p:cNvSpPr txBox="1"/>
          <p:nvPr/>
        </p:nvSpPr>
        <p:spPr>
          <a:xfrm>
            <a:off x="1097280" y="1983409"/>
            <a:ext cx="2639291" cy="369332"/>
          </a:xfrm>
          <a:prstGeom prst="rect">
            <a:avLst/>
          </a:prstGeom>
          <a:noFill/>
        </p:spPr>
        <p:txBody>
          <a:bodyPr wrap="square">
            <a:spAutoFit/>
          </a:bodyPr>
          <a:lstStyle/>
          <a:p>
            <a:r>
              <a:rPr lang="en-US" b="1" i="0" dirty="0">
                <a:solidFill>
                  <a:srgbClr val="222222"/>
                </a:solidFill>
                <a:effectLst/>
                <a:latin typeface="Source Sans Pro" panose="020B0503030403020204" pitchFamily="34" charset="0"/>
              </a:rPr>
              <a:t>Scenario 1: if A=3,B=9</a:t>
            </a:r>
            <a:endParaRPr lang="en-US" dirty="0"/>
          </a:p>
        </p:txBody>
      </p:sp>
      <p:sp>
        <p:nvSpPr>
          <p:cNvPr id="14" name="TextBox 13">
            <a:extLst>
              <a:ext uri="{FF2B5EF4-FFF2-40B4-BE49-F238E27FC236}">
                <a16:creationId xmlns:a16="http://schemas.microsoft.com/office/drawing/2014/main" id="{AD9C8722-0523-493A-A199-21E49E143FC8}"/>
              </a:ext>
            </a:extLst>
          </p:cNvPr>
          <p:cNvSpPr txBox="1"/>
          <p:nvPr/>
        </p:nvSpPr>
        <p:spPr>
          <a:xfrm>
            <a:off x="1097280" y="3941413"/>
            <a:ext cx="2639291" cy="369332"/>
          </a:xfrm>
          <a:prstGeom prst="rect">
            <a:avLst/>
          </a:prstGeom>
          <a:noFill/>
        </p:spPr>
        <p:txBody>
          <a:bodyPr wrap="square">
            <a:spAutoFit/>
          </a:bodyPr>
          <a:lstStyle/>
          <a:p>
            <a:r>
              <a:rPr lang="en-US" b="1" i="0" dirty="0">
                <a:solidFill>
                  <a:srgbClr val="222222"/>
                </a:solidFill>
                <a:effectLst/>
                <a:latin typeface="Source Sans Pro" panose="020B0503030403020204" pitchFamily="34" charset="0"/>
              </a:rPr>
              <a:t>Scenario 2: if A=-3,B=-9</a:t>
            </a:r>
            <a:endParaRPr lang="en-US" dirty="0"/>
          </a:p>
        </p:txBody>
      </p:sp>
      <p:pic>
        <p:nvPicPr>
          <p:cNvPr id="6" name="Picture 5">
            <a:extLst>
              <a:ext uri="{FF2B5EF4-FFF2-40B4-BE49-F238E27FC236}">
                <a16:creationId xmlns:a16="http://schemas.microsoft.com/office/drawing/2014/main" id="{8BD220D4-5377-42B3-AAF7-E362CFE797AC}"/>
              </a:ext>
            </a:extLst>
          </p:cNvPr>
          <p:cNvPicPr>
            <a:picLocks noChangeAspect="1"/>
          </p:cNvPicPr>
          <p:nvPr/>
        </p:nvPicPr>
        <p:blipFill>
          <a:blip r:embed="rId2"/>
          <a:stretch>
            <a:fillRect/>
          </a:stretch>
        </p:blipFill>
        <p:spPr>
          <a:xfrm>
            <a:off x="1074520" y="2352742"/>
            <a:ext cx="9791402" cy="1588671"/>
          </a:xfrm>
          <a:prstGeom prst="rect">
            <a:avLst/>
          </a:prstGeom>
        </p:spPr>
      </p:pic>
      <p:pic>
        <p:nvPicPr>
          <p:cNvPr id="10" name="Picture 9">
            <a:extLst>
              <a:ext uri="{FF2B5EF4-FFF2-40B4-BE49-F238E27FC236}">
                <a16:creationId xmlns:a16="http://schemas.microsoft.com/office/drawing/2014/main" id="{390529E0-B188-4670-85C4-25AC43F25761}"/>
              </a:ext>
            </a:extLst>
          </p:cNvPr>
          <p:cNvPicPr>
            <a:picLocks noChangeAspect="1"/>
          </p:cNvPicPr>
          <p:nvPr/>
        </p:nvPicPr>
        <p:blipFill>
          <a:blip r:embed="rId3"/>
          <a:stretch>
            <a:fillRect/>
          </a:stretch>
        </p:blipFill>
        <p:spPr>
          <a:xfrm>
            <a:off x="1097280" y="4310745"/>
            <a:ext cx="10058400" cy="1842303"/>
          </a:xfrm>
          <a:prstGeom prst="rect">
            <a:avLst/>
          </a:prstGeom>
        </p:spPr>
      </p:pic>
    </p:spTree>
    <p:extLst>
      <p:ext uri="{BB962C8B-B14F-4D97-AF65-F5344CB8AC3E}">
        <p14:creationId xmlns:p14="http://schemas.microsoft.com/office/powerpoint/2010/main" val="3921291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62B0-745C-496D-9399-1C1F1D349F27}"/>
              </a:ext>
            </a:extLst>
          </p:cNvPr>
          <p:cNvSpPr>
            <a:spLocks noGrp="1"/>
          </p:cNvSpPr>
          <p:nvPr>
            <p:ph type="title"/>
          </p:nvPr>
        </p:nvSpPr>
        <p:spPr>
          <a:xfrm>
            <a:off x="1097280" y="1045029"/>
            <a:ext cx="10058400" cy="629392"/>
          </a:xfrm>
        </p:spPr>
        <p:txBody>
          <a:bodyPr>
            <a:normAutofit/>
          </a:bodyPr>
          <a:lstStyle/>
          <a:p>
            <a:r>
              <a:rPr lang="en-US" sz="3200" b="1" i="0" dirty="0">
                <a:solidFill>
                  <a:srgbClr val="222222"/>
                </a:solidFill>
                <a:effectLst/>
                <a:latin typeface="Times New Roman" panose="02020603050405020304" pitchFamily="18" charset="0"/>
                <a:cs typeface="Times New Roman" panose="02020603050405020304" pitchFamily="18" charset="0"/>
              </a:rPr>
              <a:t>Decision Coverage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1C6984-120F-49DF-9CC5-640654FB8E42}"/>
              </a:ext>
            </a:extLst>
          </p:cNvPr>
          <p:cNvSpPr>
            <a:spLocks noGrp="1"/>
          </p:cNvSpPr>
          <p:nvPr>
            <p:ph idx="1"/>
          </p:nvPr>
        </p:nvSpPr>
        <p:spPr>
          <a:xfrm>
            <a:off x="1097280" y="1845734"/>
            <a:ext cx="10058400" cy="4376936"/>
          </a:xfrm>
        </p:spPr>
        <p:txBody>
          <a:bodyPr/>
          <a:lstStyle/>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The goal of decision coverage testing is to cover and validate all the accessible source code by checking and ensuring that each branch of every possible decision point is executed at least once.</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Whenever there is a possibility of two or more outcomes from the statements like </a:t>
            </a:r>
            <a:r>
              <a:rPr lang="en-US" b="1" i="0" dirty="0">
                <a:solidFill>
                  <a:schemeClr val="tx1"/>
                </a:solidFill>
                <a:effectLst/>
                <a:latin typeface="Times New Roman" panose="02020603050405020304" pitchFamily="18" charset="0"/>
                <a:cs typeface="Times New Roman" panose="02020603050405020304" pitchFamily="18" charset="0"/>
              </a:rPr>
              <a:t>do while statement, if statement and case statement</a:t>
            </a:r>
            <a:r>
              <a:rPr lang="en-US" b="0" i="0" dirty="0">
                <a:solidFill>
                  <a:schemeClr val="tx1"/>
                </a:solidFill>
                <a:effectLst/>
                <a:latin typeface="Times New Roman" panose="02020603050405020304" pitchFamily="18" charset="0"/>
                <a:cs typeface="Times New Roman" panose="02020603050405020304" pitchFamily="18" charset="0"/>
              </a:rPr>
              <a:t> (Control flow statements), it is considered as decision point because there are two outcomes either true or false.</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Decision coverage covers all possible outcomes of each and every Boolean condition of the code by using control flow graph or chart.</a:t>
            </a:r>
          </a:p>
          <a:p>
            <a:pPr algn="just">
              <a:buFont typeface="Wingdings" panose="05000000000000000000" pitchFamily="2" charset="2"/>
              <a:buChar char="q"/>
            </a:pPr>
            <a:endParaRPr lang="en-US" sz="2400" b="0" i="0" dirty="0">
              <a:solidFill>
                <a:schemeClr val="tx1"/>
              </a:solidFill>
              <a:effectLst/>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49E26F6-447A-4794-9CA5-111D94FBC565}"/>
              </a:ext>
            </a:extLst>
          </p:cNvPr>
          <p:cNvPicPr>
            <a:picLocks noChangeAspect="1"/>
          </p:cNvPicPr>
          <p:nvPr/>
        </p:nvPicPr>
        <p:blipFill>
          <a:blip r:embed="rId2"/>
          <a:stretch>
            <a:fillRect/>
          </a:stretch>
        </p:blipFill>
        <p:spPr>
          <a:xfrm>
            <a:off x="1786049" y="4524498"/>
            <a:ext cx="7464829" cy="902525"/>
          </a:xfrm>
          <a:prstGeom prst="rect">
            <a:avLst/>
          </a:prstGeom>
        </p:spPr>
      </p:pic>
    </p:spTree>
    <p:extLst>
      <p:ext uri="{BB962C8B-B14F-4D97-AF65-F5344CB8AC3E}">
        <p14:creationId xmlns:p14="http://schemas.microsoft.com/office/powerpoint/2010/main" val="2547362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6AB9-1D3B-45E1-BE3B-AA35B9D623E5}"/>
              </a:ext>
            </a:extLst>
          </p:cNvPr>
          <p:cNvSpPr>
            <a:spLocks noGrp="1"/>
          </p:cNvSpPr>
          <p:nvPr>
            <p:ph type="title"/>
          </p:nvPr>
        </p:nvSpPr>
        <p:spPr/>
        <p:txBody>
          <a:bodyPr>
            <a:normAutofit/>
          </a:bodyPr>
          <a:lstStyle/>
          <a:p>
            <a:r>
              <a:rPr lang="en-US" sz="3200" b="1" i="0" dirty="0">
                <a:solidFill>
                  <a:srgbClr val="222222"/>
                </a:solidFill>
                <a:effectLst/>
                <a:latin typeface="Times New Roman" panose="02020603050405020304" pitchFamily="18" charset="0"/>
                <a:cs typeface="Times New Roman" panose="02020603050405020304" pitchFamily="18" charset="0"/>
              </a:rPr>
              <a:t>Decision Coverage: Example of decision coverage Consider the following code.</a:t>
            </a:r>
            <a:endParaRPr lang="en-US" sz="3200" dirty="0"/>
          </a:p>
        </p:txBody>
      </p:sp>
      <p:pic>
        <p:nvPicPr>
          <p:cNvPr id="5" name="Content Placeholder 4">
            <a:extLst>
              <a:ext uri="{FF2B5EF4-FFF2-40B4-BE49-F238E27FC236}">
                <a16:creationId xmlns:a16="http://schemas.microsoft.com/office/drawing/2014/main" id="{DD30623B-62BE-4EDF-8274-4D7B9C138639}"/>
              </a:ext>
            </a:extLst>
          </p:cNvPr>
          <p:cNvPicPr>
            <a:picLocks noGrp="1" noChangeAspect="1"/>
          </p:cNvPicPr>
          <p:nvPr>
            <p:ph idx="1"/>
          </p:nvPr>
        </p:nvPicPr>
        <p:blipFill>
          <a:blip r:embed="rId2"/>
          <a:stretch>
            <a:fillRect/>
          </a:stretch>
        </p:blipFill>
        <p:spPr>
          <a:xfrm>
            <a:off x="1257836" y="1893619"/>
            <a:ext cx="1984128" cy="2524001"/>
          </a:xfrm>
        </p:spPr>
      </p:pic>
      <p:sp>
        <p:nvSpPr>
          <p:cNvPr id="7" name="TextBox 6">
            <a:extLst>
              <a:ext uri="{FF2B5EF4-FFF2-40B4-BE49-F238E27FC236}">
                <a16:creationId xmlns:a16="http://schemas.microsoft.com/office/drawing/2014/main" id="{9C8A16C3-2EC9-4652-9E5C-AF25135F4B5E}"/>
              </a:ext>
            </a:extLst>
          </p:cNvPr>
          <p:cNvSpPr txBox="1"/>
          <p:nvPr/>
        </p:nvSpPr>
        <p:spPr>
          <a:xfrm>
            <a:off x="3241964" y="1893619"/>
            <a:ext cx="2854036" cy="646331"/>
          </a:xfrm>
          <a:prstGeom prst="rect">
            <a:avLst/>
          </a:prstGeom>
          <a:noFill/>
        </p:spPr>
        <p:txBody>
          <a:bodyPr wrap="square">
            <a:spAutoFit/>
          </a:bodyPr>
          <a:lstStyle/>
          <a:p>
            <a:r>
              <a:rPr lang="en-US" b="1" i="0" dirty="0">
                <a:solidFill>
                  <a:srgbClr val="333333"/>
                </a:solidFill>
                <a:effectLst/>
                <a:latin typeface="Times New Roman" panose="02020603050405020304" pitchFamily="18" charset="0"/>
                <a:cs typeface="Times New Roman" panose="02020603050405020304" pitchFamily="18" charset="0"/>
              </a:rPr>
              <a:t>Scenario 1:</a:t>
            </a:r>
            <a:br>
              <a:rPr lang="en-US" dirty="0">
                <a:latin typeface="Times New Roman" panose="02020603050405020304" pitchFamily="18" charset="0"/>
                <a:cs typeface="Times New Roman" panose="02020603050405020304" pitchFamily="18" charset="0"/>
              </a:rPr>
            </a:br>
            <a:r>
              <a:rPr lang="en-US" b="1" i="0" dirty="0">
                <a:solidFill>
                  <a:srgbClr val="333333"/>
                </a:solidFill>
                <a:effectLst/>
                <a:latin typeface="Times New Roman" panose="02020603050405020304" pitchFamily="18" charset="0"/>
                <a:cs typeface="Times New Roman" panose="02020603050405020304" pitchFamily="18" charset="0"/>
              </a:rPr>
              <a:t>Value of a is 7 (a=7)</a:t>
            </a:r>
            <a:endParaRPr lang="en-US"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CF2FD2F-9528-4C09-87DD-23E49945D7FE}"/>
              </a:ext>
            </a:extLst>
          </p:cNvPr>
          <p:cNvSpPr txBox="1"/>
          <p:nvPr/>
        </p:nvSpPr>
        <p:spPr>
          <a:xfrm>
            <a:off x="3369624" y="2539950"/>
            <a:ext cx="2093026"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Test (int a=7)   </a:t>
            </a:r>
          </a:p>
          <a:p>
            <a:r>
              <a:rPr lang="en-US" sz="2000" dirty="0">
                <a:latin typeface="Times New Roman" panose="02020603050405020304" pitchFamily="18" charset="0"/>
                <a:cs typeface="Times New Roman" panose="02020603050405020304" pitchFamily="18" charset="0"/>
              </a:rPr>
              <a:t>{ if (a&gt;4)   </a:t>
            </a:r>
          </a:p>
          <a:p>
            <a:r>
              <a:rPr lang="en-US" sz="2000" dirty="0">
                <a:latin typeface="Times New Roman" panose="02020603050405020304" pitchFamily="18" charset="0"/>
                <a:cs typeface="Times New Roman" panose="02020603050405020304" pitchFamily="18" charset="0"/>
              </a:rPr>
              <a:t>a=a*3   </a:t>
            </a:r>
          </a:p>
          <a:p>
            <a:r>
              <a:rPr lang="en-US" sz="2000" dirty="0">
                <a:latin typeface="Times New Roman" panose="02020603050405020304" pitchFamily="18" charset="0"/>
                <a:cs typeface="Times New Roman" panose="02020603050405020304" pitchFamily="18" charset="0"/>
              </a:rPr>
              <a:t>print (a)   </a:t>
            </a:r>
          </a:p>
          <a:p>
            <a:r>
              <a:rPr lang="en-US" sz="2000" dirty="0">
                <a:latin typeface="Times New Roman" panose="02020603050405020304" pitchFamily="18" charset="0"/>
                <a:cs typeface="Times New Roman" panose="02020603050405020304" pitchFamily="18" charset="0"/>
              </a:rPr>
              <a:t>} </a:t>
            </a:r>
          </a:p>
        </p:txBody>
      </p:sp>
      <p:pic>
        <p:nvPicPr>
          <p:cNvPr id="11" name="Picture 10">
            <a:extLst>
              <a:ext uri="{FF2B5EF4-FFF2-40B4-BE49-F238E27FC236}">
                <a16:creationId xmlns:a16="http://schemas.microsoft.com/office/drawing/2014/main" id="{37A0D95A-F149-42A5-92E8-11552DB0F2C0}"/>
              </a:ext>
            </a:extLst>
          </p:cNvPr>
          <p:cNvPicPr>
            <a:picLocks noChangeAspect="1"/>
          </p:cNvPicPr>
          <p:nvPr/>
        </p:nvPicPr>
        <p:blipFill>
          <a:blip r:embed="rId3"/>
          <a:stretch>
            <a:fillRect/>
          </a:stretch>
        </p:blipFill>
        <p:spPr>
          <a:xfrm>
            <a:off x="5874141" y="1893619"/>
            <a:ext cx="3162981" cy="2832760"/>
          </a:xfrm>
          <a:prstGeom prst="rect">
            <a:avLst/>
          </a:prstGeom>
        </p:spPr>
      </p:pic>
      <p:sp>
        <p:nvSpPr>
          <p:cNvPr id="13" name="TextBox 12">
            <a:extLst>
              <a:ext uri="{FF2B5EF4-FFF2-40B4-BE49-F238E27FC236}">
                <a16:creationId xmlns:a16="http://schemas.microsoft.com/office/drawing/2014/main" id="{79D235E5-2959-42DE-A8E1-E19394E59392}"/>
              </a:ext>
            </a:extLst>
          </p:cNvPr>
          <p:cNvSpPr txBox="1"/>
          <p:nvPr/>
        </p:nvSpPr>
        <p:spPr>
          <a:xfrm>
            <a:off x="1097280" y="4817497"/>
            <a:ext cx="5434149" cy="646331"/>
          </a:xfrm>
          <a:prstGeom prst="rect">
            <a:avLst/>
          </a:prstGeom>
          <a:noFill/>
        </p:spPr>
        <p:txBody>
          <a:bodyPr wrap="square">
            <a:spAutoFit/>
          </a:bodyPr>
          <a:lstStyle/>
          <a:p>
            <a:pPr algn="just"/>
            <a:r>
              <a:rPr lang="en-US" b="0" i="0" dirty="0">
                <a:solidFill>
                  <a:srgbClr val="000000"/>
                </a:solidFill>
                <a:effectLst/>
                <a:latin typeface="inter-regular"/>
              </a:rPr>
              <a:t>Decision Coverage = ½*</a:t>
            </a:r>
            <a:r>
              <a:rPr lang="en-US" b="0" i="0" dirty="0">
                <a:solidFill>
                  <a:srgbClr val="C00000"/>
                </a:solidFill>
                <a:effectLst/>
                <a:latin typeface="inter-regular"/>
              </a:rPr>
              <a:t>100</a:t>
            </a:r>
            <a:r>
              <a:rPr lang="en-US" b="0" i="0" dirty="0">
                <a:solidFill>
                  <a:srgbClr val="000000"/>
                </a:solidFill>
                <a:effectLst/>
                <a:latin typeface="inter-regular"/>
              </a:rPr>
              <a:t>  (Only </a:t>
            </a:r>
            <a:r>
              <a:rPr lang="en-US" b="0" i="0" dirty="0">
                <a:solidFill>
                  <a:srgbClr val="0000FF"/>
                </a:solidFill>
                <a:effectLst/>
                <a:latin typeface="inter-regular"/>
              </a:rPr>
              <a:t>"True"</a:t>
            </a:r>
            <a:r>
              <a:rPr lang="en-US" b="0" i="0" dirty="0">
                <a:solidFill>
                  <a:srgbClr val="000000"/>
                </a:solidFill>
                <a:effectLst/>
                <a:latin typeface="inter-regular"/>
              </a:rPr>
              <a:t> is exercised)  </a:t>
            </a:r>
          </a:p>
          <a:p>
            <a:pPr algn="just"/>
            <a:r>
              <a:rPr lang="en-US" dirty="0">
                <a:solidFill>
                  <a:srgbClr val="000000"/>
                </a:solidFill>
                <a:latin typeface="inter-regular"/>
              </a:rPr>
              <a:t> </a:t>
            </a:r>
            <a:r>
              <a:rPr lang="en-US" b="0" i="0" dirty="0">
                <a:solidFill>
                  <a:srgbClr val="000000"/>
                </a:solidFill>
                <a:effectLst/>
                <a:latin typeface="inter-regular"/>
              </a:rPr>
              <a:t>=</a:t>
            </a:r>
            <a:r>
              <a:rPr lang="en-US" b="0" i="0" dirty="0">
                <a:solidFill>
                  <a:srgbClr val="C00000"/>
                </a:solidFill>
                <a:effectLst/>
                <a:latin typeface="inter-regular"/>
              </a:rPr>
              <a:t>100</a:t>
            </a:r>
            <a:r>
              <a:rPr lang="en-US" b="0" i="0" dirty="0">
                <a:solidFill>
                  <a:srgbClr val="000000"/>
                </a:solidFill>
                <a:effectLst/>
                <a:latin typeface="inter-regular"/>
              </a:rPr>
              <a:t>/</a:t>
            </a:r>
            <a:r>
              <a:rPr lang="en-US" b="0" i="0" dirty="0">
                <a:solidFill>
                  <a:srgbClr val="C00000"/>
                </a:solidFill>
                <a:effectLst/>
                <a:latin typeface="inter-regular"/>
              </a:rPr>
              <a:t>2</a:t>
            </a:r>
            <a:r>
              <a:rPr lang="en-US" b="0" i="0" dirty="0">
                <a:solidFill>
                  <a:srgbClr val="000000"/>
                </a:solidFill>
                <a:effectLst/>
                <a:latin typeface="inter-regular"/>
              </a:rPr>
              <a:t>  = </a:t>
            </a:r>
            <a:r>
              <a:rPr lang="en-US" b="0" i="0" dirty="0">
                <a:solidFill>
                  <a:srgbClr val="C00000"/>
                </a:solidFill>
                <a:effectLst/>
                <a:latin typeface="inter-regular"/>
              </a:rPr>
              <a:t>50</a:t>
            </a:r>
            <a:r>
              <a:rPr lang="en-US" b="0" i="0" dirty="0">
                <a:solidFill>
                  <a:srgbClr val="000000"/>
                </a:solidFill>
                <a:effectLst/>
                <a:latin typeface="inter-regular"/>
              </a:rPr>
              <a:t> , Decision Coverage is </a:t>
            </a:r>
            <a:r>
              <a:rPr lang="en-US" b="0" i="0" dirty="0">
                <a:solidFill>
                  <a:srgbClr val="C00000"/>
                </a:solidFill>
                <a:effectLst/>
                <a:latin typeface="inter-regular"/>
              </a:rPr>
              <a:t>50</a:t>
            </a:r>
            <a:r>
              <a:rPr lang="en-US" b="0" i="0" dirty="0">
                <a:solidFill>
                  <a:srgbClr val="000000"/>
                </a:solidFill>
                <a:effectLst/>
                <a:latin typeface="inter-regular"/>
              </a:rPr>
              <a:t>%   </a:t>
            </a:r>
          </a:p>
        </p:txBody>
      </p:sp>
    </p:spTree>
    <p:extLst>
      <p:ext uri="{BB962C8B-B14F-4D97-AF65-F5344CB8AC3E}">
        <p14:creationId xmlns:p14="http://schemas.microsoft.com/office/powerpoint/2010/main" val="1498670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CC8C-1866-42E1-AFB7-BDC7B424D7DA}"/>
              </a:ext>
            </a:extLst>
          </p:cNvPr>
          <p:cNvSpPr>
            <a:spLocks noGrp="1"/>
          </p:cNvSpPr>
          <p:nvPr>
            <p:ph type="title"/>
          </p:nvPr>
        </p:nvSpPr>
        <p:spPr>
          <a:xfrm>
            <a:off x="1097280" y="159026"/>
            <a:ext cx="10058400" cy="1337265"/>
          </a:xfrm>
        </p:spPr>
        <p:txBody>
          <a:bodyPr>
            <a:no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When do we write Test Cases?</a:t>
            </a:r>
            <a:r>
              <a:rPr lang="en-US" sz="3200" i="0" dirty="0">
                <a:solidFill>
                  <a:srgbClr val="273239"/>
                </a:solidFill>
                <a:effectLst/>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FB6D62-589E-40B9-889D-5A654AF1EAC0}"/>
              </a:ext>
            </a:extLst>
          </p:cNvPr>
          <p:cNvSpPr>
            <a:spLocks noGrp="1"/>
          </p:cNvSpPr>
          <p:nvPr>
            <p:ph idx="1"/>
          </p:nvPr>
        </p:nvSpPr>
        <p:spPr>
          <a:xfrm>
            <a:off x="1229802" y="1805049"/>
            <a:ext cx="10058400" cy="4476997"/>
          </a:xfrm>
        </p:spPr>
        <p:txBody>
          <a:bodyPr>
            <a:normAutofit/>
          </a:bodyPr>
          <a:lstStyle/>
          <a:p>
            <a:pPr algn="just" rtl="0" fontAlgn="base"/>
            <a:r>
              <a:rPr lang="en-US" sz="2400" b="0" i="0" dirty="0">
                <a:solidFill>
                  <a:schemeClr val="tx1"/>
                </a:solidFill>
                <a:effectLst/>
                <a:latin typeface="Times New Roman" panose="02020603050405020304" pitchFamily="18" charset="0"/>
                <a:cs typeface="Times New Roman" panose="02020603050405020304" pitchFamily="18" charset="0"/>
              </a:rPr>
              <a:t>Test cases are written in different situations:</a:t>
            </a:r>
          </a:p>
          <a:p>
            <a:pPr algn="l" fontAlgn="base">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Before development:</a:t>
            </a:r>
            <a:r>
              <a:rPr lang="en-US" sz="2400" b="0" i="0" dirty="0">
                <a:solidFill>
                  <a:schemeClr val="tx1"/>
                </a:solidFill>
                <a:effectLst/>
                <a:latin typeface="Times New Roman" panose="02020603050405020304" pitchFamily="18" charset="0"/>
                <a:cs typeface="Times New Roman" panose="02020603050405020304" pitchFamily="18" charset="0"/>
              </a:rPr>
              <a:t> Test cases could be written before the actual coding as that would help to identify the requirement of the product/software and carry out the test later when the product/software gets developed. </a:t>
            </a:r>
          </a:p>
          <a:p>
            <a:pPr algn="l" fontAlgn="base">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After development:</a:t>
            </a:r>
            <a:r>
              <a:rPr lang="en-US" sz="2400" b="0" i="0" dirty="0">
                <a:solidFill>
                  <a:schemeClr val="tx1"/>
                </a:solidFill>
                <a:effectLst/>
                <a:latin typeface="Times New Roman" panose="02020603050405020304" pitchFamily="18" charset="0"/>
                <a:cs typeface="Times New Roman" panose="02020603050405020304" pitchFamily="18" charset="0"/>
              </a:rPr>
              <a:t> Test cases are also written directly after coming up with a product/software or after developing the feature but before the launching of a product/software as needed to test the working of that particular feature. </a:t>
            </a:r>
          </a:p>
          <a:p>
            <a:pPr algn="l" fontAlgn="base">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During development:</a:t>
            </a:r>
            <a:r>
              <a:rPr lang="en-US" sz="2400" b="0" i="0" dirty="0">
                <a:solidFill>
                  <a:schemeClr val="tx1"/>
                </a:solidFill>
                <a:effectLst/>
                <a:latin typeface="Times New Roman" panose="02020603050405020304" pitchFamily="18" charset="0"/>
                <a:cs typeface="Times New Roman" panose="02020603050405020304" pitchFamily="18" charset="0"/>
              </a:rPr>
              <a:t> Test cases are sometimes written during the development time, parallelly. so whenever a part of the module/software gets developed it gets tested as well.   </a:t>
            </a:r>
          </a:p>
          <a:p>
            <a:pPr marL="0" indent="0" algn="just" fontAlgn="base">
              <a:buNone/>
            </a:pPr>
            <a:endParaRPr lang="en-US" sz="2200" b="0" i="0" dirty="0">
              <a:solidFill>
                <a:schemeClr val="tx1"/>
              </a:solidFill>
              <a:effectLst/>
            </a:endParaRPr>
          </a:p>
        </p:txBody>
      </p:sp>
    </p:spTree>
    <p:extLst>
      <p:ext uri="{BB962C8B-B14F-4D97-AF65-F5344CB8AC3E}">
        <p14:creationId xmlns:p14="http://schemas.microsoft.com/office/powerpoint/2010/main" val="3971303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2E1E-C6D5-4E84-B069-090F14DC50B4}"/>
              </a:ext>
            </a:extLst>
          </p:cNvPr>
          <p:cNvSpPr>
            <a:spLocks noGrp="1"/>
          </p:cNvSpPr>
          <p:nvPr>
            <p:ph type="title"/>
          </p:nvPr>
        </p:nvSpPr>
        <p:spPr/>
        <p:txBody>
          <a:bodyPr>
            <a:normAutofit/>
          </a:bodyPr>
          <a:lstStyle/>
          <a:p>
            <a:r>
              <a:rPr lang="en-US" sz="3200" b="1" i="0" dirty="0">
                <a:solidFill>
                  <a:srgbClr val="222222"/>
                </a:solidFill>
                <a:effectLst/>
                <a:latin typeface="Times New Roman" panose="02020603050405020304" pitchFamily="18" charset="0"/>
                <a:cs typeface="Times New Roman" panose="02020603050405020304" pitchFamily="18" charset="0"/>
              </a:rPr>
              <a:t>Decision Coverage: Example of decision coverage Consider the following code-</a:t>
            </a:r>
            <a:endParaRPr lang="en-US" sz="3200" dirty="0"/>
          </a:p>
        </p:txBody>
      </p:sp>
      <p:sp>
        <p:nvSpPr>
          <p:cNvPr id="3" name="Content Placeholder 2">
            <a:extLst>
              <a:ext uri="{FF2B5EF4-FFF2-40B4-BE49-F238E27FC236}">
                <a16:creationId xmlns:a16="http://schemas.microsoft.com/office/drawing/2014/main" id="{9530C3ED-A0EC-4A99-AD6D-842411E04BAE}"/>
              </a:ext>
            </a:extLst>
          </p:cNvPr>
          <p:cNvSpPr>
            <a:spLocks noGrp="1"/>
          </p:cNvSpPr>
          <p:nvPr>
            <p:ph idx="1"/>
          </p:nvPr>
        </p:nvSpPr>
        <p:spPr>
          <a:xfrm>
            <a:off x="1097280" y="1845733"/>
            <a:ext cx="10058400" cy="4402183"/>
          </a:xfrm>
        </p:spPr>
        <p:txBody>
          <a:bodyPr/>
          <a:lstStyle/>
          <a:p>
            <a:r>
              <a:rPr lang="en-US" b="1" i="0" dirty="0">
                <a:solidFill>
                  <a:srgbClr val="333333"/>
                </a:solidFill>
                <a:effectLst/>
                <a:latin typeface="Times New Roman" panose="02020603050405020304" pitchFamily="18" charset="0"/>
                <a:cs typeface="Times New Roman" panose="02020603050405020304" pitchFamily="18" charset="0"/>
              </a:rPr>
              <a:t>Scenario 2:Value of a is 3 (a=3)</a:t>
            </a:r>
          </a:p>
          <a:p>
            <a:r>
              <a:rPr lang="en-US" dirty="0">
                <a:solidFill>
                  <a:schemeClr val="tx1"/>
                </a:solidFill>
                <a:latin typeface="Times New Roman" panose="02020603050405020304" pitchFamily="18" charset="0"/>
                <a:cs typeface="Times New Roman" panose="02020603050405020304" pitchFamily="18" charset="0"/>
              </a:rPr>
              <a:t>Test (int a=3)   </a:t>
            </a:r>
          </a:p>
          <a:p>
            <a:r>
              <a:rPr lang="en-US" dirty="0">
                <a:solidFill>
                  <a:schemeClr val="tx1"/>
                </a:solidFill>
                <a:latin typeface="Times New Roman" panose="02020603050405020304" pitchFamily="18" charset="0"/>
                <a:cs typeface="Times New Roman" panose="02020603050405020304" pitchFamily="18" charset="0"/>
              </a:rPr>
              <a:t>{ if (a&gt;4)   </a:t>
            </a:r>
          </a:p>
          <a:p>
            <a:r>
              <a:rPr lang="en-US" dirty="0">
                <a:solidFill>
                  <a:schemeClr val="tx1"/>
                </a:solidFill>
                <a:latin typeface="Times New Roman" panose="02020603050405020304" pitchFamily="18" charset="0"/>
                <a:cs typeface="Times New Roman" panose="02020603050405020304" pitchFamily="18" charset="0"/>
              </a:rPr>
              <a:t>a=a*3   </a:t>
            </a:r>
          </a:p>
          <a:p>
            <a:r>
              <a:rPr lang="en-US" dirty="0">
                <a:solidFill>
                  <a:schemeClr val="tx1"/>
                </a:solidFill>
                <a:latin typeface="Times New Roman" panose="02020603050405020304" pitchFamily="18" charset="0"/>
                <a:cs typeface="Times New Roman" panose="02020603050405020304" pitchFamily="18" charset="0"/>
              </a:rPr>
              <a:t>print (a)   </a:t>
            </a:r>
          </a:p>
          <a:p>
            <a:r>
              <a:rPr lang="en-US" dirty="0">
                <a:solidFill>
                  <a:schemeClr val="tx1"/>
                </a:solidFill>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F9770F1F-62E7-4610-871B-52AAB6AC1EDA}"/>
              </a:ext>
            </a:extLst>
          </p:cNvPr>
          <p:cNvPicPr>
            <a:picLocks noChangeAspect="1"/>
          </p:cNvPicPr>
          <p:nvPr/>
        </p:nvPicPr>
        <p:blipFill>
          <a:blip r:embed="rId2"/>
          <a:stretch>
            <a:fillRect/>
          </a:stretch>
        </p:blipFill>
        <p:spPr>
          <a:xfrm>
            <a:off x="6255129" y="1845734"/>
            <a:ext cx="4900551" cy="4293809"/>
          </a:xfrm>
          <a:prstGeom prst="rect">
            <a:avLst/>
          </a:prstGeom>
        </p:spPr>
      </p:pic>
      <p:sp>
        <p:nvSpPr>
          <p:cNvPr id="6" name="TextBox 5">
            <a:extLst>
              <a:ext uri="{FF2B5EF4-FFF2-40B4-BE49-F238E27FC236}">
                <a16:creationId xmlns:a16="http://schemas.microsoft.com/office/drawing/2014/main" id="{AAAA8318-9EB2-4CB5-9DA2-2EE130893F03}"/>
              </a:ext>
            </a:extLst>
          </p:cNvPr>
          <p:cNvSpPr txBox="1"/>
          <p:nvPr/>
        </p:nvSpPr>
        <p:spPr>
          <a:xfrm>
            <a:off x="1097280" y="4817497"/>
            <a:ext cx="4104112" cy="646331"/>
          </a:xfrm>
          <a:prstGeom prst="rect">
            <a:avLst/>
          </a:prstGeom>
          <a:noFill/>
        </p:spPr>
        <p:txBody>
          <a:bodyPr wrap="square">
            <a:sp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DC= ½*</a:t>
            </a:r>
            <a:r>
              <a:rPr lang="en-US" b="0" i="0" dirty="0">
                <a:solidFill>
                  <a:srgbClr val="C00000"/>
                </a:solidFill>
                <a:effectLst/>
                <a:latin typeface="Times New Roman" panose="02020603050405020304" pitchFamily="18" charset="0"/>
                <a:cs typeface="Times New Roman" panose="02020603050405020304" pitchFamily="18" charset="0"/>
              </a:rPr>
              <a:t>100</a:t>
            </a:r>
            <a:r>
              <a:rPr lang="en-US" b="0" i="0" dirty="0">
                <a:solidFill>
                  <a:srgbClr val="000000"/>
                </a:solidFill>
                <a:effectLst/>
                <a:latin typeface="Times New Roman" panose="02020603050405020304" pitchFamily="18" charset="0"/>
                <a:cs typeface="Times New Roman" panose="02020603050405020304" pitchFamily="18" charset="0"/>
              </a:rPr>
              <a:t>  (Only </a:t>
            </a:r>
            <a:r>
              <a:rPr lang="en-US" b="0" i="0" dirty="0">
                <a:solidFill>
                  <a:srgbClr val="0000FF"/>
                </a:solidFill>
                <a:effectLst/>
                <a:latin typeface="Times New Roman" panose="02020603050405020304" pitchFamily="18" charset="0"/>
                <a:cs typeface="Times New Roman" panose="02020603050405020304" pitchFamily="18" charset="0"/>
              </a:rPr>
              <a:t>"False"</a:t>
            </a:r>
            <a:r>
              <a:rPr lang="en-US" b="0" i="0" dirty="0">
                <a:solidFill>
                  <a:srgbClr val="000000"/>
                </a:solidFill>
                <a:effectLst/>
                <a:latin typeface="Times New Roman" panose="02020603050405020304" pitchFamily="18" charset="0"/>
                <a:cs typeface="Times New Roman" panose="02020603050405020304" pitchFamily="18" charset="0"/>
              </a:rPr>
              <a:t> is exercised) =</a:t>
            </a:r>
            <a:r>
              <a:rPr lang="en-US" b="0" i="0" dirty="0">
                <a:solidFill>
                  <a:srgbClr val="C00000"/>
                </a:solidFill>
                <a:effectLst/>
                <a:latin typeface="Times New Roman" panose="02020603050405020304" pitchFamily="18" charset="0"/>
                <a:cs typeface="Times New Roman" panose="02020603050405020304" pitchFamily="18" charset="0"/>
              </a:rPr>
              <a:t>100</a:t>
            </a:r>
            <a:r>
              <a:rPr lang="en-US" b="0" i="0" dirty="0">
                <a:solidFill>
                  <a:srgbClr val="000000"/>
                </a:solidFill>
                <a:effectLst/>
                <a:latin typeface="Times New Roman" panose="02020603050405020304" pitchFamily="18" charset="0"/>
                <a:cs typeface="Times New Roman" panose="02020603050405020304" pitchFamily="18" charset="0"/>
              </a:rPr>
              <a:t>/</a:t>
            </a:r>
            <a:r>
              <a:rPr lang="en-US" b="0" i="0" dirty="0">
                <a:solidFill>
                  <a:srgbClr val="C00000"/>
                </a:solidFill>
                <a:effectLst/>
                <a:latin typeface="Times New Roman" panose="02020603050405020304" pitchFamily="18" charset="0"/>
                <a:cs typeface="Times New Roman" panose="02020603050405020304" pitchFamily="18" charset="0"/>
              </a:rPr>
              <a:t>2</a:t>
            </a:r>
            <a:r>
              <a:rPr lang="en-US" b="0" i="0" dirty="0">
                <a:solidFill>
                  <a:srgbClr val="000000"/>
                </a:solidFill>
                <a:effectLst/>
                <a:latin typeface="Times New Roman" panose="02020603050405020304" pitchFamily="18" charset="0"/>
                <a:cs typeface="Times New Roman" panose="02020603050405020304" pitchFamily="18" charset="0"/>
              </a:rPr>
              <a:t>   = </a:t>
            </a:r>
            <a:r>
              <a:rPr lang="en-US" b="0" i="0" dirty="0">
                <a:solidFill>
                  <a:srgbClr val="C00000"/>
                </a:solidFill>
                <a:effectLst/>
                <a:latin typeface="Times New Roman" panose="02020603050405020304" pitchFamily="18" charset="0"/>
                <a:cs typeface="Times New Roman" panose="02020603050405020304" pitchFamily="18" charset="0"/>
              </a:rPr>
              <a:t>50</a:t>
            </a:r>
            <a:r>
              <a:rPr lang="en-US" b="0" i="0" dirty="0">
                <a:solidFill>
                  <a:srgbClr val="000000"/>
                </a:solidFill>
                <a:effectLst/>
                <a:latin typeface="Times New Roman" panose="02020603050405020304" pitchFamily="18" charset="0"/>
                <a:cs typeface="Times New Roman" panose="02020603050405020304" pitchFamily="18" charset="0"/>
              </a:rPr>
              <a:t>  Decision Coverage = </a:t>
            </a:r>
            <a:r>
              <a:rPr lang="en-US" b="0" i="0" dirty="0">
                <a:solidFill>
                  <a:srgbClr val="C00000"/>
                </a:solidFill>
                <a:effectLst/>
                <a:latin typeface="Times New Roman" panose="02020603050405020304" pitchFamily="18" charset="0"/>
                <a:cs typeface="Times New Roman" panose="02020603050405020304" pitchFamily="18" charset="0"/>
              </a:rPr>
              <a:t>50</a:t>
            </a:r>
            <a:r>
              <a:rPr lang="en-US" b="0" i="0" dirty="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3073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3AD-1586-4E4D-9372-B3810F09DBB0}"/>
              </a:ext>
            </a:extLst>
          </p:cNvPr>
          <p:cNvSpPr>
            <a:spLocks noGrp="1"/>
          </p:cNvSpPr>
          <p:nvPr>
            <p:ph type="title"/>
          </p:nvPr>
        </p:nvSpPr>
        <p:spPr>
          <a:xfrm>
            <a:off x="1097280" y="286603"/>
            <a:ext cx="10058400" cy="1409675"/>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Branch Coverage: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080EF2-455A-4B07-8551-E39039F48840}"/>
              </a:ext>
            </a:extLst>
          </p:cNvPr>
          <p:cNvSpPr>
            <a:spLocks noGrp="1"/>
          </p:cNvSpPr>
          <p:nvPr>
            <p:ph idx="1"/>
          </p:nvPr>
        </p:nvSpPr>
        <p:spPr>
          <a:xfrm>
            <a:off x="1097279" y="1845734"/>
            <a:ext cx="10188341" cy="4270058"/>
          </a:xfrm>
        </p:spPr>
        <p:txBody>
          <a:bodyPr>
            <a:normAutofit/>
          </a:bodyPr>
          <a:lstStyle/>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Branch coverage technique is used to cover all branches of the control flow graph. </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It covers all the possible outcomes (true and false) of each condition of decision point at least once. </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Branch coverage technique is a white-box testing technique that ensures that every branch of each decision point must be executed.</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However, branch coverage technique and decision coverage technique are very similar, but there is a key difference between the two. Decision coverage technique covers all branches of each decision point whereas branch testing covers all branches of every decision point of the code.</a:t>
            </a:r>
          </a:p>
          <a:p>
            <a:pPr marL="0" indent="0" algn="l">
              <a:buNone/>
            </a:pPr>
            <a:r>
              <a:rPr lang="en-US" b="1" dirty="0">
                <a:solidFill>
                  <a:schemeClr val="tx1"/>
                </a:solidFill>
                <a:latin typeface="Times New Roman" panose="02020603050405020304" pitchFamily="18" charset="0"/>
                <a:cs typeface="Times New Roman" panose="02020603050405020304" pitchFamily="18" charset="0"/>
              </a:rPr>
              <a:t>    </a:t>
            </a:r>
            <a:r>
              <a:rPr lang="en-US" b="1" i="0" dirty="0">
                <a:solidFill>
                  <a:srgbClr val="222222"/>
                </a:solidFill>
                <a:effectLst/>
                <a:latin typeface="Source Sans Pro" panose="020B0503030403020204" pitchFamily="34" charset="0"/>
              </a:rPr>
              <a:t>The formula to calculate Branch Coverage:</a:t>
            </a:r>
            <a:endParaRPr lang="en-US" b="0" i="0" dirty="0">
              <a:solidFill>
                <a:srgbClr val="222222"/>
              </a:solidFill>
              <a:effectLst/>
              <a:latin typeface="Source Sans Pro" panose="020B0503030403020204" pitchFamily="34"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76C003B-8EDB-4B3B-A68F-BDBD94444C76}"/>
              </a:ext>
            </a:extLst>
          </p:cNvPr>
          <p:cNvPicPr>
            <a:picLocks noChangeAspect="1"/>
          </p:cNvPicPr>
          <p:nvPr/>
        </p:nvPicPr>
        <p:blipFill>
          <a:blip r:embed="rId2"/>
          <a:stretch>
            <a:fillRect/>
          </a:stretch>
        </p:blipFill>
        <p:spPr>
          <a:xfrm>
            <a:off x="1382287" y="5142015"/>
            <a:ext cx="6127666" cy="973777"/>
          </a:xfrm>
          <a:prstGeom prst="rect">
            <a:avLst/>
          </a:prstGeom>
        </p:spPr>
      </p:pic>
    </p:spTree>
    <p:extLst>
      <p:ext uri="{BB962C8B-B14F-4D97-AF65-F5344CB8AC3E}">
        <p14:creationId xmlns:p14="http://schemas.microsoft.com/office/powerpoint/2010/main" val="3707231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3AD-1586-4E4D-9372-B3810F09DBB0}"/>
              </a:ext>
            </a:extLst>
          </p:cNvPr>
          <p:cNvSpPr>
            <a:spLocks noGrp="1"/>
          </p:cNvSpPr>
          <p:nvPr>
            <p:ph type="title"/>
          </p:nvPr>
        </p:nvSpPr>
        <p:spPr>
          <a:xfrm>
            <a:off x="1097280" y="286603"/>
            <a:ext cx="10058400" cy="1409675"/>
          </a:xfrm>
        </p:spPr>
        <p:txBody>
          <a:bodyPr>
            <a:normAutofit/>
          </a:bodyPr>
          <a:lstStyle/>
          <a:p>
            <a:r>
              <a:rPr lang="en-US" sz="3200" b="1" dirty="0">
                <a:solidFill>
                  <a:srgbClr val="273239"/>
                </a:solidFill>
                <a:latin typeface="Times New Roman" panose="02020603050405020304" pitchFamily="18" charset="0"/>
                <a:cs typeface="Times New Roman" panose="02020603050405020304" pitchFamily="18" charset="0"/>
              </a:rPr>
              <a:t>Branch </a:t>
            </a:r>
            <a:r>
              <a:rPr lang="en-US" sz="3200" b="1" i="0" dirty="0">
                <a:solidFill>
                  <a:srgbClr val="273239"/>
                </a:solidFill>
                <a:effectLst/>
                <a:latin typeface="Times New Roman" panose="02020603050405020304" pitchFamily="18" charset="0"/>
                <a:cs typeface="Times New Roman" panose="02020603050405020304" pitchFamily="18" charset="0"/>
              </a:rPr>
              <a:t>Coverage : </a:t>
            </a:r>
            <a:r>
              <a:rPr lang="en-US" sz="3200" b="1" i="0" dirty="0">
                <a:solidFill>
                  <a:srgbClr val="222222"/>
                </a:solidFill>
                <a:effectLst/>
                <a:latin typeface="Times New Roman" panose="02020603050405020304" pitchFamily="18" charset="0"/>
                <a:cs typeface="Times New Roman" panose="02020603050405020304" pitchFamily="18" charset="0"/>
              </a:rPr>
              <a:t>Example of Branch Coverage</a:t>
            </a:r>
            <a:br>
              <a:rPr lang="en-US" sz="1200" b="1" i="0" dirty="0">
                <a:solidFill>
                  <a:srgbClr val="222222"/>
                </a:solidFill>
                <a:effectLst/>
                <a:latin typeface="Source Sans Pro" panose="020B0503030403020204" pitchFamily="34"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080EF2-455A-4B07-8551-E39039F48840}"/>
              </a:ext>
            </a:extLst>
          </p:cNvPr>
          <p:cNvSpPr>
            <a:spLocks noGrp="1"/>
          </p:cNvSpPr>
          <p:nvPr>
            <p:ph idx="1"/>
          </p:nvPr>
        </p:nvSpPr>
        <p:spPr>
          <a:xfrm>
            <a:off x="1097279" y="1845734"/>
            <a:ext cx="3059085" cy="425818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`1.Read X  </a:t>
            </a:r>
          </a:p>
          <a:p>
            <a:pPr marL="0" indent="0">
              <a:buNone/>
            </a:pPr>
            <a:r>
              <a:rPr lang="en-US" dirty="0">
                <a:solidFill>
                  <a:schemeClr val="tx1"/>
                </a:solidFill>
                <a:latin typeface="Times New Roman" panose="02020603050405020304" pitchFamily="18" charset="0"/>
                <a:cs typeface="Times New Roman" panose="02020603050405020304" pitchFamily="18" charset="0"/>
              </a:rPr>
              <a:t>2.Read Y  </a:t>
            </a:r>
          </a:p>
          <a:p>
            <a:pPr marL="0" indent="0">
              <a:buNone/>
            </a:pPr>
            <a:r>
              <a:rPr lang="en-US" dirty="0">
                <a:solidFill>
                  <a:schemeClr val="tx1"/>
                </a:solidFill>
                <a:latin typeface="Times New Roman" panose="02020603050405020304" pitchFamily="18" charset="0"/>
                <a:cs typeface="Times New Roman" panose="02020603050405020304" pitchFamily="18" charset="0"/>
              </a:rPr>
              <a:t>3.IF X+Y &gt; 100 THEN  </a:t>
            </a:r>
          </a:p>
          <a:p>
            <a:pPr marL="0" indent="0">
              <a:buNone/>
            </a:pPr>
            <a:r>
              <a:rPr lang="en-US" dirty="0">
                <a:solidFill>
                  <a:schemeClr val="tx1"/>
                </a:solidFill>
                <a:latin typeface="Times New Roman" panose="02020603050405020304" pitchFamily="18" charset="0"/>
                <a:cs typeface="Times New Roman" panose="02020603050405020304" pitchFamily="18" charset="0"/>
              </a:rPr>
              <a:t>4.Print "Large"  </a:t>
            </a:r>
          </a:p>
          <a:p>
            <a:pPr marL="0" indent="0">
              <a:buNone/>
            </a:pPr>
            <a:r>
              <a:rPr lang="en-US" dirty="0">
                <a:solidFill>
                  <a:schemeClr val="tx1"/>
                </a:solidFill>
                <a:latin typeface="Times New Roman" panose="02020603050405020304" pitchFamily="18" charset="0"/>
                <a:cs typeface="Times New Roman" panose="02020603050405020304" pitchFamily="18" charset="0"/>
              </a:rPr>
              <a:t>5.ENDIF  </a:t>
            </a:r>
          </a:p>
          <a:p>
            <a:pPr marL="0" indent="0">
              <a:buNone/>
            </a:pPr>
            <a:r>
              <a:rPr lang="en-US" dirty="0">
                <a:solidFill>
                  <a:schemeClr val="tx1"/>
                </a:solidFill>
                <a:latin typeface="Times New Roman" panose="02020603050405020304" pitchFamily="18" charset="0"/>
                <a:cs typeface="Times New Roman" panose="02020603050405020304" pitchFamily="18" charset="0"/>
              </a:rPr>
              <a:t>6.If X + Y&lt;100 THEN  </a:t>
            </a:r>
          </a:p>
          <a:p>
            <a:pPr marL="0" indent="0">
              <a:buNone/>
            </a:pPr>
            <a:r>
              <a:rPr lang="en-US" dirty="0">
                <a:solidFill>
                  <a:schemeClr val="tx1"/>
                </a:solidFill>
                <a:latin typeface="Times New Roman" panose="02020603050405020304" pitchFamily="18" charset="0"/>
                <a:cs typeface="Times New Roman" panose="02020603050405020304" pitchFamily="18" charset="0"/>
              </a:rPr>
              <a:t>7.Print "Small"  </a:t>
            </a:r>
          </a:p>
          <a:p>
            <a:pPr marL="0" indent="0">
              <a:buNone/>
            </a:pPr>
            <a:r>
              <a:rPr lang="en-US" dirty="0">
                <a:solidFill>
                  <a:schemeClr val="tx1"/>
                </a:solidFill>
                <a:latin typeface="Times New Roman" panose="02020603050405020304" pitchFamily="18" charset="0"/>
                <a:cs typeface="Times New Roman" panose="02020603050405020304" pitchFamily="18" charset="0"/>
              </a:rPr>
              <a:t>8.ENDIF </a:t>
            </a:r>
          </a:p>
        </p:txBody>
      </p:sp>
      <p:pic>
        <p:nvPicPr>
          <p:cNvPr id="7" name="Picture 6">
            <a:extLst>
              <a:ext uri="{FF2B5EF4-FFF2-40B4-BE49-F238E27FC236}">
                <a16:creationId xmlns:a16="http://schemas.microsoft.com/office/drawing/2014/main" id="{8B1DA725-576E-4953-8E33-9FAF99B66E6E}"/>
              </a:ext>
            </a:extLst>
          </p:cNvPr>
          <p:cNvPicPr>
            <a:picLocks noChangeAspect="1"/>
          </p:cNvPicPr>
          <p:nvPr/>
        </p:nvPicPr>
        <p:blipFill>
          <a:blip r:embed="rId2"/>
          <a:stretch>
            <a:fillRect/>
          </a:stretch>
        </p:blipFill>
        <p:spPr>
          <a:xfrm>
            <a:off x="3685307" y="1786357"/>
            <a:ext cx="4093029" cy="4376936"/>
          </a:xfrm>
          <a:prstGeom prst="rect">
            <a:avLst/>
          </a:prstGeom>
        </p:spPr>
      </p:pic>
      <p:sp>
        <p:nvSpPr>
          <p:cNvPr id="12" name="TextBox 11">
            <a:extLst>
              <a:ext uri="{FF2B5EF4-FFF2-40B4-BE49-F238E27FC236}">
                <a16:creationId xmlns:a16="http://schemas.microsoft.com/office/drawing/2014/main" id="{6B2A2497-FCFC-4E0D-8892-5019FAE5908C}"/>
              </a:ext>
            </a:extLst>
          </p:cNvPr>
          <p:cNvSpPr txBox="1"/>
          <p:nvPr/>
        </p:nvSpPr>
        <p:spPr>
          <a:xfrm>
            <a:off x="7481453" y="2040301"/>
            <a:ext cx="4093029" cy="3416320"/>
          </a:xfrm>
          <a:prstGeom prst="rect">
            <a:avLst/>
          </a:prstGeom>
          <a:noFill/>
        </p:spPr>
        <p:txBody>
          <a:bodyPr wrap="square">
            <a:spAutoFit/>
          </a:bodyPr>
          <a:lstStyle/>
          <a:p>
            <a:pPr algn="just"/>
            <a:r>
              <a:rPr lang="en-US" b="0" i="0" dirty="0">
                <a:effectLst/>
                <a:latin typeface="inter-regular"/>
              </a:rPr>
              <a:t>In the above diagram, control flow graph of code is depicted. In the first case traversing through "Yes "decision, the path is </a:t>
            </a:r>
            <a:r>
              <a:rPr lang="en-US" b="1" i="0" dirty="0">
                <a:effectLst/>
                <a:latin typeface="inter-bold"/>
              </a:rPr>
              <a:t>A1-B2-C4-D6-E8</a:t>
            </a:r>
            <a:r>
              <a:rPr lang="en-US" b="0" i="0" dirty="0">
                <a:effectLst/>
                <a:latin typeface="inter-regular"/>
              </a:rPr>
              <a:t>, and the number of covered edges is 1, 2, 4, 5, 6 and 8 but edges 3 and 7 are not covered in this path. To cover these edges, we have to traverse through "No" decision. In the case of "No" decision the path is A1-B3-5-D7, and the number of covered edges is 3 and 7. So by traveling through these two paths, all branches have covered.</a:t>
            </a:r>
            <a:endParaRPr lang="en-US" dirty="0"/>
          </a:p>
        </p:txBody>
      </p:sp>
    </p:spTree>
    <p:extLst>
      <p:ext uri="{BB962C8B-B14F-4D97-AF65-F5344CB8AC3E}">
        <p14:creationId xmlns:p14="http://schemas.microsoft.com/office/powerpoint/2010/main" val="1329117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3AD-1586-4E4D-9372-B3810F09DBB0}"/>
              </a:ext>
            </a:extLst>
          </p:cNvPr>
          <p:cNvSpPr>
            <a:spLocks noGrp="1"/>
          </p:cNvSpPr>
          <p:nvPr>
            <p:ph type="title"/>
          </p:nvPr>
        </p:nvSpPr>
        <p:spPr>
          <a:xfrm>
            <a:off x="1097280" y="286603"/>
            <a:ext cx="10058400" cy="1409675"/>
          </a:xfrm>
        </p:spPr>
        <p:txBody>
          <a:bodyPr>
            <a:normAutofit/>
          </a:bodyPr>
          <a:lstStyle/>
          <a:p>
            <a:r>
              <a:rPr lang="en-US" sz="3200" b="1" dirty="0">
                <a:solidFill>
                  <a:srgbClr val="273239"/>
                </a:solidFill>
                <a:latin typeface="Times New Roman" panose="02020603050405020304" pitchFamily="18" charset="0"/>
                <a:cs typeface="Times New Roman" panose="02020603050405020304" pitchFamily="18" charset="0"/>
              </a:rPr>
              <a:t>Branch </a:t>
            </a:r>
            <a:r>
              <a:rPr lang="en-US" sz="3200" b="1" i="0" dirty="0">
                <a:solidFill>
                  <a:srgbClr val="273239"/>
                </a:solidFill>
                <a:effectLst/>
                <a:latin typeface="Times New Roman" panose="02020603050405020304" pitchFamily="18" charset="0"/>
                <a:cs typeface="Times New Roman" panose="02020603050405020304" pitchFamily="18" charset="0"/>
              </a:rPr>
              <a:t>Coverage:</a:t>
            </a:r>
            <a:endParaRPr lang="en-US" sz="32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42BA212-6C34-4940-9415-310B312902BF}"/>
              </a:ext>
            </a:extLst>
          </p:cNvPr>
          <p:cNvPicPr>
            <a:picLocks noChangeAspect="1"/>
          </p:cNvPicPr>
          <p:nvPr/>
        </p:nvPicPr>
        <p:blipFill>
          <a:blip r:embed="rId2"/>
          <a:stretch>
            <a:fillRect/>
          </a:stretch>
        </p:blipFill>
        <p:spPr>
          <a:xfrm>
            <a:off x="1196377" y="1825211"/>
            <a:ext cx="9776423" cy="3744315"/>
          </a:xfrm>
          <a:prstGeom prst="rect">
            <a:avLst/>
          </a:prstGeom>
        </p:spPr>
      </p:pic>
    </p:spTree>
    <p:extLst>
      <p:ext uri="{BB962C8B-B14F-4D97-AF65-F5344CB8AC3E}">
        <p14:creationId xmlns:p14="http://schemas.microsoft.com/office/powerpoint/2010/main" val="2879522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303AD-1586-4E4D-9372-B3810F09DBB0}"/>
              </a:ext>
            </a:extLst>
          </p:cNvPr>
          <p:cNvSpPr>
            <a:spLocks noGrp="1"/>
          </p:cNvSpPr>
          <p:nvPr>
            <p:ph type="title"/>
          </p:nvPr>
        </p:nvSpPr>
        <p:spPr>
          <a:xfrm>
            <a:off x="1097280" y="286603"/>
            <a:ext cx="10058400" cy="1409675"/>
          </a:xfrm>
        </p:spPr>
        <p:txBody>
          <a:bodyPr>
            <a:normAutofit/>
          </a:bodyPr>
          <a:lstStyle/>
          <a:p>
            <a:r>
              <a:rPr lang="en-US" sz="3200" b="1" dirty="0">
                <a:solidFill>
                  <a:srgbClr val="273239"/>
                </a:solidFill>
                <a:latin typeface="Times New Roman" panose="02020603050405020304" pitchFamily="18" charset="0"/>
                <a:cs typeface="Times New Roman" panose="02020603050405020304" pitchFamily="18" charset="0"/>
              </a:rPr>
              <a:t>Condition </a:t>
            </a:r>
            <a:r>
              <a:rPr lang="en-US" sz="3200" b="1" i="0" dirty="0">
                <a:solidFill>
                  <a:srgbClr val="273239"/>
                </a:solidFill>
                <a:effectLst/>
                <a:latin typeface="Times New Roman" panose="02020603050405020304" pitchFamily="18" charset="0"/>
                <a:cs typeface="Times New Roman" panose="02020603050405020304" pitchFamily="18" charset="0"/>
              </a:rPr>
              <a:t>Coverage:</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080EF2-455A-4B07-8551-E39039F48840}"/>
              </a:ext>
            </a:extLst>
          </p:cNvPr>
          <p:cNvSpPr>
            <a:spLocks noGrp="1"/>
          </p:cNvSpPr>
          <p:nvPr>
            <p:ph idx="1"/>
          </p:nvPr>
        </p:nvSpPr>
        <p:spPr>
          <a:xfrm>
            <a:off x="1097279" y="1845734"/>
            <a:ext cx="10188341" cy="4412562"/>
          </a:xfrm>
        </p:spPr>
        <p:txBody>
          <a:bodyPr>
            <a:normAutofit/>
          </a:bodyPr>
          <a:lstStyle/>
          <a:p>
            <a:pPr algn="just">
              <a:buFont typeface="Wingdings" panose="05000000000000000000" pitchFamily="2" charset="2"/>
              <a:buChar char="q"/>
            </a:pPr>
            <a:r>
              <a:rPr lang="en-US" b="1" i="0" dirty="0">
                <a:solidFill>
                  <a:schemeClr val="tx1"/>
                </a:solidFill>
                <a:effectLst/>
                <a:latin typeface="Times New Roman" panose="02020603050405020304" pitchFamily="18" charset="0"/>
                <a:cs typeface="Times New Roman" panose="02020603050405020304" pitchFamily="18" charset="0"/>
              </a:rPr>
              <a:t>Condition Coverage</a:t>
            </a:r>
            <a:r>
              <a:rPr lang="en-US" b="0" i="0" dirty="0">
                <a:solidFill>
                  <a:schemeClr val="tx1"/>
                </a:solidFill>
                <a:effectLst/>
                <a:latin typeface="Times New Roman" panose="02020603050405020304" pitchFamily="18" charset="0"/>
                <a:cs typeface="Times New Roman" panose="02020603050405020304" pitchFamily="18" charset="0"/>
              </a:rPr>
              <a:t> or expression coverage is a testing method used to test and evaluate the variables or sub-expressions in the conditional statement. </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The goal of condition coverage is to check individual outcomes for each logical condition. Condition coverage offers better sensitivity to the control flow than decision coverage. In this coverage, expressions with logical operands are only considered.</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For example, if an expression has Boolean operations like AND, OR, XOR, which indicates total possibilities.</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Condition coverage does not give a guarantee about full decision coverage.</a:t>
            </a:r>
          </a:p>
          <a:p>
            <a:pPr algn="just">
              <a:buFont typeface="Wingdings" panose="05000000000000000000" pitchFamily="2" charset="2"/>
              <a:buChar char="q"/>
            </a:pPr>
            <a:r>
              <a:rPr lang="en-US" b="1" i="0" dirty="0">
                <a:solidFill>
                  <a:schemeClr val="tx1"/>
                </a:solidFill>
                <a:effectLst/>
                <a:latin typeface="Times New Roman" panose="02020603050405020304" pitchFamily="18" charset="0"/>
                <a:cs typeface="Times New Roman" panose="02020603050405020304" pitchFamily="18" charset="0"/>
              </a:rPr>
              <a:t>The formula to calculate Condition Coverage:</a:t>
            </a:r>
          </a:p>
          <a:p>
            <a:pPr marL="0" indent="0" algn="just">
              <a:buNone/>
            </a:pPr>
            <a:endParaRPr lang="en-US"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B39154-9546-4015-B2B4-1DE6F4F99B4B}"/>
              </a:ext>
            </a:extLst>
          </p:cNvPr>
          <p:cNvPicPr>
            <a:picLocks noChangeAspect="1"/>
          </p:cNvPicPr>
          <p:nvPr/>
        </p:nvPicPr>
        <p:blipFill>
          <a:blip r:embed="rId2"/>
          <a:stretch>
            <a:fillRect/>
          </a:stretch>
        </p:blipFill>
        <p:spPr>
          <a:xfrm>
            <a:off x="4185124" y="5166261"/>
            <a:ext cx="4676775" cy="990600"/>
          </a:xfrm>
          <a:prstGeom prst="rect">
            <a:avLst/>
          </a:prstGeom>
        </p:spPr>
      </p:pic>
    </p:spTree>
    <p:extLst>
      <p:ext uri="{BB962C8B-B14F-4D97-AF65-F5344CB8AC3E}">
        <p14:creationId xmlns:p14="http://schemas.microsoft.com/office/powerpoint/2010/main" val="3466757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3F94-BDE2-4396-8E8B-15C2D9E5AFE9}"/>
              </a:ext>
            </a:extLst>
          </p:cNvPr>
          <p:cNvSpPr>
            <a:spLocks noGrp="1"/>
          </p:cNvSpPr>
          <p:nvPr>
            <p:ph type="title"/>
          </p:nvPr>
        </p:nvSpPr>
        <p:spPr>
          <a:xfrm>
            <a:off x="1097280" y="286604"/>
            <a:ext cx="10058400" cy="1245314"/>
          </a:xfrm>
        </p:spPr>
        <p:txBody>
          <a:bodyPr>
            <a:normAutofit/>
          </a:bodyPr>
          <a:lstStyle/>
          <a:p>
            <a:r>
              <a:rPr lang="en-US" sz="3200" b="1" i="0" dirty="0">
                <a:solidFill>
                  <a:srgbClr val="222222"/>
                </a:solidFill>
                <a:effectLst/>
                <a:latin typeface="Times New Roman" panose="02020603050405020304" pitchFamily="18" charset="0"/>
                <a:cs typeface="Times New Roman" panose="02020603050405020304" pitchFamily="18" charset="0"/>
              </a:rPr>
              <a:t>Example:</a:t>
            </a:r>
            <a:endParaRPr lang="en-US" sz="32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9DC17D4D-850C-4B7E-8946-1CADBEF972C6}"/>
              </a:ext>
            </a:extLst>
          </p:cNvPr>
          <p:cNvPicPr>
            <a:picLocks noGrp="1" noChangeAspect="1"/>
          </p:cNvPicPr>
          <p:nvPr>
            <p:ph idx="1"/>
          </p:nvPr>
        </p:nvPicPr>
        <p:blipFill>
          <a:blip r:embed="rId2"/>
          <a:stretch>
            <a:fillRect/>
          </a:stretch>
        </p:blipFill>
        <p:spPr>
          <a:xfrm>
            <a:off x="2902568" y="1055668"/>
            <a:ext cx="4143375" cy="476250"/>
          </a:xfrm>
        </p:spPr>
      </p:pic>
      <p:sp>
        <p:nvSpPr>
          <p:cNvPr id="11" name="TextBox 10">
            <a:extLst>
              <a:ext uri="{FF2B5EF4-FFF2-40B4-BE49-F238E27FC236}">
                <a16:creationId xmlns:a16="http://schemas.microsoft.com/office/drawing/2014/main" id="{C5A5EB65-6718-453B-A2EF-3480BE89633F}"/>
              </a:ext>
            </a:extLst>
          </p:cNvPr>
          <p:cNvSpPr txBox="1"/>
          <p:nvPr/>
        </p:nvSpPr>
        <p:spPr>
          <a:xfrm>
            <a:off x="1097279" y="1977816"/>
            <a:ext cx="9685515" cy="369332"/>
          </a:xfrm>
          <a:prstGeom prst="rect">
            <a:avLst/>
          </a:prstGeom>
          <a:noFill/>
        </p:spPr>
        <p:txBody>
          <a:bodyPr wrap="square">
            <a:spAutoFit/>
          </a:bodyPr>
          <a:lstStyle/>
          <a:p>
            <a:r>
              <a:rPr lang="en-US" b="1" i="0" dirty="0">
                <a:solidFill>
                  <a:srgbClr val="222222"/>
                </a:solidFill>
                <a:effectLst/>
                <a:latin typeface="Times New Roman" panose="02020603050405020304" pitchFamily="18" charset="0"/>
                <a:cs typeface="Times New Roman" panose="02020603050405020304" pitchFamily="18" charset="0"/>
              </a:rPr>
              <a:t>For the above expression, we have 4 possible combinations</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667DE18-227B-4A3A-9CF2-C6832EBBA19B}"/>
              </a:ext>
            </a:extLst>
          </p:cNvPr>
          <p:cNvSpPr txBox="1"/>
          <p:nvPr/>
        </p:nvSpPr>
        <p:spPr>
          <a:xfrm>
            <a:off x="1097279" y="2347148"/>
            <a:ext cx="1040279"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TT</a:t>
            </a:r>
          </a:p>
          <a:p>
            <a:r>
              <a:rPr lang="en-US" b="1" dirty="0">
                <a:latin typeface="Times New Roman" panose="02020603050405020304" pitchFamily="18" charset="0"/>
                <a:cs typeface="Times New Roman" panose="02020603050405020304" pitchFamily="18" charset="0"/>
              </a:rPr>
              <a:t>FF</a:t>
            </a:r>
          </a:p>
          <a:p>
            <a:r>
              <a:rPr lang="en-US" b="1" dirty="0">
                <a:latin typeface="Times New Roman" panose="02020603050405020304" pitchFamily="18" charset="0"/>
                <a:cs typeface="Times New Roman" panose="02020603050405020304" pitchFamily="18" charset="0"/>
              </a:rPr>
              <a:t>TF</a:t>
            </a:r>
          </a:p>
          <a:p>
            <a:r>
              <a:rPr lang="en-US" b="1" dirty="0">
                <a:latin typeface="Times New Roman" panose="02020603050405020304" pitchFamily="18" charset="0"/>
                <a:cs typeface="Times New Roman" panose="02020603050405020304" pitchFamily="18" charset="0"/>
              </a:rPr>
              <a:t>FT</a:t>
            </a:r>
          </a:p>
        </p:txBody>
      </p:sp>
      <p:pic>
        <p:nvPicPr>
          <p:cNvPr id="15" name="Picture 14">
            <a:extLst>
              <a:ext uri="{FF2B5EF4-FFF2-40B4-BE49-F238E27FC236}">
                <a16:creationId xmlns:a16="http://schemas.microsoft.com/office/drawing/2014/main" id="{82B8BBFB-14CB-4980-81BA-368EC50CCACA}"/>
              </a:ext>
            </a:extLst>
          </p:cNvPr>
          <p:cNvPicPr>
            <a:picLocks noChangeAspect="1"/>
          </p:cNvPicPr>
          <p:nvPr/>
        </p:nvPicPr>
        <p:blipFill>
          <a:blip r:embed="rId3"/>
          <a:stretch>
            <a:fillRect/>
          </a:stretch>
        </p:blipFill>
        <p:spPr>
          <a:xfrm>
            <a:off x="2565070" y="2533064"/>
            <a:ext cx="6875813" cy="2537700"/>
          </a:xfrm>
          <a:prstGeom prst="rect">
            <a:avLst/>
          </a:prstGeom>
        </p:spPr>
      </p:pic>
    </p:spTree>
    <p:extLst>
      <p:ext uri="{BB962C8B-B14F-4D97-AF65-F5344CB8AC3E}">
        <p14:creationId xmlns:p14="http://schemas.microsoft.com/office/powerpoint/2010/main" val="2862199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087C-F25A-4E51-BC3F-C9E5B1AA9DD1}"/>
              </a:ext>
            </a:extLst>
          </p:cNvPr>
          <p:cNvSpPr>
            <a:spLocks noGrp="1"/>
          </p:cNvSpPr>
          <p:nvPr>
            <p:ph type="title"/>
          </p:nvPr>
        </p:nvSpPr>
        <p:spPr>
          <a:xfrm>
            <a:off x="1097280" y="890649"/>
            <a:ext cx="10058400" cy="846711"/>
          </a:xfrm>
        </p:spPr>
        <p:txBody>
          <a:bodyPr>
            <a:normAutofit/>
          </a:bodyPr>
          <a:lstStyle/>
          <a:p>
            <a:r>
              <a:rPr lang="en-US" sz="3200" b="0" i="0" u="none" strike="noStrike" baseline="0" dirty="0">
                <a:solidFill>
                  <a:schemeClr val="tx1"/>
                </a:solidFill>
                <a:latin typeface="Times New Roman" panose="02020603050405020304" pitchFamily="18" charset="0"/>
                <a:cs typeface="Times New Roman" panose="02020603050405020304" pitchFamily="18" charset="0"/>
              </a:rPr>
              <a:t>Pre-condition and post-condition: 	</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AE038A-FA44-4F89-BAC4-8D8D6B4DA9A5}"/>
              </a:ext>
            </a:extLst>
          </p:cNvPr>
          <p:cNvSpPr>
            <a:spLocks noGrp="1"/>
          </p:cNvSpPr>
          <p:nvPr>
            <p:ph idx="1"/>
          </p:nvPr>
        </p:nvSpPr>
        <p:spPr>
          <a:xfrm>
            <a:off x="1097280" y="1845733"/>
            <a:ext cx="10058400" cy="4388811"/>
          </a:xfrm>
        </p:spPr>
        <p:txBody>
          <a:bodyPr>
            <a:normAutofit/>
          </a:bodyPr>
          <a:lstStyle/>
          <a:p>
            <a:pPr algn="just">
              <a:buFont typeface="Wingdings" panose="05000000000000000000" pitchFamily="2" charset="2"/>
              <a:buChar char="§"/>
            </a:pPr>
            <a:r>
              <a:rPr lang="en-US" b="0" dirty="0">
                <a:solidFill>
                  <a:schemeClr val="tx1"/>
                </a:solidFill>
                <a:effectLst/>
                <a:latin typeface="Times New Roman" panose="02020603050405020304" pitchFamily="18" charset="0"/>
                <a:cs typeface="Times New Roman" panose="02020603050405020304" pitchFamily="18" charset="0"/>
              </a:rPr>
              <a:t>A precondition is a condition that must be true before a method runs for it to work. The operation is not guaranteed to perform as it should unless the precondition has been met</a:t>
            </a:r>
          </a:p>
          <a:p>
            <a:pPr algn="just">
              <a:buFont typeface="Wingdings" panose="05000000000000000000" pitchFamily="2" charset="2"/>
              <a:buChar char="§"/>
            </a:pPr>
            <a:r>
              <a:rPr lang="en-US" b="0" dirty="0">
                <a:solidFill>
                  <a:schemeClr val="tx1"/>
                </a:solidFill>
                <a:effectLst/>
                <a:latin typeface="Times New Roman" panose="02020603050405020304" pitchFamily="18" charset="0"/>
                <a:cs typeface="Times New Roman" panose="02020603050405020304" pitchFamily="18" charset="0"/>
              </a:rPr>
              <a:t>A postcondition is a condition</a:t>
            </a:r>
            <a:r>
              <a:rPr lang="en-US" dirty="0">
                <a:solidFill>
                  <a:schemeClr val="tx1"/>
                </a:solidFill>
                <a:latin typeface="Times New Roman" panose="02020603050405020304" pitchFamily="18" charset="0"/>
                <a:cs typeface="Times New Roman" panose="02020603050405020304" pitchFamily="18" charset="0"/>
              </a:rPr>
              <a:t> </a:t>
            </a:r>
            <a:r>
              <a:rPr lang="en-US" b="0" dirty="0">
                <a:solidFill>
                  <a:schemeClr val="tx1"/>
                </a:solidFill>
                <a:effectLst/>
                <a:latin typeface="Times New Roman" panose="02020603050405020304" pitchFamily="18" charset="0"/>
                <a:cs typeface="Times New Roman" panose="02020603050405020304" pitchFamily="18" charset="0"/>
              </a:rPr>
              <a:t>that can be guaranteed after a method is finished. If the operation is correct and the precondition(s) met, then the postcondition is guaranteed to be true.</a:t>
            </a:r>
          </a:p>
          <a:p>
            <a:pPr algn="just"/>
            <a:r>
              <a:rPr lang="en-US" b="1" dirty="0">
                <a:solidFill>
                  <a:schemeClr val="tx1"/>
                </a:solidFill>
                <a:effectLst/>
                <a:latin typeface="Times New Roman" panose="02020603050405020304" pitchFamily="18" charset="0"/>
                <a:cs typeface="Times New Roman" panose="02020603050405020304" pitchFamily="18" charset="0"/>
              </a:rPr>
              <a:t>Real world examples</a:t>
            </a:r>
          </a:p>
          <a:p>
            <a:pPr algn="just">
              <a:buFont typeface="Wingdings" panose="05000000000000000000" pitchFamily="2" charset="2"/>
              <a:buChar char="§"/>
            </a:pPr>
            <a:r>
              <a:rPr lang="en-US" b="0" dirty="0">
                <a:solidFill>
                  <a:schemeClr val="tx1"/>
                </a:solidFill>
                <a:effectLst/>
                <a:latin typeface="Times New Roman" panose="02020603050405020304" pitchFamily="18" charset="0"/>
                <a:cs typeface="Times New Roman" panose="02020603050405020304" pitchFamily="18" charset="0"/>
              </a:rPr>
              <a:t>Eating a pizza —</a:t>
            </a:r>
            <a:r>
              <a:rPr lang="en-US" b="1" dirty="0">
                <a:solidFill>
                  <a:schemeClr val="tx1"/>
                </a:solidFill>
                <a:effectLst/>
                <a:latin typeface="Times New Roman" panose="02020603050405020304" pitchFamily="18" charset="0"/>
                <a:cs typeface="Times New Roman" panose="02020603050405020304" pitchFamily="18" charset="0"/>
              </a:rPr>
              <a:t> precondition</a:t>
            </a:r>
            <a:r>
              <a:rPr lang="en-US" b="0" dirty="0">
                <a:solidFill>
                  <a:schemeClr val="tx1"/>
                </a:solidFill>
                <a:effectLst/>
                <a:latin typeface="Times New Roman" panose="02020603050405020304" pitchFamily="18" charset="0"/>
                <a:cs typeface="Times New Roman" panose="02020603050405020304" pitchFamily="18" charset="0"/>
              </a:rPr>
              <a:t>: there is a pizza; </a:t>
            </a:r>
            <a:r>
              <a:rPr lang="en-US" b="1" dirty="0">
                <a:solidFill>
                  <a:schemeClr val="tx1"/>
                </a:solidFill>
                <a:effectLst/>
                <a:latin typeface="Times New Roman" panose="02020603050405020304" pitchFamily="18" charset="0"/>
                <a:cs typeface="Times New Roman" panose="02020603050405020304" pitchFamily="18" charset="0"/>
              </a:rPr>
              <a:t>postcondition</a:t>
            </a:r>
            <a:r>
              <a:rPr lang="en-US" b="0" dirty="0">
                <a:solidFill>
                  <a:schemeClr val="tx1"/>
                </a:solidFill>
                <a:effectLst/>
                <a:latin typeface="Times New Roman" panose="02020603050405020304" pitchFamily="18" charset="0"/>
                <a:cs typeface="Times New Roman" panose="02020603050405020304" pitchFamily="18" charset="0"/>
              </a:rPr>
              <a:t>: there is no pizza</a:t>
            </a:r>
          </a:p>
          <a:p>
            <a:pPr algn="just">
              <a:buFont typeface="Wingdings" panose="05000000000000000000" pitchFamily="2" charset="2"/>
              <a:buChar char="§"/>
            </a:pPr>
            <a:r>
              <a:rPr lang="en-US" b="0" dirty="0">
                <a:solidFill>
                  <a:schemeClr val="tx1"/>
                </a:solidFill>
                <a:effectLst/>
                <a:latin typeface="Times New Roman" panose="02020603050405020304" pitchFamily="18" charset="0"/>
                <a:cs typeface="Times New Roman" panose="02020603050405020304" pitchFamily="18" charset="0"/>
              </a:rPr>
              <a:t>Withdrawing money from a debit account in ATM — </a:t>
            </a:r>
            <a:r>
              <a:rPr lang="en-US" b="1" dirty="0">
                <a:solidFill>
                  <a:schemeClr val="tx1"/>
                </a:solidFill>
                <a:effectLst/>
                <a:latin typeface="Times New Roman" panose="02020603050405020304" pitchFamily="18" charset="0"/>
                <a:cs typeface="Times New Roman" panose="02020603050405020304" pitchFamily="18" charset="0"/>
              </a:rPr>
              <a:t>preconditions:</a:t>
            </a:r>
            <a:r>
              <a:rPr lang="en-US" b="0" dirty="0">
                <a:solidFill>
                  <a:schemeClr val="tx1"/>
                </a:solidFill>
                <a:effectLst/>
                <a:latin typeface="Times New Roman" panose="02020603050405020304" pitchFamily="18" charset="0"/>
                <a:cs typeface="Times New Roman" panose="02020603050405020304" pitchFamily="18" charset="0"/>
              </a:rPr>
              <a:t> the sum being withdrawn should be smaller than or equal to the sum remaining on the account and smaller than the sum remaining in the ATM; </a:t>
            </a:r>
          </a:p>
          <a:p>
            <a:pPr algn="just">
              <a:buFont typeface="Wingdings" panose="05000000000000000000" pitchFamily="2" charset="2"/>
              <a:buChar char="§"/>
            </a:pPr>
            <a:r>
              <a:rPr lang="en-US" b="1" dirty="0">
                <a:solidFill>
                  <a:schemeClr val="tx1"/>
                </a:solidFill>
                <a:effectLst/>
                <a:latin typeface="Times New Roman" panose="02020603050405020304" pitchFamily="18" charset="0"/>
                <a:cs typeface="Times New Roman" panose="02020603050405020304" pitchFamily="18" charset="0"/>
              </a:rPr>
              <a:t>postconditions:</a:t>
            </a:r>
            <a:r>
              <a:rPr lang="en-US" b="0" dirty="0">
                <a:solidFill>
                  <a:schemeClr val="tx1"/>
                </a:solidFill>
                <a:effectLst/>
                <a:latin typeface="Times New Roman" panose="02020603050405020304" pitchFamily="18" charset="0"/>
                <a:cs typeface="Times New Roman" panose="02020603050405020304" pitchFamily="18" charset="0"/>
              </a:rPr>
              <a:t> the reminders of money in both ATM and on the account should equal their original values minus the sum being withdrawn.</a:t>
            </a:r>
          </a:p>
          <a:p>
            <a:pPr algn="just"/>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86755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087C-F25A-4E51-BC3F-C9E5B1AA9DD1}"/>
              </a:ext>
            </a:extLst>
          </p:cNvPr>
          <p:cNvSpPr>
            <a:spLocks noGrp="1"/>
          </p:cNvSpPr>
          <p:nvPr>
            <p:ph type="title"/>
          </p:nvPr>
        </p:nvSpPr>
        <p:spPr>
          <a:xfrm>
            <a:off x="1097280" y="890649"/>
            <a:ext cx="10058400" cy="846711"/>
          </a:xfrm>
        </p:spPr>
        <p:txBody>
          <a:bodyPr>
            <a:normAutofit/>
          </a:bodyPr>
          <a:lstStyle/>
          <a:p>
            <a:r>
              <a:rPr lang="en-US" sz="3200" b="0" i="0" u="none" strike="noStrike" baseline="0" dirty="0">
                <a:solidFill>
                  <a:schemeClr val="tx1"/>
                </a:solidFill>
                <a:latin typeface="Times New Roman" panose="02020603050405020304" pitchFamily="18" charset="0"/>
                <a:cs typeface="Times New Roman" panose="02020603050405020304" pitchFamily="18" charset="0"/>
              </a:rPr>
              <a:t>Pre-condition and </a:t>
            </a:r>
            <a:r>
              <a:rPr lang="en-US" sz="3200" dirty="0">
                <a:solidFill>
                  <a:schemeClr val="tx1"/>
                </a:solidFill>
                <a:latin typeface="Times New Roman" panose="02020603050405020304" pitchFamily="18" charset="0"/>
                <a:cs typeface="Times New Roman" panose="02020603050405020304" pitchFamily="18" charset="0"/>
              </a:rPr>
              <a:t>P</a:t>
            </a:r>
            <a:r>
              <a:rPr lang="en-US" sz="3200" b="0" i="0" u="none" strike="noStrike" baseline="0" dirty="0">
                <a:solidFill>
                  <a:schemeClr val="tx1"/>
                </a:solidFill>
                <a:latin typeface="Times New Roman" panose="02020603050405020304" pitchFamily="18" charset="0"/>
                <a:cs typeface="Times New Roman" panose="02020603050405020304" pitchFamily="18" charset="0"/>
              </a:rPr>
              <a:t>ost-condition: Example  	</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AE038A-FA44-4F89-BAC4-8D8D6B4DA9A5}"/>
              </a:ext>
            </a:extLst>
          </p:cNvPr>
          <p:cNvSpPr>
            <a:spLocks noGrp="1"/>
          </p:cNvSpPr>
          <p:nvPr>
            <p:ph idx="1"/>
          </p:nvPr>
        </p:nvSpPr>
        <p:spPr>
          <a:xfrm>
            <a:off x="1097280" y="1845733"/>
            <a:ext cx="10058400" cy="4388811"/>
          </a:xfrm>
        </p:spPr>
        <p:txBody>
          <a:bodyPr>
            <a:normAutofit/>
          </a:bodyPr>
          <a:lstStyle/>
          <a:p>
            <a:pPr algn="just">
              <a:buFont typeface="Wingdings" panose="05000000000000000000" pitchFamily="2" charset="2"/>
              <a:buChar char="§"/>
            </a:pPr>
            <a:r>
              <a:rPr lang="en-US" b="0" dirty="0">
                <a:solidFill>
                  <a:schemeClr val="tx1"/>
                </a:solidFill>
                <a:effectLst/>
                <a:latin typeface="Times New Roman" panose="02020603050405020304" pitchFamily="18" charset="0"/>
                <a:cs typeface="Times New Roman" panose="02020603050405020304" pitchFamily="18" charset="0"/>
              </a:rPr>
              <a:t>Let’s imagine that we have a function that computes the square root of a number. So the preconditions here are the argument to the square root function must be non-negative and greater than or equal to zero. The postcondition is the square of the computed result must equal the argument. We could express it this way:</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def </a:t>
            </a:r>
            <a:r>
              <a:rPr lang="en-US" sz="1400" dirty="0" err="1">
                <a:solidFill>
                  <a:schemeClr val="tx1"/>
                </a:solidFill>
                <a:latin typeface="Times New Roman" panose="02020603050405020304" pitchFamily="18" charset="0"/>
                <a:cs typeface="Times New Roman" panose="02020603050405020304" pitchFamily="18" charset="0"/>
              </a:rPr>
              <a:t>square_root</a:t>
            </a:r>
            <a:r>
              <a:rPr lang="en-US" sz="1400" dirty="0">
                <a:solidFill>
                  <a:schemeClr val="tx1"/>
                </a:solidFill>
                <a:latin typeface="Times New Roman" panose="02020603050405020304" pitchFamily="18" charset="0"/>
                <a:cs typeface="Times New Roman" panose="02020603050405020304" pitchFamily="18" charset="0"/>
              </a:rPr>
              <a:t>(x):</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assert x &gt;= 0 // _preconditions_</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THE COMPUTATION ITSELF... RETURNS A VALUE NAMED Y</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assert y*y == x // _postcondition_</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    return y</a:t>
            </a:r>
          </a:p>
        </p:txBody>
      </p:sp>
      <p:pic>
        <p:nvPicPr>
          <p:cNvPr id="5" name="Picture 4">
            <a:extLst>
              <a:ext uri="{FF2B5EF4-FFF2-40B4-BE49-F238E27FC236}">
                <a16:creationId xmlns:a16="http://schemas.microsoft.com/office/drawing/2014/main" id="{66553E85-F3FD-45EE-8EFB-B1422DE11392}"/>
              </a:ext>
            </a:extLst>
          </p:cNvPr>
          <p:cNvPicPr>
            <a:picLocks noChangeAspect="1"/>
          </p:cNvPicPr>
          <p:nvPr/>
        </p:nvPicPr>
        <p:blipFill>
          <a:blip r:embed="rId2"/>
          <a:stretch>
            <a:fillRect/>
          </a:stretch>
        </p:blipFill>
        <p:spPr>
          <a:xfrm>
            <a:off x="7635834" y="2978541"/>
            <a:ext cx="3372591" cy="2032846"/>
          </a:xfrm>
          <a:prstGeom prst="rect">
            <a:avLst/>
          </a:prstGeom>
        </p:spPr>
      </p:pic>
    </p:spTree>
    <p:extLst>
      <p:ext uri="{BB962C8B-B14F-4D97-AF65-F5344CB8AC3E}">
        <p14:creationId xmlns:p14="http://schemas.microsoft.com/office/powerpoint/2010/main" val="331307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C74A-125E-4B74-A518-0404493603F2}"/>
              </a:ext>
            </a:extLst>
          </p:cNvPr>
          <p:cNvSpPr>
            <a:spLocks noGrp="1"/>
          </p:cNvSpPr>
          <p:nvPr>
            <p:ph type="title"/>
          </p:nvPr>
        </p:nvSpPr>
        <p:spPr>
          <a:xfrm>
            <a:off x="1097280" y="286603"/>
            <a:ext cx="10058400" cy="1197813"/>
          </a:xfrm>
        </p:spPr>
        <p:txBody>
          <a:bodyPr>
            <a:normAutofit/>
          </a:bodyPr>
          <a:lstStyle/>
          <a:p>
            <a:r>
              <a:rPr lang="en-US" sz="3200" b="1" dirty="0">
                <a:latin typeface="Times New Roman" panose="02020603050405020304" pitchFamily="18" charset="0"/>
                <a:cs typeface="Times New Roman" panose="02020603050405020304" pitchFamily="18" charset="0"/>
              </a:rPr>
              <a:t>Check Pointing: </a:t>
            </a:r>
          </a:p>
        </p:txBody>
      </p:sp>
      <p:sp>
        <p:nvSpPr>
          <p:cNvPr id="3" name="Content Placeholder 2">
            <a:extLst>
              <a:ext uri="{FF2B5EF4-FFF2-40B4-BE49-F238E27FC236}">
                <a16:creationId xmlns:a16="http://schemas.microsoft.com/office/drawing/2014/main" id="{1B04F1EB-AF2F-41BE-891A-9E674B1D9237}"/>
              </a:ext>
            </a:extLst>
          </p:cNvPr>
          <p:cNvSpPr>
            <a:spLocks noGrp="1"/>
          </p:cNvSpPr>
          <p:nvPr>
            <p:ph idx="1"/>
          </p:nvPr>
        </p:nvSpPr>
        <p:spPr>
          <a:xfrm>
            <a:off x="1097280" y="1845733"/>
            <a:ext cx="10058400" cy="4365061"/>
          </a:xfrm>
        </p:spPr>
        <p:txBody>
          <a:bodyPr>
            <a:normAutofit/>
          </a:bodyPr>
          <a:lstStyle/>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Testing in checkpoints helps ensure that the software is functioning correctly and meeting the desired requirements at each stage of development. </a:t>
            </a:r>
          </a:p>
          <a:p>
            <a:pPr algn="just">
              <a:buFont typeface="Wingdings" panose="05000000000000000000" pitchFamily="2" charset="2"/>
              <a:buChar char="q"/>
            </a:pPr>
            <a:r>
              <a:rPr lang="en-US" b="0" i="0" dirty="0">
                <a:solidFill>
                  <a:schemeClr val="tx1"/>
                </a:solidFill>
                <a:effectLst/>
                <a:latin typeface="Times New Roman" panose="02020603050405020304" pitchFamily="18" charset="0"/>
                <a:cs typeface="Times New Roman" panose="02020603050405020304" pitchFamily="18" charset="0"/>
              </a:rPr>
              <a:t>It involves executing various tests, such as unit testing, integration testing, and system testing, to identify and address any issues or bugs before progressing to the next checkpoint.</a:t>
            </a:r>
          </a:p>
          <a:p>
            <a:pPr algn="just">
              <a:buFont typeface="Wingdings" panose="05000000000000000000" pitchFamily="2" charset="2"/>
              <a:buChar char="q"/>
            </a:pPr>
            <a:r>
              <a:rPr lang="en-US" b="0" i="0" dirty="0">
                <a:solidFill>
                  <a:srgbClr val="1A1B1F"/>
                </a:solidFill>
                <a:effectLst/>
                <a:latin typeface="Times New Roman" panose="02020603050405020304" pitchFamily="18" charset="0"/>
                <a:cs typeface="Times New Roman" panose="02020603050405020304" pitchFamily="18" charset="0"/>
              </a:rPr>
              <a:t>By conducting testing in checkpoints, developers can catch and resolve issues early on, preventing them from escalating into larger problems later in the development cycle. </a:t>
            </a:r>
          </a:p>
          <a:p>
            <a:pPr algn="just">
              <a:buFont typeface="Wingdings" panose="05000000000000000000" pitchFamily="2" charset="2"/>
              <a:buChar char="q"/>
            </a:pPr>
            <a:r>
              <a:rPr lang="en-US" b="0" i="0" dirty="0">
                <a:solidFill>
                  <a:srgbClr val="1A1B1F"/>
                </a:solidFill>
                <a:effectLst/>
                <a:latin typeface="Times New Roman" panose="02020603050405020304" pitchFamily="18" charset="0"/>
                <a:cs typeface="Times New Roman" panose="02020603050405020304" pitchFamily="18" charset="0"/>
              </a:rPr>
              <a:t>It allows for iterative improvements and provides feedback on the software's stability, functionality, and performance at different stages of development.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232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9C74A-125E-4B74-A518-0404493603F2}"/>
              </a:ext>
            </a:extLst>
          </p:cNvPr>
          <p:cNvSpPr>
            <a:spLocks noGrp="1"/>
          </p:cNvSpPr>
          <p:nvPr>
            <p:ph type="title"/>
          </p:nvPr>
        </p:nvSpPr>
        <p:spPr>
          <a:xfrm>
            <a:off x="1097280" y="647205"/>
            <a:ext cx="10058400" cy="955963"/>
          </a:xfrm>
        </p:spPr>
        <p:txBody>
          <a:bodyPr>
            <a:normAutofit/>
          </a:bodyPr>
          <a:lstStyle/>
          <a:p>
            <a:r>
              <a:rPr lang="en-US" sz="3200" b="1" dirty="0">
                <a:latin typeface="Times New Roman" panose="02020603050405020304" pitchFamily="18" charset="0"/>
                <a:cs typeface="Times New Roman" panose="02020603050405020304" pitchFamily="18" charset="0"/>
              </a:rPr>
              <a:t>Check Pointing: Different types of check points</a:t>
            </a:r>
          </a:p>
        </p:txBody>
      </p:sp>
      <p:sp>
        <p:nvSpPr>
          <p:cNvPr id="3" name="Content Placeholder 2">
            <a:extLst>
              <a:ext uri="{FF2B5EF4-FFF2-40B4-BE49-F238E27FC236}">
                <a16:creationId xmlns:a16="http://schemas.microsoft.com/office/drawing/2014/main" id="{1B04F1EB-AF2F-41BE-891A-9E674B1D9237}"/>
              </a:ext>
            </a:extLst>
          </p:cNvPr>
          <p:cNvSpPr>
            <a:spLocks noGrp="1"/>
          </p:cNvSpPr>
          <p:nvPr>
            <p:ph idx="1"/>
          </p:nvPr>
        </p:nvSpPr>
        <p:spPr>
          <a:xfrm>
            <a:off x="1097280" y="1864426"/>
            <a:ext cx="10058400" cy="4346370"/>
          </a:xfrm>
        </p:spPr>
        <p:txBody>
          <a:bodyPr>
            <a:normAutofit fontScale="85000" lnSpcReduction="20000"/>
          </a:bodyPr>
          <a:lstStyle/>
          <a:p>
            <a:pPr algn="just">
              <a:buFont typeface="Wingdings" panose="05000000000000000000" pitchFamily="2" charset="2"/>
              <a:buChar char="q"/>
            </a:pPr>
            <a:r>
              <a:rPr lang="en-US" b="1" i="0" dirty="0">
                <a:solidFill>
                  <a:schemeClr val="tx1"/>
                </a:solidFill>
                <a:effectLst/>
                <a:latin typeface="Times New Roman" panose="02020603050405020304" pitchFamily="18" charset="0"/>
                <a:cs typeface="Times New Roman" panose="02020603050405020304" pitchFamily="18" charset="0"/>
              </a:rPr>
              <a:t>Milestone Checkpoints: </a:t>
            </a:r>
            <a:r>
              <a:rPr lang="en-US" b="0" i="0" dirty="0">
                <a:solidFill>
                  <a:schemeClr val="tx1"/>
                </a:solidFill>
                <a:effectLst/>
                <a:latin typeface="Times New Roman" panose="02020603050405020304" pitchFamily="18" charset="0"/>
                <a:cs typeface="Times New Roman" panose="02020603050405020304" pitchFamily="18" charset="0"/>
              </a:rPr>
              <a:t>These checkpoints are typically based on project milestones or key deliverables. They mark significant progress points in the development process, such as the completion of a major feature, module, or phase.</a:t>
            </a:r>
          </a:p>
          <a:p>
            <a:pPr algn="just">
              <a:buFont typeface="Wingdings" panose="05000000000000000000" pitchFamily="2" charset="2"/>
              <a:buChar char="q"/>
            </a:pPr>
            <a:r>
              <a:rPr lang="en-US" b="1" i="0" dirty="0">
                <a:solidFill>
                  <a:schemeClr val="tx1"/>
                </a:solidFill>
                <a:effectLst/>
                <a:latin typeface="Times New Roman" panose="02020603050405020304" pitchFamily="18" charset="0"/>
                <a:cs typeface="Times New Roman" panose="02020603050405020304" pitchFamily="18" charset="0"/>
              </a:rPr>
              <a:t>Feature Checkpoints: </a:t>
            </a:r>
            <a:r>
              <a:rPr lang="en-US" b="0" i="0" dirty="0">
                <a:solidFill>
                  <a:schemeClr val="tx1"/>
                </a:solidFill>
                <a:effectLst/>
                <a:latin typeface="Times New Roman" panose="02020603050405020304" pitchFamily="18" charset="0"/>
                <a:cs typeface="Times New Roman" panose="02020603050405020304" pitchFamily="18" charset="0"/>
              </a:rPr>
              <a:t>These checkpoints focus on specific features or functionalities within the software. They ensure that each feature is developed, tested, and integrated properly before moving on to the next checkpoint.</a:t>
            </a:r>
          </a:p>
          <a:p>
            <a:pPr algn="just">
              <a:buFont typeface="Wingdings" panose="05000000000000000000" pitchFamily="2" charset="2"/>
              <a:buChar char="q"/>
            </a:pPr>
            <a:r>
              <a:rPr lang="en-US" b="1" i="0" dirty="0">
                <a:solidFill>
                  <a:schemeClr val="tx1"/>
                </a:solidFill>
                <a:effectLst/>
                <a:latin typeface="Times New Roman" panose="02020603050405020304" pitchFamily="18" charset="0"/>
                <a:cs typeface="Times New Roman" panose="02020603050405020304" pitchFamily="18" charset="0"/>
              </a:rPr>
              <a:t>Integration Checkpoints: </a:t>
            </a:r>
            <a:r>
              <a:rPr lang="en-US" b="0" i="0" dirty="0">
                <a:solidFill>
                  <a:schemeClr val="tx1"/>
                </a:solidFill>
                <a:effectLst/>
                <a:latin typeface="Times New Roman" panose="02020603050405020304" pitchFamily="18" charset="0"/>
                <a:cs typeface="Times New Roman" panose="02020603050405020304" pitchFamily="18" charset="0"/>
              </a:rPr>
              <a:t>Integration checkpoints verify the successful integration of different components or modules of the software. They ensure that the individual parts of the system work together as intended and are properly integrated into a cohesive whole.</a:t>
            </a:r>
          </a:p>
          <a:p>
            <a:pPr algn="just">
              <a:buFont typeface="Wingdings" panose="05000000000000000000" pitchFamily="2" charset="2"/>
              <a:buChar char="q"/>
            </a:pPr>
            <a:r>
              <a:rPr lang="en-US" b="1" i="0" dirty="0">
                <a:solidFill>
                  <a:schemeClr val="tx1"/>
                </a:solidFill>
                <a:effectLst/>
                <a:latin typeface="Times New Roman" panose="02020603050405020304" pitchFamily="18" charset="0"/>
                <a:cs typeface="Times New Roman" panose="02020603050405020304" pitchFamily="18" charset="0"/>
              </a:rPr>
              <a:t>Regression Checkpoints: </a:t>
            </a:r>
            <a:r>
              <a:rPr lang="en-US" b="0" i="0" dirty="0">
                <a:solidFill>
                  <a:schemeClr val="tx1"/>
                </a:solidFill>
                <a:effectLst/>
                <a:latin typeface="Times New Roman" panose="02020603050405020304" pitchFamily="18" charset="0"/>
                <a:cs typeface="Times New Roman" panose="02020603050405020304" pitchFamily="18" charset="0"/>
              </a:rPr>
              <a:t>Regression checkpoints involve running tests to check for any unintended side effects or regression issues introduced by recent changes or updates. They ensure that the software continues to function correctly after modifications and updates have been made.</a:t>
            </a:r>
          </a:p>
          <a:p>
            <a:pPr algn="just">
              <a:buFont typeface="Wingdings" panose="05000000000000000000" pitchFamily="2" charset="2"/>
              <a:buChar char="q"/>
            </a:pPr>
            <a:r>
              <a:rPr lang="en-US" b="1" i="0" dirty="0">
                <a:solidFill>
                  <a:schemeClr val="tx1"/>
                </a:solidFill>
                <a:effectLst/>
                <a:latin typeface="Times New Roman" panose="02020603050405020304" pitchFamily="18" charset="0"/>
                <a:cs typeface="Times New Roman" panose="02020603050405020304" pitchFamily="18" charset="0"/>
              </a:rPr>
              <a:t>User Acceptance Checkpoints: </a:t>
            </a:r>
            <a:r>
              <a:rPr lang="en-US" b="0" i="0" dirty="0">
                <a:solidFill>
                  <a:schemeClr val="tx1"/>
                </a:solidFill>
                <a:effectLst/>
                <a:latin typeface="Times New Roman" panose="02020603050405020304" pitchFamily="18" charset="0"/>
                <a:cs typeface="Times New Roman" panose="02020603050405020304" pitchFamily="18" charset="0"/>
              </a:rPr>
              <a:t>User acceptance checkpoints involve testing the software from the end-user's perspective. It allows users or stakeholders to evaluate the software against their requirements and provide feedback before finalizing the development.</a:t>
            </a:r>
          </a:p>
          <a:p>
            <a:pPr algn="just">
              <a:buFont typeface="Wingdings" panose="05000000000000000000" pitchFamily="2" charset="2"/>
              <a:buChar char="q"/>
            </a:pPr>
            <a:r>
              <a:rPr lang="en-US" b="1" i="0" dirty="0">
                <a:solidFill>
                  <a:schemeClr val="tx1"/>
                </a:solidFill>
                <a:effectLst/>
                <a:latin typeface="Times New Roman" panose="02020603050405020304" pitchFamily="18" charset="0"/>
                <a:cs typeface="Times New Roman" panose="02020603050405020304" pitchFamily="18" charset="0"/>
              </a:rPr>
              <a:t>Performance Checkpoints: </a:t>
            </a:r>
            <a:r>
              <a:rPr lang="en-US" b="0" i="0" dirty="0">
                <a:solidFill>
                  <a:schemeClr val="tx1"/>
                </a:solidFill>
                <a:effectLst/>
                <a:latin typeface="Times New Roman" panose="02020603050405020304" pitchFamily="18" charset="0"/>
                <a:cs typeface="Times New Roman" panose="02020603050405020304" pitchFamily="18" charset="0"/>
              </a:rPr>
              <a:t>Performance checkpoints focus on evaluating the performance and efficiency of the software. This may involve stress testing, load testing, or performance profiling to ensure the software can handle expected workloads and meet performance expectations.</a:t>
            </a:r>
          </a:p>
          <a:p>
            <a:pPr algn="just">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893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CC8C-1866-42E1-AFB7-BDC7B424D7DA}"/>
              </a:ext>
            </a:extLst>
          </p:cNvPr>
          <p:cNvSpPr>
            <a:spLocks noGrp="1"/>
          </p:cNvSpPr>
          <p:nvPr>
            <p:ph type="title"/>
          </p:nvPr>
        </p:nvSpPr>
        <p:spPr>
          <a:xfrm>
            <a:off x="1097280" y="159026"/>
            <a:ext cx="10058400" cy="1337265"/>
          </a:xfrm>
        </p:spPr>
        <p:txBody>
          <a:bodyPr>
            <a:noAutofit/>
          </a:bodyPr>
          <a:lstStyle/>
          <a:p>
            <a:r>
              <a:rPr lang="en-US" sz="3200" b="1" i="0" dirty="0">
                <a:solidFill>
                  <a:schemeClr val="tx1"/>
                </a:solidFill>
                <a:effectLst/>
                <a:latin typeface="Times New Roman" panose="02020603050405020304" pitchFamily="18" charset="0"/>
                <a:cs typeface="Times New Roman" panose="02020603050405020304" pitchFamily="18" charset="0"/>
              </a:rPr>
              <a:t>Why Write Test Cases?</a:t>
            </a:r>
            <a:r>
              <a:rPr lang="en-US" sz="3200" i="0" dirty="0">
                <a:solidFill>
                  <a:schemeClr val="tx1"/>
                </a:solidFill>
                <a:effectLst/>
                <a:latin typeface="Times New Roman" panose="02020603050405020304" pitchFamily="18" charset="0"/>
                <a:cs typeface="Times New Roman" panose="020206030504050203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FB6D62-589E-40B9-889D-5A654AF1EAC0}"/>
              </a:ext>
            </a:extLst>
          </p:cNvPr>
          <p:cNvSpPr>
            <a:spLocks noGrp="1"/>
          </p:cNvSpPr>
          <p:nvPr>
            <p:ph idx="1"/>
          </p:nvPr>
        </p:nvSpPr>
        <p:spPr>
          <a:xfrm>
            <a:off x="1229802" y="1757549"/>
            <a:ext cx="10058400" cy="4524498"/>
          </a:xfrm>
        </p:spPr>
        <p:txBody>
          <a:bodyPr>
            <a:normAutofit fontScale="92500" lnSpcReduction="10000"/>
          </a:bodyPr>
          <a:lstStyle/>
          <a:p>
            <a:pPr algn="just" rtl="0" fontAlgn="base">
              <a:buFont typeface="Wingdings" panose="05000000000000000000" pitchFamily="2" charset="2"/>
              <a:buChar char="q"/>
            </a:pPr>
            <a:r>
              <a:rPr lang="en-US" sz="2000" b="0" i="0" dirty="0">
                <a:solidFill>
                  <a:srgbClr val="FF0000"/>
                </a:solidFill>
                <a:effectLst/>
                <a:latin typeface="Nunito" pitchFamily="2" charset="0"/>
              </a:rPr>
              <a:t>Test cases </a:t>
            </a:r>
            <a:r>
              <a:rPr lang="en-US" sz="2000" b="0" i="0" dirty="0">
                <a:solidFill>
                  <a:srgbClr val="273239"/>
                </a:solidFill>
                <a:effectLst/>
                <a:latin typeface="Nunito" pitchFamily="2" charset="0"/>
              </a:rPr>
              <a:t>are one of the most </a:t>
            </a:r>
            <a:r>
              <a:rPr lang="en-US" sz="2000" b="0" i="0" dirty="0">
                <a:solidFill>
                  <a:srgbClr val="FF0000"/>
                </a:solidFill>
                <a:effectLst/>
                <a:latin typeface="Nunito" pitchFamily="2" charset="0"/>
              </a:rPr>
              <a:t>important aspects of software engineering</a:t>
            </a:r>
            <a:r>
              <a:rPr lang="en-US" sz="2000" b="0" i="0" dirty="0">
                <a:solidFill>
                  <a:srgbClr val="273239"/>
                </a:solidFill>
                <a:effectLst/>
                <a:latin typeface="Nunito" pitchFamily="2" charset="0"/>
              </a:rPr>
              <a:t>, as they define how the testing would be carried out. Test cases are carried out for a very simple reason, </a:t>
            </a:r>
            <a:r>
              <a:rPr lang="en-US" sz="2000" b="0" i="0" dirty="0">
                <a:solidFill>
                  <a:srgbClr val="FF0000"/>
                </a:solidFill>
                <a:effectLst/>
                <a:latin typeface="Nunito" pitchFamily="2" charset="0"/>
              </a:rPr>
              <a:t>to check if the software works or not</a:t>
            </a:r>
            <a:r>
              <a:rPr lang="en-US" sz="2000" b="0" i="0" dirty="0">
                <a:solidFill>
                  <a:srgbClr val="273239"/>
                </a:solidFill>
                <a:effectLst/>
                <a:latin typeface="Nunito" pitchFamily="2" charset="0"/>
              </a:rPr>
              <a:t>. There are many advantages of writing test cases:</a:t>
            </a:r>
          </a:p>
          <a:p>
            <a:pPr algn="just" fontAlgn="base">
              <a:buFont typeface="Wingdings" panose="05000000000000000000" pitchFamily="2" charset="2"/>
              <a:buChar char="q"/>
            </a:pPr>
            <a:r>
              <a:rPr lang="en-US" sz="2000" b="1" i="0" dirty="0">
                <a:solidFill>
                  <a:schemeClr val="tx1"/>
                </a:solidFill>
                <a:effectLst/>
                <a:latin typeface="Nunito" pitchFamily="2" charset="0"/>
              </a:rPr>
              <a:t>To check whether the software meets customer expectations: </a:t>
            </a:r>
            <a:r>
              <a:rPr lang="en-US" sz="2000" b="0" i="0" dirty="0">
                <a:solidFill>
                  <a:schemeClr val="tx1"/>
                </a:solidFill>
                <a:effectLst/>
                <a:latin typeface="Nunito" pitchFamily="2" charset="0"/>
              </a:rPr>
              <a:t>Test cases help to check if a particular module/software is meeting the specified requirement or not. </a:t>
            </a:r>
          </a:p>
          <a:p>
            <a:pPr algn="just" fontAlgn="base">
              <a:buFont typeface="Wingdings" panose="05000000000000000000" pitchFamily="2" charset="2"/>
              <a:buChar char="q"/>
            </a:pPr>
            <a:r>
              <a:rPr lang="en-US" sz="2000" b="1" i="0" dirty="0">
                <a:solidFill>
                  <a:schemeClr val="tx1"/>
                </a:solidFill>
                <a:effectLst/>
                <a:latin typeface="Nunito" pitchFamily="2" charset="0"/>
              </a:rPr>
              <a:t>To check software consistency with conditions: </a:t>
            </a:r>
            <a:r>
              <a:rPr lang="en-US" sz="2000" b="0" i="0" dirty="0">
                <a:solidFill>
                  <a:schemeClr val="tx1"/>
                </a:solidFill>
                <a:effectLst/>
                <a:latin typeface="Nunito" pitchFamily="2" charset="0"/>
              </a:rPr>
              <a:t>Test cases determine if a particular module/software works with a given set of conditions. </a:t>
            </a:r>
          </a:p>
          <a:p>
            <a:pPr algn="just" fontAlgn="base">
              <a:buFont typeface="Wingdings" panose="05000000000000000000" pitchFamily="2" charset="2"/>
              <a:buChar char="q"/>
            </a:pPr>
            <a:r>
              <a:rPr lang="en-US" sz="2000" b="1" i="0" dirty="0">
                <a:solidFill>
                  <a:schemeClr val="tx1"/>
                </a:solidFill>
                <a:effectLst/>
                <a:latin typeface="Nunito" pitchFamily="2" charset="0"/>
              </a:rPr>
              <a:t>Better test coverage: </a:t>
            </a:r>
            <a:r>
              <a:rPr lang="en-US" sz="2000" b="0" i="0" dirty="0">
                <a:solidFill>
                  <a:schemeClr val="tx1"/>
                </a:solidFill>
                <a:effectLst/>
                <a:latin typeface="Nunito" pitchFamily="2" charset="0"/>
              </a:rPr>
              <a:t>Test cases help to make sure that all possible scenarios are covered and documented. </a:t>
            </a:r>
          </a:p>
          <a:p>
            <a:pPr algn="just" fontAlgn="base">
              <a:buFont typeface="Wingdings" panose="05000000000000000000" pitchFamily="2" charset="2"/>
              <a:buChar char="q"/>
            </a:pPr>
            <a:r>
              <a:rPr lang="en-US" sz="2000" b="1" i="0" dirty="0">
                <a:solidFill>
                  <a:schemeClr val="tx1"/>
                </a:solidFill>
                <a:effectLst/>
                <a:latin typeface="Nunito" pitchFamily="2" charset="0"/>
              </a:rPr>
              <a:t>For consistency in test execution: </a:t>
            </a:r>
            <a:r>
              <a:rPr lang="en-US" sz="2000" b="0" i="0" dirty="0">
                <a:solidFill>
                  <a:schemeClr val="tx1"/>
                </a:solidFill>
                <a:effectLst/>
                <a:latin typeface="Nunito" pitchFamily="2" charset="0"/>
              </a:rPr>
              <a:t>Test cases help to maintain consistency in test execution. A well-documented test case helps the tester to just have a look at the test case and start testing the application. </a:t>
            </a:r>
          </a:p>
          <a:p>
            <a:pPr algn="just" fontAlgn="base">
              <a:buFont typeface="Wingdings" panose="05000000000000000000" pitchFamily="2" charset="2"/>
              <a:buChar char="q"/>
            </a:pPr>
            <a:r>
              <a:rPr lang="en-US" sz="2000" b="1" i="0" dirty="0">
                <a:solidFill>
                  <a:schemeClr val="tx1"/>
                </a:solidFill>
                <a:effectLst/>
                <a:latin typeface="Nunito" pitchFamily="2" charset="0"/>
              </a:rPr>
              <a:t>Helpful during maintenance: </a:t>
            </a:r>
            <a:r>
              <a:rPr lang="en-US" sz="2000" b="0" i="0" dirty="0">
                <a:solidFill>
                  <a:schemeClr val="tx1"/>
                </a:solidFill>
                <a:effectLst/>
                <a:latin typeface="Nunito" pitchFamily="2" charset="0"/>
              </a:rPr>
              <a:t>Test cases are detailed which makes them helpful during the maintenance phase. </a:t>
            </a:r>
          </a:p>
          <a:p>
            <a:pPr marL="0" indent="0" algn="just" fontAlgn="base">
              <a:buNone/>
            </a:pPr>
            <a:endParaRPr lang="en-US" sz="2200" b="0" i="0" dirty="0">
              <a:solidFill>
                <a:schemeClr val="tx1"/>
              </a:solidFill>
              <a:effectLst/>
            </a:endParaRPr>
          </a:p>
        </p:txBody>
      </p:sp>
    </p:spTree>
    <p:extLst>
      <p:ext uri="{BB962C8B-B14F-4D97-AF65-F5344CB8AC3E}">
        <p14:creationId xmlns:p14="http://schemas.microsoft.com/office/powerpoint/2010/main" val="1889706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8EC-3727-4FB8-99CE-CD073FD93AEE}"/>
              </a:ext>
            </a:extLst>
          </p:cNvPr>
          <p:cNvSpPr>
            <a:spLocks noGrp="1"/>
          </p:cNvSpPr>
          <p:nvPr>
            <p:ph type="title"/>
          </p:nvPr>
        </p:nvSpPr>
        <p:spPr>
          <a:xfrm>
            <a:off x="1097280" y="676894"/>
            <a:ext cx="10058400" cy="1060466"/>
          </a:xfrm>
        </p:spPr>
        <p:txBody>
          <a:bodyPr>
            <a:normAutofit/>
          </a:bodyPr>
          <a:lstStyle/>
          <a:p>
            <a:r>
              <a:rPr lang="en-US" sz="3200" b="1" i="0" dirty="0">
                <a:solidFill>
                  <a:schemeClr val="tx1"/>
                </a:solidFill>
                <a:effectLst/>
                <a:latin typeface="Times New Roman" panose="02020603050405020304" pitchFamily="18" charset="0"/>
                <a:cs typeface="Times New Roman" panose="02020603050405020304" pitchFamily="18" charset="0"/>
              </a:rPr>
              <a:t>Test Schedule and Its Sample Template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F02CE7-E9B2-426B-AC08-A304CAA57FAF}"/>
              </a:ext>
            </a:extLst>
          </p:cNvPr>
          <p:cNvSpPr>
            <a:spLocks noGrp="1"/>
          </p:cNvSpPr>
          <p:nvPr>
            <p:ph idx="1"/>
          </p:nvPr>
        </p:nvSpPr>
        <p:spPr>
          <a:xfrm>
            <a:off x="1097280" y="1845734"/>
            <a:ext cx="10058400" cy="4335372"/>
          </a:xfrm>
        </p:spPr>
        <p:txBody>
          <a:bodyPr>
            <a:normAutofit/>
          </a:bodyPr>
          <a:lstStyle/>
          <a:p>
            <a:pPr algn="just">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A test schedule includes the testing steps or tasks, the target start and end dates, and responsibilities. </a:t>
            </a:r>
          </a:p>
          <a:p>
            <a:pPr algn="just">
              <a:buFont typeface="Wingdings" panose="05000000000000000000" pitchFamily="2" charset="2"/>
              <a:buChar char="q"/>
            </a:pPr>
            <a:r>
              <a:rPr lang="en-US" sz="2400" b="0" i="0" dirty="0">
                <a:solidFill>
                  <a:schemeClr val="tx1"/>
                </a:solidFill>
                <a:effectLst/>
                <a:latin typeface="Times New Roman" panose="02020603050405020304" pitchFamily="18" charset="0"/>
                <a:cs typeface="Times New Roman" panose="02020603050405020304" pitchFamily="18" charset="0"/>
              </a:rPr>
              <a:t>It should also describe how the test will be reviewed, tracked, and approved.</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885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8EC-3727-4FB8-99CE-CD073FD93AEE}"/>
              </a:ext>
            </a:extLst>
          </p:cNvPr>
          <p:cNvSpPr>
            <a:spLocks noGrp="1"/>
          </p:cNvSpPr>
          <p:nvPr>
            <p:ph type="title"/>
          </p:nvPr>
        </p:nvSpPr>
        <p:spPr>
          <a:xfrm>
            <a:off x="1097280" y="676894"/>
            <a:ext cx="10058400" cy="1060466"/>
          </a:xfrm>
        </p:spPr>
        <p:txBody>
          <a:bodyPr>
            <a:normAutofit/>
          </a:bodyPr>
          <a:lstStyle/>
          <a:p>
            <a:r>
              <a:rPr lang="en-US" sz="3200" b="1" i="0" dirty="0">
                <a:solidFill>
                  <a:schemeClr val="tx1"/>
                </a:solidFill>
                <a:effectLst/>
                <a:latin typeface="Times New Roman" panose="02020603050405020304" pitchFamily="18" charset="0"/>
                <a:cs typeface="Times New Roman" panose="02020603050405020304" pitchFamily="18" charset="0"/>
              </a:rPr>
              <a:t>Test Schedule and Its Sample Template</a:t>
            </a:r>
            <a:endParaRPr lang="en-US"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F02CE7-E9B2-426B-AC08-A304CAA57FAF}"/>
              </a:ext>
            </a:extLst>
          </p:cNvPr>
          <p:cNvSpPr>
            <a:spLocks noGrp="1"/>
          </p:cNvSpPr>
          <p:nvPr>
            <p:ph idx="1"/>
          </p:nvPr>
        </p:nvSpPr>
        <p:spPr>
          <a:xfrm>
            <a:off x="1097280" y="1845734"/>
            <a:ext cx="10058400" cy="4335372"/>
          </a:xfrm>
        </p:spPr>
        <p:txBody>
          <a:bodyPr/>
          <a:lstStyle/>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0BBDE3-A690-4658-8782-CBB6F6CD3624}"/>
              </a:ext>
            </a:extLst>
          </p:cNvPr>
          <p:cNvPicPr>
            <a:picLocks noChangeAspect="1"/>
          </p:cNvPicPr>
          <p:nvPr/>
        </p:nvPicPr>
        <p:blipFill>
          <a:blip r:embed="rId2"/>
          <a:stretch>
            <a:fillRect/>
          </a:stretch>
        </p:blipFill>
        <p:spPr>
          <a:xfrm>
            <a:off x="1097280" y="1845735"/>
            <a:ext cx="4567250" cy="4443746"/>
          </a:xfrm>
          <a:prstGeom prst="rect">
            <a:avLst/>
          </a:prstGeom>
        </p:spPr>
      </p:pic>
      <p:pic>
        <p:nvPicPr>
          <p:cNvPr id="7" name="Picture 6">
            <a:extLst>
              <a:ext uri="{FF2B5EF4-FFF2-40B4-BE49-F238E27FC236}">
                <a16:creationId xmlns:a16="http://schemas.microsoft.com/office/drawing/2014/main" id="{D1A8F50B-EE73-4710-A9EF-33C2DBD85A65}"/>
              </a:ext>
            </a:extLst>
          </p:cNvPr>
          <p:cNvPicPr>
            <a:picLocks noChangeAspect="1"/>
          </p:cNvPicPr>
          <p:nvPr/>
        </p:nvPicPr>
        <p:blipFill>
          <a:blip r:embed="rId3"/>
          <a:stretch>
            <a:fillRect/>
          </a:stretch>
        </p:blipFill>
        <p:spPr>
          <a:xfrm>
            <a:off x="5878286" y="1845733"/>
            <a:ext cx="5277394" cy="4335373"/>
          </a:xfrm>
          <a:prstGeom prst="rect">
            <a:avLst/>
          </a:prstGeom>
        </p:spPr>
      </p:pic>
    </p:spTree>
    <p:extLst>
      <p:ext uri="{BB962C8B-B14F-4D97-AF65-F5344CB8AC3E}">
        <p14:creationId xmlns:p14="http://schemas.microsoft.com/office/powerpoint/2010/main" val="36338206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08EC-3727-4FB8-99CE-CD073FD93AEE}"/>
              </a:ext>
            </a:extLst>
          </p:cNvPr>
          <p:cNvSpPr>
            <a:spLocks noGrp="1"/>
          </p:cNvSpPr>
          <p:nvPr>
            <p:ph type="title"/>
          </p:nvPr>
        </p:nvSpPr>
        <p:spPr>
          <a:xfrm>
            <a:off x="1097280" y="676894"/>
            <a:ext cx="10058400" cy="1060466"/>
          </a:xfrm>
        </p:spPr>
        <p:txBody>
          <a:bodyPr>
            <a:normAutofit/>
          </a:bodyPr>
          <a:lstStyle/>
          <a:p>
            <a:r>
              <a:rPr lang="en-US" sz="3200" b="1" i="0" dirty="0">
                <a:solidFill>
                  <a:schemeClr val="tx1"/>
                </a:solidFill>
                <a:effectLst/>
                <a:latin typeface="Times New Roman" panose="02020603050405020304" pitchFamily="18" charset="0"/>
                <a:cs typeface="Times New Roman" panose="02020603050405020304" pitchFamily="18" charset="0"/>
              </a:rPr>
              <a:t>Test Schedule and Its Sample Template</a:t>
            </a: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0332949-7695-44FA-95C5-337754EF02EF}"/>
              </a:ext>
            </a:extLst>
          </p:cNvPr>
          <p:cNvPicPr>
            <a:picLocks noGrp="1" noChangeAspect="1"/>
          </p:cNvPicPr>
          <p:nvPr>
            <p:ph idx="1"/>
          </p:nvPr>
        </p:nvPicPr>
        <p:blipFill>
          <a:blip r:embed="rId2"/>
          <a:stretch>
            <a:fillRect/>
          </a:stretch>
        </p:blipFill>
        <p:spPr>
          <a:xfrm>
            <a:off x="1222445" y="1845643"/>
            <a:ext cx="6365887" cy="4436403"/>
          </a:xfrm>
        </p:spPr>
      </p:pic>
    </p:spTree>
    <p:extLst>
      <p:ext uri="{BB962C8B-B14F-4D97-AF65-F5344CB8AC3E}">
        <p14:creationId xmlns:p14="http://schemas.microsoft.com/office/powerpoint/2010/main" val="7636463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C18D-0427-466D-B5F4-7FCABE60D06F}"/>
              </a:ext>
            </a:extLst>
          </p:cNvPr>
          <p:cNvSpPr>
            <a:spLocks noGrp="1"/>
          </p:cNvSpPr>
          <p:nvPr>
            <p:ph type="title"/>
          </p:nvPr>
        </p:nvSpPr>
        <p:spPr/>
        <p:txBody>
          <a:bodyPr>
            <a:normAutofit/>
          </a:bodyPr>
          <a:lstStyle/>
          <a:p>
            <a:r>
              <a:rPr lang="en-US" sz="3200" b="1" i="0" dirty="0">
                <a:solidFill>
                  <a:schemeClr val="tx1"/>
                </a:solidFill>
                <a:effectLst/>
                <a:latin typeface="Times New Roman" panose="02020603050405020304" pitchFamily="18" charset="0"/>
                <a:cs typeface="Times New Roman" panose="02020603050405020304" pitchFamily="18" charset="0"/>
              </a:rPr>
              <a:t>Test Schedule and Its Sample Template</a:t>
            </a:r>
            <a:endParaRPr lang="en-US" sz="3200" dirty="0"/>
          </a:p>
        </p:txBody>
      </p:sp>
      <p:pic>
        <p:nvPicPr>
          <p:cNvPr id="5" name="Content Placeholder 4">
            <a:extLst>
              <a:ext uri="{FF2B5EF4-FFF2-40B4-BE49-F238E27FC236}">
                <a16:creationId xmlns:a16="http://schemas.microsoft.com/office/drawing/2014/main" id="{4BD5E2E1-26C4-43A1-827D-D3979DB48BB1}"/>
              </a:ext>
            </a:extLst>
          </p:cNvPr>
          <p:cNvPicPr>
            <a:picLocks noGrp="1" noChangeAspect="1"/>
          </p:cNvPicPr>
          <p:nvPr>
            <p:ph idx="1"/>
          </p:nvPr>
        </p:nvPicPr>
        <p:blipFill>
          <a:blip r:embed="rId2"/>
          <a:stretch>
            <a:fillRect/>
          </a:stretch>
        </p:blipFill>
        <p:spPr>
          <a:xfrm>
            <a:off x="5681156" y="1929493"/>
            <a:ext cx="5413564" cy="4233800"/>
          </a:xfrm>
        </p:spPr>
      </p:pic>
      <p:pic>
        <p:nvPicPr>
          <p:cNvPr id="6" name="Picture 5">
            <a:extLst>
              <a:ext uri="{FF2B5EF4-FFF2-40B4-BE49-F238E27FC236}">
                <a16:creationId xmlns:a16="http://schemas.microsoft.com/office/drawing/2014/main" id="{28717516-7984-4A74-9BC2-EA6838F4826F}"/>
              </a:ext>
            </a:extLst>
          </p:cNvPr>
          <p:cNvPicPr>
            <a:picLocks noChangeAspect="1"/>
          </p:cNvPicPr>
          <p:nvPr/>
        </p:nvPicPr>
        <p:blipFill>
          <a:blip r:embed="rId3"/>
          <a:stretch>
            <a:fillRect/>
          </a:stretch>
        </p:blipFill>
        <p:spPr>
          <a:xfrm>
            <a:off x="1097280" y="1929493"/>
            <a:ext cx="4391025" cy="4233800"/>
          </a:xfrm>
          <a:prstGeom prst="rect">
            <a:avLst/>
          </a:prstGeom>
        </p:spPr>
      </p:pic>
    </p:spTree>
    <p:extLst>
      <p:ext uri="{BB962C8B-B14F-4D97-AF65-F5344CB8AC3E}">
        <p14:creationId xmlns:p14="http://schemas.microsoft.com/office/powerpoint/2010/main" val="2991350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CCFA-FABE-4506-92D9-66FF38072285}"/>
              </a:ext>
            </a:extLst>
          </p:cNvPr>
          <p:cNvSpPr>
            <a:spLocks noGrp="1"/>
          </p:cNvSpPr>
          <p:nvPr>
            <p:ph type="title"/>
          </p:nvPr>
        </p:nvSpPr>
        <p:spPr>
          <a:xfrm>
            <a:off x="1097280" y="286603"/>
            <a:ext cx="10058400" cy="1162187"/>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Test Data Selection </a:t>
            </a:r>
          </a:p>
        </p:txBody>
      </p:sp>
      <p:sp>
        <p:nvSpPr>
          <p:cNvPr id="3" name="Content Placeholder 2">
            <a:extLst>
              <a:ext uri="{FF2B5EF4-FFF2-40B4-BE49-F238E27FC236}">
                <a16:creationId xmlns:a16="http://schemas.microsoft.com/office/drawing/2014/main" id="{D94B110D-AB9B-42AF-BA0C-B06E520920AF}"/>
              </a:ext>
            </a:extLst>
          </p:cNvPr>
          <p:cNvSpPr>
            <a:spLocks noGrp="1"/>
          </p:cNvSpPr>
          <p:nvPr>
            <p:ph idx="1"/>
          </p:nvPr>
        </p:nvSpPr>
        <p:spPr>
          <a:xfrm>
            <a:off x="1097280" y="1845733"/>
            <a:ext cx="10058400" cy="4400687"/>
          </a:xfrm>
        </p:spPr>
        <p:txBody>
          <a:bodyPr>
            <a:normAutofit lnSpcReduction="10000"/>
          </a:bodyPr>
          <a:lstStyle/>
          <a:p>
            <a:pPr algn="just">
              <a:buFont typeface="Wingdings" panose="05000000000000000000" pitchFamily="2" charset="2"/>
              <a:buChar char="q"/>
            </a:pPr>
            <a:r>
              <a:rPr lang="en-US" i="0" dirty="0">
                <a:solidFill>
                  <a:srgbClr val="000000"/>
                </a:solidFill>
                <a:effectLst/>
                <a:latin typeface="Times New Roman" panose="02020603050405020304" pitchFamily="18" charset="0"/>
                <a:cs typeface="Times New Roman" panose="02020603050405020304" pitchFamily="18" charset="0"/>
              </a:rPr>
              <a:t>In software testing, test data refers to the </a:t>
            </a:r>
            <a:r>
              <a:rPr lang="en-US" i="0" dirty="0">
                <a:solidFill>
                  <a:schemeClr val="accent1"/>
                </a:solidFill>
                <a:effectLst/>
                <a:latin typeface="Times New Roman" panose="02020603050405020304" pitchFamily="18" charset="0"/>
                <a:cs typeface="Times New Roman" panose="02020603050405020304" pitchFamily="18" charset="0"/>
              </a:rPr>
              <a:t>input values, conditions, and scenarios useful </a:t>
            </a:r>
            <a:r>
              <a:rPr lang="en-US" i="0" dirty="0">
                <a:solidFill>
                  <a:srgbClr val="000000"/>
                </a:solidFill>
                <a:effectLst/>
                <a:latin typeface="Times New Roman" panose="02020603050405020304" pitchFamily="18" charset="0"/>
                <a:cs typeface="Times New Roman" panose="02020603050405020304" pitchFamily="18" charset="0"/>
              </a:rPr>
              <a:t>for validating and verifying the </a:t>
            </a:r>
            <a:r>
              <a:rPr lang="en-US" i="0" dirty="0">
                <a:solidFill>
                  <a:srgbClr val="FF0000"/>
                </a:solidFill>
                <a:effectLst/>
                <a:latin typeface="Times New Roman" panose="02020603050405020304" pitchFamily="18" charset="0"/>
                <a:cs typeface="Times New Roman" panose="02020603050405020304" pitchFamily="18" charset="0"/>
              </a:rPr>
              <a:t>functionality, performance, and behavior of the software</a:t>
            </a:r>
            <a:r>
              <a:rPr lang="en-US" i="0" dirty="0">
                <a:solidFill>
                  <a:srgbClr val="000000"/>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i="0" dirty="0">
                <a:solidFill>
                  <a:srgbClr val="000000"/>
                </a:solidFill>
                <a:effectLst/>
                <a:latin typeface="Times New Roman" panose="02020603050405020304" pitchFamily="18" charset="0"/>
                <a:cs typeface="Times New Roman" panose="02020603050405020304" pitchFamily="18" charset="0"/>
              </a:rPr>
              <a:t>It is crucial because it helps assess the software’s performance under various circumstances and ensures that the product meets the specified requirements and functions. </a:t>
            </a:r>
          </a:p>
          <a:p>
            <a:pPr algn="just">
              <a:buFont typeface="Wingdings" panose="05000000000000000000" pitchFamily="2" charset="2"/>
              <a:buChar char="q"/>
            </a:pPr>
            <a:r>
              <a:rPr lang="en-US" i="0" dirty="0">
                <a:solidFill>
                  <a:schemeClr val="tx1"/>
                </a:solidFill>
                <a:effectLst/>
                <a:latin typeface="Times New Roman" panose="02020603050405020304" pitchFamily="18" charset="0"/>
                <a:cs typeface="Times New Roman" panose="02020603050405020304" pitchFamily="18" charset="0"/>
              </a:rPr>
              <a:t>Why is Test Data Important?</a:t>
            </a:r>
          </a:p>
          <a:p>
            <a:pPr algn="just">
              <a:buFont typeface="Wingdings" panose="05000000000000000000" pitchFamily="2" charset="2"/>
              <a:buChar char="q"/>
            </a:pPr>
            <a:r>
              <a:rPr lang="en-US" i="0" dirty="0">
                <a:solidFill>
                  <a:schemeClr val="tx1"/>
                </a:solidFill>
                <a:effectLst/>
                <a:latin typeface="Times New Roman" panose="02020603050405020304" pitchFamily="18" charset="0"/>
                <a:cs typeface="Times New Roman" panose="02020603050405020304" pitchFamily="18" charset="0"/>
              </a:rPr>
              <a:t>The importance of test data within the context of software testing is crucial. It serves as a fundamental component, facilitating defect identification, performance assessment, and assurance of software reliability.</a:t>
            </a:r>
          </a:p>
          <a:p>
            <a:pPr algn="just">
              <a:buFont typeface="Wingdings" panose="05000000000000000000" pitchFamily="2" charset="2"/>
              <a:buChar char="q"/>
            </a:pPr>
            <a:r>
              <a:rPr lang="en-US" i="0" dirty="0">
                <a:solidFill>
                  <a:schemeClr val="tx1"/>
                </a:solidFill>
                <a:effectLst/>
                <a:latin typeface="Times New Roman" panose="02020603050405020304" pitchFamily="18" charset="0"/>
                <a:cs typeface="Times New Roman" panose="02020603050405020304" pitchFamily="18" charset="0"/>
              </a:rPr>
              <a:t>A well-defined, comprehensive set of test data in software testing kickstarts the first step toward testing the software against real-world conditions. </a:t>
            </a:r>
          </a:p>
          <a:p>
            <a:pPr algn="just">
              <a:buFont typeface="Wingdings" panose="05000000000000000000" pitchFamily="2" charset="2"/>
              <a:buChar char="q"/>
            </a:pPr>
            <a:r>
              <a:rPr lang="en-US" i="0" dirty="0">
                <a:solidFill>
                  <a:schemeClr val="tx1"/>
                </a:solidFill>
                <a:effectLst/>
                <a:latin typeface="Times New Roman" panose="02020603050405020304" pitchFamily="18" charset="0"/>
                <a:cs typeface="Times New Roman" panose="02020603050405020304" pitchFamily="18" charset="0"/>
              </a:rPr>
              <a:t>Many systems run without errors when there is no external load on them, but only a few can continue when users start actively navigating them. Test data makes sure that your software runs as perfectly for the customers as you want it to.</a:t>
            </a:r>
          </a:p>
          <a:p>
            <a:endParaRPr lang="en-US" dirty="0"/>
          </a:p>
        </p:txBody>
      </p:sp>
    </p:spTree>
    <p:extLst>
      <p:ext uri="{BB962C8B-B14F-4D97-AF65-F5344CB8AC3E}">
        <p14:creationId xmlns:p14="http://schemas.microsoft.com/office/powerpoint/2010/main" val="195715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9965-DC04-4279-9BF4-E3AC05C440FA}"/>
              </a:ext>
            </a:extLst>
          </p:cNvPr>
          <p:cNvSpPr>
            <a:spLocks noGrp="1"/>
          </p:cNvSpPr>
          <p:nvPr>
            <p:ph type="title"/>
          </p:nvPr>
        </p:nvSpPr>
        <p:spPr>
          <a:xfrm>
            <a:off x="1097280" y="676894"/>
            <a:ext cx="10058400" cy="938149"/>
          </a:xfrm>
        </p:spPr>
        <p:txBody>
          <a:bodyPr>
            <a:normAutofit fontScale="90000"/>
          </a:bodyPr>
          <a:lstStyle/>
          <a:p>
            <a:br>
              <a:rPr lang="en-US" sz="4000" i="0" dirty="0">
                <a:solidFill>
                  <a:srgbClr val="273239"/>
                </a:solidFill>
                <a:effectLst/>
                <a:latin typeface="+mn-lt"/>
              </a:rPr>
            </a:br>
            <a:br>
              <a:rPr lang="en-US" sz="4000" i="0" dirty="0">
                <a:solidFill>
                  <a:srgbClr val="273239"/>
                </a:solidFill>
                <a:effectLst/>
                <a:latin typeface="+mn-lt"/>
              </a:rPr>
            </a:br>
            <a:br>
              <a:rPr lang="en-US" sz="4000" i="0" dirty="0">
                <a:solidFill>
                  <a:srgbClr val="273239"/>
                </a:solidFill>
                <a:effectLst/>
                <a:latin typeface="+mn-lt"/>
              </a:rPr>
            </a:br>
            <a:br>
              <a:rPr lang="en-US" sz="4000" i="0" dirty="0">
                <a:solidFill>
                  <a:srgbClr val="273239"/>
                </a:solidFill>
                <a:effectLst/>
                <a:latin typeface="+mn-lt"/>
              </a:rPr>
            </a:br>
            <a:br>
              <a:rPr lang="en-US" sz="4000" i="0" dirty="0">
                <a:solidFill>
                  <a:srgbClr val="273239"/>
                </a:solidFill>
                <a:effectLst/>
                <a:latin typeface="+mn-lt"/>
              </a:rPr>
            </a:br>
            <a:r>
              <a:rPr lang="en-US" sz="3600" b="0" dirty="0">
                <a:solidFill>
                  <a:srgbClr val="333333"/>
                </a:solidFill>
                <a:effectLst/>
                <a:latin typeface="Times New Roman" panose="02020603050405020304" pitchFamily="18" charset="0"/>
                <a:cs typeface="Times New Roman" panose="02020603050405020304" pitchFamily="18" charset="0"/>
              </a:rPr>
              <a:t>Standard Test Case Format</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395BDC-83F3-41CB-9A05-FD4F5DB22BDD}"/>
              </a:ext>
            </a:extLst>
          </p:cNvPr>
          <p:cNvSpPr>
            <a:spLocks noGrp="1"/>
          </p:cNvSpPr>
          <p:nvPr>
            <p:ph idx="1"/>
          </p:nvPr>
        </p:nvSpPr>
        <p:spPr>
          <a:xfrm>
            <a:off x="1097280" y="1781299"/>
            <a:ext cx="10058400" cy="4310743"/>
          </a:xfrm>
        </p:spPr>
        <p:txBody>
          <a:bodyPr>
            <a:normAutofit/>
          </a:bodyPr>
          <a:lstStyle/>
          <a:p>
            <a:pPr algn="l">
              <a:buFont typeface="Wingdings" panose="05000000000000000000" pitchFamily="2" charset="2"/>
              <a:buChar char="§"/>
            </a:pPr>
            <a:r>
              <a:rPr lang="en-US" sz="2400" b="0" i="0" dirty="0">
                <a:solidFill>
                  <a:srgbClr val="333333"/>
                </a:solidFill>
                <a:effectLst/>
                <a:latin typeface="Times New Roman" panose="02020603050405020304" pitchFamily="18" charset="0"/>
                <a:cs typeface="Times New Roman" panose="02020603050405020304" pitchFamily="18" charset="0"/>
              </a:rPr>
              <a:t>Test Case ID, Test Scenario, Test Steps, Prerequisites, Test Data, Expected/Intended Results, Actual Results, Test Status – Pass/Fail</a:t>
            </a:r>
          </a:p>
          <a:p>
            <a:pPr algn="l"/>
            <a:r>
              <a:rPr lang="en-US" sz="2400" b="1" i="0" dirty="0">
                <a:solidFill>
                  <a:srgbClr val="FF0000"/>
                </a:solidFill>
                <a:effectLst/>
                <a:latin typeface="Times New Roman" panose="02020603050405020304" pitchFamily="18" charset="0"/>
                <a:cs typeface="Times New Roman" panose="02020603050405020304" pitchFamily="18" charset="0"/>
              </a:rPr>
              <a:t>While writing test cases, remember to include:</a:t>
            </a:r>
          </a:p>
          <a:p>
            <a:pPr algn="l">
              <a:buFont typeface="Wingdings" panose="05000000000000000000" pitchFamily="2" charset="2"/>
              <a:buChar char="§"/>
            </a:pPr>
            <a:r>
              <a:rPr lang="en-US" sz="2400" b="0" i="0" dirty="0">
                <a:solidFill>
                  <a:srgbClr val="333333"/>
                </a:solidFill>
                <a:effectLst/>
                <a:latin typeface="Times New Roman" panose="02020603050405020304" pitchFamily="18" charset="0"/>
                <a:cs typeface="Times New Roman" panose="02020603050405020304" pitchFamily="18" charset="0"/>
              </a:rPr>
              <a:t>A reasonable description of the requirement.</a:t>
            </a:r>
          </a:p>
          <a:p>
            <a:pPr algn="l">
              <a:buFont typeface="Wingdings" panose="05000000000000000000" pitchFamily="2" charset="2"/>
              <a:buChar char="§"/>
            </a:pPr>
            <a:r>
              <a:rPr lang="en-US" sz="2400" b="0" i="0" dirty="0">
                <a:solidFill>
                  <a:srgbClr val="333333"/>
                </a:solidFill>
                <a:effectLst/>
                <a:latin typeface="Times New Roman" panose="02020603050405020304" pitchFamily="18" charset="0"/>
                <a:cs typeface="Times New Roman" panose="02020603050405020304" pitchFamily="18" charset="0"/>
              </a:rPr>
              <a:t>A description of the test process.</a:t>
            </a:r>
          </a:p>
          <a:p>
            <a:pPr algn="l">
              <a:buFont typeface="Wingdings" panose="05000000000000000000" pitchFamily="2" charset="2"/>
              <a:buChar char="§"/>
            </a:pPr>
            <a:r>
              <a:rPr lang="en-US" sz="2400" b="0" i="0" dirty="0">
                <a:solidFill>
                  <a:srgbClr val="333333"/>
                </a:solidFill>
                <a:effectLst/>
                <a:latin typeface="Times New Roman" panose="02020603050405020304" pitchFamily="18" charset="0"/>
                <a:cs typeface="Times New Roman" panose="02020603050405020304" pitchFamily="18" charset="0"/>
              </a:rPr>
              <a:t>Details related to testing setup: version of the software under test, data points, OS, hardware, security clearance, date, time, prerequisites, etc.</a:t>
            </a:r>
          </a:p>
          <a:p>
            <a:pPr algn="l">
              <a:buFont typeface="Wingdings" panose="05000000000000000000" pitchFamily="2" charset="2"/>
              <a:buChar char="§"/>
            </a:pPr>
            <a:r>
              <a:rPr lang="en-US" sz="2400" b="0" i="0" dirty="0">
                <a:solidFill>
                  <a:srgbClr val="333333"/>
                </a:solidFill>
                <a:effectLst/>
                <a:latin typeface="Times New Roman" panose="02020603050405020304" pitchFamily="18" charset="0"/>
                <a:cs typeface="Times New Roman" panose="02020603050405020304" pitchFamily="18" charset="0"/>
              </a:rPr>
              <a:t>Any related documents or attachments testers will require.</a:t>
            </a:r>
          </a:p>
          <a:p>
            <a:pPr marL="0" indent="0" fontAlgn="base">
              <a:buNone/>
            </a:pPr>
            <a:endParaRPr lang="en-US" sz="2400" i="0" dirty="0">
              <a:solidFill>
                <a:srgbClr val="333333"/>
              </a:solidFill>
              <a:effectLst/>
              <a:latin typeface="Times New Roman" panose="02020603050405020304" pitchFamily="18" charset="0"/>
              <a:cs typeface="Times New Roman" panose="02020603050405020304" pitchFamily="18" charset="0"/>
            </a:endParaRPr>
          </a:p>
          <a:p>
            <a:pPr fontAlgn="base">
              <a:buFont typeface="Wingdings" panose="05000000000000000000" pitchFamily="2" charset="2"/>
              <a:buChar char="q"/>
            </a:pPr>
            <a:endParaRPr lang="en-US" i="0" dirty="0">
              <a:solidFill>
                <a:srgbClr val="333333"/>
              </a:solidFill>
              <a:effectLst/>
              <a:latin typeface="source-sans-pro"/>
            </a:endParaRPr>
          </a:p>
          <a:p>
            <a:pPr fontAlgn="base">
              <a:buFont typeface="Wingdings" panose="05000000000000000000" pitchFamily="2" charset="2"/>
              <a:buChar char="q"/>
            </a:pPr>
            <a:endParaRPr lang="en-US" b="0" i="0" dirty="0">
              <a:solidFill>
                <a:srgbClr val="333333"/>
              </a:solidFill>
              <a:effectLst/>
              <a:latin typeface="source-sans-pro"/>
            </a:endParaRPr>
          </a:p>
          <a:p>
            <a:pPr algn="l" fontAlgn="base">
              <a:buFont typeface="Wingdings" panose="05000000000000000000" pitchFamily="2" charset="2"/>
              <a:buChar char="q"/>
            </a:pPr>
            <a:endParaRPr lang="en-US" b="0" i="0" dirty="0">
              <a:solidFill>
                <a:schemeClr val="tx1"/>
              </a:solidFill>
              <a:effectLst/>
            </a:endParaRPr>
          </a:p>
          <a:p>
            <a:pPr marL="0" indent="0">
              <a:buNone/>
            </a:pPr>
            <a:endParaRPr lang="en-US" dirty="0"/>
          </a:p>
        </p:txBody>
      </p:sp>
    </p:spTree>
    <p:extLst>
      <p:ext uri="{BB962C8B-B14F-4D97-AF65-F5344CB8AC3E}">
        <p14:creationId xmlns:p14="http://schemas.microsoft.com/office/powerpoint/2010/main" val="3069864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209687"/>
          </a:xfrm>
        </p:spPr>
        <p:txBody>
          <a:bodyPr>
            <a:normAutofit/>
          </a:bodyPr>
          <a:lstStyle/>
          <a:p>
            <a:r>
              <a:rPr lang="en-US" sz="3200" b="1" dirty="0">
                <a:solidFill>
                  <a:srgbClr val="273239"/>
                </a:solidFill>
                <a:latin typeface="Times New Roman" panose="02020603050405020304" pitchFamily="18" charset="0"/>
                <a:cs typeface="Times New Roman" panose="02020603050405020304" pitchFamily="18" charset="0"/>
              </a:rPr>
              <a:t>Format of Test Cases</a:t>
            </a:r>
            <a:r>
              <a:rPr lang="en-US" sz="3200" b="1" i="0" dirty="0">
                <a:solidFill>
                  <a:srgbClr val="273239"/>
                </a:solidFill>
                <a:effectLst/>
                <a:latin typeface="Times New Roman" panose="02020603050405020304" pitchFamily="18" charset="0"/>
                <a:cs typeface="Times New Roman" panose="02020603050405020304" pitchFamily="18" charset="0"/>
              </a:rPr>
              <a:t>: </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6437C19-4225-48E8-BEBB-5AE37A4DF4FC}"/>
              </a:ext>
            </a:extLst>
          </p:cNvPr>
          <p:cNvPicPr>
            <a:picLocks noGrp="1" noChangeAspect="1"/>
          </p:cNvPicPr>
          <p:nvPr>
            <p:ph idx="1"/>
          </p:nvPr>
        </p:nvPicPr>
        <p:blipFill>
          <a:blip r:embed="rId2"/>
          <a:stretch>
            <a:fillRect/>
          </a:stretch>
        </p:blipFill>
        <p:spPr>
          <a:xfrm>
            <a:off x="1282535" y="1846263"/>
            <a:ext cx="9963397" cy="4376407"/>
          </a:xfrm>
        </p:spPr>
      </p:pic>
    </p:spTree>
    <p:extLst>
      <p:ext uri="{BB962C8B-B14F-4D97-AF65-F5344CB8AC3E}">
        <p14:creationId xmlns:p14="http://schemas.microsoft.com/office/powerpoint/2010/main" val="2814130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63219"/>
            <a:ext cx="10058400" cy="1146828"/>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Best Practice for Writing Test Case</a:t>
            </a:r>
            <a:r>
              <a:rPr lang="en-US" sz="1400" b="1" dirty="0">
                <a:solidFill>
                  <a:srgbClr val="273239"/>
                </a:solidFill>
                <a:latin typeface="Nunito" pitchFamily="2" charset="0"/>
                <a:cs typeface="Times New Roman" panose="02020603050405020304" pitchFamily="18" charset="0"/>
              </a:rPr>
              <a:t>:</a:t>
            </a:r>
            <a:endParaRPr lang="en-IN" sz="4000" b="1" dirty="0">
              <a:solidFill>
                <a:schemeClr val="tx1"/>
              </a:solidFill>
            </a:endParaRPr>
          </a:p>
        </p:txBody>
      </p:sp>
      <p:sp>
        <p:nvSpPr>
          <p:cNvPr id="5" name="Content Placeholder 4">
            <a:extLst>
              <a:ext uri="{FF2B5EF4-FFF2-40B4-BE49-F238E27FC236}">
                <a16:creationId xmlns:a16="http://schemas.microsoft.com/office/drawing/2014/main" id="{16302E18-79B3-4AE2-BADA-83C36B9DC42E}"/>
              </a:ext>
            </a:extLst>
          </p:cNvPr>
          <p:cNvSpPr>
            <a:spLocks noGrp="1"/>
          </p:cNvSpPr>
          <p:nvPr>
            <p:ph idx="1"/>
          </p:nvPr>
        </p:nvSpPr>
        <p:spPr>
          <a:xfrm>
            <a:off x="1203297" y="1852550"/>
            <a:ext cx="10058400" cy="4442231"/>
          </a:xfrm>
        </p:spPr>
        <p:txBody>
          <a:bodyPr>
            <a:normAutofit fontScale="85000" lnSpcReduction="20000"/>
          </a:bodyPr>
          <a:lstStyle/>
          <a:p>
            <a:pPr algn="just" fontAlgn="base">
              <a:buFont typeface="+mj-lt"/>
              <a:buAutoNum type="arabicPeriod"/>
            </a:pPr>
            <a:r>
              <a:rPr lang="en-US" sz="2100" b="1" i="0" dirty="0">
                <a:solidFill>
                  <a:schemeClr val="tx1"/>
                </a:solidFill>
                <a:effectLst/>
                <a:latin typeface="Times New Roman" panose="02020603050405020304" pitchFamily="18" charset="0"/>
                <a:cs typeface="Times New Roman" panose="02020603050405020304" pitchFamily="18" charset="0"/>
              </a:rPr>
              <a:t>Simple and clear: </a:t>
            </a:r>
            <a:r>
              <a:rPr lang="en-US" sz="2100" b="0" i="0" dirty="0">
                <a:solidFill>
                  <a:schemeClr val="tx1"/>
                </a:solidFill>
                <a:effectLst/>
                <a:latin typeface="Times New Roman" panose="02020603050405020304" pitchFamily="18" charset="0"/>
                <a:cs typeface="Times New Roman" panose="02020603050405020304" pitchFamily="18" charset="0"/>
              </a:rPr>
              <a:t>Test cases need to be very concise, clear, and transparent. They should be easy and simple to understand not only for oneself but for others as well. </a:t>
            </a:r>
          </a:p>
          <a:p>
            <a:pPr algn="just" fontAlgn="base">
              <a:buFont typeface="+mj-lt"/>
              <a:buAutoNum type="arabicPeriod" startAt="2"/>
            </a:pPr>
            <a:r>
              <a:rPr lang="en-US" sz="2100" b="1" i="0" dirty="0">
                <a:solidFill>
                  <a:schemeClr val="tx1"/>
                </a:solidFill>
                <a:effectLst/>
                <a:latin typeface="Times New Roman" panose="02020603050405020304" pitchFamily="18" charset="0"/>
                <a:cs typeface="Times New Roman" panose="02020603050405020304" pitchFamily="18" charset="0"/>
              </a:rPr>
              <a:t>Maintaining </a:t>
            </a:r>
            <a:r>
              <a:rPr lang="en-US" sz="2100" b="0" i="0" dirty="0">
                <a:solidFill>
                  <a:schemeClr val="tx1"/>
                </a:solidFill>
                <a:effectLst/>
                <a:latin typeface="Times New Roman" panose="02020603050405020304" pitchFamily="18" charset="0"/>
                <a:cs typeface="Times New Roman" panose="02020603050405020304" pitchFamily="18" charset="0"/>
              </a:rPr>
              <a:t>the client/customer/end-user requirements must be unique</a:t>
            </a:r>
            <a:r>
              <a:rPr lang="en-US" sz="2100" b="1" i="0" dirty="0">
                <a:solidFill>
                  <a:schemeClr val="tx1"/>
                </a:solidFill>
                <a:effectLst/>
                <a:latin typeface="Times New Roman" panose="02020603050405020304" pitchFamily="18" charset="0"/>
                <a:cs typeface="Times New Roman" panose="02020603050405020304" pitchFamily="18" charset="0"/>
              </a:rPr>
              <a:t>: </a:t>
            </a:r>
            <a:r>
              <a:rPr lang="en-US" sz="2100" b="0" i="0" dirty="0">
                <a:solidFill>
                  <a:schemeClr val="tx1"/>
                </a:solidFill>
                <a:effectLst/>
                <a:latin typeface="Times New Roman" panose="02020603050405020304" pitchFamily="18" charset="0"/>
                <a:cs typeface="Times New Roman" panose="02020603050405020304" pitchFamily="18" charset="0"/>
              </a:rPr>
              <a:t>While writing the test cases, it’s necessary to make sure that they aren’t being written over and over again and that each case is different from the others. </a:t>
            </a:r>
          </a:p>
          <a:p>
            <a:pPr algn="just" fontAlgn="base">
              <a:buFont typeface="+mj-lt"/>
              <a:buAutoNum type="arabicPeriod" startAt="3"/>
            </a:pPr>
            <a:r>
              <a:rPr lang="en-US" sz="2100" b="1" i="0" dirty="0">
                <a:solidFill>
                  <a:schemeClr val="tx1"/>
                </a:solidFill>
                <a:effectLst/>
                <a:latin typeface="Times New Roman" panose="02020603050405020304" pitchFamily="18" charset="0"/>
                <a:cs typeface="Times New Roman" panose="02020603050405020304" pitchFamily="18" charset="0"/>
              </a:rPr>
              <a:t>Zero Assumptions: </a:t>
            </a:r>
            <a:r>
              <a:rPr lang="en-US" sz="2100" b="0" i="0" dirty="0">
                <a:solidFill>
                  <a:schemeClr val="tx1"/>
                </a:solidFill>
                <a:effectLst/>
                <a:latin typeface="Times New Roman" panose="02020603050405020304" pitchFamily="18" charset="0"/>
                <a:cs typeface="Times New Roman" panose="02020603050405020304" pitchFamily="18" charset="0"/>
              </a:rPr>
              <a:t>Test cases should not contain assumed data, and don’t come up with features/modules that don’t exist. </a:t>
            </a:r>
          </a:p>
          <a:p>
            <a:pPr algn="just" fontAlgn="base">
              <a:buFont typeface="+mj-lt"/>
              <a:buAutoNum type="arabicPeriod" startAt="4"/>
            </a:pPr>
            <a:r>
              <a:rPr lang="en-US" sz="2100" b="1" i="0" dirty="0">
                <a:solidFill>
                  <a:schemeClr val="tx1"/>
                </a:solidFill>
                <a:effectLst/>
                <a:latin typeface="Times New Roman" panose="02020603050405020304" pitchFamily="18" charset="0"/>
                <a:cs typeface="Times New Roman" panose="02020603050405020304" pitchFamily="18" charset="0"/>
              </a:rPr>
              <a:t>Traceability: </a:t>
            </a:r>
            <a:r>
              <a:rPr lang="en-US" sz="2100" b="0" i="0" dirty="0">
                <a:solidFill>
                  <a:schemeClr val="tx1"/>
                </a:solidFill>
                <a:effectLst/>
                <a:latin typeface="Times New Roman" panose="02020603050405020304" pitchFamily="18" charset="0"/>
                <a:cs typeface="Times New Roman" panose="02020603050405020304" pitchFamily="18" charset="0"/>
              </a:rPr>
              <a:t>Test cases should be traceable for future reference, so while writing it’s important to keep that in mind, </a:t>
            </a:r>
          </a:p>
          <a:p>
            <a:pPr algn="just" fontAlgn="base">
              <a:buFont typeface="+mj-lt"/>
              <a:buAutoNum type="arabicPeriod" startAt="5"/>
            </a:pPr>
            <a:r>
              <a:rPr lang="en-US" sz="2100" b="1" i="0" dirty="0">
                <a:solidFill>
                  <a:schemeClr val="tx1"/>
                </a:solidFill>
                <a:effectLst/>
                <a:latin typeface="Times New Roman" panose="02020603050405020304" pitchFamily="18" charset="0"/>
                <a:cs typeface="Times New Roman" panose="02020603050405020304" pitchFamily="18" charset="0"/>
              </a:rPr>
              <a:t>Different input data: </a:t>
            </a:r>
            <a:r>
              <a:rPr lang="en-US" sz="2100" b="0" i="0" dirty="0">
                <a:solidFill>
                  <a:schemeClr val="tx1"/>
                </a:solidFill>
                <a:effectLst/>
                <a:latin typeface="Times New Roman" panose="02020603050405020304" pitchFamily="18" charset="0"/>
                <a:cs typeface="Times New Roman" panose="02020603050405020304" pitchFamily="18" charset="0"/>
              </a:rPr>
              <a:t>While writing test cases, all types of data must be taken into consideration. </a:t>
            </a:r>
          </a:p>
          <a:p>
            <a:pPr algn="just" fontAlgn="base">
              <a:buFont typeface="+mj-lt"/>
              <a:buAutoNum type="arabicPeriod" startAt="6"/>
            </a:pPr>
            <a:r>
              <a:rPr lang="en-US" sz="2100" b="1" i="0" dirty="0">
                <a:solidFill>
                  <a:schemeClr val="tx1"/>
                </a:solidFill>
                <a:effectLst/>
                <a:latin typeface="Times New Roman" panose="02020603050405020304" pitchFamily="18" charset="0"/>
                <a:cs typeface="Times New Roman" panose="02020603050405020304" pitchFamily="18" charset="0"/>
              </a:rPr>
              <a:t>Strong module name: </a:t>
            </a:r>
            <a:r>
              <a:rPr lang="en-US" sz="2100" b="0" i="0" dirty="0">
                <a:solidFill>
                  <a:schemeClr val="tx1"/>
                </a:solidFill>
                <a:effectLst/>
                <a:latin typeface="Times New Roman" panose="02020603050405020304" pitchFamily="18" charset="0"/>
                <a:cs typeface="Times New Roman" panose="02020603050405020304" pitchFamily="18" charset="0"/>
              </a:rPr>
              <a:t>The module name should be self-explanatory while writing the test case.  </a:t>
            </a:r>
          </a:p>
          <a:p>
            <a:pPr algn="just" fontAlgn="base">
              <a:buFont typeface="+mj-lt"/>
              <a:buAutoNum type="arabicPeriod" startAt="7"/>
            </a:pPr>
            <a:r>
              <a:rPr lang="en-US" sz="2100" b="1" i="0" dirty="0">
                <a:solidFill>
                  <a:schemeClr val="tx1"/>
                </a:solidFill>
                <a:effectLst/>
                <a:latin typeface="Times New Roman" panose="02020603050405020304" pitchFamily="18" charset="0"/>
                <a:cs typeface="Times New Roman" panose="02020603050405020304" pitchFamily="18" charset="0"/>
              </a:rPr>
              <a:t>Minimal Description: </a:t>
            </a:r>
            <a:r>
              <a:rPr lang="en-US" sz="2100" b="0" i="0" dirty="0">
                <a:solidFill>
                  <a:schemeClr val="tx1"/>
                </a:solidFill>
                <a:effectLst/>
                <a:latin typeface="Times New Roman" panose="02020603050405020304" pitchFamily="18" charset="0"/>
                <a:cs typeface="Times New Roman" panose="02020603050405020304" pitchFamily="18" charset="0"/>
              </a:rPr>
              <a:t>The description of a test case should be small, one or two lines are normally considered good practice, but it should give the basic overview properly. </a:t>
            </a:r>
          </a:p>
          <a:p>
            <a:pPr algn="just" fontAlgn="base">
              <a:buFont typeface="+mj-lt"/>
              <a:buAutoNum type="arabicPeriod" startAt="8"/>
            </a:pPr>
            <a:r>
              <a:rPr lang="en-US" sz="2100" b="1" i="0" dirty="0">
                <a:solidFill>
                  <a:schemeClr val="tx1"/>
                </a:solidFill>
                <a:effectLst/>
                <a:latin typeface="Times New Roman" panose="02020603050405020304" pitchFamily="18" charset="0"/>
                <a:cs typeface="Times New Roman" panose="02020603050405020304" pitchFamily="18" charset="0"/>
              </a:rPr>
              <a:t>Maximum conditions: </a:t>
            </a:r>
            <a:r>
              <a:rPr lang="en-US" sz="2100" b="0" i="0" dirty="0">
                <a:solidFill>
                  <a:schemeClr val="tx1"/>
                </a:solidFill>
                <a:effectLst/>
                <a:latin typeface="Times New Roman" panose="02020603050405020304" pitchFamily="18" charset="0"/>
                <a:cs typeface="Times New Roman" panose="02020603050405020304" pitchFamily="18" charset="0"/>
              </a:rPr>
              <a:t>All kinds of conditions should be taken into consideration while writing a test, increasing the effectiveness. </a:t>
            </a:r>
          </a:p>
          <a:p>
            <a:pPr marL="0" indent="0">
              <a:buNone/>
            </a:pPr>
            <a:endParaRPr lang="en-US" dirty="0"/>
          </a:p>
        </p:txBody>
      </p:sp>
    </p:spTree>
    <p:extLst>
      <p:ext uri="{BB962C8B-B14F-4D97-AF65-F5344CB8AC3E}">
        <p14:creationId xmlns:p14="http://schemas.microsoft.com/office/powerpoint/2010/main" val="122911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3352"/>
            <a:ext cx="10058400" cy="1435132"/>
          </a:xfrm>
        </p:spPr>
        <p:txBody>
          <a:bodyPr>
            <a:normAutofit/>
          </a:bodyPr>
          <a:lstStyle/>
          <a:p>
            <a:r>
              <a:rPr lang="en-US" sz="3200" b="1" i="0" dirty="0">
                <a:solidFill>
                  <a:srgbClr val="273239"/>
                </a:solidFill>
                <a:effectLst/>
                <a:latin typeface="Times New Roman" panose="02020603050405020304" pitchFamily="18" charset="0"/>
                <a:cs typeface="Times New Roman" panose="02020603050405020304" pitchFamily="18" charset="0"/>
              </a:rPr>
              <a:t>Best Practice for Writing Test Case</a:t>
            </a:r>
            <a:r>
              <a:rPr lang="en-US" sz="1400" b="1" dirty="0">
                <a:solidFill>
                  <a:srgbClr val="273239"/>
                </a:solidFill>
                <a:latin typeface="Nunito" pitchFamily="2" charset="0"/>
                <a:cs typeface="Times New Roman" panose="02020603050405020304" pitchFamily="18" charset="0"/>
              </a:rPr>
              <a:t>:</a:t>
            </a:r>
            <a:endParaRPr lang="en-IN" sz="4000" b="1" dirty="0">
              <a:solidFill>
                <a:schemeClr val="tx1"/>
              </a:solidFill>
            </a:endParaRPr>
          </a:p>
        </p:txBody>
      </p:sp>
      <p:sp>
        <p:nvSpPr>
          <p:cNvPr id="5" name="Content Placeholder 4">
            <a:extLst>
              <a:ext uri="{FF2B5EF4-FFF2-40B4-BE49-F238E27FC236}">
                <a16:creationId xmlns:a16="http://schemas.microsoft.com/office/drawing/2014/main" id="{16302E18-79B3-4AE2-BADA-83C36B9DC42E}"/>
              </a:ext>
            </a:extLst>
          </p:cNvPr>
          <p:cNvSpPr>
            <a:spLocks noGrp="1"/>
          </p:cNvSpPr>
          <p:nvPr>
            <p:ph idx="1"/>
          </p:nvPr>
        </p:nvSpPr>
        <p:spPr>
          <a:xfrm>
            <a:off x="1203297" y="1828801"/>
            <a:ext cx="10058400" cy="4476996"/>
          </a:xfrm>
        </p:spPr>
        <p:txBody>
          <a:bodyPr>
            <a:normAutofit fontScale="85000" lnSpcReduction="10000"/>
          </a:bodyPr>
          <a:lstStyle/>
          <a:p>
            <a:pPr algn="just" fontAlgn="base">
              <a:buFont typeface="+mj-lt"/>
              <a:buAutoNum type="arabicPeriod" startAt="9"/>
            </a:pPr>
            <a:r>
              <a:rPr lang="en-US" sz="2100" b="1" i="0" dirty="0">
                <a:solidFill>
                  <a:srgbClr val="273239"/>
                </a:solidFill>
                <a:effectLst/>
                <a:latin typeface="Times New Roman" panose="02020603050405020304" pitchFamily="18" charset="0"/>
                <a:cs typeface="Times New Roman" panose="02020603050405020304" pitchFamily="18" charset="0"/>
              </a:rPr>
              <a:t>Meeting requirements: </a:t>
            </a:r>
            <a:r>
              <a:rPr lang="en-US" sz="2100" b="0" i="0" dirty="0">
                <a:solidFill>
                  <a:srgbClr val="273239"/>
                </a:solidFill>
                <a:effectLst/>
                <a:latin typeface="Times New Roman" panose="02020603050405020304" pitchFamily="18" charset="0"/>
                <a:cs typeface="Times New Roman" panose="02020603050405020304" pitchFamily="18" charset="0"/>
              </a:rPr>
              <a:t>While writing the test case the client/customer/end-user requirements must be met.</a:t>
            </a:r>
          </a:p>
          <a:p>
            <a:pPr algn="just" fontAlgn="base">
              <a:buFont typeface="+mj-lt"/>
              <a:buAutoNum type="arabicPeriod" startAt="10"/>
            </a:pPr>
            <a:r>
              <a:rPr lang="en-US" sz="2100" b="1" i="0" dirty="0">
                <a:solidFill>
                  <a:srgbClr val="273239"/>
                </a:solidFill>
                <a:effectLst/>
                <a:latin typeface="Times New Roman" panose="02020603050405020304" pitchFamily="18" charset="0"/>
                <a:cs typeface="Times New Roman" panose="02020603050405020304" pitchFamily="18" charset="0"/>
              </a:rPr>
              <a:t>Repetitive Results: </a:t>
            </a:r>
            <a:r>
              <a:rPr lang="en-US" sz="2100" b="0" i="0" dirty="0">
                <a:solidFill>
                  <a:srgbClr val="273239"/>
                </a:solidFill>
                <a:effectLst/>
                <a:latin typeface="Times New Roman" panose="02020603050405020304" pitchFamily="18" charset="0"/>
                <a:cs typeface="Times New Roman" panose="02020603050405020304" pitchFamily="18" charset="0"/>
              </a:rPr>
              <a:t>The test case must be written in such a way that it should provide the same result. </a:t>
            </a:r>
            <a:endParaRPr lang="en-US" sz="2100" b="1"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mj-lt"/>
              <a:buAutoNum type="arabicPeriod" startAt="11"/>
            </a:pPr>
            <a:r>
              <a:rPr lang="en-US" sz="2100" b="1" i="0" dirty="0">
                <a:solidFill>
                  <a:srgbClr val="273239"/>
                </a:solidFill>
                <a:effectLst/>
                <a:latin typeface="Times New Roman" panose="02020603050405020304" pitchFamily="18" charset="0"/>
                <a:cs typeface="Times New Roman" panose="02020603050405020304" pitchFamily="18" charset="0"/>
              </a:rPr>
              <a:t>Different Techniques: </a:t>
            </a:r>
            <a:r>
              <a:rPr lang="en-US" sz="2100" b="0" i="0" dirty="0">
                <a:solidFill>
                  <a:srgbClr val="273239"/>
                </a:solidFill>
                <a:effectLst/>
                <a:latin typeface="Times New Roman" panose="02020603050405020304" pitchFamily="18" charset="0"/>
                <a:cs typeface="Times New Roman" panose="02020603050405020304" pitchFamily="18" charset="0"/>
              </a:rPr>
              <a:t>Sometimes testing all conditions might not be possible but using different testing with different test cases could help to check every aspect of a software. </a:t>
            </a:r>
          </a:p>
          <a:p>
            <a:pPr algn="just" fontAlgn="base">
              <a:buFont typeface="+mj-lt"/>
              <a:buAutoNum type="arabicPeriod" startAt="12"/>
            </a:pPr>
            <a:r>
              <a:rPr lang="en-US" sz="2100" b="1" i="0" dirty="0">
                <a:solidFill>
                  <a:srgbClr val="273239"/>
                </a:solidFill>
                <a:effectLst/>
                <a:latin typeface="Times New Roman" panose="02020603050405020304" pitchFamily="18" charset="0"/>
                <a:cs typeface="Times New Roman" panose="02020603050405020304" pitchFamily="18" charset="0"/>
              </a:rPr>
              <a:t>Create test cases with the end user’s perspective: </a:t>
            </a:r>
            <a:r>
              <a:rPr lang="en-US" sz="2100" b="0" i="0" dirty="0">
                <a:solidFill>
                  <a:srgbClr val="273239"/>
                </a:solidFill>
                <a:effectLst/>
                <a:latin typeface="Times New Roman" panose="02020603050405020304" pitchFamily="18" charset="0"/>
                <a:cs typeface="Times New Roman" panose="02020603050405020304" pitchFamily="18" charset="0"/>
              </a:rPr>
              <a:t>Create test cases by keeping end-user in mind and the test cases must meet customer requirements.</a:t>
            </a:r>
          </a:p>
          <a:p>
            <a:pPr algn="just" fontAlgn="base">
              <a:buFont typeface="+mj-lt"/>
              <a:buAutoNum type="arabicPeriod" startAt="13"/>
            </a:pPr>
            <a:r>
              <a:rPr lang="en-US" sz="2100" b="1" i="0" dirty="0">
                <a:solidFill>
                  <a:srgbClr val="273239"/>
                </a:solidFill>
                <a:effectLst/>
                <a:latin typeface="Times New Roman" panose="02020603050405020304" pitchFamily="18" charset="0"/>
                <a:cs typeface="Times New Roman" panose="02020603050405020304" pitchFamily="18" charset="0"/>
              </a:rPr>
              <a:t>Use unique Test Case ID: </a:t>
            </a:r>
            <a:r>
              <a:rPr lang="en-US" sz="2100" b="0" i="0" dirty="0">
                <a:solidFill>
                  <a:srgbClr val="273239"/>
                </a:solidFill>
                <a:effectLst/>
                <a:latin typeface="Times New Roman" panose="02020603050405020304" pitchFamily="18" charset="0"/>
                <a:cs typeface="Times New Roman" panose="02020603050405020304" pitchFamily="18" charset="0"/>
              </a:rPr>
              <a:t>It is considered a good practice to use a unique Test Case ID for the test cases following a naming convention for better understanding.</a:t>
            </a:r>
          </a:p>
          <a:p>
            <a:pPr algn="just" fontAlgn="base">
              <a:buFont typeface="+mj-lt"/>
              <a:buAutoNum type="arabicPeriod" startAt="14"/>
            </a:pPr>
            <a:r>
              <a:rPr lang="en-US" sz="2100" b="1" i="0" dirty="0">
                <a:solidFill>
                  <a:srgbClr val="273239"/>
                </a:solidFill>
                <a:effectLst/>
                <a:latin typeface="Times New Roman" panose="02020603050405020304" pitchFamily="18" charset="0"/>
                <a:cs typeface="Times New Roman" panose="02020603050405020304" pitchFamily="18" charset="0"/>
              </a:rPr>
              <a:t>Add proper preconditions and postconditions: </a:t>
            </a:r>
            <a:r>
              <a:rPr lang="en-US" sz="2100" b="0" i="0" dirty="0">
                <a:solidFill>
                  <a:srgbClr val="273239"/>
                </a:solidFill>
                <a:effectLst/>
                <a:latin typeface="Times New Roman" panose="02020603050405020304" pitchFamily="18" charset="0"/>
                <a:cs typeface="Times New Roman" panose="02020603050405020304" pitchFamily="18" charset="0"/>
              </a:rPr>
              <a:t>Preconditions and postconditions for the test cases must be mentioned properly and clearly.</a:t>
            </a:r>
          </a:p>
          <a:p>
            <a:pPr algn="just" fontAlgn="base">
              <a:buFont typeface="+mj-lt"/>
              <a:buAutoNum type="arabicPeriod" startAt="15"/>
            </a:pPr>
            <a:r>
              <a:rPr lang="en-US" sz="2100" b="1" i="0" dirty="0">
                <a:solidFill>
                  <a:srgbClr val="273239"/>
                </a:solidFill>
                <a:effectLst/>
                <a:latin typeface="Times New Roman" panose="02020603050405020304" pitchFamily="18" charset="0"/>
                <a:cs typeface="Times New Roman" panose="02020603050405020304" pitchFamily="18" charset="0"/>
              </a:rPr>
              <a:t>Test cases should be reusable: </a:t>
            </a:r>
            <a:r>
              <a:rPr lang="en-US" sz="2100" b="0" i="0" dirty="0">
                <a:solidFill>
                  <a:srgbClr val="273239"/>
                </a:solidFill>
                <a:effectLst/>
                <a:latin typeface="Times New Roman" panose="02020603050405020304" pitchFamily="18" charset="0"/>
                <a:cs typeface="Times New Roman" panose="02020603050405020304" pitchFamily="18" charset="0"/>
              </a:rPr>
              <a:t>There are times when the developer updates the code, then the testers need to update the test cases to meet the changing requirements.</a:t>
            </a:r>
          </a:p>
          <a:p>
            <a:pPr algn="just" fontAlgn="base">
              <a:buFont typeface="+mj-lt"/>
              <a:buAutoNum type="arabicPeriod" startAt="16"/>
            </a:pPr>
            <a:r>
              <a:rPr lang="en-US" sz="2100" b="1" i="0" dirty="0">
                <a:solidFill>
                  <a:srgbClr val="273239"/>
                </a:solidFill>
                <a:effectLst/>
                <a:latin typeface="Times New Roman" panose="02020603050405020304" pitchFamily="18" charset="0"/>
                <a:cs typeface="Times New Roman" panose="02020603050405020304" pitchFamily="18" charset="0"/>
              </a:rPr>
              <a:t>Specify the exact expected outcome: </a:t>
            </a:r>
            <a:r>
              <a:rPr lang="en-US" sz="2100" b="0" i="0" dirty="0">
                <a:solidFill>
                  <a:srgbClr val="273239"/>
                </a:solidFill>
                <a:effectLst/>
                <a:latin typeface="Times New Roman" panose="02020603050405020304" pitchFamily="18" charset="0"/>
                <a:cs typeface="Times New Roman" panose="02020603050405020304" pitchFamily="18" charset="0"/>
              </a:rPr>
              <a:t>Include the exact expected result, which tells us what will be result of a particular test step.</a:t>
            </a:r>
          </a:p>
          <a:p>
            <a:pPr marL="0" indent="0">
              <a:buNone/>
            </a:pPr>
            <a:endParaRPr lang="en-US" dirty="0"/>
          </a:p>
        </p:txBody>
      </p:sp>
    </p:spTree>
    <p:extLst>
      <p:ext uri="{BB962C8B-B14F-4D97-AF65-F5344CB8AC3E}">
        <p14:creationId xmlns:p14="http://schemas.microsoft.com/office/powerpoint/2010/main" val="42622210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1899</TotalTime>
  <Words>5053</Words>
  <Application>Microsoft Office PowerPoint</Application>
  <PresentationFormat>Widescreen</PresentationFormat>
  <Paragraphs>261</Paragraphs>
  <Slides>54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54</vt:i4>
      </vt:variant>
    </vt:vector>
  </HeadingPairs>
  <TitlesOfParts>
    <vt:vector size="67" baseType="lpstr">
      <vt:lpstr>Arial</vt:lpstr>
      <vt:lpstr>Calibri</vt:lpstr>
      <vt:lpstr>Calibri Light</vt:lpstr>
      <vt:lpstr>inter-bold</vt:lpstr>
      <vt:lpstr>inter-regular</vt:lpstr>
      <vt:lpstr>Nunito</vt:lpstr>
      <vt:lpstr>Source Sans Pro</vt:lpstr>
      <vt:lpstr>source-sans-pro</vt:lpstr>
      <vt:lpstr>Times</vt:lpstr>
      <vt:lpstr>Times New Roman</vt:lpstr>
      <vt:lpstr>TimesBold</vt:lpstr>
      <vt:lpstr>Wingdings</vt:lpstr>
      <vt:lpstr>Retrospect</vt:lpstr>
      <vt:lpstr>Software Testing and Quality Assurance</vt:lpstr>
      <vt:lpstr>Course Outline</vt:lpstr>
      <vt:lpstr>Introduction</vt:lpstr>
      <vt:lpstr>When do we write Test Cases?:</vt:lpstr>
      <vt:lpstr>Why Write Test Cases?:</vt:lpstr>
      <vt:lpstr>     Standard Test Case Format</vt:lpstr>
      <vt:lpstr>Format of Test Cases: </vt:lpstr>
      <vt:lpstr>Best Practice for Writing Test Case:</vt:lpstr>
      <vt:lpstr>Best Practice for Writing Test Case:</vt:lpstr>
      <vt:lpstr>Formal and Informal Test Case:</vt:lpstr>
      <vt:lpstr>DD Path Graphs</vt:lpstr>
      <vt:lpstr>Example 1. Consider the program for the determination of division of a student. Its input is a triple of positive integers (mark1, mark2, mark3) and values are from interval [0, 100]. The output may be one of the following words: [First division with distinction, First division, Second division, Third division, Fail, Invalid marks]. Draw the program graph and the DD path graph.</vt:lpstr>
      <vt:lpstr>Program graph: Source code of determination of division of a student problem</vt:lpstr>
      <vt:lpstr>DD path graph of program to find division of a student</vt:lpstr>
      <vt:lpstr>Example 2 : Consider the problem for determination of division of a student with the DD path graph given in Figure 3.17. Find cyclomatic complexity and also find independent paths.</vt:lpstr>
      <vt:lpstr>Example 3. Consider the following DD path graph (as given in Figure) and calculate the cyclomatic complexity. Also find independent paths</vt:lpstr>
      <vt:lpstr>Example Consider the program for the determination of division of a student. Its input is a triple of positive integers (mark1, mark2, mark3) and values are from interval [0, 100]. The output may be one of the following words: [First division with distinction, First division, Second division, Third division, Fail, Invalid marks]. Draw the program graph and the DD path graph.</vt:lpstr>
      <vt:lpstr>Control Flow Testing</vt:lpstr>
      <vt:lpstr>Control Flow Testing</vt:lpstr>
      <vt:lpstr>Data Flow Testing:</vt:lpstr>
      <vt:lpstr>Data Flow Testing: Consider the following program.</vt:lpstr>
      <vt:lpstr>1. Define/Reference Anomalies</vt:lpstr>
      <vt:lpstr>1. Definitions</vt:lpstr>
      <vt:lpstr>1. Definitions</vt:lpstr>
      <vt:lpstr>Identification of du and dc Paths</vt:lpstr>
      <vt:lpstr>Consider the program given in Figure to find the largest number amongst three numbers. Its program graph is given in Figure There are three variables in the program namely A, B and C. Define /use nodes for all these variables are given below:</vt:lpstr>
      <vt:lpstr>PowerPoint Presentation</vt:lpstr>
      <vt:lpstr>PowerPoint Presentation</vt:lpstr>
      <vt:lpstr>There are three variables in the program namely A, B and C. Define /use nodes for all these variables are given below:</vt:lpstr>
      <vt:lpstr>PowerPoint Presentation</vt:lpstr>
      <vt:lpstr>PowerPoint Presentation</vt:lpstr>
      <vt:lpstr>Example 4.4: Consider the program for the determination of the division problem. Its input is a triple of positive integers (mark1, mark2, mark3) and values for each of these may be from interval [0, 100]. The program is given in Figure 3.15. The output may have one of the options given below: (i) Fail (ii) Third division (iii) Second division (iv) First division (v) First division with distinction (vi) Invalid marks Find all du-paths and identify those du-paths that are definition clear. Also find all du-paths, all-uses and all-definitions and generate test cases for these paths.</vt:lpstr>
      <vt:lpstr>PowerPoint Presentation</vt:lpstr>
      <vt:lpstr>Code Coverage:</vt:lpstr>
      <vt:lpstr>Statement Coverage:</vt:lpstr>
      <vt:lpstr>Statement Coverage : Example</vt:lpstr>
      <vt:lpstr>Statement Coverage : Example</vt:lpstr>
      <vt:lpstr>Decision Coverage</vt:lpstr>
      <vt:lpstr>Decision Coverage: Example of decision coverage Consider the following code.</vt:lpstr>
      <vt:lpstr>Decision Coverage: Example of decision coverage Consider the following code-</vt:lpstr>
      <vt:lpstr>Branch Coverage:</vt:lpstr>
      <vt:lpstr>Branch Coverage : Example of Branch Coverage </vt:lpstr>
      <vt:lpstr>Branch Coverage:</vt:lpstr>
      <vt:lpstr>Condition Coverage:</vt:lpstr>
      <vt:lpstr>Example:</vt:lpstr>
      <vt:lpstr>Pre-condition and post-condition:  </vt:lpstr>
      <vt:lpstr>Pre-condition and Post-condition: Example   </vt:lpstr>
      <vt:lpstr>Check Pointing: </vt:lpstr>
      <vt:lpstr>Check Pointing: Different types of check points</vt:lpstr>
      <vt:lpstr>Test Schedule and Its Sample Template</vt:lpstr>
      <vt:lpstr>Test Schedule and Its Sample Template</vt:lpstr>
      <vt:lpstr>Test Schedule and Its Sample Template</vt:lpstr>
      <vt:lpstr>Test Schedule and Its Sample Template</vt:lpstr>
      <vt:lpstr>Test Data Selection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and Quality Assurance</dc:title>
  <dc:creator>Dell</dc:creator>
  <cp:lastModifiedBy>manikant panthi</cp:lastModifiedBy>
  <cp:revision>197</cp:revision>
  <dcterms:created xsi:type="dcterms:W3CDTF">2023-10-25T05:37:53Z</dcterms:created>
  <dcterms:modified xsi:type="dcterms:W3CDTF">2023-12-26T17:04:48Z</dcterms:modified>
</cp:coreProperties>
</file>