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3" r:id="rId3"/>
    <p:sldId id="274" r:id="rId4"/>
    <p:sldId id="276" r:id="rId5"/>
    <p:sldId id="279" r:id="rId6"/>
    <p:sldId id="280" r:id="rId7"/>
    <p:sldId id="281" r:id="rId8"/>
    <p:sldId id="282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jwan Khan" userId="5555fb4427664aad" providerId="LiveId" clId="{D541302A-AEAB-4E71-8D5D-DC621F9CE991}"/>
    <pc:docChg chg="modSld">
      <pc:chgData name="Rijwan Khan" userId="5555fb4427664aad" providerId="LiveId" clId="{D541302A-AEAB-4E71-8D5D-DC621F9CE991}" dt="2024-01-15T09:15:53.874" v="0"/>
      <pc:docMkLst>
        <pc:docMk/>
      </pc:docMkLst>
      <pc:sldChg chg="modSp mod">
        <pc:chgData name="Rijwan Khan" userId="5555fb4427664aad" providerId="LiveId" clId="{D541302A-AEAB-4E71-8D5D-DC621F9CE991}" dt="2024-01-15T09:15:53.874" v="0"/>
        <pc:sldMkLst>
          <pc:docMk/>
          <pc:sldMk cId="1407932584" sldId="256"/>
        </pc:sldMkLst>
        <pc:spChg chg="mod">
          <ac:chgData name="Rijwan Khan" userId="5555fb4427664aad" providerId="LiveId" clId="{D541302A-AEAB-4E71-8D5D-DC621F9CE991}" dt="2024-01-15T09:15:53.874" v="0"/>
          <ac:spMkLst>
            <pc:docMk/>
            <pc:sldMk cId="1407932584" sldId="256"/>
            <ac:spMk id="3" creationId="{FD3F6E6A-CA2C-4D7C-95F1-0463554CE73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3793C-9F6E-4CE1-B94E-78F167BB066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AF78A-2270-4721-AA5A-1B675F5A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19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4A7E-81F0-4134-BD15-5C170C069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CD674-A3BA-4C42-9005-763EDB025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A7EDD-DFA4-4A1A-83E3-25AA585B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DDD35-3124-45BE-8281-89DADE36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4DDAB-06E4-4EA3-94AC-1B24D066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9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92E7-DD2D-4D70-82F6-D9725B371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7CEF2-37E8-4EA3-895A-13883A216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F8EF2-460E-4E7D-A56E-13C49CA01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DE7C8-D345-4CEE-B7B9-E056DB78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00CDD-B8DE-434D-8CD1-8D73E0465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4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1BF484-8DF8-4359-A45F-3550A7C91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12163-A279-4DFE-9D2D-E78F9BB20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9479B-855F-41CF-8B9D-86AEE460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E8C7C-204E-4E9D-B2DF-712E4B427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7DAE8-C3F7-47A0-ACCB-36C329E6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C73F-1D55-4331-B6FC-3AA2B609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4E085-C58E-496B-98D7-1B99D1C33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2F368-288E-4BA1-BE87-29FB8F83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250FE-6DBD-4289-9511-5D05D19C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0A08E-4AE5-4672-8C44-34B86EEC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4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2352-8481-41AD-8AC0-D532E19E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68B2E-6852-4395-B254-EEA800955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FC224-D401-4126-8A4C-A88089EB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A6F80-1254-4085-9631-EF3BFB21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BEC7-7EFD-4172-A6EB-324F550B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7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B8EF-7756-480B-8AC4-884B456AD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D0B1B-47A0-4232-BAF8-F717551F6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A325D-5F45-4CA3-ABCC-3A07EE07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3B7B7-5A8B-48EE-8F45-38809D0A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7EE25-F5A8-40CF-AED4-6A8B4153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EF098-D06A-4D79-A934-F11F1217A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0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17B3-8B64-4F56-9165-9D1F1B699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2F572-116B-4FBC-80A1-B160E910E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DAA3B-BF40-498F-910E-D6FE62C72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7089C-079C-4C6E-9481-3975BCB5D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8D0D08-DF36-4271-880D-5E9F0DBDE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D17495-0CEE-4E07-B1EE-B6519BFE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416FD-C3A3-4B77-9678-C5082E628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4E038-F659-4CEC-893C-EE00681F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3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EC38-A637-413A-ADAE-BE0CFC8B8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9CF607-1E75-4E3B-9910-AF15505B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C001C-1627-4AD3-A0D3-B3339FC11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3E4DC-41E9-49A6-9047-6E1F7BF3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CCE46B-A1F2-4FE7-BE62-EA0E275D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88AA1-14B3-435D-88D6-94512D0E8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83966-455F-4672-A770-38992392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9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7F8D-EF09-4BE8-A8AA-A3E2AB64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90AC-FF6F-4700-8FDC-3A3EC0FF8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19B4C-AF9F-4A5E-9702-FB58A7B26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8C2B0-1797-4CA4-91C5-DF4B4A45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09123-8FCE-4335-90FF-B38FF427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15DF9-1BB0-4D73-8CE7-BE42FC1A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6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0001E-159E-4C6B-904E-108CE8ECF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E07AB-277F-44EB-9550-9E948F6ED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C6601-2A79-4B56-9BD2-9FFCD85C1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6FD8E-BD42-4380-A704-79AD7BEB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04562-B91A-4A31-B18F-2CE9197E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97E42-70ED-44AC-8D83-F71879FF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2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63EC23-EE39-4728-B8BB-EAA61850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CCE27-E475-4C15-9FE6-8CAEA1D4E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445BA-1B4C-44B9-8E59-F3B0BDD73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64072-6A20-4DBD-9873-382B57A9CEBC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75FA0-C085-4441-B672-E2C970C43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23047-2BBF-4763-A0EE-1941F70D5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DA4F3-9EF8-4369-8046-62460F132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604" y="1053042"/>
            <a:ext cx="4458424" cy="3068357"/>
          </a:xfrm>
        </p:spPr>
        <p:txBody>
          <a:bodyPr>
            <a:normAutofit/>
          </a:bodyPr>
          <a:lstStyle/>
          <a:p>
            <a:pPr algn="l"/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F6E6A-CA2C-4D7C-95F1-0463554CE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604" y="4292070"/>
            <a:ext cx="4458424" cy="1512888"/>
          </a:xfrm>
        </p:spPr>
        <p:txBody>
          <a:bodyPr>
            <a:normAutofit/>
          </a:bodyPr>
          <a:lstStyle/>
          <a:p>
            <a:pPr algn="l"/>
            <a:r>
              <a:rPr lang="en-US" sz="1400" dirty="0">
                <a:solidFill>
                  <a:schemeClr val="bg2"/>
                </a:solidFill>
              </a:rPr>
              <a:t>Dr. </a:t>
            </a:r>
            <a:r>
              <a:rPr lang="en-US" sz="1400">
                <a:solidFill>
                  <a:schemeClr val="bg2"/>
                </a:solidFill>
              </a:rPr>
              <a:t>Rijwan Khan</a:t>
            </a:r>
            <a:endParaRPr lang="en-US" sz="1400" dirty="0">
              <a:solidFill>
                <a:schemeClr val="bg2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6B5078-279F-496A-B100-835C91465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047617"/>
              </p:ext>
            </p:extLst>
          </p:nvPr>
        </p:nvGraphicFramePr>
        <p:xfrm>
          <a:off x="7517296" y="1053042"/>
          <a:ext cx="399919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192">
                  <a:extLst>
                    <a:ext uri="{9D8B030D-6E8A-4147-A177-3AD203B41FA5}">
                      <a16:colId xmlns:a16="http://schemas.microsoft.com/office/drawing/2014/main" val="3518561318"/>
                    </a:ext>
                  </a:extLst>
                </a:gridCol>
              </a:tblGrid>
              <a:tr h="1474163">
                <a:tc>
                  <a:txBody>
                    <a:bodyPr/>
                    <a:lstStyle/>
                    <a:p>
                      <a:r>
                        <a:rPr lang="en-US" sz="3200" dirty="0"/>
                        <a:t>COMPUTER ORGANIZATION AND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24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93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30"/>
    </mc:Choice>
    <mc:Fallback xmlns="">
      <p:transition spd="slow" advTm="753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7EFC-7F28-4710-BC09-30A31240D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STACK ORGANIZATION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8C574-E3CE-4ED9-994E-1D46F4B7E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Overview Introduction General Register Organization Stack ...">
            <a:extLst>
              <a:ext uri="{FF2B5EF4-FFF2-40B4-BE49-F238E27FC236}">
                <a16:creationId xmlns:a16="http://schemas.microsoft.com/office/drawing/2014/main" id="{A0E7185B-C9DA-471F-B9FC-C2EC65173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227" y="861391"/>
            <a:ext cx="8256103" cy="580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01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F515-9445-46F5-9D42-277830CE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286A7-AA39-44BB-AD38-2F2824CB8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set of storage locations, called registers.</a:t>
            </a:r>
          </a:p>
        </p:txBody>
      </p:sp>
      <p:pic>
        <p:nvPicPr>
          <p:cNvPr id="2050" name="Picture 2" descr="Overview Introduction General Register Organization Stack ...">
            <a:extLst>
              <a:ext uri="{FF2B5EF4-FFF2-40B4-BE49-F238E27FC236}">
                <a16:creationId xmlns:a16="http://schemas.microsoft.com/office/drawing/2014/main" id="{236F5A3E-60A5-48AA-8528-47ECAFD19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51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8213-F0E9-42BB-9007-89D921B0A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4FFF90-52CE-477E-9BBB-729F5BB14563}"/>
              </a:ext>
            </a:extLst>
          </p:cNvPr>
          <p:cNvSpPr/>
          <p:nvPr/>
        </p:nvSpPr>
        <p:spPr>
          <a:xfrm>
            <a:off x="722243" y="1443841"/>
            <a:ext cx="1074751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latin typeface="Arial" panose="020B0604020202020204" pitchFamily="34" charset="0"/>
              </a:rPr>
              <a:t>Arithmetic Expression </a:t>
            </a:r>
            <a:r>
              <a:rPr lang="en-US" altLang="en-US" sz="3600" dirty="0" err="1">
                <a:latin typeface="Arial" panose="020B0604020202020204" pitchFamily="34" charset="0"/>
              </a:rPr>
              <a:t>Evalution</a:t>
            </a:r>
            <a:endParaRPr lang="en-US" altLang="en-US" sz="36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Roboto"/>
              </a:rPr>
              <a:t>The stack organization is very effective in evaluating arithmetic expressions. Expressions are usually represented in what is known as </a:t>
            </a:r>
            <a:r>
              <a:rPr lang="en-US" altLang="en-US" b="1" dirty="0">
                <a:latin typeface="Roboto"/>
              </a:rPr>
              <a:t>Infix notation</a:t>
            </a:r>
            <a:r>
              <a:rPr lang="en-US" altLang="en-US" dirty="0">
                <a:latin typeface="Roboto"/>
              </a:rPr>
              <a:t>, in which each operator is written between two operands (i.e., A + B). With this notation, we must distinguish between ( A + B )*C and A + ( B * C ) by using either parentheses or some operator-precedence convention. Thus, the order of operators and operands in an arithmetic expression does not uniquely determine the order in which the operations are to be performed.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b="1" dirty="0">
                <a:latin typeface="Roboto"/>
              </a:rPr>
              <a:t>Polish notation (prefix notation) –</a:t>
            </a:r>
            <a:br>
              <a:rPr lang="en-US" altLang="en-US" dirty="0">
                <a:latin typeface="Roboto"/>
              </a:rPr>
            </a:br>
            <a:r>
              <a:rPr lang="en-US" altLang="en-US" dirty="0">
                <a:latin typeface="Roboto"/>
              </a:rPr>
              <a:t>It refers to the notation in which the operator is placed before its two operands . Here no parentheses are required, </a:t>
            </a:r>
            <a:r>
              <a:rPr lang="en-US" altLang="en-US" dirty="0" err="1">
                <a:latin typeface="Roboto"/>
              </a:rPr>
              <a:t>i.e.,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+AB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dirty="0">
              <a:latin typeface="Robot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en-US" b="1" dirty="0">
                <a:latin typeface="Roboto"/>
              </a:rPr>
              <a:t>Reverse Polish notation(postfix notation) –</a:t>
            </a:r>
            <a:br>
              <a:rPr lang="en-US" altLang="en-US" dirty="0">
                <a:latin typeface="Roboto"/>
              </a:rPr>
            </a:br>
            <a:r>
              <a:rPr lang="en-US" altLang="en-US" dirty="0">
                <a:latin typeface="Roboto"/>
              </a:rPr>
              <a:t>It refers to the analogous notation in which the operator is placed after its two operands. Again, no parentheses is required in Reverse Polish notation, i.e., AB+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4071AB3-E7B9-4366-9A66-F7D136918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AB+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26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248C-1850-4AAB-ADBC-3FDA885C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FE3FF-B7AA-4E70-AD11-FDA9D7122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Stack organized computers are better suited for post-fix notation then the traditional infix </a:t>
            </a:r>
            <a:r>
              <a:rPr lang="en-US" dirty="0" err="1"/>
              <a:t>ntation</a:t>
            </a:r>
            <a:r>
              <a:rPr lang="en-US" dirty="0"/>
              <a:t>. Thus the infix notation must be converted to the post-fix notation. The conversion from infix notation to post-fix notation must take into consideration the operational hierarchy.</a:t>
            </a:r>
          </a:p>
          <a:p>
            <a:pPr fontAlgn="base"/>
            <a:r>
              <a:rPr lang="en-US" dirty="0"/>
              <a:t>There are 3 levels of precedence for 5 binary operators as given below:</a:t>
            </a:r>
          </a:p>
          <a:p>
            <a:pPr marL="0" indent="0" fontAlgn="base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Highest: Exponentiation (^) Next highest: Multiplication (*) and division (/) Lowest: Addition (+) and Subtraction (-) </a:t>
            </a:r>
            <a:endParaRPr lang="en-US" altLang="en-US" sz="4400" dirty="0">
              <a:latin typeface="Arial" panose="020B0604020202020204" pitchFamily="34" charset="0"/>
            </a:endParaRPr>
          </a:p>
          <a:p>
            <a:pPr fontAlgn="base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7F72B97-29D5-4909-A47B-60FA79672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85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A28C-3805-485D-A51B-F67AAF5C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For example 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C0F1E-2081-498D-B5B8-BEA91B68F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Infix notation: (A-B)*[C/(D+E)+F] </a:t>
            </a:r>
          </a:p>
          <a:p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Post-fix notation: AB- CDE +/F +* </a:t>
            </a:r>
          </a:p>
          <a:p>
            <a:pPr marL="0" indent="0">
              <a:buNone/>
            </a:pPr>
            <a:r>
              <a:rPr lang="en-US" dirty="0"/>
              <a:t>Here, we first perform the arithmetic inside the parentheses (A-B) and (D+E). The division of C/(D+E) must done prior to the addition with F. After that multiply the two terms inside the parentheses and bracket.</a:t>
            </a:r>
          </a:p>
          <a:p>
            <a:pPr marL="0" indent="0">
              <a:buNone/>
            </a:pPr>
            <a:endParaRPr lang="en-US" altLang="en-US" sz="44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8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B018-DD59-4AF7-97C9-401A3034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82C3A-4B25-48D2-970D-36B9994E9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Now we need to calculate the value of these arithmetic operations by using stack.</a:t>
            </a:r>
          </a:p>
          <a:p>
            <a:pPr marL="0" indent="0" fontAlgn="base">
              <a:buNone/>
            </a:pPr>
            <a:r>
              <a:rPr lang="en-US" dirty="0"/>
              <a:t>The procedure for getting the result is:</a:t>
            </a:r>
          </a:p>
          <a:p>
            <a:pPr fontAlgn="base"/>
            <a:r>
              <a:rPr lang="en-US" dirty="0"/>
              <a:t>Convert the expression in Reverse Polish notation( post-fix notation).</a:t>
            </a:r>
          </a:p>
          <a:p>
            <a:pPr fontAlgn="base"/>
            <a:r>
              <a:rPr lang="en-US" dirty="0"/>
              <a:t>Push the operands into the stack in the order they are appear.</a:t>
            </a:r>
          </a:p>
          <a:p>
            <a:pPr fontAlgn="base"/>
            <a:r>
              <a:rPr lang="en-US" dirty="0"/>
              <a:t>When any operator encounter then pop two topmost operands for executing the operation.</a:t>
            </a:r>
          </a:p>
          <a:p>
            <a:pPr fontAlgn="base"/>
            <a:r>
              <a:rPr lang="en-US" dirty="0"/>
              <a:t>After execution push the result obtained into the stack.</a:t>
            </a:r>
          </a:p>
          <a:p>
            <a:pPr fontAlgn="base"/>
            <a:r>
              <a:rPr lang="en-US" dirty="0"/>
              <a:t>After the complete execution of expression the final result remains on the top of the stack.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53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7266-ED0A-4E26-A552-8B4CF6DC6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832"/>
          </a:xfrm>
        </p:spPr>
        <p:txBody>
          <a:bodyPr/>
          <a:lstStyle/>
          <a:p>
            <a:r>
              <a:rPr lang="en-US" b="1" dirty="0"/>
              <a:t>For example 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70698-78B1-4198-8FAA-EBAF6F47B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958"/>
            <a:ext cx="10515600" cy="4918005"/>
          </a:xfrm>
        </p:spPr>
        <p:txBody>
          <a:bodyPr/>
          <a:lstStyle/>
          <a:p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Infix notation: (2+4) * (4+6) </a:t>
            </a:r>
          </a:p>
          <a:p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Post-fix notation: 2 4 + 4 6 + * </a:t>
            </a:r>
          </a:p>
          <a:p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Result: 60 </a:t>
            </a:r>
          </a:p>
          <a:p>
            <a:pPr marL="0" indent="0">
              <a:buNone/>
            </a:pPr>
            <a:r>
              <a:rPr lang="en-US" dirty="0"/>
              <a:t>The stack operations for this expression evaluation is shown below:</a:t>
            </a:r>
          </a:p>
          <a:p>
            <a:pPr marL="0" indent="0">
              <a:buNone/>
            </a:pPr>
            <a:endParaRPr lang="en-US" altLang="en-US" sz="44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DB919AF-8066-49A5-A5A9-BC7DB2F5B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21A41C55-BAF1-485E-9CAA-DB04B2FDC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398" y="2828234"/>
            <a:ext cx="816292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151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54B1C-6B38-493F-A8F4-EC7C21CE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8" name="Picture 4" descr="Image result for thank you pic for ppt">
            <a:extLst>
              <a:ext uri="{FF2B5EF4-FFF2-40B4-BE49-F238E27FC236}">
                <a16:creationId xmlns:a16="http://schemas.microsoft.com/office/drawing/2014/main" id="{1D5CBD28-F489-4298-BC2F-4254CD77B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860" y="1690688"/>
            <a:ext cx="3882887" cy="278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80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477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Roboto</vt:lpstr>
      <vt:lpstr>Office Theme</vt:lpstr>
      <vt:lpstr> </vt:lpstr>
      <vt:lpstr>STACK ORGANIZATION </vt:lpstr>
      <vt:lpstr>PowerPoint Presentation</vt:lpstr>
      <vt:lpstr>PowerPoint Presentation</vt:lpstr>
      <vt:lpstr>PowerPoint Presentation</vt:lpstr>
      <vt:lpstr>For example –</vt:lpstr>
      <vt:lpstr>PowerPoint Presentation</vt:lpstr>
      <vt:lpstr>For example –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by Dr. Rizwan Khan</dc:title>
  <dc:creator>arun pandey</dc:creator>
  <cp:lastModifiedBy>Rijwan Khan</cp:lastModifiedBy>
  <cp:revision>40</cp:revision>
  <dcterms:created xsi:type="dcterms:W3CDTF">2020-06-18T04:00:41Z</dcterms:created>
  <dcterms:modified xsi:type="dcterms:W3CDTF">2024-01-15T09:15:55Z</dcterms:modified>
</cp:coreProperties>
</file>