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9"/>
  </p:notesMasterIdLst>
  <p:handoutMasterIdLst>
    <p:handoutMasterId r:id="rId60"/>
  </p:handoutMasterIdLst>
  <p:sldIdLst>
    <p:sldId id="267" r:id="rId2"/>
    <p:sldId id="268" r:id="rId3"/>
    <p:sldId id="269" r:id="rId4"/>
    <p:sldId id="324" r:id="rId5"/>
    <p:sldId id="325" r:id="rId6"/>
    <p:sldId id="326" r:id="rId7"/>
    <p:sldId id="327" r:id="rId8"/>
    <p:sldId id="328" r:id="rId9"/>
    <p:sldId id="329" r:id="rId10"/>
    <p:sldId id="330" r:id="rId11"/>
    <p:sldId id="331" r:id="rId12"/>
    <p:sldId id="332" r:id="rId13"/>
    <p:sldId id="333" r:id="rId14"/>
    <p:sldId id="334" r:id="rId15"/>
    <p:sldId id="281" r:id="rId16"/>
    <p:sldId id="297" r:id="rId17"/>
    <p:sldId id="282" r:id="rId18"/>
    <p:sldId id="283" r:id="rId19"/>
    <p:sldId id="284" r:id="rId20"/>
    <p:sldId id="298" r:id="rId21"/>
    <p:sldId id="299" r:id="rId22"/>
    <p:sldId id="301" r:id="rId23"/>
    <p:sldId id="300" r:id="rId24"/>
    <p:sldId id="302"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321" r:id="rId38"/>
    <p:sldId id="323" r:id="rId39"/>
    <p:sldId id="322" r:id="rId40"/>
    <p:sldId id="304" r:id="rId41"/>
    <p:sldId id="305" r:id="rId42"/>
    <p:sldId id="306" r:id="rId43"/>
    <p:sldId id="307" r:id="rId44"/>
    <p:sldId id="308" r:id="rId45"/>
    <p:sldId id="309" r:id="rId46"/>
    <p:sldId id="310" r:id="rId47"/>
    <p:sldId id="311" r:id="rId48"/>
    <p:sldId id="312" r:id="rId49"/>
    <p:sldId id="313" r:id="rId50"/>
    <p:sldId id="314" r:id="rId51"/>
    <p:sldId id="315" r:id="rId52"/>
    <p:sldId id="316" r:id="rId53"/>
    <p:sldId id="317" r:id="rId54"/>
    <p:sldId id="318" r:id="rId55"/>
    <p:sldId id="319" r:id="rId56"/>
    <p:sldId id="320" r:id="rId57"/>
    <p:sldId id="278" r:id="rId5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2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086" autoAdjust="0"/>
    <p:restoredTop sz="93620" autoAdjust="0"/>
  </p:normalViewPr>
  <p:slideViewPr>
    <p:cSldViewPr snapToGrid="0" snapToObjects="1">
      <p:cViewPr varScale="1">
        <p:scale>
          <a:sx n="63" d="100"/>
          <a:sy n="63" d="100"/>
        </p:scale>
        <p:origin x="456" y="5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47659CB-BF84-F74F-95EB-6F953048C7FA}"/>
              </a:ext>
            </a:extLst>
          </p:cNvPr>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a:extLst>
              <a:ext uri="{FF2B5EF4-FFF2-40B4-BE49-F238E27FC236}">
                <a16:creationId xmlns:a16="http://schemas.microsoft.com/office/drawing/2014/main" id="{2B7085A3-07F8-A34F-9A0B-6F4694CDA1EA}"/>
              </a:ext>
            </a:extLst>
          </p:cNvPr>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A4FFA247-0B2D-A648-ACD1-EF9D1C1BBAEB}" type="datetime1">
              <a:rPr lang="en-IN" smtClean="0"/>
              <a:pPr/>
              <a:t>09-04-2023</a:t>
            </a:fld>
            <a:endParaRPr lang="en-US"/>
          </a:p>
        </p:txBody>
      </p:sp>
      <p:sp>
        <p:nvSpPr>
          <p:cNvPr id="4" name="Footer Placeholder 3">
            <a:extLst>
              <a:ext uri="{FF2B5EF4-FFF2-40B4-BE49-F238E27FC236}">
                <a16:creationId xmlns:a16="http://schemas.microsoft.com/office/drawing/2014/main" id="{AFA908EB-DD7C-3B4A-A7DF-2AF619263ECA}"/>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CB1C41E-5188-D247-8003-4D23BEC7A965}"/>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B0A92BAF-94A5-4240-A2BF-E6524060C5D1}" type="slidenum">
              <a:rPr lang="en-US" smtClean="0"/>
              <a:pPr/>
              <a:t>‹#›</a:t>
            </a:fld>
            <a:endParaRPr lang="en-US"/>
          </a:p>
        </p:txBody>
      </p:sp>
    </p:spTree>
    <p:extLst>
      <p:ext uri="{BB962C8B-B14F-4D97-AF65-F5344CB8AC3E}">
        <p14:creationId xmlns:p14="http://schemas.microsoft.com/office/powerpoint/2010/main" val="235106177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D247752-78CA-404D-91C8-45DA75B158D6}" type="datetime1">
              <a:rPr lang="en-IN" smtClean="0"/>
              <a:pPr/>
              <a:t>09-04-2023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2DDEA72-A9DA-0241-B584-7E6AEC2B0F1F}" type="slidenum">
              <a:rPr lang="en-US" smtClean="0"/>
              <a:pPr/>
              <a:t>‹#›</a:t>
            </a:fld>
            <a:endParaRPr lang="en-US"/>
          </a:p>
        </p:txBody>
      </p:sp>
    </p:spTree>
    <p:extLst>
      <p:ext uri="{BB962C8B-B14F-4D97-AF65-F5344CB8AC3E}">
        <p14:creationId xmlns:p14="http://schemas.microsoft.com/office/powerpoint/2010/main" val="444403577"/>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F9A5BE3-5A5B-44E3-8AA7-2FF86D799163}"/>
              </a:ext>
            </a:extLst>
          </p:cNvPr>
          <p:cNvSpPr txBox="1">
            <a:spLocks noChangeArrowheads="1"/>
          </p:cNvSpPr>
          <p:nvPr userDrawn="1"/>
        </p:nvSpPr>
        <p:spPr>
          <a:xfrm>
            <a:off x="1504949" y="-16453"/>
            <a:ext cx="10687051" cy="1033112"/>
          </a:xfrm>
          <a:prstGeom prst="rect">
            <a:avLst/>
          </a:prstGeom>
          <a:solidFill>
            <a:srgbClr val="C00000"/>
          </a:solidFill>
        </p:spPr>
        <p:txBody>
          <a:bodyPr/>
          <a:lstStyle/>
          <a:p>
            <a:pPr algn="ctr" fontAlgn="base"/>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65ABD3C1-236C-4266-A705-0CE62129A058}"/>
              </a:ext>
            </a:extLst>
          </p:cNvPr>
          <p:cNvSpPr txBox="1">
            <a:spLocks noChangeArrowheads="1"/>
          </p:cNvSpPr>
          <p:nvPr userDrawn="1"/>
        </p:nvSpPr>
        <p:spPr>
          <a:xfrm>
            <a:off x="-1" y="6436129"/>
            <a:ext cx="12191997" cy="401782"/>
          </a:xfrm>
          <a:prstGeom prst="rect">
            <a:avLst/>
          </a:prstGeom>
          <a:solidFill>
            <a:srgbClr val="C00000"/>
          </a:solidFill>
        </p:spPr>
        <p:txBody>
          <a:bodyPr/>
          <a:lstStyle/>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Content Placeholder 6">
            <a:extLst>
              <a:ext uri="{FF2B5EF4-FFF2-40B4-BE49-F238E27FC236}">
                <a16:creationId xmlns:a16="http://schemas.microsoft.com/office/drawing/2014/main" id="{3CAEDAA3-C774-417B-BDA7-EF306AEEC9BF}"/>
              </a:ext>
            </a:extLst>
          </p:cNvPr>
          <p:cNvSpPr>
            <a:spLocks noGrp="1"/>
          </p:cNvSpPr>
          <p:nvPr>
            <p:ph sz="quarter" idx="10" hasCustomPrompt="1"/>
          </p:nvPr>
        </p:nvSpPr>
        <p:spPr>
          <a:xfrm>
            <a:off x="2045492" y="20089"/>
            <a:ext cx="9605963" cy="649287"/>
          </a:xfrm>
          <a:prstGeom prst="rect">
            <a:avLst/>
          </a:prstGeom>
        </p:spPr>
        <p:txBody>
          <a:bodyPr/>
          <a:lstStyle>
            <a:lvl1pPr algn="ctr">
              <a:buNone/>
              <a:defRPr b="1">
                <a:solidFill>
                  <a:schemeClr val="bg1"/>
                </a:solidFill>
                <a:latin typeface="Times New Roman" panose="02020603050405020304" pitchFamily="18" charset="0"/>
                <a:cs typeface="Times New Roman" panose="02020603050405020304" pitchFamily="18" charset="0"/>
              </a:defRPr>
            </a:lvl1pPr>
            <a:lvl2pPr>
              <a:buNone/>
              <a:defRPr/>
            </a:lvl2pPr>
            <a:lvl3pPr>
              <a:buNone/>
              <a:defRPr/>
            </a:lvl3pPr>
            <a:lvl4pPr>
              <a:buNone/>
              <a:defRPr/>
            </a:lvl4pPr>
            <a:lvl5pPr>
              <a:buNone/>
              <a:defRPr/>
            </a:lvl5p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Name of the School</a:t>
            </a:r>
          </a:p>
        </p:txBody>
      </p:sp>
      <p:sp>
        <p:nvSpPr>
          <p:cNvPr id="11" name="Content Placeholder 10">
            <a:extLst>
              <a:ext uri="{FF2B5EF4-FFF2-40B4-BE49-F238E27FC236}">
                <a16:creationId xmlns:a16="http://schemas.microsoft.com/office/drawing/2014/main" id="{D83E2018-2781-4FDB-B3C2-6781341C6A3E}"/>
              </a:ext>
            </a:extLst>
          </p:cNvPr>
          <p:cNvSpPr>
            <a:spLocks noGrp="1"/>
          </p:cNvSpPr>
          <p:nvPr>
            <p:ph sz="quarter" idx="11" hasCustomPrompt="1"/>
          </p:nvPr>
        </p:nvSpPr>
        <p:spPr>
          <a:xfrm>
            <a:off x="1927666" y="595313"/>
            <a:ext cx="2997200" cy="401637"/>
          </a:xfrm>
          <a:prstGeom prst="rect">
            <a:avLst/>
          </a:prstGeom>
        </p:spPr>
        <p:txBody>
          <a:bodyPr/>
          <a:lstStyle>
            <a:lvl1pPr>
              <a:buNone/>
              <a:defRPr sz="2400" b="1">
                <a:solidFill>
                  <a:schemeClr val="bg1"/>
                </a:solidFill>
                <a:latin typeface="Times New Roman" panose="02020603050405020304" pitchFamily="18" charset="0"/>
                <a:cs typeface="Times New Roman" panose="02020603050405020304" pitchFamily="18" charset="0"/>
              </a:defRPr>
            </a:lvl1pPr>
          </a:lstStyle>
          <a:p>
            <a:pPr lvl="0"/>
            <a:r>
              <a:rPr lang="en-IN" sz="2400" dirty="0">
                <a:latin typeface="Times New Roman" panose="02020603050405020304" pitchFamily="18" charset="0"/>
                <a:cs typeface="Times New Roman" panose="02020603050405020304" pitchFamily="18" charset="0"/>
              </a:rPr>
              <a:t>Course Code:</a:t>
            </a:r>
            <a:endParaRPr lang="en-IN" dirty="0"/>
          </a:p>
        </p:txBody>
      </p:sp>
      <p:sp>
        <p:nvSpPr>
          <p:cNvPr id="13" name="Content Placeholder 12">
            <a:extLst>
              <a:ext uri="{FF2B5EF4-FFF2-40B4-BE49-F238E27FC236}">
                <a16:creationId xmlns:a16="http://schemas.microsoft.com/office/drawing/2014/main" id="{5825FB51-6B9C-4324-A427-6EF1A852C39A}"/>
              </a:ext>
            </a:extLst>
          </p:cNvPr>
          <p:cNvSpPr>
            <a:spLocks noGrp="1"/>
          </p:cNvSpPr>
          <p:nvPr>
            <p:ph sz="quarter" idx="12" hasCustomPrompt="1"/>
          </p:nvPr>
        </p:nvSpPr>
        <p:spPr>
          <a:xfrm>
            <a:off x="6499952" y="621327"/>
            <a:ext cx="3375346" cy="401638"/>
          </a:xfrm>
          <a:prstGeom prst="rect">
            <a:avLst/>
          </a:prstGeom>
        </p:spPr>
        <p:txBody>
          <a:bodyPr/>
          <a:lstStyle>
            <a:lvl1pPr>
              <a:buNone/>
              <a:defRPr sz="2400" b="1">
                <a:solidFill>
                  <a:schemeClr val="bg1"/>
                </a:solidFill>
                <a:latin typeface="Times New Roman" panose="02020603050405020304" pitchFamily="18" charset="0"/>
                <a:cs typeface="Times New Roman" panose="02020603050405020304" pitchFamily="18" charset="0"/>
              </a:defRPr>
            </a:lvl1pPr>
            <a:lvl2pPr>
              <a:buNone/>
              <a:defRPr sz="2400">
                <a:solidFill>
                  <a:schemeClr val="bg1"/>
                </a:solidFill>
                <a:latin typeface="Times New Roman" panose="02020603050405020304" pitchFamily="18" charset="0"/>
                <a:cs typeface="Times New Roman" panose="02020603050405020304" pitchFamily="18" charset="0"/>
              </a:defRPr>
            </a:lvl2pPr>
            <a:lvl3pPr>
              <a:buNone/>
              <a:defRPr sz="2400">
                <a:solidFill>
                  <a:schemeClr val="bg1"/>
                </a:solidFill>
                <a:latin typeface="Times New Roman" panose="02020603050405020304" pitchFamily="18" charset="0"/>
                <a:cs typeface="Times New Roman" panose="02020603050405020304" pitchFamily="18" charset="0"/>
              </a:defRPr>
            </a:lvl3pPr>
            <a:lvl4pPr>
              <a:buNone/>
              <a:defRPr sz="2400">
                <a:solidFill>
                  <a:schemeClr val="bg1"/>
                </a:solidFill>
                <a:latin typeface="Times New Roman" panose="02020603050405020304" pitchFamily="18" charset="0"/>
                <a:cs typeface="Times New Roman" panose="02020603050405020304" pitchFamily="18" charset="0"/>
              </a:defRPr>
            </a:lvl4pPr>
            <a:lvl5pPr>
              <a:buNone/>
              <a:defRPr sz="2400">
                <a:solidFill>
                  <a:schemeClr val="bg1"/>
                </a:solidFill>
                <a:latin typeface="Times New Roman" panose="02020603050405020304" pitchFamily="18" charset="0"/>
                <a:cs typeface="Times New Roman" panose="02020603050405020304" pitchFamily="18" charset="0"/>
              </a:defRPr>
            </a:lvl5pPr>
          </a:lstStyle>
          <a:p>
            <a:pPr lvl="0"/>
            <a:r>
              <a:rPr lang="en-IN" dirty="0"/>
              <a:t>Course Name: </a:t>
            </a:r>
          </a:p>
        </p:txBody>
      </p:sp>
      <p:sp>
        <p:nvSpPr>
          <p:cNvPr id="15" name="Content Placeholder 14">
            <a:extLst>
              <a:ext uri="{FF2B5EF4-FFF2-40B4-BE49-F238E27FC236}">
                <a16:creationId xmlns:a16="http://schemas.microsoft.com/office/drawing/2014/main" id="{6C97CE12-D510-4F33-9BB5-723BDB17CC29}"/>
              </a:ext>
            </a:extLst>
          </p:cNvPr>
          <p:cNvSpPr>
            <a:spLocks noGrp="1"/>
          </p:cNvSpPr>
          <p:nvPr>
            <p:ph sz="quarter" idx="13" hasCustomPrompt="1"/>
          </p:nvPr>
        </p:nvSpPr>
        <p:spPr>
          <a:xfrm>
            <a:off x="561622" y="6435725"/>
            <a:ext cx="5938330" cy="422275"/>
          </a:xfrm>
          <a:prstGeom prst="rect">
            <a:avLst/>
          </a:prstGeom>
        </p:spPr>
        <p:txBody>
          <a:bodyPr/>
          <a:lstStyle>
            <a:lvl1pPr>
              <a:buNone/>
              <a:defRPr>
                <a:solidFill>
                  <a:schemeClr val="bg1"/>
                </a:solidFill>
                <a:latin typeface="Tinos"/>
              </a:defRPr>
            </a:lvl1pPr>
            <a:lvl2pPr>
              <a:defRPr>
                <a:solidFill>
                  <a:schemeClr val="bg1"/>
                </a:solidFill>
                <a:latin typeface="Tinos"/>
              </a:defRPr>
            </a:lvl2pPr>
            <a:lvl3pPr>
              <a:defRPr>
                <a:solidFill>
                  <a:schemeClr val="bg1"/>
                </a:solidFill>
                <a:latin typeface="Tinos"/>
              </a:defRPr>
            </a:lvl3pPr>
            <a:lvl4pPr>
              <a:defRPr>
                <a:solidFill>
                  <a:schemeClr val="bg1"/>
                </a:solidFill>
                <a:latin typeface="Tinos"/>
              </a:defRPr>
            </a:lvl4pPr>
            <a:lvl5pPr>
              <a:defRPr>
                <a:solidFill>
                  <a:schemeClr val="bg1"/>
                </a:solidFill>
                <a:latin typeface="Tinos"/>
              </a:defRPr>
            </a:lvl5pPr>
          </a:lstStyle>
          <a:p>
            <a:pPr lvl="0"/>
            <a:r>
              <a:rPr kumimoji="0" lang="en-IN" altLang="zh-CN" sz="2800" b="1" i="0" u="none" strike="noStrike" kern="1200" cap="none" spc="0" normalizeH="0" baseline="0" noProof="0" dirty="0">
                <a:ln>
                  <a:noFill/>
                </a:ln>
                <a:solidFill>
                  <a:schemeClr val="bg1"/>
                </a:solidFill>
                <a:effectLst/>
                <a:uLnTx/>
                <a:uFillTx/>
                <a:latin typeface="Tinos"/>
                <a:ea typeface="+mj-ea"/>
                <a:cs typeface="+mj-cs"/>
              </a:rPr>
              <a:t>Faculty Name: </a:t>
            </a:r>
            <a:endParaRPr lang="en-IN" dirty="0"/>
          </a:p>
        </p:txBody>
      </p:sp>
      <p:sp>
        <p:nvSpPr>
          <p:cNvPr id="16" name="Content Placeholder 14">
            <a:extLst>
              <a:ext uri="{FF2B5EF4-FFF2-40B4-BE49-F238E27FC236}">
                <a16:creationId xmlns:a16="http://schemas.microsoft.com/office/drawing/2014/main" id="{28C0D298-6A73-41EA-A2C5-D9A02D527B4A}"/>
              </a:ext>
            </a:extLst>
          </p:cNvPr>
          <p:cNvSpPr>
            <a:spLocks noGrp="1"/>
          </p:cNvSpPr>
          <p:nvPr>
            <p:ph sz="quarter" idx="14" hasCustomPrompt="1"/>
          </p:nvPr>
        </p:nvSpPr>
        <p:spPr>
          <a:xfrm>
            <a:off x="6683022" y="6415636"/>
            <a:ext cx="4947356" cy="422275"/>
          </a:xfrm>
          <a:prstGeom prst="rect">
            <a:avLst/>
          </a:prstGeom>
        </p:spPr>
        <p:txBody>
          <a:bodyPr/>
          <a:lstStyle>
            <a:lvl1pPr>
              <a:buNone/>
              <a:defRPr>
                <a:solidFill>
                  <a:schemeClr val="bg1"/>
                </a:solidFill>
                <a:latin typeface="Tinos"/>
              </a:defRPr>
            </a:lvl1pPr>
            <a:lvl2pPr>
              <a:defRPr>
                <a:solidFill>
                  <a:schemeClr val="bg1"/>
                </a:solidFill>
                <a:latin typeface="Tinos"/>
              </a:defRPr>
            </a:lvl2pPr>
            <a:lvl3pPr>
              <a:defRPr>
                <a:solidFill>
                  <a:schemeClr val="bg1"/>
                </a:solidFill>
                <a:latin typeface="Tinos"/>
              </a:defRPr>
            </a:lvl3pPr>
            <a:lvl4pPr>
              <a:defRPr>
                <a:solidFill>
                  <a:schemeClr val="bg1"/>
                </a:solidFill>
                <a:latin typeface="Tinos"/>
              </a:defRPr>
            </a:lvl4pPr>
            <a:lvl5pPr>
              <a:defRPr>
                <a:solidFill>
                  <a:schemeClr val="bg1"/>
                </a:solidFill>
                <a:latin typeface="Tinos"/>
              </a:defRPr>
            </a:lvl5pPr>
          </a:lstStyle>
          <a:p>
            <a:pPr lvl="0"/>
            <a:r>
              <a:rPr kumimoji="0" lang="en-IN" altLang="zh-CN" sz="2800" b="1" i="0" u="none" strike="noStrike" kern="1200" cap="none" spc="0" normalizeH="0" baseline="0" noProof="0" dirty="0">
                <a:ln>
                  <a:noFill/>
                </a:ln>
                <a:solidFill>
                  <a:schemeClr val="bg1"/>
                </a:solidFill>
                <a:effectLst/>
                <a:uLnTx/>
                <a:uFillTx/>
                <a:latin typeface="Tinos"/>
                <a:ea typeface="+mj-ea"/>
                <a:cs typeface="+mj-cs"/>
              </a:rPr>
              <a:t>Program Name: </a:t>
            </a:r>
            <a:endParaRPr lang="en-IN" dirty="0"/>
          </a:p>
        </p:txBody>
      </p:sp>
    </p:spTree>
    <p:extLst>
      <p:ext uri="{BB962C8B-B14F-4D97-AF65-F5344CB8AC3E}">
        <p14:creationId xmlns:p14="http://schemas.microsoft.com/office/powerpoint/2010/main" val="1203765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4359B1-2429-42A8-9DF4-8FCB7FFAE313}"/>
              </a:ext>
            </a:extLst>
          </p:cNvPr>
          <p:cNvSpPr>
            <a:spLocks noGrp="1"/>
          </p:cNvSpPr>
          <p:nvPr>
            <p:ph idx="1"/>
          </p:nvPr>
        </p:nvSpPr>
        <p:spPr>
          <a:xfrm>
            <a:off x="679450" y="1279525"/>
            <a:ext cx="10890250" cy="4873625"/>
          </a:xfrm>
          <a:prstGeom prst="rect">
            <a:avLst/>
          </a:prstGeom>
        </p:spPr>
        <p:txBody>
          <a:bodyPr/>
          <a:lstStyle>
            <a:lvl1pPr>
              <a:lnSpc>
                <a:spcPct val="150000"/>
              </a:lnSpc>
              <a:defRPr sz="24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a:t>
            </a:r>
          </a:p>
        </p:txBody>
      </p:sp>
      <p:sp>
        <p:nvSpPr>
          <p:cNvPr id="8" name="Content Placeholder 6">
            <a:extLst>
              <a:ext uri="{FF2B5EF4-FFF2-40B4-BE49-F238E27FC236}">
                <a16:creationId xmlns:a16="http://schemas.microsoft.com/office/drawing/2014/main" id="{35618F27-CB8E-40E1-9C77-44F19B3E0D8D}"/>
              </a:ext>
            </a:extLst>
          </p:cNvPr>
          <p:cNvSpPr>
            <a:spLocks noGrp="1"/>
          </p:cNvSpPr>
          <p:nvPr>
            <p:ph sz="quarter" idx="10" hasCustomPrompt="1"/>
          </p:nvPr>
        </p:nvSpPr>
        <p:spPr>
          <a:xfrm>
            <a:off x="2045492" y="207376"/>
            <a:ext cx="9605963" cy="649287"/>
          </a:xfrm>
          <a:prstGeom prst="rect">
            <a:avLst/>
          </a:prstGeom>
        </p:spPr>
        <p:txBody>
          <a:bodyPr/>
          <a:lstStyle>
            <a:lvl1pPr algn="ctr">
              <a:buNone/>
              <a:defRPr b="1">
                <a:solidFill>
                  <a:schemeClr val="bg1"/>
                </a:solidFill>
                <a:latin typeface="Times New Roman" panose="02020603050405020304" pitchFamily="18" charset="0"/>
                <a:cs typeface="Times New Roman" panose="02020603050405020304" pitchFamily="18" charset="0"/>
              </a:defRPr>
            </a:lvl1pPr>
            <a:lvl2pPr>
              <a:buNone/>
              <a:defRPr/>
            </a:lvl2pPr>
            <a:lvl3pPr>
              <a:buNone/>
              <a:defRPr/>
            </a:lvl3pPr>
            <a:lvl4pPr>
              <a:buNone/>
              <a:defRPr/>
            </a:lvl4pPr>
            <a:lvl5pPr>
              <a:buNone/>
              <a:defRPr/>
            </a:lvl5p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Heading</a:t>
            </a:r>
          </a:p>
        </p:txBody>
      </p:sp>
    </p:spTree>
    <p:extLst>
      <p:ext uri="{BB962C8B-B14F-4D97-AF65-F5344CB8AC3E}">
        <p14:creationId xmlns:p14="http://schemas.microsoft.com/office/powerpoint/2010/main" val="2655165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2D3E1D6-7737-41A0-8122-9D180736A633}"/>
              </a:ext>
            </a:extLst>
          </p:cNvPr>
          <p:cNvSpPr txBox="1">
            <a:spLocks noChangeArrowheads="1"/>
          </p:cNvSpPr>
          <p:nvPr userDrawn="1"/>
        </p:nvSpPr>
        <p:spPr>
          <a:xfrm>
            <a:off x="1504949" y="-16453"/>
            <a:ext cx="10687051" cy="1033112"/>
          </a:xfrm>
          <a:prstGeom prst="rect">
            <a:avLst/>
          </a:prstGeom>
          <a:solidFill>
            <a:srgbClr val="C00000"/>
          </a:solidFill>
        </p:spPr>
        <p:txBody>
          <a:bodyPr/>
          <a:lstStyle/>
          <a:p>
            <a:pPr algn="ctr" fontAlgn="base"/>
            <a:endParaRPr lang="en-IN" sz="3200" dirty="0">
              <a:solidFill>
                <a:schemeClr val="bg1"/>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84D0B161-5707-460A-A3B7-C31938B5AB7A}"/>
              </a:ext>
            </a:extLst>
          </p:cNvPr>
          <p:cNvPicPr>
            <a:picLocks noChangeAspect="1"/>
          </p:cNvPicPr>
          <p:nvPr userDrawn="1"/>
        </p:nvPicPr>
        <p:blipFill>
          <a:blip r:embed="rId5"/>
          <a:stretch>
            <a:fillRect/>
          </a:stretch>
        </p:blipFill>
        <p:spPr>
          <a:xfrm>
            <a:off x="0" y="2597"/>
            <a:ext cx="1504949" cy="1023587"/>
          </a:xfrm>
          <a:prstGeom prst="rect">
            <a:avLst/>
          </a:prstGeom>
        </p:spPr>
      </p:pic>
      <p:sp>
        <p:nvSpPr>
          <p:cNvPr id="16" name="Title 1">
            <a:extLst>
              <a:ext uri="{FF2B5EF4-FFF2-40B4-BE49-F238E27FC236}">
                <a16:creationId xmlns:a16="http://schemas.microsoft.com/office/drawing/2014/main" id="{6DBE64E5-8EAF-45B4-8182-9635EF6DD25A}"/>
              </a:ext>
            </a:extLst>
          </p:cNvPr>
          <p:cNvSpPr txBox="1">
            <a:spLocks noChangeArrowheads="1"/>
          </p:cNvSpPr>
          <p:nvPr userDrawn="1"/>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830377531"/>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AC33AA3-B0DC-4C41-8622-28C53461CABF}"/>
              </a:ext>
            </a:extLst>
          </p:cNvPr>
          <p:cNvSpPr>
            <a:spLocks noGrp="1"/>
          </p:cNvSpPr>
          <p:nvPr>
            <p:ph sz="quarter" idx="10"/>
          </p:nvPr>
        </p:nvSpPr>
        <p:spPr/>
        <p:txBody>
          <a:bodyPr/>
          <a:lstStyle/>
          <a:p>
            <a:r>
              <a:rPr lang="en-IN" dirty="0"/>
              <a:t>School of Computing Science and Engineering</a:t>
            </a:r>
          </a:p>
        </p:txBody>
      </p:sp>
      <p:sp>
        <p:nvSpPr>
          <p:cNvPr id="5" name="Content Placeholder 4">
            <a:extLst>
              <a:ext uri="{FF2B5EF4-FFF2-40B4-BE49-F238E27FC236}">
                <a16:creationId xmlns:a16="http://schemas.microsoft.com/office/drawing/2014/main" id="{FD6710BD-CFDC-4706-B5BD-5BED1982A272}"/>
              </a:ext>
            </a:extLst>
          </p:cNvPr>
          <p:cNvSpPr>
            <a:spLocks noGrp="1"/>
          </p:cNvSpPr>
          <p:nvPr>
            <p:ph sz="quarter" idx="11"/>
          </p:nvPr>
        </p:nvSpPr>
        <p:spPr>
          <a:xfrm>
            <a:off x="1504947" y="610711"/>
            <a:ext cx="3966358" cy="401637"/>
          </a:xfrm>
        </p:spPr>
        <p:txBody>
          <a:bodyPr/>
          <a:lstStyle/>
          <a:p>
            <a:r>
              <a:rPr lang="en-IN" sz="2000" dirty="0"/>
              <a:t>Course Code: BTCS9401</a:t>
            </a:r>
          </a:p>
        </p:txBody>
      </p:sp>
      <p:sp>
        <p:nvSpPr>
          <p:cNvPr id="6" name="Content Placeholder 5">
            <a:extLst>
              <a:ext uri="{FF2B5EF4-FFF2-40B4-BE49-F238E27FC236}">
                <a16:creationId xmlns:a16="http://schemas.microsoft.com/office/drawing/2014/main" id="{B77AB2BC-DF25-469F-8B90-0D8AE4B5DDCD}"/>
              </a:ext>
            </a:extLst>
          </p:cNvPr>
          <p:cNvSpPr>
            <a:spLocks noGrp="1"/>
          </p:cNvSpPr>
          <p:nvPr>
            <p:ph sz="quarter" idx="12"/>
          </p:nvPr>
        </p:nvSpPr>
        <p:spPr>
          <a:xfrm>
            <a:off x="9019673" y="641849"/>
            <a:ext cx="3172327" cy="401638"/>
          </a:xfrm>
        </p:spPr>
        <p:txBody>
          <a:bodyPr/>
          <a:lstStyle/>
          <a:p>
            <a:r>
              <a:rPr lang="en-IN" sz="2000" dirty="0"/>
              <a:t>Course Name: </a:t>
            </a:r>
            <a:r>
              <a:rPr lang="en-US" sz="2000" dirty="0">
                <a:latin typeface="Tinos"/>
                <a:ea typeface="+mj-ea"/>
                <a:cs typeface="+mj-cs"/>
              </a:rPr>
              <a:t>Data Science</a:t>
            </a:r>
            <a:endParaRPr lang="en-IN" sz="2000" dirty="0"/>
          </a:p>
        </p:txBody>
      </p:sp>
      <p:sp>
        <p:nvSpPr>
          <p:cNvPr id="9" name="Content Placeholder 8">
            <a:extLst>
              <a:ext uri="{FF2B5EF4-FFF2-40B4-BE49-F238E27FC236}">
                <a16:creationId xmlns:a16="http://schemas.microsoft.com/office/drawing/2014/main" id="{649E84E8-A18B-4E0E-84B7-DDDC1663DA68}"/>
              </a:ext>
            </a:extLst>
          </p:cNvPr>
          <p:cNvSpPr>
            <a:spLocks noGrp="1"/>
          </p:cNvSpPr>
          <p:nvPr>
            <p:ph sz="quarter" idx="13"/>
          </p:nvPr>
        </p:nvSpPr>
        <p:spPr/>
        <p:txBody>
          <a:bodyPr/>
          <a:lstStyle/>
          <a:p>
            <a:r>
              <a:rPr kumimoji="0" lang="en-IN" altLang="zh-CN" sz="2000" b="1" i="0" u="none" strike="noStrike" kern="1200" cap="none" spc="0" normalizeH="0" baseline="0" noProof="0" dirty="0">
                <a:ln>
                  <a:noFill/>
                </a:ln>
                <a:solidFill>
                  <a:schemeClr val="bg1"/>
                </a:solidFill>
                <a:effectLst/>
                <a:uLnTx/>
                <a:uFillTx/>
                <a:latin typeface="Tinos"/>
                <a:ea typeface="+mj-ea"/>
                <a:cs typeface="+mj-cs"/>
              </a:rPr>
              <a:t>Faculty Name: Mr. A. </a:t>
            </a:r>
            <a:r>
              <a:rPr lang="en-IN" altLang="zh-CN" sz="2000" b="1" dirty="0">
                <a:ea typeface="+mj-ea"/>
                <a:cs typeface="+mj-cs"/>
              </a:rPr>
              <a:t>Boobalan</a:t>
            </a: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a:t>
            </a:r>
            <a:endParaRPr lang="en-IN" sz="2000" b="1" dirty="0"/>
          </a:p>
        </p:txBody>
      </p:sp>
      <p:sp>
        <p:nvSpPr>
          <p:cNvPr id="10" name="Content Placeholder 9">
            <a:extLst>
              <a:ext uri="{FF2B5EF4-FFF2-40B4-BE49-F238E27FC236}">
                <a16:creationId xmlns:a16="http://schemas.microsoft.com/office/drawing/2014/main" id="{83FCDACA-5BF7-46C4-A2F4-86B251C944D8}"/>
              </a:ext>
            </a:extLst>
          </p:cNvPr>
          <p:cNvSpPr>
            <a:spLocks noGrp="1"/>
          </p:cNvSpPr>
          <p:nvPr>
            <p:ph sz="quarter" idx="14"/>
          </p:nvPr>
        </p:nvSpPr>
        <p:spPr/>
        <p:txBody>
          <a:bodyPr/>
          <a:lstStyle/>
          <a:p>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kumimoji="0" lang="en-IN" altLang="zh-CN" sz="2000" b="1" i="0" u="none" strike="noStrike" kern="1200" cap="none" spc="0" normalizeH="0" baseline="0" noProof="0" dirty="0" err="1">
                <a:ln>
                  <a:noFill/>
                </a:ln>
                <a:solidFill>
                  <a:schemeClr val="bg1"/>
                </a:solidFill>
                <a:effectLst/>
                <a:uLnTx/>
                <a:uFillTx/>
                <a:latin typeface="Tinos"/>
                <a:ea typeface="+mj-ea"/>
                <a:cs typeface="+mj-cs"/>
              </a:rPr>
              <a:t>B.Tech</a:t>
            </a:r>
            <a:endParaRPr lang="en-IN" sz="2000" dirty="0"/>
          </a:p>
        </p:txBody>
      </p:sp>
      <p:sp>
        <p:nvSpPr>
          <p:cNvPr id="2" name="Title 1">
            <a:extLst>
              <a:ext uri="{FF2B5EF4-FFF2-40B4-BE49-F238E27FC236}">
                <a16:creationId xmlns:a16="http://schemas.microsoft.com/office/drawing/2014/main" id="{D7407D14-4651-436E-887F-13AB7163B65C}"/>
              </a:ext>
            </a:extLst>
          </p:cNvPr>
          <p:cNvSpPr txBox="1">
            <a:spLocks/>
          </p:cNvSpPr>
          <p:nvPr/>
        </p:nvSpPr>
        <p:spPr>
          <a:xfrm>
            <a:off x="1295400" y="1770635"/>
            <a:ext cx="9786257" cy="3306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400" b="1" dirty="0">
                <a:solidFill>
                  <a:srgbClr val="FF0000"/>
                </a:solidFill>
                <a:latin typeface="Times New Roman" pitchFamily="18" charset="0"/>
                <a:cs typeface="Times New Roman" pitchFamily="18" charset="0"/>
              </a:rPr>
              <a:t>UNIT -3</a:t>
            </a:r>
          </a:p>
          <a:p>
            <a:r>
              <a:rPr lang="en-US" b="1" dirty="0">
                <a:solidFill>
                  <a:srgbClr val="FF0000"/>
                </a:solidFill>
                <a:latin typeface="Times New Roman" pitchFamily="18" charset="0"/>
                <a:cs typeface="Times New Roman" pitchFamily="18" charset="0"/>
              </a:rPr>
              <a:t>	</a:t>
            </a:r>
          </a:p>
          <a:p>
            <a:pPr algn="ctr"/>
            <a:endParaRPr lang="en-US" sz="4400" dirty="0">
              <a:latin typeface="Times New Roman" pitchFamily="18" charset="0"/>
              <a:cs typeface="Times New Roman" pitchFamily="18" charset="0"/>
            </a:endParaRPr>
          </a:p>
        </p:txBody>
      </p:sp>
    </p:spTree>
    <p:extLst>
      <p:ext uri="{BB962C8B-B14F-4D97-AF65-F5344CB8AC3E}">
        <p14:creationId xmlns:p14="http://schemas.microsoft.com/office/powerpoint/2010/main" val="645367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690538-37B9-50D8-BF37-72B66458FD72}"/>
              </a:ext>
            </a:extLst>
          </p:cNvPr>
          <p:cNvSpPr>
            <a:spLocks noGrp="1"/>
          </p:cNvSpPr>
          <p:nvPr>
            <p:ph idx="1"/>
          </p:nvPr>
        </p:nvSpPr>
        <p:spPr>
          <a:xfrm>
            <a:off x="679450" y="1279525"/>
            <a:ext cx="4835085" cy="4873625"/>
          </a:xfrm>
        </p:spPr>
        <p:txBody>
          <a:bodyPr/>
          <a:lstStyle/>
          <a:p>
            <a:r>
              <a:rPr lang="en-US" sz="2400" dirty="0"/>
              <a:t>We can also pass a collection object into the array routine to create the equivalent n-dimensional array. </a:t>
            </a:r>
          </a:p>
          <a:p>
            <a:r>
              <a:rPr lang="en-US" sz="2400" dirty="0"/>
              <a:t>The syntax is given below. </a:t>
            </a:r>
          </a:p>
          <a:p>
            <a:r>
              <a:rPr lang="en-US" sz="2400" dirty="0">
                <a:solidFill>
                  <a:srgbClr val="FF0000"/>
                </a:solidFill>
              </a:rPr>
              <a:t>&gt;&gt;&gt; </a:t>
            </a:r>
            <a:r>
              <a:rPr lang="en-US" sz="2400" dirty="0" err="1">
                <a:solidFill>
                  <a:srgbClr val="FF0000"/>
                </a:solidFill>
              </a:rPr>
              <a:t>numpy.array</a:t>
            </a:r>
            <a:r>
              <a:rPr lang="en-US" sz="2400" dirty="0">
                <a:solidFill>
                  <a:srgbClr val="FF0000"/>
                </a:solidFill>
              </a:rPr>
              <a:t>(object, </a:t>
            </a:r>
            <a:r>
              <a:rPr lang="en-US" sz="2400" dirty="0" err="1">
                <a:solidFill>
                  <a:srgbClr val="FF0000"/>
                </a:solidFill>
              </a:rPr>
              <a:t>dtype</a:t>
            </a:r>
            <a:r>
              <a:rPr lang="en-US" sz="2400" dirty="0">
                <a:solidFill>
                  <a:srgbClr val="FF0000"/>
                </a:solidFill>
              </a:rPr>
              <a:t> = None, copy = True, order = None, </a:t>
            </a:r>
            <a:r>
              <a:rPr lang="en-US" sz="2400" dirty="0" err="1">
                <a:solidFill>
                  <a:srgbClr val="FF0000"/>
                </a:solidFill>
              </a:rPr>
              <a:t>subok</a:t>
            </a:r>
            <a:r>
              <a:rPr lang="en-US" sz="2400" dirty="0">
                <a:solidFill>
                  <a:srgbClr val="FF0000"/>
                </a:solidFill>
              </a:rPr>
              <a:t> = False, </a:t>
            </a:r>
            <a:r>
              <a:rPr lang="en-US" sz="2400" dirty="0" err="1">
                <a:solidFill>
                  <a:srgbClr val="FF0000"/>
                </a:solidFill>
              </a:rPr>
              <a:t>ndmin</a:t>
            </a:r>
            <a:r>
              <a:rPr lang="en-US" sz="2400" dirty="0">
                <a:solidFill>
                  <a:srgbClr val="FF0000"/>
                </a:solidFill>
              </a:rPr>
              <a:t> = 0) </a:t>
            </a:r>
          </a:p>
          <a:p>
            <a:endParaRPr lang="en-IN" dirty="0"/>
          </a:p>
        </p:txBody>
      </p:sp>
      <p:sp>
        <p:nvSpPr>
          <p:cNvPr id="3" name="Content Placeholder 2">
            <a:extLst>
              <a:ext uri="{FF2B5EF4-FFF2-40B4-BE49-F238E27FC236}">
                <a16:creationId xmlns:a16="http://schemas.microsoft.com/office/drawing/2014/main" id="{7C7735EA-1F39-2C44-7633-B1F05FB3BD54}"/>
              </a:ext>
            </a:extLst>
          </p:cNvPr>
          <p:cNvSpPr>
            <a:spLocks noGrp="1"/>
          </p:cNvSpPr>
          <p:nvPr>
            <p:ph sz="quarter" idx="10"/>
          </p:nvPr>
        </p:nvSpPr>
        <p:spPr/>
        <p:txBody>
          <a:bodyPr/>
          <a:lstStyle/>
          <a:p>
            <a:r>
              <a:rPr lang="en-IN" dirty="0"/>
              <a:t>Creating a </a:t>
            </a:r>
            <a:r>
              <a:rPr lang="en-IN" dirty="0" err="1"/>
              <a:t>ndarray</a:t>
            </a:r>
            <a:endParaRPr lang="en-IN" dirty="0"/>
          </a:p>
        </p:txBody>
      </p:sp>
      <p:pic>
        <p:nvPicPr>
          <p:cNvPr id="4" name="Picture 3">
            <a:extLst>
              <a:ext uri="{FF2B5EF4-FFF2-40B4-BE49-F238E27FC236}">
                <a16:creationId xmlns:a16="http://schemas.microsoft.com/office/drawing/2014/main" id="{486D0B1E-8D24-2165-DD7B-D552E08BBB52}"/>
              </a:ext>
            </a:extLst>
          </p:cNvPr>
          <p:cNvPicPr>
            <a:picLocks noChangeAspect="1"/>
          </p:cNvPicPr>
          <p:nvPr/>
        </p:nvPicPr>
        <p:blipFill rotWithShape="1">
          <a:blip r:embed="rId2"/>
          <a:srcRect l="18231" t="19062" r="26615" b="21833"/>
          <a:stretch/>
        </p:blipFill>
        <p:spPr>
          <a:xfrm>
            <a:off x="5714372" y="1690688"/>
            <a:ext cx="6393220" cy="3851983"/>
          </a:xfrm>
          <a:prstGeom prst="rect">
            <a:avLst/>
          </a:prstGeom>
        </p:spPr>
      </p:pic>
    </p:spTree>
    <p:extLst>
      <p:ext uri="{BB962C8B-B14F-4D97-AF65-F5344CB8AC3E}">
        <p14:creationId xmlns:p14="http://schemas.microsoft.com/office/powerpoint/2010/main" val="1173576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AEDE10-1DB6-9353-E99F-84E7753BEE5A}"/>
              </a:ext>
            </a:extLst>
          </p:cNvPr>
          <p:cNvSpPr>
            <a:spLocks noGrp="1"/>
          </p:cNvSpPr>
          <p:nvPr>
            <p:ph idx="1"/>
          </p:nvPr>
        </p:nvSpPr>
        <p:spPr/>
        <p:txBody>
          <a:bodyPr/>
          <a:lstStyle/>
          <a:p>
            <a:pPr marL="0" indent="0">
              <a:lnSpc>
                <a:spcPct val="100000"/>
              </a:lnSpc>
              <a:spcBef>
                <a:spcPts val="0"/>
              </a:spcBef>
              <a:buNone/>
            </a:pPr>
            <a:r>
              <a:rPr lang="en-US" sz="2400" dirty="0">
                <a:solidFill>
                  <a:schemeClr val="accent1">
                    <a:lumMod val="50000"/>
                  </a:schemeClr>
                </a:solidFill>
              </a:rPr>
              <a:t>import </a:t>
            </a:r>
            <a:r>
              <a:rPr lang="en-US" sz="2400" dirty="0" err="1">
                <a:solidFill>
                  <a:schemeClr val="accent1">
                    <a:lumMod val="50000"/>
                  </a:schemeClr>
                </a:solidFill>
              </a:rPr>
              <a:t>numpy</a:t>
            </a:r>
            <a:r>
              <a:rPr lang="en-US" sz="2400" dirty="0">
                <a:solidFill>
                  <a:schemeClr val="accent1">
                    <a:lumMod val="50000"/>
                  </a:schemeClr>
                </a:solidFill>
              </a:rPr>
              <a:t> as np </a:t>
            </a:r>
          </a:p>
          <a:p>
            <a:pPr marL="0" indent="0">
              <a:lnSpc>
                <a:spcPct val="100000"/>
              </a:lnSpc>
              <a:spcBef>
                <a:spcPts val="0"/>
              </a:spcBef>
              <a:buNone/>
            </a:pPr>
            <a:r>
              <a:rPr lang="en-US" sz="2400" dirty="0">
                <a:solidFill>
                  <a:schemeClr val="accent1">
                    <a:lumMod val="50000"/>
                  </a:schemeClr>
                </a:solidFill>
              </a:rPr>
              <a:t>a = </a:t>
            </a:r>
            <a:r>
              <a:rPr lang="en-US" sz="2400" dirty="0" err="1">
                <a:solidFill>
                  <a:schemeClr val="accent1">
                    <a:lumMod val="50000"/>
                  </a:schemeClr>
                </a:solidFill>
              </a:rPr>
              <a:t>np.array</a:t>
            </a:r>
            <a:r>
              <a:rPr lang="en-US" sz="2400" dirty="0">
                <a:solidFill>
                  <a:schemeClr val="accent1">
                    <a:lumMod val="50000"/>
                  </a:schemeClr>
                </a:solidFill>
              </a:rPr>
              <a:t>([1,2,3]) </a:t>
            </a:r>
          </a:p>
          <a:p>
            <a:pPr marL="0" indent="0">
              <a:lnSpc>
                <a:spcPct val="100000"/>
              </a:lnSpc>
              <a:spcBef>
                <a:spcPts val="0"/>
              </a:spcBef>
              <a:buNone/>
            </a:pPr>
            <a:r>
              <a:rPr lang="en-US" sz="2400" dirty="0">
                <a:solidFill>
                  <a:schemeClr val="accent1">
                    <a:lumMod val="50000"/>
                  </a:schemeClr>
                </a:solidFill>
              </a:rPr>
              <a:t>print a</a:t>
            </a:r>
          </a:p>
          <a:p>
            <a:pPr marL="0" indent="0">
              <a:lnSpc>
                <a:spcPct val="100000"/>
              </a:lnSpc>
              <a:spcBef>
                <a:spcPts val="0"/>
              </a:spcBef>
              <a:buNone/>
            </a:pPr>
            <a:r>
              <a:rPr lang="en-US" sz="2400" b="0" i="0" dirty="0">
                <a:solidFill>
                  <a:srgbClr val="000000"/>
                </a:solidFill>
                <a:effectLst/>
                <a:latin typeface="Nunito" pitchFamily="2" charset="0"/>
              </a:rPr>
              <a:t>The output is as follows</a:t>
            </a:r>
            <a:r>
              <a:rPr lang="en-US" sz="2400" b="0" i="0" dirty="0">
                <a:solidFill>
                  <a:schemeClr val="accent1">
                    <a:lumMod val="50000"/>
                  </a:schemeClr>
                </a:solidFill>
                <a:effectLst/>
                <a:latin typeface="Nunito" pitchFamily="2" charset="0"/>
              </a:rPr>
              <a:t> </a:t>
            </a:r>
          </a:p>
          <a:p>
            <a:pPr marL="0" indent="0">
              <a:lnSpc>
                <a:spcPct val="100000"/>
              </a:lnSpc>
              <a:spcBef>
                <a:spcPts val="0"/>
              </a:spcBef>
              <a:buNone/>
            </a:pPr>
            <a:r>
              <a:rPr lang="en-IN" sz="2400" dirty="0">
                <a:solidFill>
                  <a:schemeClr val="accent1">
                    <a:lumMod val="50000"/>
                  </a:schemeClr>
                </a:solidFill>
              </a:rPr>
              <a:t>[1, 2, 3] </a:t>
            </a:r>
          </a:p>
          <a:p>
            <a:pPr marL="0" indent="0">
              <a:lnSpc>
                <a:spcPct val="100000"/>
              </a:lnSpc>
              <a:spcBef>
                <a:spcPts val="0"/>
              </a:spcBef>
              <a:buNone/>
            </a:pPr>
            <a:r>
              <a:rPr lang="en-US" sz="2400" dirty="0">
                <a:solidFill>
                  <a:schemeClr val="accent6">
                    <a:lumMod val="50000"/>
                  </a:schemeClr>
                </a:solidFill>
              </a:rPr>
              <a:t># more than one dimensions </a:t>
            </a:r>
          </a:p>
          <a:p>
            <a:pPr marL="0" indent="0">
              <a:lnSpc>
                <a:spcPct val="100000"/>
              </a:lnSpc>
              <a:spcBef>
                <a:spcPts val="0"/>
              </a:spcBef>
              <a:buNone/>
            </a:pPr>
            <a:r>
              <a:rPr lang="en-US" sz="2400" dirty="0">
                <a:solidFill>
                  <a:schemeClr val="accent1">
                    <a:lumMod val="50000"/>
                  </a:schemeClr>
                </a:solidFill>
              </a:rPr>
              <a:t>import </a:t>
            </a:r>
            <a:r>
              <a:rPr lang="en-US" sz="2400" dirty="0" err="1">
                <a:solidFill>
                  <a:schemeClr val="accent1">
                    <a:lumMod val="50000"/>
                  </a:schemeClr>
                </a:solidFill>
              </a:rPr>
              <a:t>numpy</a:t>
            </a:r>
            <a:r>
              <a:rPr lang="en-US" sz="2400" dirty="0">
                <a:solidFill>
                  <a:schemeClr val="accent1">
                    <a:lumMod val="50000"/>
                  </a:schemeClr>
                </a:solidFill>
              </a:rPr>
              <a:t> as np </a:t>
            </a:r>
          </a:p>
          <a:p>
            <a:pPr marL="0" indent="0">
              <a:lnSpc>
                <a:spcPct val="100000"/>
              </a:lnSpc>
              <a:spcBef>
                <a:spcPts val="0"/>
              </a:spcBef>
              <a:buNone/>
            </a:pPr>
            <a:r>
              <a:rPr lang="en-US" sz="2400" dirty="0">
                <a:solidFill>
                  <a:schemeClr val="accent1">
                    <a:lumMod val="50000"/>
                  </a:schemeClr>
                </a:solidFill>
              </a:rPr>
              <a:t>a = </a:t>
            </a:r>
            <a:r>
              <a:rPr lang="en-US" sz="2400" dirty="0" err="1">
                <a:solidFill>
                  <a:schemeClr val="accent1">
                    <a:lumMod val="50000"/>
                  </a:schemeClr>
                </a:solidFill>
              </a:rPr>
              <a:t>np.array</a:t>
            </a:r>
            <a:r>
              <a:rPr lang="en-US" sz="2400" dirty="0">
                <a:solidFill>
                  <a:schemeClr val="accent1">
                    <a:lumMod val="50000"/>
                  </a:schemeClr>
                </a:solidFill>
              </a:rPr>
              <a:t>([[1, 2], [3, 4]]) </a:t>
            </a:r>
          </a:p>
          <a:p>
            <a:pPr marL="0" indent="0">
              <a:lnSpc>
                <a:spcPct val="100000"/>
              </a:lnSpc>
              <a:spcBef>
                <a:spcPts val="0"/>
              </a:spcBef>
              <a:buNone/>
            </a:pPr>
            <a:r>
              <a:rPr lang="en-US" sz="2400" dirty="0">
                <a:solidFill>
                  <a:schemeClr val="accent1">
                    <a:lumMod val="50000"/>
                  </a:schemeClr>
                </a:solidFill>
              </a:rPr>
              <a:t>print a</a:t>
            </a:r>
          </a:p>
          <a:p>
            <a:pPr marL="0" indent="0">
              <a:lnSpc>
                <a:spcPct val="100000"/>
              </a:lnSpc>
              <a:spcBef>
                <a:spcPts val="0"/>
              </a:spcBef>
              <a:buNone/>
            </a:pPr>
            <a:r>
              <a:rPr lang="en-US" sz="2400" dirty="0"/>
              <a:t>The output is as follows </a:t>
            </a:r>
          </a:p>
          <a:p>
            <a:pPr marL="0" indent="0">
              <a:lnSpc>
                <a:spcPct val="100000"/>
              </a:lnSpc>
              <a:spcBef>
                <a:spcPts val="0"/>
              </a:spcBef>
              <a:buNone/>
            </a:pPr>
            <a:r>
              <a:rPr lang="en-IN" sz="2400" dirty="0">
                <a:solidFill>
                  <a:schemeClr val="tx2"/>
                </a:solidFill>
              </a:rPr>
              <a:t>[[1, 2] </a:t>
            </a:r>
          </a:p>
          <a:p>
            <a:pPr marL="0" indent="0">
              <a:lnSpc>
                <a:spcPct val="100000"/>
              </a:lnSpc>
              <a:spcBef>
                <a:spcPts val="0"/>
              </a:spcBef>
              <a:buNone/>
            </a:pPr>
            <a:r>
              <a:rPr lang="en-IN" sz="2400" dirty="0">
                <a:solidFill>
                  <a:schemeClr val="tx2"/>
                </a:solidFill>
              </a:rPr>
              <a:t> [3, 4]]</a:t>
            </a:r>
          </a:p>
          <a:p>
            <a:pPr>
              <a:spcBef>
                <a:spcPts val="0"/>
              </a:spcBef>
            </a:pPr>
            <a:endParaRPr lang="en-IN" dirty="0"/>
          </a:p>
        </p:txBody>
      </p:sp>
      <p:sp>
        <p:nvSpPr>
          <p:cNvPr id="3" name="Content Placeholder 2">
            <a:extLst>
              <a:ext uri="{FF2B5EF4-FFF2-40B4-BE49-F238E27FC236}">
                <a16:creationId xmlns:a16="http://schemas.microsoft.com/office/drawing/2014/main" id="{8C5C29E7-0098-F8BC-9EAF-0700887BFB55}"/>
              </a:ext>
            </a:extLst>
          </p:cNvPr>
          <p:cNvSpPr>
            <a:spLocks noGrp="1"/>
          </p:cNvSpPr>
          <p:nvPr>
            <p:ph sz="quarter" idx="10"/>
          </p:nvPr>
        </p:nvSpPr>
        <p:spPr/>
        <p:txBody>
          <a:bodyPr/>
          <a:lstStyle/>
          <a:p>
            <a:r>
              <a:rPr lang="en-IN" dirty="0"/>
              <a:t>Example </a:t>
            </a:r>
          </a:p>
        </p:txBody>
      </p:sp>
    </p:spTree>
    <p:extLst>
      <p:ext uri="{BB962C8B-B14F-4D97-AF65-F5344CB8AC3E}">
        <p14:creationId xmlns:p14="http://schemas.microsoft.com/office/powerpoint/2010/main" val="2307927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B41525-587A-4461-36E6-5FA8541CFEF2}"/>
              </a:ext>
            </a:extLst>
          </p:cNvPr>
          <p:cNvSpPr>
            <a:spLocks noGrp="1"/>
          </p:cNvSpPr>
          <p:nvPr>
            <p:ph idx="1"/>
          </p:nvPr>
        </p:nvSpPr>
        <p:spPr/>
        <p:txBody>
          <a:bodyPr/>
          <a:lstStyle/>
          <a:p>
            <a:pPr marL="0" indent="0">
              <a:buNone/>
            </a:pPr>
            <a:r>
              <a:rPr lang="en-US" sz="2400" dirty="0">
                <a:solidFill>
                  <a:schemeClr val="accent6">
                    <a:lumMod val="50000"/>
                  </a:schemeClr>
                </a:solidFill>
              </a:rPr>
              <a:t># </a:t>
            </a:r>
            <a:r>
              <a:rPr lang="en-US" sz="2400" dirty="0" err="1">
                <a:solidFill>
                  <a:schemeClr val="accent6">
                    <a:lumMod val="50000"/>
                  </a:schemeClr>
                </a:solidFill>
              </a:rPr>
              <a:t>dtype</a:t>
            </a:r>
            <a:r>
              <a:rPr lang="en-US" sz="2400" dirty="0">
                <a:solidFill>
                  <a:schemeClr val="accent6">
                    <a:lumMod val="50000"/>
                  </a:schemeClr>
                </a:solidFill>
              </a:rPr>
              <a:t> parameter </a:t>
            </a:r>
          </a:p>
          <a:p>
            <a:pPr marL="0" indent="0">
              <a:lnSpc>
                <a:spcPct val="100000"/>
              </a:lnSpc>
              <a:spcBef>
                <a:spcPts val="0"/>
              </a:spcBef>
              <a:buNone/>
            </a:pPr>
            <a:r>
              <a:rPr lang="en-US" sz="2400" dirty="0">
                <a:solidFill>
                  <a:schemeClr val="accent1">
                    <a:lumMod val="50000"/>
                  </a:schemeClr>
                </a:solidFill>
              </a:rPr>
              <a:t>import </a:t>
            </a:r>
            <a:r>
              <a:rPr lang="en-US" sz="2400" dirty="0" err="1">
                <a:solidFill>
                  <a:schemeClr val="accent1">
                    <a:lumMod val="50000"/>
                  </a:schemeClr>
                </a:solidFill>
              </a:rPr>
              <a:t>numpy</a:t>
            </a:r>
            <a:r>
              <a:rPr lang="en-US" sz="2400" dirty="0">
                <a:solidFill>
                  <a:schemeClr val="accent1">
                    <a:lumMod val="50000"/>
                  </a:schemeClr>
                </a:solidFill>
              </a:rPr>
              <a:t> as np </a:t>
            </a:r>
          </a:p>
          <a:p>
            <a:pPr marL="0" indent="0">
              <a:lnSpc>
                <a:spcPct val="100000"/>
              </a:lnSpc>
              <a:spcBef>
                <a:spcPts val="0"/>
              </a:spcBef>
              <a:buNone/>
            </a:pPr>
            <a:r>
              <a:rPr lang="en-US" sz="2400" dirty="0">
                <a:solidFill>
                  <a:schemeClr val="accent1">
                    <a:lumMod val="50000"/>
                  </a:schemeClr>
                </a:solidFill>
              </a:rPr>
              <a:t>a = </a:t>
            </a:r>
            <a:r>
              <a:rPr lang="en-US" sz="2400" dirty="0" err="1">
                <a:solidFill>
                  <a:schemeClr val="accent1">
                    <a:lumMod val="50000"/>
                  </a:schemeClr>
                </a:solidFill>
              </a:rPr>
              <a:t>np.array</a:t>
            </a:r>
            <a:r>
              <a:rPr lang="en-US" sz="2400" dirty="0">
                <a:solidFill>
                  <a:schemeClr val="accent1">
                    <a:lumMod val="50000"/>
                  </a:schemeClr>
                </a:solidFill>
              </a:rPr>
              <a:t>([1, 2, 3], </a:t>
            </a:r>
            <a:r>
              <a:rPr lang="en-US" sz="2400" dirty="0" err="1">
                <a:solidFill>
                  <a:schemeClr val="accent1">
                    <a:lumMod val="50000"/>
                  </a:schemeClr>
                </a:solidFill>
              </a:rPr>
              <a:t>dtype</a:t>
            </a:r>
            <a:r>
              <a:rPr lang="en-US" sz="2400" dirty="0">
                <a:solidFill>
                  <a:schemeClr val="accent1">
                    <a:lumMod val="50000"/>
                  </a:schemeClr>
                </a:solidFill>
              </a:rPr>
              <a:t> = complex) </a:t>
            </a:r>
          </a:p>
          <a:p>
            <a:pPr marL="0" indent="0">
              <a:lnSpc>
                <a:spcPct val="100000"/>
              </a:lnSpc>
              <a:spcBef>
                <a:spcPts val="0"/>
              </a:spcBef>
              <a:buNone/>
            </a:pPr>
            <a:r>
              <a:rPr lang="en-US" sz="2400" dirty="0">
                <a:solidFill>
                  <a:schemeClr val="accent1">
                    <a:lumMod val="50000"/>
                  </a:schemeClr>
                </a:solidFill>
              </a:rPr>
              <a:t>print a</a:t>
            </a:r>
          </a:p>
          <a:p>
            <a:pPr marL="0" indent="0">
              <a:buNone/>
            </a:pPr>
            <a:r>
              <a:rPr lang="en-US" sz="2400" dirty="0"/>
              <a:t>The output is as follows </a:t>
            </a:r>
          </a:p>
          <a:p>
            <a:pPr marL="0" indent="0">
              <a:buNone/>
            </a:pPr>
            <a:r>
              <a:rPr lang="pl-PL" sz="2400" dirty="0">
                <a:solidFill>
                  <a:schemeClr val="tx2"/>
                </a:solidFill>
              </a:rPr>
              <a:t>[ 1.+0.j,  2.+0.j,  3.+0.j]</a:t>
            </a:r>
            <a:endParaRPr lang="en-IN" sz="2400" dirty="0">
              <a:solidFill>
                <a:schemeClr val="tx2"/>
              </a:solidFill>
            </a:endParaRPr>
          </a:p>
          <a:p>
            <a:endParaRPr lang="en-IN" dirty="0"/>
          </a:p>
        </p:txBody>
      </p:sp>
      <p:sp>
        <p:nvSpPr>
          <p:cNvPr id="3" name="Content Placeholder 2">
            <a:extLst>
              <a:ext uri="{FF2B5EF4-FFF2-40B4-BE49-F238E27FC236}">
                <a16:creationId xmlns:a16="http://schemas.microsoft.com/office/drawing/2014/main" id="{BB27572A-C359-613C-2D35-00F2A41E6FD7}"/>
              </a:ext>
            </a:extLst>
          </p:cNvPr>
          <p:cNvSpPr>
            <a:spLocks noGrp="1"/>
          </p:cNvSpPr>
          <p:nvPr>
            <p:ph sz="quarter" idx="10"/>
          </p:nvPr>
        </p:nvSpPr>
        <p:spPr/>
        <p:txBody>
          <a:bodyPr/>
          <a:lstStyle/>
          <a:p>
            <a:r>
              <a:rPr lang="en-IN" dirty="0"/>
              <a:t>Example </a:t>
            </a:r>
          </a:p>
        </p:txBody>
      </p:sp>
    </p:spTree>
    <p:extLst>
      <p:ext uri="{BB962C8B-B14F-4D97-AF65-F5344CB8AC3E}">
        <p14:creationId xmlns:p14="http://schemas.microsoft.com/office/powerpoint/2010/main" val="74603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042D93-0308-9FBF-A7DC-13890B67B8DE}"/>
              </a:ext>
            </a:extLst>
          </p:cNvPr>
          <p:cNvSpPr>
            <a:spLocks noGrp="1"/>
          </p:cNvSpPr>
          <p:nvPr>
            <p:ph idx="1"/>
          </p:nvPr>
        </p:nvSpPr>
        <p:spPr/>
        <p:txBody>
          <a:bodyPr/>
          <a:lstStyle/>
          <a:p>
            <a:r>
              <a:rPr lang="en-US" dirty="0"/>
              <a:t>This array attribute returns a tuple consisting of array dimensions. </a:t>
            </a:r>
          </a:p>
          <a:p>
            <a:r>
              <a:rPr lang="en-US" dirty="0"/>
              <a:t>It can also be used to resize the array. </a:t>
            </a:r>
          </a:p>
          <a:p>
            <a:pPr marL="0" indent="0">
              <a:lnSpc>
                <a:spcPct val="100000"/>
              </a:lnSpc>
              <a:spcBef>
                <a:spcPts val="0"/>
              </a:spcBef>
              <a:buNone/>
            </a:pPr>
            <a:r>
              <a:rPr lang="en-US" dirty="0">
                <a:solidFill>
                  <a:schemeClr val="tx2"/>
                </a:solidFill>
              </a:rPr>
              <a:t>	import </a:t>
            </a:r>
            <a:r>
              <a:rPr lang="en-US" dirty="0" err="1">
                <a:solidFill>
                  <a:schemeClr val="tx2"/>
                </a:solidFill>
              </a:rPr>
              <a:t>numpy</a:t>
            </a:r>
            <a:r>
              <a:rPr lang="en-US" dirty="0">
                <a:solidFill>
                  <a:schemeClr val="tx2"/>
                </a:solidFill>
              </a:rPr>
              <a:t> as np </a:t>
            </a:r>
          </a:p>
          <a:p>
            <a:pPr marL="0" indent="0">
              <a:lnSpc>
                <a:spcPct val="100000"/>
              </a:lnSpc>
              <a:spcBef>
                <a:spcPts val="0"/>
              </a:spcBef>
              <a:buNone/>
            </a:pPr>
            <a:r>
              <a:rPr lang="en-US" dirty="0">
                <a:solidFill>
                  <a:schemeClr val="tx2"/>
                </a:solidFill>
              </a:rPr>
              <a:t>	a = </a:t>
            </a:r>
            <a:r>
              <a:rPr lang="en-US" dirty="0" err="1">
                <a:solidFill>
                  <a:schemeClr val="tx2"/>
                </a:solidFill>
              </a:rPr>
              <a:t>np.array</a:t>
            </a:r>
            <a:r>
              <a:rPr lang="en-US" dirty="0">
                <a:solidFill>
                  <a:schemeClr val="tx2"/>
                </a:solidFill>
              </a:rPr>
              <a:t>([[1,2,3],[4,5,6]]) </a:t>
            </a:r>
          </a:p>
          <a:p>
            <a:pPr marL="0" indent="0">
              <a:lnSpc>
                <a:spcPct val="100000"/>
              </a:lnSpc>
              <a:spcBef>
                <a:spcPts val="0"/>
              </a:spcBef>
              <a:buNone/>
            </a:pPr>
            <a:r>
              <a:rPr lang="en-US" dirty="0">
                <a:solidFill>
                  <a:schemeClr val="tx2"/>
                </a:solidFill>
              </a:rPr>
              <a:t>	print </a:t>
            </a:r>
            <a:r>
              <a:rPr lang="en-US" dirty="0" err="1">
                <a:solidFill>
                  <a:schemeClr val="tx2"/>
                </a:solidFill>
              </a:rPr>
              <a:t>a.shape</a:t>
            </a:r>
            <a:r>
              <a:rPr lang="en-US" dirty="0">
                <a:solidFill>
                  <a:schemeClr val="tx2"/>
                </a:solidFill>
              </a:rPr>
              <a:t> </a:t>
            </a:r>
          </a:p>
          <a:p>
            <a:r>
              <a:rPr lang="en-US" dirty="0"/>
              <a:t>The output is as follows </a:t>
            </a:r>
          </a:p>
          <a:p>
            <a:r>
              <a:rPr lang="en-IN" dirty="0"/>
              <a:t>(2, 3)</a:t>
            </a:r>
          </a:p>
          <a:p>
            <a:endParaRPr lang="en-IN" dirty="0"/>
          </a:p>
        </p:txBody>
      </p:sp>
      <p:sp>
        <p:nvSpPr>
          <p:cNvPr id="3" name="Content Placeholder 2">
            <a:extLst>
              <a:ext uri="{FF2B5EF4-FFF2-40B4-BE49-F238E27FC236}">
                <a16:creationId xmlns:a16="http://schemas.microsoft.com/office/drawing/2014/main" id="{BB730103-0179-7507-16F9-C5D9B612D31E}"/>
              </a:ext>
            </a:extLst>
          </p:cNvPr>
          <p:cNvSpPr>
            <a:spLocks noGrp="1"/>
          </p:cNvSpPr>
          <p:nvPr>
            <p:ph sz="quarter" idx="10"/>
          </p:nvPr>
        </p:nvSpPr>
        <p:spPr/>
        <p:txBody>
          <a:bodyPr/>
          <a:lstStyle/>
          <a:p>
            <a:r>
              <a:rPr lang="en-IN" dirty="0" err="1"/>
              <a:t>ndarray.shape</a:t>
            </a:r>
            <a:endParaRPr lang="en-IN" dirty="0"/>
          </a:p>
        </p:txBody>
      </p:sp>
    </p:spTree>
    <p:extLst>
      <p:ext uri="{BB962C8B-B14F-4D97-AF65-F5344CB8AC3E}">
        <p14:creationId xmlns:p14="http://schemas.microsoft.com/office/powerpoint/2010/main" val="4080836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DF10DC-E35D-88FB-69A6-E8452EDEDADF}"/>
              </a:ext>
            </a:extLst>
          </p:cNvPr>
          <p:cNvSpPr>
            <a:spLocks noGrp="1"/>
          </p:cNvSpPr>
          <p:nvPr>
            <p:ph idx="1"/>
          </p:nvPr>
        </p:nvSpPr>
        <p:spPr>
          <a:xfrm>
            <a:off x="679450" y="1279525"/>
            <a:ext cx="5285252" cy="4873625"/>
          </a:xfrm>
        </p:spPr>
        <p:txBody>
          <a:bodyPr/>
          <a:lstStyle/>
          <a:p>
            <a:pPr marL="0" indent="0">
              <a:lnSpc>
                <a:spcPct val="100000"/>
              </a:lnSpc>
              <a:spcBef>
                <a:spcPts val="0"/>
              </a:spcBef>
              <a:buNone/>
            </a:pPr>
            <a:r>
              <a:rPr lang="en-US" dirty="0">
                <a:solidFill>
                  <a:schemeClr val="tx2"/>
                </a:solidFill>
              </a:rPr>
              <a:t>import </a:t>
            </a:r>
            <a:r>
              <a:rPr lang="en-US" dirty="0" err="1">
                <a:solidFill>
                  <a:schemeClr val="tx2"/>
                </a:solidFill>
              </a:rPr>
              <a:t>numpy</a:t>
            </a:r>
            <a:r>
              <a:rPr lang="en-US" dirty="0">
                <a:solidFill>
                  <a:schemeClr val="tx2"/>
                </a:solidFill>
              </a:rPr>
              <a:t> as np  </a:t>
            </a:r>
          </a:p>
          <a:p>
            <a:pPr marL="0" indent="0">
              <a:lnSpc>
                <a:spcPct val="100000"/>
              </a:lnSpc>
              <a:spcBef>
                <a:spcPts val="0"/>
              </a:spcBef>
              <a:buNone/>
            </a:pPr>
            <a:r>
              <a:rPr lang="en-US" dirty="0">
                <a:solidFill>
                  <a:schemeClr val="tx2"/>
                </a:solidFill>
              </a:rPr>
              <a:t>a = </a:t>
            </a:r>
            <a:r>
              <a:rPr lang="en-US" dirty="0" err="1">
                <a:solidFill>
                  <a:schemeClr val="tx2"/>
                </a:solidFill>
              </a:rPr>
              <a:t>np.array</a:t>
            </a:r>
            <a:r>
              <a:rPr lang="en-US" dirty="0">
                <a:solidFill>
                  <a:schemeClr val="tx2"/>
                </a:solidFill>
              </a:rPr>
              <a:t>([[1,2],[3,4],[5,6]])  </a:t>
            </a:r>
          </a:p>
          <a:p>
            <a:pPr marL="0" indent="0">
              <a:lnSpc>
                <a:spcPct val="100000"/>
              </a:lnSpc>
              <a:spcBef>
                <a:spcPts val="0"/>
              </a:spcBef>
              <a:buNone/>
            </a:pPr>
            <a:r>
              <a:rPr lang="en-US" dirty="0">
                <a:solidFill>
                  <a:schemeClr val="tx2"/>
                </a:solidFill>
              </a:rPr>
              <a:t>print("printing the original array..")  </a:t>
            </a:r>
          </a:p>
          <a:p>
            <a:pPr marL="0" indent="0">
              <a:lnSpc>
                <a:spcPct val="100000"/>
              </a:lnSpc>
              <a:spcBef>
                <a:spcPts val="0"/>
              </a:spcBef>
              <a:buNone/>
            </a:pPr>
            <a:r>
              <a:rPr lang="en-US" dirty="0">
                <a:solidFill>
                  <a:schemeClr val="tx2"/>
                </a:solidFill>
              </a:rPr>
              <a:t>print(a)  </a:t>
            </a:r>
          </a:p>
          <a:p>
            <a:pPr marL="0" indent="0">
              <a:lnSpc>
                <a:spcPct val="100000"/>
              </a:lnSpc>
              <a:spcBef>
                <a:spcPts val="0"/>
              </a:spcBef>
              <a:buNone/>
            </a:pPr>
            <a:r>
              <a:rPr lang="en-US" dirty="0">
                <a:solidFill>
                  <a:schemeClr val="tx2"/>
                </a:solidFill>
              </a:rPr>
              <a:t>a=</a:t>
            </a:r>
            <a:r>
              <a:rPr lang="en-US" dirty="0" err="1">
                <a:solidFill>
                  <a:schemeClr val="tx2"/>
                </a:solidFill>
              </a:rPr>
              <a:t>a.reshape</a:t>
            </a:r>
            <a:r>
              <a:rPr lang="en-US" dirty="0">
                <a:solidFill>
                  <a:schemeClr val="tx2"/>
                </a:solidFill>
              </a:rPr>
              <a:t>(2,3)  </a:t>
            </a:r>
          </a:p>
          <a:p>
            <a:pPr marL="0" indent="0">
              <a:lnSpc>
                <a:spcPct val="100000"/>
              </a:lnSpc>
              <a:spcBef>
                <a:spcPts val="0"/>
              </a:spcBef>
              <a:buNone/>
            </a:pPr>
            <a:r>
              <a:rPr lang="en-US" dirty="0">
                <a:solidFill>
                  <a:schemeClr val="tx2"/>
                </a:solidFill>
              </a:rPr>
              <a:t>print("printing the reshaped array..")  </a:t>
            </a:r>
          </a:p>
          <a:p>
            <a:pPr marL="0" indent="0">
              <a:lnSpc>
                <a:spcPct val="100000"/>
              </a:lnSpc>
              <a:spcBef>
                <a:spcPts val="0"/>
              </a:spcBef>
              <a:buNone/>
            </a:pPr>
            <a:r>
              <a:rPr lang="en-US" dirty="0">
                <a:solidFill>
                  <a:schemeClr val="tx2"/>
                </a:solidFill>
              </a:rPr>
              <a:t>print(a) </a:t>
            </a:r>
          </a:p>
          <a:p>
            <a:endParaRPr lang="en-IN" dirty="0"/>
          </a:p>
        </p:txBody>
      </p:sp>
      <p:sp>
        <p:nvSpPr>
          <p:cNvPr id="3" name="Content Placeholder 2">
            <a:extLst>
              <a:ext uri="{FF2B5EF4-FFF2-40B4-BE49-F238E27FC236}">
                <a16:creationId xmlns:a16="http://schemas.microsoft.com/office/drawing/2014/main" id="{73E5DC76-B04C-6694-7A4C-3951C71C7192}"/>
              </a:ext>
            </a:extLst>
          </p:cNvPr>
          <p:cNvSpPr>
            <a:spLocks noGrp="1"/>
          </p:cNvSpPr>
          <p:nvPr>
            <p:ph sz="quarter" idx="10"/>
          </p:nvPr>
        </p:nvSpPr>
        <p:spPr/>
        <p:txBody>
          <a:bodyPr/>
          <a:lstStyle/>
          <a:p>
            <a:r>
              <a:rPr lang="en-IN" dirty="0"/>
              <a:t>Reshaping the array objects</a:t>
            </a:r>
          </a:p>
        </p:txBody>
      </p:sp>
      <p:sp>
        <p:nvSpPr>
          <p:cNvPr id="4" name="Content Placeholder 2">
            <a:extLst>
              <a:ext uri="{FF2B5EF4-FFF2-40B4-BE49-F238E27FC236}">
                <a16:creationId xmlns:a16="http://schemas.microsoft.com/office/drawing/2014/main" id="{240FB994-B3E8-2ED9-A19D-1FB6060A590B}"/>
              </a:ext>
            </a:extLst>
          </p:cNvPr>
          <p:cNvSpPr txBox="1">
            <a:spLocks/>
          </p:cNvSpPr>
          <p:nvPr/>
        </p:nvSpPr>
        <p:spPr>
          <a:xfrm>
            <a:off x="6848473" y="1279525"/>
            <a:ext cx="501059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accent6">
                    <a:lumMod val="50000"/>
                  </a:schemeClr>
                </a:solidFill>
              </a:rPr>
              <a:t>The output is as follows </a:t>
            </a:r>
          </a:p>
          <a:p>
            <a:r>
              <a:rPr lang="en-US" dirty="0">
                <a:solidFill>
                  <a:schemeClr val="accent6">
                    <a:lumMod val="50000"/>
                  </a:schemeClr>
                </a:solidFill>
              </a:rPr>
              <a:t>printing the original array..</a:t>
            </a:r>
          </a:p>
          <a:p>
            <a:r>
              <a:rPr lang="en-US" dirty="0">
                <a:solidFill>
                  <a:schemeClr val="accent6">
                    <a:lumMod val="50000"/>
                  </a:schemeClr>
                </a:solidFill>
              </a:rPr>
              <a:t>[[1 2]</a:t>
            </a:r>
          </a:p>
          <a:p>
            <a:r>
              <a:rPr lang="en-US" dirty="0">
                <a:solidFill>
                  <a:schemeClr val="accent6">
                    <a:lumMod val="50000"/>
                  </a:schemeClr>
                </a:solidFill>
              </a:rPr>
              <a:t> [3 4]</a:t>
            </a:r>
          </a:p>
          <a:p>
            <a:r>
              <a:rPr lang="en-US" dirty="0">
                <a:solidFill>
                  <a:schemeClr val="accent6">
                    <a:lumMod val="50000"/>
                  </a:schemeClr>
                </a:solidFill>
              </a:rPr>
              <a:t> [5 6]]</a:t>
            </a:r>
          </a:p>
          <a:p>
            <a:r>
              <a:rPr lang="en-US" dirty="0">
                <a:solidFill>
                  <a:schemeClr val="accent6">
                    <a:lumMod val="50000"/>
                  </a:schemeClr>
                </a:solidFill>
              </a:rPr>
              <a:t>printing the reshaped array..</a:t>
            </a:r>
          </a:p>
          <a:p>
            <a:r>
              <a:rPr lang="en-US" dirty="0">
                <a:solidFill>
                  <a:schemeClr val="accent6">
                    <a:lumMod val="50000"/>
                  </a:schemeClr>
                </a:solidFill>
              </a:rPr>
              <a:t>[[1 2 3]</a:t>
            </a:r>
          </a:p>
          <a:p>
            <a:r>
              <a:rPr lang="en-US" dirty="0">
                <a:solidFill>
                  <a:schemeClr val="accent6">
                    <a:lumMod val="50000"/>
                  </a:schemeClr>
                </a:solidFill>
              </a:rPr>
              <a:t> [4 5 6]]</a:t>
            </a:r>
            <a:endParaRPr lang="en-IN" dirty="0">
              <a:solidFill>
                <a:schemeClr val="accent6">
                  <a:lumMod val="50000"/>
                </a:schemeClr>
              </a:solidFill>
            </a:endParaRPr>
          </a:p>
        </p:txBody>
      </p:sp>
    </p:spTree>
    <p:extLst>
      <p:ext uri="{BB962C8B-B14F-4D97-AF65-F5344CB8AC3E}">
        <p14:creationId xmlns:p14="http://schemas.microsoft.com/office/powerpoint/2010/main" val="470848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US" dirty="0">
                <a:ea typeface="Arial Unicode MS" panose="020B0604020202020204" pitchFamily="34" charset="-128"/>
              </a:rPr>
              <a:t>Different NumPy Operations</a:t>
            </a:r>
            <a:endParaRPr lang="en-IN" dirty="0">
              <a:ea typeface="Arial Unicode MS" panose="020B0604020202020204" pitchFamily="34" charset="-128"/>
            </a:endParaRP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1047135" y="921868"/>
            <a:ext cx="10972799" cy="571631"/>
          </a:xfrm>
          <a:prstGeom prst="rect">
            <a:avLst/>
          </a:prstGeom>
          <a:noFill/>
        </p:spPr>
        <p:txBody>
          <a:bodyPr wrap="square">
            <a:spAutoFit/>
          </a:bodyPr>
          <a:lstStyle/>
          <a:p>
            <a:pPr marL="342900" indent="-342900">
              <a:lnSpc>
                <a:spcPct val="150000"/>
              </a:lnSpc>
              <a:buFont typeface="Wingdings" panose="05000000000000000000" pitchFamily="2" charset="2"/>
              <a:buChar char="§"/>
            </a:pPr>
            <a:endParaRPr lang="en-US" sz="2400" dirty="0">
              <a:latin typeface="Verdana" panose="020B0604030504040204" pitchFamily="34" charset="0"/>
              <a:ea typeface="Verdana" panose="020B0604030504040204" pitchFamily="34" charset="0"/>
            </a:endParaRPr>
          </a:p>
        </p:txBody>
      </p:sp>
      <p:sp>
        <p:nvSpPr>
          <p:cNvPr id="6" name="TextBox 5">
            <a:extLst>
              <a:ext uri="{FF2B5EF4-FFF2-40B4-BE49-F238E27FC236}">
                <a16:creationId xmlns:a16="http://schemas.microsoft.com/office/drawing/2014/main" id="{A53EF839-B97A-7264-A8B2-637D9BCBCC1C}"/>
              </a:ext>
            </a:extLst>
          </p:cNvPr>
          <p:cNvSpPr txBox="1"/>
          <p:nvPr/>
        </p:nvSpPr>
        <p:spPr>
          <a:xfrm>
            <a:off x="1468506" y="1039560"/>
            <a:ext cx="10060886" cy="5495222"/>
          </a:xfrm>
          <a:prstGeom prst="rect">
            <a:avLst/>
          </a:prstGeom>
          <a:noFill/>
        </p:spPr>
        <p:txBody>
          <a:bodyPr wrap="square">
            <a:spAutoFit/>
          </a:bodyPr>
          <a:lstStyle/>
          <a:p>
            <a:pPr marL="0" marR="0" algn="ctr">
              <a:lnSpc>
                <a:spcPct val="107000"/>
              </a:lnSpc>
              <a:spcBef>
                <a:spcPts val="200"/>
              </a:spcBef>
              <a:spcAft>
                <a:spcPts val="0"/>
              </a:spcAft>
            </a:pPr>
            <a:r>
              <a:rPr lang="en-IN" b="1" dirty="0" err="1">
                <a:solidFill>
                  <a:srgbClr val="610B4B"/>
                </a:solidFill>
                <a:latin typeface="Helvetica" panose="020B0604020202020204" pitchFamily="34" charset="0"/>
                <a:cs typeface="Times New Roman" panose="02020603050405020304" pitchFamily="18" charset="0"/>
              </a:rPr>
              <a:t>Numpy</a:t>
            </a:r>
            <a:r>
              <a:rPr lang="en-IN" b="1" dirty="0">
                <a:solidFill>
                  <a:srgbClr val="610B4B"/>
                </a:solidFill>
                <a:latin typeface="Helvetica" panose="020B0604020202020204" pitchFamily="34" charset="0"/>
                <a:cs typeface="Times New Roman" panose="02020603050405020304" pitchFamily="18" charset="0"/>
              </a:rPr>
              <a:t> Array Creation</a:t>
            </a:r>
            <a:endParaRPr lang="en-US" b="1" dirty="0">
              <a:solidFill>
                <a:srgbClr val="610B4B"/>
              </a:solidFill>
              <a:latin typeface="Helvetica" panose="020B0604020202020204" pitchFamily="34" charset="0"/>
              <a:cs typeface="Times New Roman" panose="02020603050405020304" pitchFamily="18" charset="0"/>
            </a:endParaRPr>
          </a:p>
          <a:p>
            <a:pPr marL="0" indent="0" algn="just">
              <a:buNone/>
            </a:pPr>
            <a:r>
              <a:rPr lang="en-US" b="1" i="0" dirty="0" err="1">
                <a:solidFill>
                  <a:srgbClr val="610B38"/>
                </a:solidFill>
                <a:effectLst/>
                <a:latin typeface="erdana"/>
              </a:rPr>
              <a:t>Numpy.empty</a:t>
            </a:r>
            <a:endParaRPr lang="en-US" b="1" i="0" dirty="0">
              <a:solidFill>
                <a:srgbClr val="610B38"/>
              </a:solidFill>
              <a:effectLst/>
              <a:latin typeface="erdana"/>
            </a:endParaRPr>
          </a:p>
          <a:p>
            <a:pPr marL="0" indent="0" algn="just">
              <a:buNone/>
            </a:pPr>
            <a:r>
              <a:rPr lang="en-US" b="0" i="0" dirty="0">
                <a:solidFill>
                  <a:srgbClr val="333333"/>
                </a:solidFill>
                <a:effectLst/>
                <a:latin typeface="inter-regular"/>
              </a:rPr>
              <a:t>As the name specifies, The empty routine is used to create an uninitialized array of specified shape and data type.</a:t>
            </a:r>
          </a:p>
          <a:p>
            <a:pPr marL="0" indent="0" algn="just">
              <a:buNone/>
            </a:pPr>
            <a:r>
              <a:rPr lang="en-US" b="0" i="0" dirty="0">
                <a:solidFill>
                  <a:srgbClr val="333333"/>
                </a:solidFill>
                <a:effectLst/>
                <a:latin typeface="inter-regular"/>
              </a:rPr>
              <a:t>The syntax is given below.</a:t>
            </a:r>
          </a:p>
          <a:p>
            <a:pPr marL="0" indent="0" algn="just">
              <a:buNone/>
            </a:pPr>
            <a:r>
              <a:rPr lang="en-US" b="0" i="0" dirty="0">
                <a:solidFill>
                  <a:srgbClr val="000000"/>
                </a:solidFill>
                <a:effectLst/>
                <a:latin typeface="inter-regular"/>
              </a:rPr>
              <a:t>	</a:t>
            </a:r>
            <a:r>
              <a:rPr lang="en-US" b="0" i="0" dirty="0" err="1">
                <a:solidFill>
                  <a:srgbClr val="000000"/>
                </a:solidFill>
                <a:effectLst/>
                <a:latin typeface="inter-regular"/>
              </a:rPr>
              <a:t>numpy.empty</a:t>
            </a:r>
            <a:r>
              <a:rPr lang="en-US" b="0" i="0" dirty="0">
                <a:solidFill>
                  <a:srgbClr val="000000"/>
                </a:solidFill>
                <a:effectLst/>
                <a:latin typeface="inter-regular"/>
              </a:rPr>
              <a:t>(shape, </a:t>
            </a:r>
            <a:r>
              <a:rPr lang="en-US" b="0" i="0" dirty="0" err="1">
                <a:solidFill>
                  <a:srgbClr val="000000"/>
                </a:solidFill>
                <a:effectLst/>
                <a:latin typeface="inter-regular"/>
              </a:rPr>
              <a:t>dtype</a:t>
            </a:r>
            <a:r>
              <a:rPr lang="en-US" b="0" i="0" dirty="0">
                <a:solidFill>
                  <a:srgbClr val="000000"/>
                </a:solidFill>
                <a:effectLst/>
                <a:latin typeface="inter-regular"/>
              </a:rPr>
              <a:t> = float, order = </a:t>
            </a:r>
            <a:r>
              <a:rPr lang="en-US" b="0" i="0" dirty="0">
                <a:solidFill>
                  <a:srgbClr val="0000FF"/>
                </a:solidFill>
                <a:effectLst/>
                <a:latin typeface="inter-regular"/>
              </a:rPr>
              <a:t>'C'</a:t>
            </a:r>
            <a:r>
              <a:rPr lang="en-US" b="0" i="0" dirty="0">
                <a:solidFill>
                  <a:srgbClr val="000000"/>
                </a:solidFill>
                <a:effectLst/>
                <a:latin typeface="inter-regular"/>
              </a:rPr>
              <a:t>)  </a:t>
            </a:r>
          </a:p>
          <a:p>
            <a:pPr marL="0" indent="0" algn="just">
              <a:buNone/>
            </a:pPr>
            <a:r>
              <a:rPr lang="en-US" b="1" i="0" dirty="0">
                <a:solidFill>
                  <a:srgbClr val="000000"/>
                </a:solidFill>
                <a:effectLst/>
                <a:latin typeface="inter-bold"/>
              </a:rPr>
              <a:t>Shape:</a:t>
            </a:r>
            <a:r>
              <a:rPr lang="en-US" b="0" i="0" dirty="0">
                <a:solidFill>
                  <a:srgbClr val="000000"/>
                </a:solidFill>
                <a:effectLst/>
                <a:latin typeface="inter-regular"/>
              </a:rPr>
              <a:t> The desired shape of the specified array.</a:t>
            </a:r>
          </a:p>
          <a:p>
            <a:pPr marL="0" indent="0" algn="just">
              <a:buNone/>
            </a:pPr>
            <a:r>
              <a:rPr lang="en-US" b="1" i="0" dirty="0" err="1">
                <a:solidFill>
                  <a:srgbClr val="000000"/>
                </a:solidFill>
                <a:effectLst/>
                <a:latin typeface="inter-bold"/>
              </a:rPr>
              <a:t>dtype</a:t>
            </a:r>
            <a:r>
              <a:rPr lang="en-US" b="1" i="0" dirty="0">
                <a:solidFill>
                  <a:srgbClr val="000000"/>
                </a:solidFill>
                <a:effectLst/>
                <a:latin typeface="inter-bold"/>
              </a:rPr>
              <a:t>:</a:t>
            </a:r>
            <a:r>
              <a:rPr lang="en-US" b="0" i="0" dirty="0">
                <a:solidFill>
                  <a:srgbClr val="000000"/>
                </a:solidFill>
                <a:effectLst/>
                <a:latin typeface="inter-regular"/>
              </a:rPr>
              <a:t> The data type of the array items. The default is the float.</a:t>
            </a:r>
          </a:p>
          <a:p>
            <a:pPr marL="0" indent="0" algn="just">
              <a:buNone/>
            </a:pPr>
            <a:r>
              <a:rPr lang="en-US" b="1" i="0" dirty="0">
                <a:solidFill>
                  <a:srgbClr val="000000"/>
                </a:solidFill>
                <a:effectLst/>
                <a:latin typeface="inter-bold"/>
              </a:rPr>
              <a:t>Order:</a:t>
            </a:r>
            <a:r>
              <a:rPr lang="en-US" b="0" i="0" dirty="0">
                <a:solidFill>
                  <a:srgbClr val="000000"/>
                </a:solidFill>
                <a:effectLst/>
                <a:latin typeface="inter-regular"/>
              </a:rPr>
              <a:t> The default order is the c-style row-major order. It can be set to F for FORTRAN-style column-major order.</a:t>
            </a:r>
            <a:endParaRPr lang="en-US" b="0" i="0" dirty="0">
              <a:solidFill>
                <a:srgbClr val="F9F9F9"/>
              </a:solidFill>
              <a:latin typeface="Courier New" panose="02070309020205020404" pitchFamily="49" charset="0"/>
              <a:cs typeface="Times New Roman" panose="02020603050405020304" pitchFamily="18" charset="0"/>
            </a:endParaRPr>
          </a:p>
          <a:p>
            <a:pPr marL="0" marR="0" algn="just"/>
            <a:r>
              <a:rPr lang="en-US" sz="2000" b="1" dirty="0">
                <a:solidFill>
                  <a:srgbClr val="333333"/>
                </a:solidFill>
                <a:effectLst/>
                <a:latin typeface="Segoe UI" panose="020B0502040204020203" pitchFamily="34" charset="0"/>
                <a:ea typeface="Times New Roman" panose="02020603050405020304" pitchFamily="18" charset="0"/>
              </a:rPr>
              <a:t>Code</a:t>
            </a:r>
            <a:endParaRPr lang="en-US" sz="20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2000" dirty="0">
                <a:solidFill>
                  <a:srgbClr val="008200"/>
                </a:solidFill>
                <a:effectLst/>
                <a:latin typeface="Segoe UI" panose="020B0502040204020203" pitchFamily="34" charset="0"/>
                <a:ea typeface="Times New Roman" panose="02020603050405020304" pitchFamily="18" charset="0"/>
                <a:cs typeface="Times New Roman" panose="02020603050405020304" pitchFamily="18" charset="0"/>
              </a:rPr>
              <a:t># Python program to create a </a:t>
            </a:r>
            <a:r>
              <a:rPr lang="en-US" sz="2000" dirty="0" err="1">
                <a:solidFill>
                  <a:srgbClr val="008200"/>
                </a:solidFill>
                <a:effectLst/>
                <a:latin typeface="Segoe UI" panose="020B0502040204020203" pitchFamily="34" charset="0"/>
                <a:ea typeface="Times New Roman" panose="02020603050405020304" pitchFamily="18" charset="0"/>
                <a:cs typeface="Times New Roman" panose="02020603050405020304" pitchFamily="18" charset="0"/>
              </a:rPr>
              <a:t>numpy</a:t>
            </a:r>
            <a:r>
              <a:rPr lang="en-US" sz="2000" dirty="0">
                <a:solidFill>
                  <a:srgbClr val="008200"/>
                </a:solidFill>
                <a:effectLst/>
                <a:latin typeface="Segoe UI" panose="020B0502040204020203" pitchFamily="34" charset="0"/>
                <a:ea typeface="Times New Roman" panose="02020603050405020304" pitchFamily="18" charset="0"/>
                <a:cs typeface="Times New Roman" panose="02020603050405020304" pitchFamily="18" charset="0"/>
              </a:rPr>
              <a:t> array of ones</a:t>
            </a:r>
            <a:endParaRPr lang="en-US" sz="2000" b="1" i="0" dirty="0">
              <a:solidFill>
                <a:srgbClr val="006699"/>
              </a:solidFill>
              <a:effectLst/>
              <a:latin typeface="inter-regular"/>
            </a:endParaRPr>
          </a:p>
          <a:p>
            <a:pPr algn="just"/>
            <a:r>
              <a:rPr lang="en-US" sz="2000" b="1" i="0" dirty="0">
                <a:solidFill>
                  <a:srgbClr val="006699"/>
                </a:solidFill>
                <a:effectLst/>
                <a:latin typeface="inter-regular"/>
              </a:rPr>
              <a:t>import</a:t>
            </a:r>
            <a:r>
              <a:rPr lang="en-US" sz="2000" b="0" i="0" dirty="0">
                <a:solidFill>
                  <a:srgbClr val="000000"/>
                </a:solidFill>
                <a:effectLst/>
                <a:latin typeface="inter-regular"/>
              </a:rPr>
              <a:t> </a:t>
            </a:r>
            <a:r>
              <a:rPr lang="en-US" sz="2000" b="0" i="0" dirty="0" err="1">
                <a:solidFill>
                  <a:srgbClr val="000000"/>
                </a:solidFill>
                <a:effectLst/>
                <a:latin typeface="inter-regular"/>
              </a:rPr>
              <a:t>numpy</a:t>
            </a:r>
            <a:r>
              <a:rPr lang="en-US" sz="2000" b="0" i="0" dirty="0">
                <a:solidFill>
                  <a:srgbClr val="000000"/>
                </a:solidFill>
                <a:effectLst/>
                <a:latin typeface="inter-regular"/>
              </a:rPr>
              <a:t> as np  </a:t>
            </a:r>
          </a:p>
          <a:p>
            <a:pPr algn="just"/>
            <a:r>
              <a:rPr lang="en-US" sz="2000" b="0" i="0" dirty="0" err="1">
                <a:solidFill>
                  <a:srgbClr val="000000"/>
                </a:solidFill>
                <a:effectLst/>
                <a:latin typeface="inter-regular"/>
              </a:rPr>
              <a:t>arr</a:t>
            </a:r>
            <a:r>
              <a:rPr lang="en-US" sz="2000" b="0" i="0" dirty="0">
                <a:solidFill>
                  <a:srgbClr val="000000"/>
                </a:solidFill>
                <a:effectLst/>
                <a:latin typeface="inter-regular"/>
              </a:rPr>
              <a:t> = </a:t>
            </a:r>
            <a:r>
              <a:rPr lang="en-US" sz="2000" b="0" i="0" dirty="0" err="1">
                <a:solidFill>
                  <a:srgbClr val="000000"/>
                </a:solidFill>
                <a:effectLst/>
                <a:latin typeface="inter-regular"/>
              </a:rPr>
              <a:t>np.empty</a:t>
            </a:r>
            <a:r>
              <a:rPr lang="en-US" sz="2000" b="0" i="0" dirty="0">
                <a:solidFill>
                  <a:srgbClr val="000000"/>
                </a:solidFill>
                <a:effectLst/>
                <a:latin typeface="inter-regular"/>
              </a:rPr>
              <a:t>((3,2), </a:t>
            </a:r>
            <a:r>
              <a:rPr lang="en-US" sz="2000" b="0" i="0" dirty="0" err="1">
                <a:solidFill>
                  <a:srgbClr val="000000"/>
                </a:solidFill>
                <a:effectLst/>
                <a:latin typeface="inter-regular"/>
              </a:rPr>
              <a:t>dtype</a:t>
            </a:r>
            <a:r>
              <a:rPr lang="en-US" sz="2000" b="0" i="0" dirty="0">
                <a:solidFill>
                  <a:srgbClr val="000000"/>
                </a:solidFill>
                <a:effectLst/>
                <a:latin typeface="inter-regular"/>
              </a:rPr>
              <a:t> = int)  </a:t>
            </a:r>
          </a:p>
          <a:p>
            <a:pPr algn="just"/>
            <a:r>
              <a:rPr lang="en-US" sz="2000" b="1" i="0" dirty="0">
                <a:solidFill>
                  <a:srgbClr val="006699"/>
                </a:solidFill>
                <a:effectLst/>
                <a:latin typeface="inter-regular"/>
              </a:rPr>
              <a:t>print</a:t>
            </a:r>
            <a:r>
              <a:rPr lang="en-US" sz="2000" b="0" i="0" dirty="0">
                <a:solidFill>
                  <a:srgbClr val="000000"/>
                </a:solidFill>
                <a:effectLst/>
                <a:latin typeface="inter-regular"/>
              </a:rPr>
              <a:t>(</a:t>
            </a:r>
            <a:r>
              <a:rPr lang="en-US" sz="2000" b="0" i="0" dirty="0" err="1">
                <a:solidFill>
                  <a:srgbClr val="000000"/>
                </a:solidFill>
                <a:effectLst/>
                <a:latin typeface="inter-regular"/>
              </a:rPr>
              <a:t>arr</a:t>
            </a:r>
            <a:r>
              <a:rPr lang="en-US" sz="2000" b="0" i="0" dirty="0">
                <a:solidFill>
                  <a:srgbClr val="000000"/>
                </a:solidFill>
                <a:effectLst/>
                <a:latin typeface="inter-regular"/>
              </a:rPr>
              <a:t>)  </a:t>
            </a:r>
          </a:p>
          <a:p>
            <a:pPr algn="just"/>
            <a:r>
              <a:rPr lang="en-US" sz="2000" b="1" dirty="0">
                <a:solidFill>
                  <a:srgbClr val="000000"/>
                </a:solidFill>
                <a:latin typeface="inter-regular"/>
              </a:rPr>
              <a:t>Output</a:t>
            </a:r>
          </a:p>
          <a:p>
            <a:r>
              <a:rPr lang="en-IN" dirty="0"/>
              <a:t>[[    140482883954664            36917984]</a:t>
            </a:r>
          </a:p>
          <a:p>
            <a:r>
              <a:rPr lang="en-IN" dirty="0"/>
              <a:t> [    140482883954648     140482883954648]</a:t>
            </a:r>
          </a:p>
          <a:p>
            <a:r>
              <a:rPr lang="en-IN" dirty="0"/>
              <a:t> [6497921830368665435  172026472699604272]]</a:t>
            </a:r>
            <a:endParaRPr lang="en-US" sz="3600" b="1" i="0" dirty="0">
              <a:solidFill>
                <a:srgbClr val="000000"/>
              </a:solidFill>
              <a:effectLst/>
              <a:latin typeface="inter-regular"/>
            </a:endParaRPr>
          </a:p>
        </p:txBody>
      </p:sp>
    </p:spTree>
    <p:extLst>
      <p:ext uri="{BB962C8B-B14F-4D97-AF65-F5344CB8AC3E}">
        <p14:creationId xmlns:p14="http://schemas.microsoft.com/office/powerpoint/2010/main" val="86542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US" dirty="0">
                <a:ea typeface="Arial Unicode MS" panose="020B0604020202020204" pitchFamily="34" charset="-128"/>
              </a:rPr>
              <a:t>Different NumPy Operations</a:t>
            </a:r>
            <a:endParaRPr lang="en-IN" dirty="0">
              <a:ea typeface="Arial Unicode MS" panose="020B0604020202020204" pitchFamily="34" charset="-128"/>
            </a:endParaRP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1047135" y="921868"/>
            <a:ext cx="10972799" cy="571631"/>
          </a:xfrm>
          <a:prstGeom prst="rect">
            <a:avLst/>
          </a:prstGeom>
          <a:noFill/>
        </p:spPr>
        <p:txBody>
          <a:bodyPr wrap="square">
            <a:spAutoFit/>
          </a:bodyPr>
          <a:lstStyle/>
          <a:p>
            <a:pPr marL="342900" indent="-342900">
              <a:lnSpc>
                <a:spcPct val="150000"/>
              </a:lnSpc>
              <a:buFont typeface="Wingdings" panose="05000000000000000000" pitchFamily="2" charset="2"/>
              <a:buChar char="§"/>
            </a:pPr>
            <a:endParaRPr lang="en-US" sz="2400" dirty="0">
              <a:latin typeface="Verdana" panose="020B0604030504040204" pitchFamily="34" charset="0"/>
              <a:ea typeface="Verdana" panose="020B0604030504040204" pitchFamily="34" charset="0"/>
            </a:endParaRPr>
          </a:p>
        </p:txBody>
      </p:sp>
      <p:sp>
        <p:nvSpPr>
          <p:cNvPr id="6" name="TextBox 5">
            <a:extLst>
              <a:ext uri="{FF2B5EF4-FFF2-40B4-BE49-F238E27FC236}">
                <a16:creationId xmlns:a16="http://schemas.microsoft.com/office/drawing/2014/main" id="{A53EF839-B97A-7264-A8B2-637D9BCBCC1C}"/>
              </a:ext>
            </a:extLst>
          </p:cNvPr>
          <p:cNvSpPr txBox="1"/>
          <p:nvPr/>
        </p:nvSpPr>
        <p:spPr>
          <a:xfrm>
            <a:off x="1468505" y="1138950"/>
            <a:ext cx="10796381" cy="4121513"/>
          </a:xfrm>
          <a:prstGeom prst="rect">
            <a:avLst/>
          </a:prstGeom>
          <a:noFill/>
        </p:spPr>
        <p:txBody>
          <a:bodyPr wrap="square">
            <a:spAutoFit/>
          </a:bodyPr>
          <a:lstStyle/>
          <a:p>
            <a:pPr marL="0" marR="0" algn="ctr">
              <a:lnSpc>
                <a:spcPct val="107000"/>
              </a:lnSpc>
              <a:spcBef>
                <a:spcPts val="200"/>
              </a:spcBef>
              <a:spcAft>
                <a:spcPts val="0"/>
              </a:spcAft>
            </a:pPr>
            <a:r>
              <a:rPr lang="en-US" sz="1800" b="1" dirty="0" err="1">
                <a:solidFill>
                  <a:srgbClr val="610B38"/>
                </a:solidFill>
                <a:effectLst/>
                <a:latin typeface="Helvetica" panose="020B0604020202020204" pitchFamily="34" charset="0"/>
                <a:ea typeface="Times New Roman" panose="02020603050405020304" pitchFamily="18" charset="0"/>
                <a:cs typeface="Times New Roman" panose="02020603050405020304" pitchFamily="18" charset="0"/>
              </a:rPr>
              <a:t>Numpy</a:t>
            </a:r>
            <a:r>
              <a:rPr lang="en-US" sz="1800" b="1" dirty="0">
                <a:solidFill>
                  <a:srgbClr val="610B38"/>
                </a:solidFill>
                <a:effectLst/>
                <a:latin typeface="Helvetica" panose="020B0604020202020204" pitchFamily="34" charset="0"/>
                <a:ea typeface="Times New Roman" panose="02020603050405020304" pitchFamily="18" charset="0"/>
                <a:cs typeface="Times New Roman" panose="02020603050405020304" pitchFamily="18" charset="0"/>
              </a:rPr>
              <a:t> Basics</a:t>
            </a:r>
          </a:p>
          <a:p>
            <a:pPr marL="0" marR="0" algn="just">
              <a:lnSpc>
                <a:spcPct val="107000"/>
              </a:lnSpc>
              <a:spcBef>
                <a:spcPts val="200"/>
              </a:spcBef>
              <a:spcAft>
                <a:spcPts val="0"/>
              </a:spcAft>
            </a:pPr>
            <a:r>
              <a:rPr lang="en-US" sz="1800" b="1" dirty="0">
                <a:solidFill>
                  <a:srgbClr val="610B4B"/>
                </a:solidFill>
                <a:effectLst/>
                <a:latin typeface="Helvetica" panose="020B0604020202020204" pitchFamily="34" charset="0"/>
                <a:ea typeface="Times New Roman" panose="02020603050405020304" pitchFamily="18" charset="0"/>
                <a:cs typeface="Times New Roman" panose="02020603050405020304" pitchFamily="18" charset="0"/>
              </a:rPr>
              <a:t>Array of Ones</a:t>
            </a:r>
            <a:endParaRPr lang="en-US"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just"/>
            <a:r>
              <a:rPr lang="en-US" sz="1800" dirty="0">
                <a:solidFill>
                  <a:srgbClr val="333333"/>
                </a:solidFill>
                <a:effectLst/>
                <a:latin typeface="Segoe UI" panose="020B0502040204020203" pitchFamily="34" charset="0"/>
                <a:ea typeface="Times New Roman" panose="02020603050405020304" pitchFamily="18" charset="0"/>
              </a:rPr>
              <a:t>Creates a NumPy array according to the parameters given, with all elements being 1.</a:t>
            </a:r>
            <a:endParaRPr lang="en-US" sz="1800" dirty="0">
              <a:effectLst/>
              <a:latin typeface="Times New Roman" panose="02020603050405020304" pitchFamily="18" charset="0"/>
              <a:ea typeface="Times New Roman" panose="02020603050405020304" pitchFamily="18" charset="0"/>
            </a:endParaRPr>
          </a:p>
          <a:p>
            <a:pPr marL="0" marR="0" algn="just"/>
            <a:endParaRPr lang="en-US" sz="1800" b="1" dirty="0">
              <a:solidFill>
                <a:srgbClr val="333333"/>
              </a:solidFill>
              <a:effectLst/>
              <a:latin typeface="Segoe UI" panose="020B0502040204020203" pitchFamily="34" charset="0"/>
              <a:ea typeface="Times New Roman" panose="02020603050405020304" pitchFamily="18" charset="0"/>
            </a:endParaRPr>
          </a:p>
          <a:p>
            <a:pPr marL="0" marR="0" algn="just"/>
            <a:r>
              <a:rPr lang="en-US" sz="1800" b="1" dirty="0">
                <a:solidFill>
                  <a:srgbClr val="333333"/>
                </a:solidFill>
                <a:effectLst/>
                <a:latin typeface="Segoe UI" panose="020B0502040204020203" pitchFamily="34" charset="0"/>
                <a:ea typeface="Times New Roman" panose="02020603050405020304" pitchFamily="18" charset="0"/>
              </a:rPr>
              <a:t>Code</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800" dirty="0">
                <a:solidFill>
                  <a:srgbClr val="008200"/>
                </a:solidFill>
                <a:effectLst/>
                <a:latin typeface="Segoe UI" panose="020B0502040204020203" pitchFamily="34" charset="0"/>
                <a:ea typeface="Times New Roman" panose="02020603050405020304" pitchFamily="18" charset="0"/>
                <a:cs typeface="Times New Roman" panose="02020603050405020304" pitchFamily="18" charset="0"/>
              </a:rPr>
              <a:t># Python program to create a </a:t>
            </a:r>
            <a:r>
              <a:rPr lang="en-US" sz="1800" dirty="0" err="1">
                <a:solidFill>
                  <a:srgbClr val="008200"/>
                </a:solidFill>
                <a:effectLst/>
                <a:latin typeface="Segoe UI" panose="020B0502040204020203" pitchFamily="34" charset="0"/>
                <a:ea typeface="Times New Roman" panose="02020603050405020304" pitchFamily="18" charset="0"/>
                <a:cs typeface="Times New Roman" panose="02020603050405020304" pitchFamily="18" charset="0"/>
              </a:rPr>
              <a:t>numpy</a:t>
            </a:r>
            <a:r>
              <a:rPr lang="en-US" sz="1800" dirty="0">
                <a:solidFill>
                  <a:srgbClr val="008200"/>
                </a:solidFill>
                <a:effectLst/>
                <a:latin typeface="Segoe UI" panose="020B0502040204020203" pitchFamily="34" charset="0"/>
                <a:ea typeface="Times New Roman" panose="02020603050405020304" pitchFamily="18" charset="0"/>
                <a:cs typeface="Times New Roman" panose="02020603050405020304" pitchFamily="18" charset="0"/>
              </a:rPr>
              <a:t> array of ones</a:t>
            </a: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p>
          <a:p>
            <a:pPr marL="457200" algn="just">
              <a:lnSpc>
                <a:spcPts val="1875"/>
              </a:lnSpc>
            </a:pPr>
            <a:r>
              <a:rPr lang="en-US" sz="1800" b="1" i="0" dirty="0">
                <a:solidFill>
                  <a:srgbClr val="006699"/>
                </a:solidFill>
                <a:effectLst/>
                <a:latin typeface="inter-regular"/>
              </a:rPr>
              <a:t>import</a:t>
            </a:r>
            <a:r>
              <a:rPr lang="en-US" sz="1800" b="0" i="0" dirty="0">
                <a:solidFill>
                  <a:srgbClr val="000000"/>
                </a:solidFill>
                <a:effectLst/>
                <a:latin typeface="inter-regular"/>
              </a:rPr>
              <a:t> </a:t>
            </a:r>
            <a:r>
              <a:rPr lang="en-US" sz="1800" b="0" i="0" dirty="0" err="1">
                <a:solidFill>
                  <a:srgbClr val="000000"/>
                </a:solidFill>
                <a:effectLst/>
                <a:latin typeface="inter-regular"/>
              </a:rPr>
              <a:t>numpy</a:t>
            </a:r>
            <a:r>
              <a:rPr lang="en-US" sz="1800" b="0" i="0" dirty="0">
                <a:solidFill>
                  <a:srgbClr val="000000"/>
                </a:solidFill>
                <a:effectLst/>
                <a:latin typeface="inter-regular"/>
              </a:rPr>
              <a:t> as np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array = </a:t>
            </a:r>
            <a:r>
              <a:rPr lang="en-US" sz="180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np.ones</a:t>
            </a: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([2,3])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b="1"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print</a:t>
            </a: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(array)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800" b="1"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r>
              <a:rPr lang="en-US" sz="1800" b="1"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Output</a:t>
            </a:r>
            <a:r>
              <a:rPr lang="en-US" sz="18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9F9F9"/>
                </a:solidFill>
                <a:effectLst/>
                <a:latin typeface="Courier New" panose="02070309020205020404" pitchFamily="49" charset="0"/>
                <a:ea typeface="Times New Roman" panose="02020603050405020304" pitchFamily="18" charset="0"/>
                <a:cs typeface="Times New Roman" panose="02020603050405020304" pitchFamily="18" charset="0"/>
              </a:rPr>
              <a:t>[[1. 1. 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9F9F9"/>
                </a:solidFill>
                <a:effectLst/>
                <a:latin typeface="Courier New" panose="02070309020205020404" pitchFamily="49" charset="0"/>
                <a:ea typeface="Times New Roman" panose="02020603050405020304" pitchFamily="18" charset="0"/>
                <a:cs typeface="Times New Roman" panose="02020603050405020304" pitchFamily="18" charset="0"/>
              </a:rPr>
              <a:t> [1. 1. 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200"/>
              </a:spcBef>
              <a:spcAft>
                <a:spcPts val="0"/>
              </a:spcAft>
            </a:pPr>
            <a:endParaRPr lang="en-US" sz="12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1F5FC3E-6CD5-B02A-60BC-A8E2487A5FF5}"/>
              </a:ext>
            </a:extLst>
          </p:cNvPr>
          <p:cNvPicPr>
            <a:picLocks noChangeAspect="1"/>
          </p:cNvPicPr>
          <p:nvPr/>
        </p:nvPicPr>
        <p:blipFill rotWithShape="1">
          <a:blip r:embed="rId2"/>
          <a:srcRect r="80939"/>
          <a:stretch/>
        </p:blipFill>
        <p:spPr>
          <a:xfrm>
            <a:off x="2045492" y="4357646"/>
            <a:ext cx="1503295" cy="1099936"/>
          </a:xfrm>
          <a:prstGeom prst="rect">
            <a:avLst/>
          </a:prstGeom>
        </p:spPr>
      </p:pic>
    </p:spTree>
    <p:extLst>
      <p:ext uri="{BB962C8B-B14F-4D97-AF65-F5344CB8AC3E}">
        <p14:creationId xmlns:p14="http://schemas.microsoft.com/office/powerpoint/2010/main" val="1675315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US" dirty="0">
                <a:ea typeface="Arial Unicode MS" panose="020B0604020202020204" pitchFamily="34" charset="-128"/>
              </a:rPr>
              <a:t>Different NumPy Operations</a:t>
            </a:r>
            <a:endParaRPr lang="en-IN" dirty="0">
              <a:ea typeface="Arial Unicode MS" panose="020B0604020202020204" pitchFamily="34" charset="-128"/>
            </a:endParaRP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1047135" y="921868"/>
            <a:ext cx="10972799" cy="571631"/>
          </a:xfrm>
          <a:prstGeom prst="rect">
            <a:avLst/>
          </a:prstGeom>
          <a:noFill/>
        </p:spPr>
        <p:txBody>
          <a:bodyPr wrap="square">
            <a:spAutoFit/>
          </a:bodyPr>
          <a:lstStyle/>
          <a:p>
            <a:pPr marL="342900" indent="-342900">
              <a:lnSpc>
                <a:spcPct val="150000"/>
              </a:lnSpc>
              <a:buFont typeface="Wingdings" panose="05000000000000000000" pitchFamily="2" charset="2"/>
              <a:buChar char="§"/>
            </a:pPr>
            <a:endParaRPr lang="en-US" sz="2400" dirty="0">
              <a:latin typeface="Verdana" panose="020B0604030504040204" pitchFamily="34" charset="0"/>
              <a:ea typeface="Verdana" panose="020B0604030504040204" pitchFamily="34" charset="0"/>
            </a:endParaRPr>
          </a:p>
        </p:txBody>
      </p:sp>
      <p:sp>
        <p:nvSpPr>
          <p:cNvPr id="6" name="TextBox 5">
            <a:extLst>
              <a:ext uri="{FF2B5EF4-FFF2-40B4-BE49-F238E27FC236}">
                <a16:creationId xmlns:a16="http://schemas.microsoft.com/office/drawing/2014/main" id="{A53EF839-B97A-7264-A8B2-637D9BCBCC1C}"/>
              </a:ext>
            </a:extLst>
          </p:cNvPr>
          <p:cNvSpPr txBox="1"/>
          <p:nvPr/>
        </p:nvSpPr>
        <p:spPr>
          <a:xfrm>
            <a:off x="1468506" y="1138950"/>
            <a:ext cx="10182950" cy="3070328"/>
          </a:xfrm>
          <a:prstGeom prst="rect">
            <a:avLst/>
          </a:prstGeom>
          <a:noFill/>
        </p:spPr>
        <p:txBody>
          <a:bodyPr wrap="square">
            <a:spAutoFit/>
          </a:bodyPr>
          <a:lstStyle/>
          <a:p>
            <a:pPr marL="0" marR="0" algn="just">
              <a:lnSpc>
                <a:spcPct val="107000"/>
              </a:lnSpc>
              <a:spcBef>
                <a:spcPts val="200"/>
              </a:spcBef>
              <a:spcAft>
                <a:spcPts val="0"/>
              </a:spcAft>
            </a:pPr>
            <a:r>
              <a:rPr lang="en-US" sz="1800" b="1" dirty="0">
                <a:solidFill>
                  <a:srgbClr val="610B4B"/>
                </a:solidFill>
                <a:effectLst/>
                <a:latin typeface="Helvetica" panose="020B0604020202020204" pitchFamily="34" charset="0"/>
                <a:ea typeface="Times New Roman" panose="02020603050405020304" pitchFamily="18" charset="0"/>
                <a:cs typeface="Times New Roman" panose="02020603050405020304" pitchFamily="18" charset="0"/>
              </a:rPr>
              <a:t>Array of Zeros</a:t>
            </a:r>
          </a:p>
          <a:p>
            <a:pPr marL="0" marR="0" algn="just">
              <a:lnSpc>
                <a:spcPct val="107000"/>
              </a:lnSpc>
              <a:spcBef>
                <a:spcPts val="200"/>
              </a:spcBef>
              <a:spcAft>
                <a:spcPts val="0"/>
              </a:spcAft>
            </a:pPr>
            <a:endParaRPr lang="en-US"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just"/>
            <a:r>
              <a:rPr lang="en-US" sz="1800" dirty="0">
                <a:solidFill>
                  <a:srgbClr val="333333"/>
                </a:solidFill>
                <a:effectLst/>
                <a:latin typeface="Segoe UI" panose="020B0502040204020203" pitchFamily="34" charset="0"/>
                <a:ea typeface="Times New Roman" panose="02020603050405020304" pitchFamily="18" charset="0"/>
              </a:rPr>
              <a:t>This function returns a NumPy array with all entries set to 0 having dimensions as specified.</a:t>
            </a:r>
          </a:p>
          <a:p>
            <a:pPr marL="0" marR="0" algn="just"/>
            <a:endParaRPr lang="en-US" sz="1800" dirty="0">
              <a:effectLst/>
              <a:latin typeface="Times New Roman" panose="02020603050405020304" pitchFamily="18" charset="0"/>
              <a:ea typeface="Times New Roman" panose="02020603050405020304" pitchFamily="18" charset="0"/>
            </a:endParaRPr>
          </a:p>
          <a:p>
            <a:pPr marL="0" marR="0" algn="just"/>
            <a:r>
              <a:rPr lang="en-US" sz="1800" b="1" dirty="0">
                <a:solidFill>
                  <a:srgbClr val="333333"/>
                </a:solidFill>
                <a:effectLst/>
                <a:latin typeface="Segoe UI" panose="020B0502040204020203" pitchFamily="34" charset="0"/>
                <a:ea typeface="Times New Roman" panose="02020603050405020304" pitchFamily="18" charset="0"/>
              </a:rPr>
              <a:t>Code</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800" dirty="0">
                <a:solidFill>
                  <a:srgbClr val="008200"/>
                </a:solidFill>
                <a:effectLst/>
                <a:latin typeface="Segoe UI" panose="020B0502040204020203" pitchFamily="34" charset="0"/>
                <a:ea typeface="Times New Roman" panose="02020603050405020304" pitchFamily="18" charset="0"/>
              </a:rPr>
              <a:t># Python program to create a </a:t>
            </a:r>
            <a:r>
              <a:rPr lang="en-US" sz="1800" dirty="0" err="1">
                <a:solidFill>
                  <a:srgbClr val="008200"/>
                </a:solidFill>
                <a:effectLst/>
                <a:latin typeface="Segoe UI" panose="020B0502040204020203" pitchFamily="34" charset="0"/>
                <a:ea typeface="Times New Roman" panose="02020603050405020304" pitchFamily="18" charset="0"/>
              </a:rPr>
              <a:t>numpy</a:t>
            </a:r>
            <a:r>
              <a:rPr lang="en-US" sz="1800" dirty="0">
                <a:solidFill>
                  <a:srgbClr val="008200"/>
                </a:solidFill>
                <a:effectLst/>
                <a:latin typeface="Segoe UI" panose="020B0502040204020203" pitchFamily="34" charset="0"/>
                <a:ea typeface="Times New Roman" panose="02020603050405020304" pitchFamily="18" charset="0"/>
              </a:rPr>
              <a:t> array of zeroes</a:t>
            </a:r>
            <a:r>
              <a:rPr lang="en-US" sz="1800" dirty="0">
                <a:solidFill>
                  <a:srgbClr val="000000"/>
                </a:solidFill>
                <a:effectLst/>
                <a:latin typeface="Segoe UI" panose="020B0502040204020203"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57200" algn="just">
              <a:lnSpc>
                <a:spcPts val="1875"/>
              </a:lnSpc>
            </a:pPr>
            <a:r>
              <a:rPr lang="en-US" sz="1800" b="1" i="0" dirty="0">
                <a:solidFill>
                  <a:srgbClr val="006699"/>
                </a:solidFill>
                <a:effectLst/>
                <a:latin typeface="inter-regular"/>
              </a:rPr>
              <a:t>import</a:t>
            </a:r>
            <a:r>
              <a:rPr lang="en-US" sz="1800" b="0" i="0" dirty="0">
                <a:solidFill>
                  <a:srgbClr val="000000"/>
                </a:solidFill>
                <a:effectLst/>
                <a:latin typeface="inter-regular"/>
              </a:rPr>
              <a:t> </a:t>
            </a:r>
            <a:r>
              <a:rPr lang="en-US" sz="1800" b="0" i="0" dirty="0" err="1">
                <a:solidFill>
                  <a:srgbClr val="000000"/>
                </a:solidFill>
                <a:effectLst/>
                <a:latin typeface="inter-regular"/>
              </a:rPr>
              <a:t>numpy</a:t>
            </a:r>
            <a:r>
              <a:rPr lang="en-US" sz="1800" b="0" i="0" dirty="0">
                <a:solidFill>
                  <a:srgbClr val="000000"/>
                </a:solidFill>
                <a:effectLst/>
                <a:latin typeface="inter-regular"/>
              </a:rPr>
              <a:t> as np  </a:t>
            </a:r>
            <a:endParaRPr lang="en-US"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array = </a:t>
            </a:r>
            <a:r>
              <a:rPr lang="en-US" sz="18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np.zeros</a:t>
            </a:r>
            <a:r>
              <a:rPr lang="en-US"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([2,3])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b="1" dirty="0">
                <a:solidFill>
                  <a:srgbClr val="006699"/>
                </a:solidFill>
                <a:effectLst/>
                <a:latin typeface="Segoe UI" panose="020B0502040204020203" pitchFamily="34" charset="0"/>
                <a:ea typeface="Times New Roman" panose="02020603050405020304" pitchFamily="18" charset="0"/>
              </a:rPr>
              <a:t>print</a:t>
            </a:r>
            <a:r>
              <a:rPr lang="en-US" sz="1800" dirty="0">
                <a:solidFill>
                  <a:srgbClr val="000000"/>
                </a:solidFill>
                <a:effectLst/>
                <a:latin typeface="Segoe UI" panose="020B0502040204020203" pitchFamily="34" charset="0"/>
                <a:ea typeface="Times New Roman" panose="02020603050405020304" pitchFamily="18" charset="0"/>
              </a:rPr>
              <a:t>(array)  </a:t>
            </a:r>
            <a:endParaRPr lang="en-US" sz="1800" dirty="0">
              <a:effectLst/>
              <a:latin typeface="Times New Roman" panose="02020603050405020304" pitchFamily="18" charset="0"/>
              <a:ea typeface="Times New Roman" panose="02020603050405020304" pitchFamily="18" charset="0"/>
            </a:endParaRPr>
          </a:p>
          <a:p>
            <a:endParaRPr lang="en-US" sz="1800" b="1" dirty="0">
              <a:solidFill>
                <a:srgbClr val="333333"/>
              </a:solidFill>
              <a:effectLst/>
              <a:latin typeface="Segoe UI" panose="020B0502040204020203" pitchFamily="34" charset="0"/>
              <a:ea typeface="Times New Roman" panose="02020603050405020304" pitchFamily="18" charset="0"/>
            </a:endParaRPr>
          </a:p>
          <a:p>
            <a:r>
              <a:rPr lang="en-US" sz="1800" b="1" dirty="0">
                <a:solidFill>
                  <a:srgbClr val="333333"/>
                </a:solidFill>
                <a:effectLst/>
                <a:latin typeface="Segoe UI" panose="020B0502040204020203" pitchFamily="34" charset="0"/>
                <a:ea typeface="Times New Roman" panose="02020603050405020304" pitchFamily="18" charset="0"/>
              </a:rPr>
              <a:t>Output</a:t>
            </a:r>
            <a:endParaRPr lang="en-US" sz="12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6B133D1-E414-7918-0329-2326673F99BE}"/>
              </a:ext>
            </a:extLst>
          </p:cNvPr>
          <p:cNvPicPr>
            <a:picLocks noChangeAspect="1"/>
          </p:cNvPicPr>
          <p:nvPr/>
        </p:nvPicPr>
        <p:blipFill rotWithShape="1">
          <a:blip r:embed="rId2"/>
          <a:srcRect r="85079"/>
          <a:stretch/>
        </p:blipFill>
        <p:spPr>
          <a:xfrm>
            <a:off x="1608913" y="4219381"/>
            <a:ext cx="1800210" cy="1167190"/>
          </a:xfrm>
          <a:prstGeom prst="rect">
            <a:avLst/>
          </a:prstGeom>
        </p:spPr>
      </p:pic>
      <p:sp>
        <p:nvSpPr>
          <p:cNvPr id="9" name="TextBox 8">
            <a:extLst>
              <a:ext uri="{FF2B5EF4-FFF2-40B4-BE49-F238E27FC236}">
                <a16:creationId xmlns:a16="http://schemas.microsoft.com/office/drawing/2014/main" id="{5F92B72A-E9B7-3603-58DC-9B59A810CF42}"/>
              </a:ext>
            </a:extLst>
          </p:cNvPr>
          <p:cNvSpPr txBox="1"/>
          <p:nvPr/>
        </p:nvSpPr>
        <p:spPr>
          <a:xfrm>
            <a:off x="1468506" y="5471995"/>
            <a:ext cx="10182950" cy="646331"/>
          </a:xfrm>
          <a:prstGeom prst="rect">
            <a:avLst/>
          </a:prstGeom>
          <a:noFill/>
        </p:spPr>
        <p:txBody>
          <a:bodyPr wrap="square">
            <a:spAutoFit/>
          </a:bodyPr>
          <a:lstStyle/>
          <a:p>
            <a:pPr marL="0" marR="0" algn="just"/>
            <a:r>
              <a:rPr lang="en-US" sz="1800" dirty="0">
                <a:solidFill>
                  <a:srgbClr val="333333"/>
                </a:solidFill>
                <a:effectLst/>
                <a:latin typeface="Segoe UI" panose="020B0502040204020203" pitchFamily="34" charset="0"/>
                <a:ea typeface="Times New Roman" panose="02020603050405020304" pitchFamily="18" charset="0"/>
              </a:rPr>
              <a:t>These functions are simple, and they can be used to create sample arrays which are often needed for various computational purposes.</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26343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A0002D-9D7B-D8AF-3148-D7F0DFE92E9C}"/>
              </a:ext>
            </a:extLst>
          </p:cNvPr>
          <p:cNvSpPr txBox="1"/>
          <p:nvPr/>
        </p:nvSpPr>
        <p:spPr>
          <a:xfrm>
            <a:off x="1431235" y="1152180"/>
            <a:ext cx="10376452" cy="2570127"/>
          </a:xfrm>
          <a:prstGeom prst="rect">
            <a:avLst/>
          </a:prstGeom>
          <a:noFill/>
        </p:spPr>
        <p:txBody>
          <a:bodyPr wrap="square">
            <a:spAutoFit/>
          </a:bodyPr>
          <a:lstStyle/>
          <a:p>
            <a:pPr marL="0" marR="0" algn="just">
              <a:lnSpc>
                <a:spcPct val="107000"/>
              </a:lnSpc>
              <a:spcBef>
                <a:spcPts val="200"/>
              </a:spcBef>
              <a:spcAft>
                <a:spcPts val="0"/>
              </a:spcAft>
            </a:pPr>
            <a:r>
              <a:rPr lang="en-US" sz="2400" b="1" dirty="0">
                <a:solidFill>
                  <a:srgbClr val="610B4B"/>
                </a:solidFill>
                <a:effectLst/>
                <a:latin typeface="Helvetica" panose="020B0604020202020204" pitchFamily="34" charset="0"/>
                <a:ea typeface="Times New Roman" panose="02020603050405020304" pitchFamily="18" charset="0"/>
                <a:cs typeface="Times New Roman" panose="02020603050405020304" pitchFamily="18" charset="0"/>
              </a:rPr>
              <a:t>Eye</a:t>
            </a:r>
            <a:endParaRPr lang="en-US"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just"/>
            <a:r>
              <a:rPr lang="en-US" sz="1800" dirty="0">
                <a:solidFill>
                  <a:srgbClr val="333333"/>
                </a:solidFill>
                <a:effectLst/>
                <a:latin typeface="Segoe UI" panose="020B0502040204020203" pitchFamily="34" charset="0"/>
                <a:ea typeface="Times New Roman" panose="02020603050405020304" pitchFamily="18" charset="0"/>
              </a:rPr>
              <a:t>Let's now examine how the eye method works. A 2-D array containing ones on its diagonal and zeros everywhere else is this function's output.</a:t>
            </a:r>
            <a:endParaRPr lang="en-US" sz="1800" dirty="0">
              <a:effectLst/>
              <a:latin typeface="Times New Roman" panose="02020603050405020304" pitchFamily="18" charset="0"/>
              <a:ea typeface="Times New Roman" panose="02020603050405020304" pitchFamily="18" charset="0"/>
            </a:endParaRPr>
          </a:p>
          <a:p>
            <a:pPr marL="0" marR="0" algn="just"/>
            <a:r>
              <a:rPr lang="en-US" sz="1800" b="1" dirty="0">
                <a:solidFill>
                  <a:srgbClr val="333333"/>
                </a:solidFill>
                <a:effectLst/>
                <a:latin typeface="Segoe UI" panose="020B0502040204020203" pitchFamily="34" charset="0"/>
                <a:ea typeface="Times New Roman" panose="02020603050405020304" pitchFamily="18" charset="0"/>
              </a:rPr>
              <a:t>Code</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800" dirty="0">
                <a:solidFill>
                  <a:srgbClr val="008200"/>
                </a:solidFill>
                <a:effectLst/>
                <a:latin typeface="Segoe UI" panose="020B0502040204020203" pitchFamily="34" charset="0"/>
                <a:ea typeface="Times New Roman" panose="02020603050405020304" pitchFamily="18" charset="0"/>
              </a:rPr>
              <a:t># Python program to create a </a:t>
            </a:r>
            <a:r>
              <a:rPr lang="en-US" sz="1800" dirty="0" err="1">
                <a:solidFill>
                  <a:srgbClr val="008200"/>
                </a:solidFill>
                <a:effectLst/>
                <a:latin typeface="Segoe UI" panose="020B0502040204020203" pitchFamily="34" charset="0"/>
                <a:ea typeface="Times New Roman" panose="02020603050405020304" pitchFamily="18" charset="0"/>
              </a:rPr>
              <a:t>numpy</a:t>
            </a:r>
            <a:r>
              <a:rPr lang="en-US" sz="1800" dirty="0">
                <a:solidFill>
                  <a:srgbClr val="008200"/>
                </a:solidFill>
                <a:effectLst/>
                <a:latin typeface="Segoe UI" panose="020B0502040204020203" pitchFamily="34" charset="0"/>
                <a:ea typeface="Times New Roman" panose="02020603050405020304" pitchFamily="18" charset="0"/>
              </a:rPr>
              <a:t> array having ones on diagonal and zeroes elsewhere </a:t>
            </a:r>
            <a:endParaRPr lang="en-US" sz="1800" dirty="0">
              <a:effectLst/>
              <a:latin typeface="Times New Roman" panose="02020603050405020304" pitchFamily="18" charset="0"/>
              <a:ea typeface="Times New Roman" panose="02020603050405020304" pitchFamily="18" charset="0"/>
            </a:endParaRPr>
          </a:p>
          <a:p>
            <a:pPr marL="457200" algn="just">
              <a:lnSpc>
                <a:spcPts val="1875"/>
              </a:lnSpc>
            </a:pPr>
            <a:r>
              <a:rPr lang="en-US" sz="1800" b="1" i="0" dirty="0">
                <a:solidFill>
                  <a:srgbClr val="006699"/>
                </a:solidFill>
                <a:effectLst/>
                <a:latin typeface="inter-regular"/>
              </a:rPr>
              <a:t>import</a:t>
            </a:r>
            <a:r>
              <a:rPr lang="en-US" sz="1800" b="0" i="0" dirty="0">
                <a:solidFill>
                  <a:srgbClr val="000000"/>
                </a:solidFill>
                <a:effectLst/>
                <a:latin typeface="inter-regular"/>
              </a:rPr>
              <a:t> </a:t>
            </a:r>
            <a:r>
              <a:rPr lang="en-US" sz="1800" b="0" i="0" dirty="0" err="1">
                <a:solidFill>
                  <a:srgbClr val="000000"/>
                </a:solidFill>
                <a:effectLst/>
                <a:latin typeface="inter-regular"/>
              </a:rPr>
              <a:t>numpy</a:t>
            </a:r>
            <a:r>
              <a:rPr lang="en-US" sz="1800" b="0" i="0" dirty="0">
                <a:solidFill>
                  <a:srgbClr val="000000"/>
                </a:solidFill>
                <a:effectLst/>
                <a:latin typeface="inter-regular"/>
              </a:rPr>
              <a:t> as np  </a:t>
            </a:r>
            <a:endParaRPr lang="en-US" sz="1800" dirty="0">
              <a:solidFill>
                <a:srgbClr val="000000"/>
              </a:solidFill>
              <a:effectLst/>
              <a:latin typeface="Segoe UI" panose="020B0502040204020203" pitchFamily="34" charset="0"/>
              <a:ea typeface="Times New Roman" panose="02020603050405020304" pitchFamily="18" charset="0"/>
            </a:endParaRPr>
          </a:p>
          <a:p>
            <a:pPr marL="457200" marR="0" algn="just">
              <a:lnSpc>
                <a:spcPts val="1875"/>
              </a:lnSpc>
              <a:spcBef>
                <a:spcPts val="0"/>
              </a:spcBef>
              <a:spcAft>
                <a:spcPts val="0"/>
              </a:spcAft>
            </a:pPr>
            <a:r>
              <a:rPr lang="en-US" sz="1800" dirty="0">
                <a:solidFill>
                  <a:srgbClr val="000000"/>
                </a:solidFill>
                <a:effectLst/>
                <a:latin typeface="Segoe UI" panose="020B0502040204020203" pitchFamily="34" charset="0"/>
                <a:ea typeface="Times New Roman" panose="02020603050405020304" pitchFamily="18" charset="0"/>
              </a:rPr>
              <a:t>array = </a:t>
            </a:r>
            <a:r>
              <a:rPr lang="en-US" sz="1800" dirty="0" err="1">
                <a:solidFill>
                  <a:srgbClr val="000000"/>
                </a:solidFill>
                <a:effectLst/>
                <a:latin typeface="Segoe UI" panose="020B0502040204020203" pitchFamily="34" charset="0"/>
                <a:ea typeface="Times New Roman" panose="02020603050405020304" pitchFamily="18" charset="0"/>
              </a:rPr>
              <a:t>np.eye</a:t>
            </a:r>
            <a:r>
              <a:rPr lang="en-US" sz="1800" dirty="0">
                <a:solidFill>
                  <a:srgbClr val="000000"/>
                </a:solidFill>
                <a:effectLst/>
                <a:latin typeface="Segoe UI" panose="020B0502040204020203" pitchFamily="34" charset="0"/>
                <a:ea typeface="Times New Roman" panose="02020603050405020304" pitchFamily="18" charset="0"/>
              </a:rPr>
              <a:t>(4,4)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800" b="1" dirty="0">
                <a:solidFill>
                  <a:srgbClr val="006699"/>
                </a:solidFill>
                <a:effectLst/>
                <a:latin typeface="Segoe UI" panose="020B0502040204020203" pitchFamily="34" charset="0"/>
                <a:ea typeface="Times New Roman" panose="02020603050405020304" pitchFamily="18" charset="0"/>
              </a:rPr>
              <a:t>print</a:t>
            </a:r>
            <a:r>
              <a:rPr lang="en-US" sz="1800" dirty="0">
                <a:solidFill>
                  <a:srgbClr val="000000"/>
                </a:solidFill>
                <a:effectLst/>
                <a:latin typeface="Segoe UI" panose="020B0502040204020203" pitchFamily="34" charset="0"/>
                <a:ea typeface="Times New Roman" panose="02020603050405020304" pitchFamily="18" charset="0"/>
              </a:rPr>
              <a:t>(array)</a:t>
            </a:r>
            <a:endParaRPr lang="en-US" sz="1800" dirty="0">
              <a:effectLst/>
              <a:latin typeface="Times New Roman" panose="02020603050405020304" pitchFamily="18" charset="0"/>
              <a:ea typeface="Times New Roman" panose="02020603050405020304" pitchFamily="18" charset="0"/>
            </a:endParaRPr>
          </a:p>
          <a:p>
            <a:pPr marL="0" marR="0" algn="just"/>
            <a:r>
              <a:rPr lang="en-US" sz="1800" b="1" dirty="0">
                <a:solidFill>
                  <a:srgbClr val="333333"/>
                </a:solidFill>
                <a:effectLst/>
                <a:latin typeface="Segoe UI" panose="020B0502040204020203" pitchFamily="34" charset="0"/>
                <a:ea typeface="Times New Roman" panose="02020603050405020304" pitchFamily="18" charset="0"/>
              </a:rPr>
              <a:t>Output</a:t>
            </a:r>
            <a:endParaRPr lang="en-US" sz="18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47EA1D8C-99F6-4064-268D-B106BFED0735}"/>
              </a:ext>
            </a:extLst>
          </p:cNvPr>
          <p:cNvPicPr>
            <a:picLocks noChangeAspect="1"/>
          </p:cNvPicPr>
          <p:nvPr/>
        </p:nvPicPr>
        <p:blipFill rotWithShape="1">
          <a:blip r:embed="rId2"/>
          <a:srcRect r="80226"/>
          <a:stretch/>
        </p:blipFill>
        <p:spPr>
          <a:xfrm>
            <a:off x="1495840" y="4209620"/>
            <a:ext cx="2707564" cy="1496200"/>
          </a:xfrm>
          <a:prstGeom prst="rect">
            <a:avLst/>
          </a:prstGeom>
        </p:spPr>
      </p:pic>
      <p:sp>
        <p:nvSpPr>
          <p:cNvPr id="9" name="Content Placeholder 2">
            <a:extLst>
              <a:ext uri="{FF2B5EF4-FFF2-40B4-BE49-F238E27FC236}">
                <a16:creationId xmlns:a16="http://schemas.microsoft.com/office/drawing/2014/main" id="{9E8DAE9D-13E8-D9EA-F5AE-EF12A208D7CD}"/>
              </a:ext>
            </a:extLst>
          </p:cNvPr>
          <p:cNvSpPr txBox="1">
            <a:spLocks/>
          </p:cNvSpPr>
          <p:nvPr/>
        </p:nvSpPr>
        <p:spPr>
          <a:xfrm>
            <a:off x="2045492" y="240426"/>
            <a:ext cx="9605963" cy="649287"/>
          </a:xfrm>
          <a:prstGeom prst="rect">
            <a:avLst/>
          </a:prstGeom>
        </p:spPr>
        <p:txBody>
          <a:bodyPr/>
          <a:lstStyle>
            <a:lvl1pPr marL="228600" indent="-228600" algn="ctr" defTabSz="914400" rtl="0" eaLnBrk="1" latinLnBrk="0" hangingPunct="1">
              <a:lnSpc>
                <a:spcPct val="90000"/>
              </a:lnSpc>
              <a:spcBef>
                <a:spcPts val="1000"/>
              </a:spcBef>
              <a:buFont typeface="Arial" panose="020B0604020202020204" pitchFamily="34" charset="0"/>
              <a:buNone/>
              <a:defRPr sz="2800" b="1" kern="1200">
                <a:solidFill>
                  <a:schemeClr val="bg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ea typeface="Arial Unicode MS" panose="020B0604020202020204" pitchFamily="34" charset="-128"/>
              </a:rPr>
              <a:t>Different NumPy Operations</a:t>
            </a:r>
            <a:endParaRPr lang="en-IN" dirty="0">
              <a:ea typeface="Arial Unicode MS" panose="020B0604020202020204" pitchFamily="34" charset="-128"/>
            </a:endParaRPr>
          </a:p>
        </p:txBody>
      </p:sp>
    </p:spTree>
    <p:extLst>
      <p:ext uri="{BB962C8B-B14F-4D97-AF65-F5344CB8AC3E}">
        <p14:creationId xmlns:p14="http://schemas.microsoft.com/office/powerpoint/2010/main" val="1238660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479E301-E249-9AD6-F688-FAD6F38E200A}"/>
              </a:ext>
            </a:extLst>
          </p:cNvPr>
          <p:cNvSpPr>
            <a:spLocks noGrp="1"/>
          </p:cNvSpPr>
          <p:nvPr>
            <p:ph sz="quarter" idx="10"/>
          </p:nvPr>
        </p:nvSpPr>
        <p:spPr>
          <a:xfrm>
            <a:off x="2045492" y="240426"/>
            <a:ext cx="9605963" cy="649287"/>
          </a:xfrm>
        </p:spPr>
        <p:txBody>
          <a:bodyPr/>
          <a:lstStyle/>
          <a:p>
            <a:r>
              <a:rPr lang="en-US" dirty="0">
                <a:ea typeface="Arial Unicode MS" panose="020B0604020202020204" pitchFamily="34" charset="-128"/>
              </a:rPr>
              <a:t>Different NumPy Operations</a:t>
            </a:r>
            <a:endParaRPr lang="en-IN" dirty="0">
              <a:ea typeface="Arial Unicode MS" panose="020B0604020202020204" pitchFamily="34" charset="-128"/>
            </a:endParaRPr>
          </a:p>
        </p:txBody>
      </p:sp>
      <p:sp>
        <p:nvSpPr>
          <p:cNvPr id="6" name="TextBox 5">
            <a:extLst>
              <a:ext uri="{FF2B5EF4-FFF2-40B4-BE49-F238E27FC236}">
                <a16:creationId xmlns:a16="http://schemas.microsoft.com/office/drawing/2014/main" id="{B0069163-0938-509A-83D7-9D2F0435D056}"/>
              </a:ext>
            </a:extLst>
          </p:cNvPr>
          <p:cNvSpPr txBox="1"/>
          <p:nvPr/>
        </p:nvSpPr>
        <p:spPr>
          <a:xfrm>
            <a:off x="1408871" y="1270069"/>
            <a:ext cx="10349119" cy="2423740"/>
          </a:xfrm>
          <a:prstGeom prst="rect">
            <a:avLst/>
          </a:prstGeom>
          <a:noFill/>
        </p:spPr>
        <p:txBody>
          <a:bodyPr wrap="square">
            <a:spAutoFit/>
          </a:bodyPr>
          <a:lstStyle/>
          <a:p>
            <a:pPr algn="just"/>
            <a:r>
              <a:rPr lang="en-US" sz="1800" dirty="0">
                <a:solidFill>
                  <a:srgbClr val="333333"/>
                </a:solidFill>
                <a:effectLst/>
                <a:latin typeface="Segoe UI" panose="020B0502040204020203" pitchFamily="34" charset="0"/>
                <a:ea typeface="Times New Roman" panose="02020603050405020304" pitchFamily="18" charset="0"/>
              </a:rPr>
              <a:t>Similarly, the </a:t>
            </a:r>
            <a:r>
              <a:rPr lang="en-US" sz="1800" dirty="0" err="1">
                <a:solidFill>
                  <a:srgbClr val="333333"/>
                </a:solidFill>
                <a:effectLst/>
                <a:latin typeface="Segoe UI" panose="020B0502040204020203" pitchFamily="34" charset="0"/>
                <a:ea typeface="Times New Roman" panose="02020603050405020304" pitchFamily="18" charset="0"/>
              </a:rPr>
              <a:t>diag</a:t>
            </a:r>
            <a:r>
              <a:rPr lang="en-US" sz="1800" dirty="0">
                <a:solidFill>
                  <a:srgbClr val="333333"/>
                </a:solidFill>
                <a:effectLst/>
                <a:latin typeface="Segoe UI" panose="020B0502040204020203" pitchFamily="34" charset="0"/>
                <a:ea typeface="Times New Roman" panose="02020603050405020304" pitchFamily="18" charset="0"/>
              </a:rPr>
              <a:t>() method builds a 2D array with all other members set to zero, and the items supplied to function as arguments are set to the diagonal elements.</a:t>
            </a:r>
            <a:endParaRPr lang="en-US" sz="1800" dirty="0">
              <a:effectLst/>
              <a:latin typeface="Times New Roman" panose="02020603050405020304" pitchFamily="18" charset="0"/>
              <a:ea typeface="Times New Roman" panose="02020603050405020304" pitchFamily="18" charset="0"/>
            </a:endParaRPr>
          </a:p>
          <a:p>
            <a:pPr marL="0" marR="0" algn="just"/>
            <a:endParaRPr lang="en-US" sz="1800" b="1" dirty="0">
              <a:solidFill>
                <a:srgbClr val="333333"/>
              </a:solidFill>
              <a:effectLst/>
              <a:latin typeface="Segoe UI" panose="020B0502040204020203" pitchFamily="34" charset="0"/>
              <a:ea typeface="Times New Roman" panose="02020603050405020304" pitchFamily="18" charset="0"/>
            </a:endParaRPr>
          </a:p>
          <a:p>
            <a:pPr marL="0" marR="0" algn="just"/>
            <a:r>
              <a:rPr lang="en-US" sz="1800" b="1" dirty="0">
                <a:solidFill>
                  <a:srgbClr val="333333"/>
                </a:solidFill>
                <a:effectLst/>
                <a:latin typeface="Segoe UI" panose="020B0502040204020203" pitchFamily="34" charset="0"/>
                <a:ea typeface="Times New Roman" panose="02020603050405020304" pitchFamily="18" charset="0"/>
              </a:rPr>
              <a:t>Code</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800" b="1" dirty="0">
                <a:solidFill>
                  <a:srgbClr val="006699"/>
                </a:solidFill>
                <a:effectLst/>
                <a:latin typeface="Segoe UI" panose="020B0502040204020203" pitchFamily="34" charset="0"/>
                <a:ea typeface="Times New Roman" panose="02020603050405020304" pitchFamily="18" charset="0"/>
              </a:rPr>
              <a:t>import</a:t>
            </a:r>
            <a:r>
              <a:rPr lang="en-US" sz="1800" dirty="0">
                <a:solidFill>
                  <a:srgbClr val="000000"/>
                </a:solidFill>
                <a:effectLst/>
                <a:latin typeface="Segoe UI" panose="020B0502040204020203" pitchFamily="34" charset="0"/>
                <a:ea typeface="Times New Roman" panose="02020603050405020304" pitchFamily="18" charset="0"/>
              </a:rPr>
              <a:t> </a:t>
            </a:r>
            <a:r>
              <a:rPr lang="en-US" sz="1800" dirty="0" err="1">
                <a:solidFill>
                  <a:srgbClr val="000000"/>
                </a:solidFill>
                <a:effectLst/>
                <a:latin typeface="Segoe UI" panose="020B0502040204020203" pitchFamily="34" charset="0"/>
                <a:ea typeface="Times New Roman" panose="02020603050405020304" pitchFamily="18" charset="0"/>
              </a:rPr>
              <a:t>numpy</a:t>
            </a:r>
            <a:r>
              <a:rPr lang="en-US" sz="1800" dirty="0">
                <a:solidFill>
                  <a:srgbClr val="000000"/>
                </a:solidFill>
                <a:effectLst/>
                <a:latin typeface="Segoe UI" panose="020B0502040204020203" pitchFamily="34" charset="0"/>
                <a:ea typeface="Times New Roman" panose="02020603050405020304" pitchFamily="18" charset="0"/>
              </a:rPr>
              <a:t> as np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y = </a:t>
            </a:r>
            <a:r>
              <a:rPr lang="en-US" sz="16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np.array</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([78,56,89])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dirty="0" err="1">
                <a:solidFill>
                  <a:srgbClr val="000000"/>
                </a:solidFill>
                <a:effectLst/>
                <a:latin typeface="Segoe UI" panose="020B0502040204020203" pitchFamily="34" charset="0"/>
                <a:ea typeface="Times New Roman" panose="02020603050405020304" pitchFamily="18" charset="0"/>
              </a:rPr>
              <a:t>np.diag</a:t>
            </a:r>
            <a:r>
              <a:rPr lang="en-US" sz="1800" dirty="0">
                <a:solidFill>
                  <a:srgbClr val="000000"/>
                </a:solidFill>
                <a:effectLst/>
                <a:latin typeface="Segoe UI" panose="020B0502040204020203" pitchFamily="34" charset="0"/>
                <a:ea typeface="Times New Roman" panose="02020603050405020304" pitchFamily="18" charset="0"/>
              </a:rPr>
              <a:t>(y)  </a:t>
            </a:r>
            <a:endParaRPr lang="en-US" sz="1800" dirty="0">
              <a:effectLst/>
              <a:latin typeface="Times New Roman" panose="02020603050405020304" pitchFamily="18" charset="0"/>
              <a:ea typeface="Times New Roman" panose="02020603050405020304" pitchFamily="18" charset="0"/>
            </a:endParaRPr>
          </a:p>
          <a:p>
            <a:endParaRPr lang="en-US" sz="1600" b="1" dirty="0">
              <a:solidFill>
                <a:srgbClr val="333333"/>
              </a:solidFill>
              <a:effectLst/>
              <a:latin typeface="Segoe UI" panose="020B0502040204020203" pitchFamily="34" charset="0"/>
              <a:ea typeface="Times New Roman" panose="02020603050405020304" pitchFamily="18" charset="0"/>
            </a:endParaRPr>
          </a:p>
          <a:p>
            <a:r>
              <a:rPr lang="en-US" sz="1600" b="1" dirty="0">
                <a:solidFill>
                  <a:srgbClr val="333333"/>
                </a:solidFill>
                <a:effectLst/>
                <a:latin typeface="Segoe UI" panose="020B0502040204020203" pitchFamily="34" charset="0"/>
                <a:ea typeface="Times New Roman" panose="02020603050405020304" pitchFamily="18" charset="0"/>
              </a:rPr>
              <a:t>Output</a:t>
            </a:r>
            <a:endParaRPr lang="en-US" dirty="0"/>
          </a:p>
        </p:txBody>
      </p:sp>
      <p:pic>
        <p:nvPicPr>
          <p:cNvPr id="7" name="Picture 6">
            <a:extLst>
              <a:ext uri="{FF2B5EF4-FFF2-40B4-BE49-F238E27FC236}">
                <a16:creationId xmlns:a16="http://schemas.microsoft.com/office/drawing/2014/main" id="{18F553F4-8DD1-7A11-7FB8-53D4070DE93E}"/>
              </a:ext>
            </a:extLst>
          </p:cNvPr>
          <p:cNvPicPr>
            <a:picLocks noChangeAspect="1"/>
          </p:cNvPicPr>
          <p:nvPr/>
        </p:nvPicPr>
        <p:blipFill rotWithShape="1">
          <a:blip r:embed="rId2"/>
          <a:srcRect r="71932"/>
          <a:stretch/>
        </p:blipFill>
        <p:spPr>
          <a:xfrm>
            <a:off x="1408870" y="3967203"/>
            <a:ext cx="3707507" cy="1549013"/>
          </a:xfrm>
          <a:prstGeom prst="rect">
            <a:avLst/>
          </a:prstGeom>
        </p:spPr>
      </p:pic>
    </p:spTree>
    <p:extLst>
      <p:ext uri="{BB962C8B-B14F-4D97-AF65-F5344CB8AC3E}">
        <p14:creationId xmlns:p14="http://schemas.microsoft.com/office/powerpoint/2010/main" val="379377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US" sz="2800" b="1" dirty="0">
                <a:effectLst/>
                <a:latin typeface="Times New Roman" panose="02020603050405020304" pitchFamily="18" charset="0"/>
                <a:ea typeface="Arial Unicode MS" panose="020B0604020202020204" pitchFamily="34" charset="-128"/>
              </a:rPr>
              <a:t>COURSE OBJECTIVE</a:t>
            </a:r>
            <a:endParaRPr lang="en-US" sz="3200" dirty="0">
              <a:effectLst/>
              <a:latin typeface="Times New Roman" panose="02020603050405020304" pitchFamily="18" charset="0"/>
              <a:ea typeface="Arial Unicode MS" panose="020B0604020202020204" pitchFamily="34" charset="-128"/>
            </a:endParaRPr>
          </a:p>
          <a:p>
            <a:endParaRPr lang="en-IN" dirty="0"/>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521B0342-DF16-70C9-83BA-4BE451724745}"/>
              </a:ext>
            </a:extLst>
          </p:cNvPr>
          <p:cNvSpPr txBox="1"/>
          <p:nvPr/>
        </p:nvSpPr>
        <p:spPr>
          <a:xfrm>
            <a:off x="3049229" y="2081932"/>
            <a:ext cx="6098458" cy="2279278"/>
          </a:xfrm>
          <a:prstGeom prst="rect">
            <a:avLst/>
          </a:prstGeom>
          <a:noFill/>
        </p:spPr>
        <p:txBody>
          <a:bodyPr wrap="square">
            <a:spAutoFit/>
          </a:bodyPr>
          <a:lstStyle/>
          <a:p>
            <a:pPr marL="342900" marR="0" lvl="0" indent="-342900">
              <a:lnSpc>
                <a:spcPct val="150000"/>
              </a:lnSpc>
              <a:spcBef>
                <a:spcPts val="1200"/>
              </a:spcBef>
              <a:spcAft>
                <a:spcPts val="30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Understand concepts of data science.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30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Understand popular tools of data analysis.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30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Learn data science in python.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30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Apply different visualization Techniques on datasets.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30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Implement learning techniques in data science.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5750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0E1C3DE-45D6-0639-7F03-FA65D067B97C}"/>
              </a:ext>
            </a:extLst>
          </p:cNvPr>
          <p:cNvSpPr txBox="1">
            <a:spLocks/>
          </p:cNvSpPr>
          <p:nvPr/>
        </p:nvSpPr>
        <p:spPr>
          <a:xfrm>
            <a:off x="2045492" y="240426"/>
            <a:ext cx="9605963" cy="649287"/>
          </a:xfrm>
          <a:prstGeom prst="rect">
            <a:avLst/>
          </a:prstGeom>
        </p:spPr>
        <p:txBody>
          <a:bodyPr/>
          <a:lstStyle>
            <a:lvl1pPr marL="228600" indent="-228600" algn="ctr" defTabSz="914400" rtl="0" eaLnBrk="1" latinLnBrk="0" hangingPunct="1">
              <a:lnSpc>
                <a:spcPct val="90000"/>
              </a:lnSpc>
              <a:spcBef>
                <a:spcPts val="1000"/>
              </a:spcBef>
              <a:buFont typeface="Arial" panose="020B0604020202020204" pitchFamily="34" charset="0"/>
              <a:buNone/>
              <a:defRPr sz="2800" b="1" kern="1200">
                <a:solidFill>
                  <a:schemeClr val="bg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ea typeface="Arial Unicode MS" panose="020B0604020202020204" pitchFamily="34" charset="-128"/>
              </a:rPr>
              <a:t>Different NumPy Operations</a:t>
            </a:r>
            <a:endParaRPr lang="en-IN" dirty="0">
              <a:ea typeface="Arial Unicode MS" panose="020B0604020202020204" pitchFamily="34" charset="-128"/>
            </a:endParaRPr>
          </a:p>
        </p:txBody>
      </p:sp>
      <p:sp>
        <p:nvSpPr>
          <p:cNvPr id="6" name="TextBox 5">
            <a:extLst>
              <a:ext uri="{FF2B5EF4-FFF2-40B4-BE49-F238E27FC236}">
                <a16:creationId xmlns:a16="http://schemas.microsoft.com/office/drawing/2014/main" id="{459A2B55-78A7-CC1F-4401-80C4942B2FF5}"/>
              </a:ext>
            </a:extLst>
          </p:cNvPr>
          <p:cNvSpPr txBox="1"/>
          <p:nvPr/>
        </p:nvSpPr>
        <p:spPr>
          <a:xfrm>
            <a:off x="1421295" y="1204006"/>
            <a:ext cx="10091012" cy="4524315"/>
          </a:xfrm>
          <a:prstGeom prst="rect">
            <a:avLst/>
          </a:prstGeom>
          <a:noFill/>
        </p:spPr>
        <p:txBody>
          <a:bodyPr wrap="square">
            <a:spAutoFit/>
          </a:bodyPr>
          <a:lstStyle/>
          <a:p>
            <a:pPr algn="just"/>
            <a:r>
              <a:rPr lang="en-US" sz="2400" b="1" i="0" dirty="0" err="1">
                <a:solidFill>
                  <a:srgbClr val="610B38"/>
                </a:solidFill>
                <a:effectLst/>
                <a:latin typeface="erdana"/>
              </a:rPr>
              <a:t>Numpy</a:t>
            </a:r>
            <a:r>
              <a:rPr lang="en-US" sz="2400" b="1" i="0" dirty="0">
                <a:solidFill>
                  <a:srgbClr val="610B38"/>
                </a:solidFill>
                <a:effectLst/>
                <a:latin typeface="erdana"/>
              </a:rPr>
              <a:t> array from existing data</a:t>
            </a:r>
            <a:endParaRPr lang="en-US" b="1" i="0" dirty="0">
              <a:solidFill>
                <a:srgbClr val="610B38"/>
              </a:solidFill>
              <a:effectLst/>
              <a:latin typeface="erdana"/>
            </a:endParaRPr>
          </a:p>
          <a:p>
            <a:pPr algn="just"/>
            <a:r>
              <a:rPr lang="en-US" sz="2400" b="1" i="0" dirty="0" err="1">
                <a:solidFill>
                  <a:srgbClr val="610B38"/>
                </a:solidFill>
                <a:effectLst/>
                <a:latin typeface="erdana"/>
              </a:rPr>
              <a:t>numpy.asarray</a:t>
            </a:r>
            <a:endParaRPr lang="en-US" sz="2400" b="1" i="0" dirty="0">
              <a:solidFill>
                <a:srgbClr val="610B38"/>
              </a:solidFill>
              <a:effectLst/>
              <a:latin typeface="erdana"/>
            </a:endParaRPr>
          </a:p>
          <a:p>
            <a:pPr algn="just"/>
            <a:r>
              <a:rPr lang="en-US" sz="2400" b="0" i="0" dirty="0">
                <a:solidFill>
                  <a:srgbClr val="333333"/>
                </a:solidFill>
                <a:effectLst/>
                <a:latin typeface="inter-regular"/>
              </a:rPr>
              <a:t>This routine is used to create an array by using the existing data in the form of lists, or tuples. </a:t>
            </a:r>
          </a:p>
          <a:p>
            <a:pPr algn="just"/>
            <a:r>
              <a:rPr lang="en-US" sz="2400" b="0" i="0" dirty="0">
                <a:solidFill>
                  <a:srgbClr val="333333"/>
                </a:solidFill>
                <a:effectLst/>
                <a:latin typeface="inter-regular"/>
              </a:rPr>
              <a:t>This routine is useful in the scenario where we need to convert a python sequence into the </a:t>
            </a:r>
            <a:r>
              <a:rPr lang="en-US" sz="2400" b="0" i="0" dirty="0" err="1">
                <a:solidFill>
                  <a:srgbClr val="333333"/>
                </a:solidFill>
                <a:effectLst/>
                <a:latin typeface="inter-regular"/>
              </a:rPr>
              <a:t>numpy</a:t>
            </a:r>
            <a:r>
              <a:rPr lang="en-US" sz="2400" b="0" i="0" dirty="0">
                <a:solidFill>
                  <a:srgbClr val="333333"/>
                </a:solidFill>
                <a:effectLst/>
                <a:latin typeface="inter-regular"/>
              </a:rPr>
              <a:t> array object.</a:t>
            </a:r>
          </a:p>
          <a:p>
            <a:pPr algn="just"/>
            <a:r>
              <a:rPr lang="en-US" sz="2400" b="0" i="0" dirty="0">
                <a:solidFill>
                  <a:srgbClr val="333333"/>
                </a:solidFill>
                <a:effectLst/>
                <a:latin typeface="inter-regular"/>
              </a:rPr>
              <a:t>The syntax to use the </a:t>
            </a:r>
            <a:r>
              <a:rPr lang="en-US" sz="2400" b="0" i="0" dirty="0" err="1">
                <a:solidFill>
                  <a:srgbClr val="333333"/>
                </a:solidFill>
                <a:effectLst/>
                <a:latin typeface="inter-regular"/>
              </a:rPr>
              <a:t>asarray</a:t>
            </a:r>
            <a:r>
              <a:rPr lang="en-US" sz="2400" b="0" i="0" dirty="0">
                <a:solidFill>
                  <a:srgbClr val="333333"/>
                </a:solidFill>
                <a:effectLst/>
                <a:latin typeface="inter-regular"/>
              </a:rPr>
              <a:t>() routine is given below.</a:t>
            </a:r>
          </a:p>
          <a:p>
            <a:pPr marL="0" indent="0" algn="just">
              <a:buNone/>
            </a:pPr>
            <a:r>
              <a:rPr lang="en-US" sz="2400" b="0" i="0" dirty="0">
                <a:solidFill>
                  <a:srgbClr val="000000"/>
                </a:solidFill>
                <a:effectLst/>
                <a:latin typeface="inter-regular"/>
              </a:rPr>
              <a:t>	</a:t>
            </a:r>
            <a:r>
              <a:rPr lang="en-US" sz="2400" b="0" i="0" dirty="0" err="1">
                <a:solidFill>
                  <a:srgbClr val="000000"/>
                </a:solidFill>
                <a:effectLst/>
                <a:latin typeface="inter-regular"/>
              </a:rPr>
              <a:t>numpy.asarray</a:t>
            </a:r>
            <a:r>
              <a:rPr lang="en-US" sz="2400" b="0" i="0" dirty="0">
                <a:solidFill>
                  <a:srgbClr val="000000"/>
                </a:solidFill>
                <a:effectLst/>
                <a:latin typeface="inter-regular"/>
              </a:rPr>
              <a:t>(sequence,  </a:t>
            </a:r>
            <a:r>
              <a:rPr lang="en-US" sz="2400" b="0" i="0" dirty="0" err="1">
                <a:solidFill>
                  <a:srgbClr val="000000"/>
                </a:solidFill>
                <a:effectLst/>
                <a:latin typeface="inter-regular"/>
              </a:rPr>
              <a:t>dtype</a:t>
            </a:r>
            <a:r>
              <a:rPr lang="en-US" sz="2400" b="0" i="0" dirty="0">
                <a:solidFill>
                  <a:srgbClr val="000000"/>
                </a:solidFill>
                <a:effectLst/>
                <a:latin typeface="inter-regular"/>
              </a:rPr>
              <a:t> = None, order = None)  </a:t>
            </a:r>
          </a:p>
          <a:p>
            <a:pPr algn="just">
              <a:buFont typeface="+mj-lt"/>
              <a:buAutoNum type="arabicPeriod"/>
            </a:pPr>
            <a:r>
              <a:rPr lang="en-US" sz="2400" b="1" i="0" dirty="0">
                <a:solidFill>
                  <a:srgbClr val="000000"/>
                </a:solidFill>
                <a:effectLst/>
                <a:latin typeface="inter-bold"/>
              </a:rPr>
              <a:t>sequence:</a:t>
            </a:r>
            <a:r>
              <a:rPr lang="en-US" sz="2400" b="0" i="0" dirty="0">
                <a:solidFill>
                  <a:srgbClr val="000000"/>
                </a:solidFill>
                <a:effectLst/>
                <a:latin typeface="inter-regular"/>
              </a:rPr>
              <a:t> It is the python sequence which is to be converted into the python array.</a:t>
            </a:r>
          </a:p>
          <a:p>
            <a:pPr algn="just">
              <a:buFont typeface="+mj-lt"/>
              <a:buAutoNum type="arabicPeriod"/>
            </a:pPr>
            <a:r>
              <a:rPr lang="en-US" sz="2400" b="1" i="0" dirty="0" err="1">
                <a:solidFill>
                  <a:srgbClr val="000000"/>
                </a:solidFill>
                <a:effectLst/>
                <a:latin typeface="inter-bold"/>
              </a:rPr>
              <a:t>dtype</a:t>
            </a:r>
            <a:r>
              <a:rPr lang="en-US" sz="2400" b="1" i="0" dirty="0">
                <a:solidFill>
                  <a:srgbClr val="000000"/>
                </a:solidFill>
                <a:effectLst/>
                <a:latin typeface="inter-bold"/>
              </a:rPr>
              <a:t>:</a:t>
            </a:r>
            <a:r>
              <a:rPr lang="en-US" sz="2400" b="0" i="0" dirty="0">
                <a:solidFill>
                  <a:srgbClr val="000000"/>
                </a:solidFill>
                <a:effectLst/>
                <a:latin typeface="inter-regular"/>
              </a:rPr>
              <a:t> It is the data type of each item of the array.</a:t>
            </a:r>
          </a:p>
          <a:p>
            <a:pPr algn="just">
              <a:buFont typeface="+mj-lt"/>
              <a:buAutoNum type="arabicPeriod"/>
            </a:pPr>
            <a:r>
              <a:rPr lang="en-US" sz="2400" b="1" i="0" dirty="0">
                <a:solidFill>
                  <a:srgbClr val="000000"/>
                </a:solidFill>
                <a:effectLst/>
                <a:latin typeface="inter-bold"/>
              </a:rPr>
              <a:t>order:</a:t>
            </a:r>
            <a:r>
              <a:rPr lang="en-US" sz="2400" b="0" i="0" dirty="0">
                <a:solidFill>
                  <a:srgbClr val="000000"/>
                </a:solidFill>
                <a:effectLst/>
                <a:latin typeface="inter-regular"/>
              </a:rPr>
              <a:t> It can be set to C or F. The default is C.</a:t>
            </a:r>
          </a:p>
        </p:txBody>
      </p:sp>
    </p:spTree>
    <p:extLst>
      <p:ext uri="{BB962C8B-B14F-4D97-AF65-F5344CB8AC3E}">
        <p14:creationId xmlns:p14="http://schemas.microsoft.com/office/powerpoint/2010/main" val="3606078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0E1C3DE-45D6-0639-7F03-FA65D067B97C}"/>
              </a:ext>
            </a:extLst>
          </p:cNvPr>
          <p:cNvSpPr txBox="1">
            <a:spLocks/>
          </p:cNvSpPr>
          <p:nvPr/>
        </p:nvSpPr>
        <p:spPr>
          <a:xfrm>
            <a:off x="2045492" y="240426"/>
            <a:ext cx="9605963" cy="649287"/>
          </a:xfrm>
          <a:prstGeom prst="rect">
            <a:avLst/>
          </a:prstGeom>
        </p:spPr>
        <p:txBody>
          <a:bodyPr/>
          <a:lstStyle>
            <a:lvl1pPr marL="228600" indent="-228600" algn="ctr" defTabSz="914400" rtl="0" eaLnBrk="1" latinLnBrk="0" hangingPunct="1">
              <a:lnSpc>
                <a:spcPct val="90000"/>
              </a:lnSpc>
              <a:spcBef>
                <a:spcPts val="1000"/>
              </a:spcBef>
              <a:buFont typeface="Arial" panose="020B0604020202020204" pitchFamily="34" charset="0"/>
              <a:buNone/>
              <a:defRPr sz="2800" b="1" kern="1200">
                <a:solidFill>
                  <a:schemeClr val="bg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ea typeface="Arial Unicode MS" panose="020B0604020202020204" pitchFamily="34" charset="-128"/>
              </a:rPr>
              <a:t>Different NumPy Operations</a:t>
            </a:r>
            <a:endParaRPr lang="en-IN" dirty="0">
              <a:ea typeface="Arial Unicode MS" panose="020B0604020202020204" pitchFamily="34" charset="-128"/>
            </a:endParaRPr>
          </a:p>
        </p:txBody>
      </p:sp>
      <p:sp>
        <p:nvSpPr>
          <p:cNvPr id="6" name="TextBox 5">
            <a:extLst>
              <a:ext uri="{FF2B5EF4-FFF2-40B4-BE49-F238E27FC236}">
                <a16:creationId xmlns:a16="http://schemas.microsoft.com/office/drawing/2014/main" id="{459A2B55-78A7-CC1F-4401-80C4942B2FF5}"/>
              </a:ext>
            </a:extLst>
          </p:cNvPr>
          <p:cNvSpPr txBox="1"/>
          <p:nvPr/>
        </p:nvSpPr>
        <p:spPr>
          <a:xfrm>
            <a:off x="1421295" y="1204006"/>
            <a:ext cx="10091012" cy="4124206"/>
          </a:xfrm>
          <a:prstGeom prst="rect">
            <a:avLst/>
          </a:prstGeom>
          <a:noFill/>
        </p:spPr>
        <p:txBody>
          <a:bodyPr wrap="square">
            <a:spAutoFit/>
          </a:bodyPr>
          <a:lstStyle/>
          <a:p>
            <a:pPr algn="just"/>
            <a:r>
              <a:rPr lang="en-US" sz="2400" b="1" dirty="0">
                <a:solidFill>
                  <a:srgbClr val="610B4B"/>
                </a:solidFill>
                <a:latin typeface="erdana"/>
              </a:rPr>
              <a:t>C</a:t>
            </a:r>
            <a:r>
              <a:rPr lang="en-US" sz="2400" b="1" i="0" dirty="0">
                <a:solidFill>
                  <a:srgbClr val="610B4B"/>
                </a:solidFill>
                <a:effectLst/>
                <a:latin typeface="erdana"/>
              </a:rPr>
              <a:t>reating </a:t>
            </a:r>
            <a:r>
              <a:rPr lang="en-US" sz="2400" b="1" i="0" dirty="0" err="1">
                <a:solidFill>
                  <a:srgbClr val="610B4B"/>
                </a:solidFill>
                <a:effectLst/>
                <a:latin typeface="erdana"/>
              </a:rPr>
              <a:t>numpy</a:t>
            </a:r>
            <a:r>
              <a:rPr lang="en-US" sz="2400" b="1" i="0" dirty="0">
                <a:solidFill>
                  <a:srgbClr val="610B4B"/>
                </a:solidFill>
                <a:effectLst/>
                <a:latin typeface="erdana"/>
              </a:rPr>
              <a:t> array using the list</a:t>
            </a:r>
            <a:endParaRPr lang="en-US" b="1" dirty="0">
              <a:solidFill>
                <a:srgbClr val="000000"/>
              </a:solidFill>
              <a:latin typeface="inter-regular"/>
            </a:endParaRPr>
          </a:p>
          <a:p>
            <a:pPr algn="just"/>
            <a:endParaRPr lang="en-US" b="1" dirty="0">
              <a:solidFill>
                <a:srgbClr val="000000"/>
              </a:solidFill>
              <a:latin typeface="inter-regular"/>
            </a:endParaRPr>
          </a:p>
          <a:p>
            <a:pPr algn="just"/>
            <a:r>
              <a:rPr lang="en-US" sz="2000" b="1" dirty="0">
                <a:solidFill>
                  <a:srgbClr val="000000"/>
                </a:solidFill>
                <a:latin typeface="inter-regular"/>
              </a:rPr>
              <a:t>Code</a:t>
            </a:r>
          </a:p>
          <a:p>
            <a:pPr algn="just"/>
            <a:r>
              <a:rPr lang="en-US" b="1" i="0" dirty="0">
                <a:solidFill>
                  <a:srgbClr val="006699"/>
                </a:solidFill>
                <a:effectLst/>
                <a:latin typeface="inter-regular"/>
              </a:rPr>
              <a:t>import</a:t>
            </a:r>
            <a:r>
              <a:rPr lang="en-US" b="0" i="0" dirty="0">
                <a:solidFill>
                  <a:srgbClr val="000000"/>
                </a:solidFill>
                <a:effectLst/>
                <a:latin typeface="inter-regular"/>
              </a:rPr>
              <a:t> </a:t>
            </a:r>
            <a:r>
              <a:rPr lang="en-US" b="0" i="0" dirty="0" err="1">
                <a:solidFill>
                  <a:srgbClr val="000000"/>
                </a:solidFill>
                <a:effectLst/>
                <a:latin typeface="inter-regular"/>
              </a:rPr>
              <a:t>numpy</a:t>
            </a:r>
            <a:r>
              <a:rPr lang="en-US" b="0" i="0" dirty="0">
                <a:solidFill>
                  <a:srgbClr val="000000"/>
                </a:solidFill>
                <a:effectLst/>
                <a:latin typeface="inter-regular"/>
              </a:rPr>
              <a:t> as np  </a:t>
            </a:r>
          </a:p>
          <a:p>
            <a:pPr algn="just"/>
            <a:r>
              <a:rPr lang="en-US" b="0" i="0" dirty="0">
                <a:solidFill>
                  <a:srgbClr val="000000"/>
                </a:solidFill>
                <a:effectLst/>
                <a:latin typeface="inter-regular"/>
              </a:rPr>
              <a:t>l=[1,2,3,4,5,6,7]  </a:t>
            </a:r>
          </a:p>
          <a:p>
            <a:pPr algn="just"/>
            <a:r>
              <a:rPr lang="en-US" b="0" i="0" dirty="0">
                <a:solidFill>
                  <a:srgbClr val="000000"/>
                </a:solidFill>
                <a:effectLst/>
                <a:latin typeface="inter-regular"/>
              </a:rPr>
              <a:t>a = </a:t>
            </a:r>
            <a:r>
              <a:rPr lang="en-US" b="0" i="0" dirty="0" err="1">
                <a:solidFill>
                  <a:srgbClr val="000000"/>
                </a:solidFill>
                <a:effectLst/>
                <a:latin typeface="inter-regular"/>
              </a:rPr>
              <a:t>np.asarray</a:t>
            </a:r>
            <a:r>
              <a:rPr lang="en-US" b="0" i="0" dirty="0">
                <a:solidFill>
                  <a:srgbClr val="000000"/>
                </a:solidFill>
                <a:effectLst/>
                <a:latin typeface="inter-regular"/>
              </a:rPr>
              <a:t>(l);  </a:t>
            </a:r>
          </a:p>
          <a:p>
            <a:pPr algn="just"/>
            <a:r>
              <a:rPr lang="en-US" b="1" i="0" dirty="0">
                <a:solidFill>
                  <a:srgbClr val="006699"/>
                </a:solidFill>
                <a:effectLst/>
                <a:latin typeface="inter-regular"/>
              </a:rPr>
              <a:t>print</a:t>
            </a:r>
            <a:r>
              <a:rPr lang="en-US" b="0" i="0" dirty="0">
                <a:solidFill>
                  <a:srgbClr val="000000"/>
                </a:solidFill>
                <a:effectLst/>
                <a:latin typeface="inter-regular"/>
              </a:rPr>
              <a:t>(type(a))  </a:t>
            </a:r>
          </a:p>
          <a:p>
            <a:pPr algn="just"/>
            <a:r>
              <a:rPr lang="en-US" b="1" i="0" dirty="0">
                <a:solidFill>
                  <a:srgbClr val="006699"/>
                </a:solidFill>
                <a:effectLst/>
                <a:latin typeface="inter-regular"/>
              </a:rPr>
              <a:t>print</a:t>
            </a:r>
            <a:r>
              <a:rPr lang="en-US" b="0" i="0" dirty="0">
                <a:solidFill>
                  <a:srgbClr val="000000"/>
                </a:solidFill>
                <a:effectLst/>
                <a:latin typeface="inter-regular"/>
              </a:rPr>
              <a:t>(a)  </a:t>
            </a:r>
          </a:p>
          <a:p>
            <a:endParaRPr lang="en-US" b="1" dirty="0"/>
          </a:p>
          <a:p>
            <a:r>
              <a:rPr lang="en-US" sz="2000" b="1" dirty="0"/>
              <a:t>Output</a:t>
            </a:r>
          </a:p>
          <a:p>
            <a:r>
              <a:rPr lang="en-US" dirty="0"/>
              <a:t>&lt;class '</a:t>
            </a:r>
            <a:r>
              <a:rPr lang="en-US" dirty="0" err="1"/>
              <a:t>numpy.ndarray</a:t>
            </a:r>
            <a:r>
              <a:rPr lang="en-US" dirty="0"/>
              <a:t>'&gt;</a:t>
            </a:r>
          </a:p>
          <a:p>
            <a:r>
              <a:rPr lang="en-US" dirty="0"/>
              <a:t>[1 2 3 4 5 6 7]</a:t>
            </a:r>
            <a:endParaRPr lang="en-IN" dirty="0"/>
          </a:p>
          <a:p>
            <a:pPr algn="just"/>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4125887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0E1C3DE-45D6-0639-7F03-FA65D067B97C}"/>
              </a:ext>
            </a:extLst>
          </p:cNvPr>
          <p:cNvSpPr txBox="1">
            <a:spLocks/>
          </p:cNvSpPr>
          <p:nvPr/>
        </p:nvSpPr>
        <p:spPr>
          <a:xfrm>
            <a:off x="2045492" y="240426"/>
            <a:ext cx="9605963" cy="649287"/>
          </a:xfrm>
          <a:prstGeom prst="rect">
            <a:avLst/>
          </a:prstGeom>
        </p:spPr>
        <p:txBody>
          <a:bodyPr/>
          <a:lstStyle>
            <a:lvl1pPr marL="228600" indent="-228600" algn="ctr" defTabSz="914400" rtl="0" eaLnBrk="1" latinLnBrk="0" hangingPunct="1">
              <a:lnSpc>
                <a:spcPct val="90000"/>
              </a:lnSpc>
              <a:spcBef>
                <a:spcPts val="1000"/>
              </a:spcBef>
              <a:buFont typeface="Arial" panose="020B0604020202020204" pitchFamily="34" charset="0"/>
              <a:buNone/>
              <a:defRPr sz="2800" b="1" kern="1200">
                <a:solidFill>
                  <a:schemeClr val="bg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ea typeface="Arial Unicode MS" panose="020B0604020202020204" pitchFamily="34" charset="-128"/>
              </a:rPr>
              <a:t>Different NumPy Operations</a:t>
            </a:r>
            <a:endParaRPr lang="en-IN" dirty="0">
              <a:ea typeface="Arial Unicode MS" panose="020B0604020202020204" pitchFamily="34" charset="-128"/>
            </a:endParaRPr>
          </a:p>
        </p:txBody>
      </p:sp>
      <p:sp>
        <p:nvSpPr>
          <p:cNvPr id="6" name="TextBox 5">
            <a:extLst>
              <a:ext uri="{FF2B5EF4-FFF2-40B4-BE49-F238E27FC236}">
                <a16:creationId xmlns:a16="http://schemas.microsoft.com/office/drawing/2014/main" id="{459A2B55-78A7-CC1F-4401-80C4942B2FF5}"/>
              </a:ext>
            </a:extLst>
          </p:cNvPr>
          <p:cNvSpPr txBox="1"/>
          <p:nvPr/>
        </p:nvSpPr>
        <p:spPr>
          <a:xfrm>
            <a:off x="1421295" y="1204006"/>
            <a:ext cx="10091012" cy="4124206"/>
          </a:xfrm>
          <a:prstGeom prst="rect">
            <a:avLst/>
          </a:prstGeom>
          <a:noFill/>
        </p:spPr>
        <p:txBody>
          <a:bodyPr wrap="square">
            <a:spAutoFit/>
          </a:bodyPr>
          <a:lstStyle/>
          <a:p>
            <a:pPr algn="just"/>
            <a:r>
              <a:rPr lang="en-US" sz="2400" b="1" dirty="0">
                <a:solidFill>
                  <a:srgbClr val="610B4B"/>
                </a:solidFill>
                <a:latin typeface="erdana"/>
              </a:rPr>
              <a:t>C</a:t>
            </a:r>
            <a:r>
              <a:rPr lang="en-US" sz="2400" b="1" i="0" dirty="0">
                <a:solidFill>
                  <a:srgbClr val="610B4B"/>
                </a:solidFill>
                <a:effectLst/>
                <a:latin typeface="erdana"/>
              </a:rPr>
              <a:t>reating </a:t>
            </a:r>
            <a:r>
              <a:rPr lang="en-US" sz="2400" b="1" i="0" dirty="0" err="1">
                <a:solidFill>
                  <a:srgbClr val="610B4B"/>
                </a:solidFill>
                <a:effectLst/>
                <a:latin typeface="erdana"/>
              </a:rPr>
              <a:t>numpy</a:t>
            </a:r>
            <a:r>
              <a:rPr lang="en-US" sz="2400" b="1" i="0" dirty="0">
                <a:solidFill>
                  <a:srgbClr val="610B4B"/>
                </a:solidFill>
                <a:effectLst/>
                <a:latin typeface="erdana"/>
              </a:rPr>
              <a:t> array using the tuple</a:t>
            </a:r>
            <a:endParaRPr lang="en-US" b="1" dirty="0">
              <a:solidFill>
                <a:srgbClr val="000000"/>
              </a:solidFill>
              <a:latin typeface="inter-regular"/>
            </a:endParaRPr>
          </a:p>
          <a:p>
            <a:pPr algn="just"/>
            <a:endParaRPr lang="en-US" b="1" dirty="0">
              <a:solidFill>
                <a:srgbClr val="000000"/>
              </a:solidFill>
              <a:latin typeface="inter-regular"/>
            </a:endParaRPr>
          </a:p>
          <a:p>
            <a:pPr algn="just"/>
            <a:r>
              <a:rPr lang="en-US" sz="2000" b="1" dirty="0">
                <a:solidFill>
                  <a:srgbClr val="000000"/>
                </a:solidFill>
                <a:latin typeface="inter-regular"/>
              </a:rPr>
              <a:t>Code</a:t>
            </a:r>
          </a:p>
          <a:p>
            <a:pPr algn="just"/>
            <a:r>
              <a:rPr lang="en-US" b="1" i="0" dirty="0">
                <a:solidFill>
                  <a:srgbClr val="006699"/>
                </a:solidFill>
                <a:effectLst/>
                <a:latin typeface="inter-regular"/>
              </a:rPr>
              <a:t>import</a:t>
            </a:r>
            <a:r>
              <a:rPr lang="en-US" b="0" i="0" dirty="0">
                <a:solidFill>
                  <a:srgbClr val="000000"/>
                </a:solidFill>
                <a:effectLst/>
                <a:latin typeface="inter-regular"/>
              </a:rPr>
              <a:t> </a:t>
            </a:r>
            <a:r>
              <a:rPr lang="en-US" b="0" i="0" dirty="0" err="1">
                <a:solidFill>
                  <a:srgbClr val="000000"/>
                </a:solidFill>
                <a:effectLst/>
                <a:latin typeface="inter-regular"/>
              </a:rPr>
              <a:t>numpy</a:t>
            </a:r>
            <a:r>
              <a:rPr lang="en-US" b="0" i="0" dirty="0">
                <a:solidFill>
                  <a:srgbClr val="000000"/>
                </a:solidFill>
                <a:effectLst/>
                <a:latin typeface="inter-regular"/>
              </a:rPr>
              <a:t> as np  </a:t>
            </a:r>
          </a:p>
          <a:p>
            <a:pPr algn="just"/>
            <a:r>
              <a:rPr lang="en-US" b="0" i="0" dirty="0">
                <a:solidFill>
                  <a:srgbClr val="000000"/>
                </a:solidFill>
                <a:effectLst/>
                <a:latin typeface="inter-regular"/>
              </a:rPr>
              <a:t>l=(1,2,3,4,5,6,7) </a:t>
            </a:r>
          </a:p>
          <a:p>
            <a:pPr algn="just"/>
            <a:r>
              <a:rPr lang="en-US" b="0" i="0" dirty="0">
                <a:solidFill>
                  <a:srgbClr val="000000"/>
                </a:solidFill>
                <a:effectLst/>
                <a:latin typeface="inter-regular"/>
              </a:rPr>
              <a:t>a = </a:t>
            </a:r>
            <a:r>
              <a:rPr lang="en-US" b="0" i="0" dirty="0" err="1">
                <a:solidFill>
                  <a:srgbClr val="000000"/>
                </a:solidFill>
                <a:effectLst/>
                <a:latin typeface="inter-regular"/>
              </a:rPr>
              <a:t>np.asarray</a:t>
            </a:r>
            <a:r>
              <a:rPr lang="en-US" b="0" i="0" dirty="0">
                <a:solidFill>
                  <a:srgbClr val="000000"/>
                </a:solidFill>
                <a:effectLst/>
                <a:latin typeface="inter-regular"/>
              </a:rPr>
              <a:t>(l);  </a:t>
            </a:r>
          </a:p>
          <a:p>
            <a:pPr algn="just"/>
            <a:r>
              <a:rPr lang="en-US" b="1" i="0" dirty="0">
                <a:solidFill>
                  <a:srgbClr val="006699"/>
                </a:solidFill>
                <a:effectLst/>
                <a:latin typeface="inter-regular"/>
              </a:rPr>
              <a:t>print</a:t>
            </a:r>
            <a:r>
              <a:rPr lang="en-US" b="0" i="0" dirty="0">
                <a:solidFill>
                  <a:srgbClr val="000000"/>
                </a:solidFill>
                <a:effectLst/>
                <a:latin typeface="inter-regular"/>
              </a:rPr>
              <a:t>(type(a))  </a:t>
            </a:r>
          </a:p>
          <a:p>
            <a:pPr algn="just"/>
            <a:r>
              <a:rPr lang="en-US" b="1" i="0" dirty="0">
                <a:solidFill>
                  <a:srgbClr val="006699"/>
                </a:solidFill>
                <a:effectLst/>
                <a:latin typeface="inter-regular"/>
              </a:rPr>
              <a:t>print</a:t>
            </a:r>
            <a:r>
              <a:rPr lang="en-US" b="0" i="0" dirty="0">
                <a:solidFill>
                  <a:srgbClr val="000000"/>
                </a:solidFill>
                <a:effectLst/>
                <a:latin typeface="inter-regular"/>
              </a:rPr>
              <a:t>(a)  </a:t>
            </a:r>
          </a:p>
          <a:p>
            <a:endParaRPr lang="en-US" b="1" dirty="0"/>
          </a:p>
          <a:p>
            <a:r>
              <a:rPr lang="en-US" sz="2000" b="1" dirty="0"/>
              <a:t>Output</a:t>
            </a:r>
          </a:p>
          <a:p>
            <a:r>
              <a:rPr lang="en-US" dirty="0"/>
              <a:t>&lt;class '</a:t>
            </a:r>
            <a:r>
              <a:rPr lang="en-US" dirty="0" err="1"/>
              <a:t>numpy.ndarray</a:t>
            </a:r>
            <a:r>
              <a:rPr lang="en-US" dirty="0"/>
              <a:t>'&gt;</a:t>
            </a:r>
          </a:p>
          <a:p>
            <a:r>
              <a:rPr lang="en-US" dirty="0"/>
              <a:t>[1 2 3 4 5 6 7]</a:t>
            </a:r>
            <a:endParaRPr lang="en-IN" dirty="0"/>
          </a:p>
          <a:p>
            <a:pPr algn="just"/>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2302093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0E1C3DE-45D6-0639-7F03-FA65D067B97C}"/>
              </a:ext>
            </a:extLst>
          </p:cNvPr>
          <p:cNvSpPr txBox="1">
            <a:spLocks/>
          </p:cNvSpPr>
          <p:nvPr/>
        </p:nvSpPr>
        <p:spPr>
          <a:xfrm>
            <a:off x="2045492" y="240426"/>
            <a:ext cx="9605963" cy="649287"/>
          </a:xfrm>
          <a:prstGeom prst="rect">
            <a:avLst/>
          </a:prstGeom>
        </p:spPr>
        <p:txBody>
          <a:bodyPr/>
          <a:lstStyle>
            <a:lvl1pPr marL="228600" indent="-228600" algn="ctr" defTabSz="914400" rtl="0" eaLnBrk="1" latinLnBrk="0" hangingPunct="1">
              <a:lnSpc>
                <a:spcPct val="90000"/>
              </a:lnSpc>
              <a:spcBef>
                <a:spcPts val="1000"/>
              </a:spcBef>
              <a:buFont typeface="Arial" panose="020B0604020202020204" pitchFamily="34" charset="0"/>
              <a:buNone/>
              <a:defRPr sz="2800" b="1" kern="1200">
                <a:solidFill>
                  <a:schemeClr val="bg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ea typeface="Arial Unicode MS" panose="020B0604020202020204" pitchFamily="34" charset="-128"/>
              </a:rPr>
              <a:t>Different NumPy Operations</a:t>
            </a:r>
            <a:endParaRPr lang="en-IN" dirty="0">
              <a:ea typeface="Arial Unicode MS" panose="020B0604020202020204" pitchFamily="34" charset="-128"/>
            </a:endParaRPr>
          </a:p>
        </p:txBody>
      </p:sp>
      <p:sp>
        <p:nvSpPr>
          <p:cNvPr id="6" name="TextBox 5">
            <a:extLst>
              <a:ext uri="{FF2B5EF4-FFF2-40B4-BE49-F238E27FC236}">
                <a16:creationId xmlns:a16="http://schemas.microsoft.com/office/drawing/2014/main" id="{459A2B55-78A7-CC1F-4401-80C4942B2FF5}"/>
              </a:ext>
            </a:extLst>
          </p:cNvPr>
          <p:cNvSpPr txBox="1"/>
          <p:nvPr/>
        </p:nvSpPr>
        <p:spPr>
          <a:xfrm>
            <a:off x="1421295" y="1204006"/>
            <a:ext cx="10091012" cy="4832092"/>
          </a:xfrm>
          <a:prstGeom prst="rect">
            <a:avLst/>
          </a:prstGeom>
          <a:noFill/>
        </p:spPr>
        <p:txBody>
          <a:bodyPr wrap="square">
            <a:spAutoFit/>
          </a:bodyPr>
          <a:lstStyle/>
          <a:p>
            <a:pPr algn="just"/>
            <a:r>
              <a:rPr lang="en-US" sz="2800" b="1" i="0" dirty="0" err="1">
                <a:solidFill>
                  <a:srgbClr val="610B38"/>
                </a:solidFill>
                <a:effectLst/>
                <a:latin typeface="erdana"/>
              </a:rPr>
              <a:t>Numpy</a:t>
            </a:r>
            <a:r>
              <a:rPr lang="en-US" sz="2800" b="1" i="0" dirty="0">
                <a:solidFill>
                  <a:srgbClr val="610B38"/>
                </a:solidFill>
                <a:effectLst/>
                <a:latin typeface="erdana"/>
              </a:rPr>
              <a:t> Arrays within the numerical range</a:t>
            </a:r>
            <a:endParaRPr lang="en-US" sz="2400" b="1" dirty="0">
              <a:solidFill>
                <a:srgbClr val="000000"/>
              </a:solidFill>
              <a:latin typeface="inter-regular"/>
            </a:endParaRPr>
          </a:p>
          <a:p>
            <a:pPr algn="just"/>
            <a:r>
              <a:rPr lang="en-US" sz="2800" b="0" i="0" dirty="0" err="1">
                <a:solidFill>
                  <a:srgbClr val="610B38"/>
                </a:solidFill>
                <a:effectLst/>
                <a:latin typeface="erdana"/>
              </a:rPr>
              <a:t>Numpy.arrange</a:t>
            </a:r>
            <a:endParaRPr lang="en-US" sz="2800" b="0" i="0" dirty="0">
              <a:solidFill>
                <a:srgbClr val="610B38"/>
              </a:solidFill>
              <a:effectLst/>
              <a:latin typeface="erdana"/>
            </a:endParaRPr>
          </a:p>
          <a:p>
            <a:pPr algn="just"/>
            <a:r>
              <a:rPr lang="en-US" sz="2800" b="0" i="0" dirty="0">
                <a:solidFill>
                  <a:srgbClr val="333333"/>
                </a:solidFill>
                <a:effectLst/>
                <a:latin typeface="inter-regular"/>
              </a:rPr>
              <a:t>It creates an array by using the evenly spaced values over the given interval. The syntax to use the function is given below.</a:t>
            </a:r>
          </a:p>
          <a:p>
            <a:pPr algn="just">
              <a:buFont typeface="+mj-lt"/>
              <a:buAutoNum type="arabicPeriod"/>
            </a:pPr>
            <a:r>
              <a:rPr lang="en-US" sz="2800" b="0" i="0" dirty="0" err="1">
                <a:solidFill>
                  <a:srgbClr val="000000"/>
                </a:solidFill>
                <a:effectLst/>
                <a:latin typeface="inter-regular"/>
              </a:rPr>
              <a:t>numpy.arrange</a:t>
            </a:r>
            <a:r>
              <a:rPr lang="en-US" sz="2800" b="0" i="0" dirty="0">
                <a:solidFill>
                  <a:srgbClr val="000000"/>
                </a:solidFill>
                <a:effectLst/>
                <a:latin typeface="inter-regular"/>
              </a:rPr>
              <a:t>(start, stop, step, </a:t>
            </a:r>
            <a:r>
              <a:rPr lang="en-US" sz="2800" b="0" i="0" dirty="0" err="1">
                <a:solidFill>
                  <a:srgbClr val="000000"/>
                </a:solidFill>
                <a:effectLst/>
                <a:latin typeface="inter-regular"/>
              </a:rPr>
              <a:t>dtype</a:t>
            </a:r>
            <a:r>
              <a:rPr lang="en-US" sz="2800" b="0" i="0" dirty="0">
                <a:solidFill>
                  <a:srgbClr val="000000"/>
                </a:solidFill>
                <a:effectLst/>
                <a:latin typeface="inter-regular"/>
              </a:rPr>
              <a:t>)  </a:t>
            </a:r>
          </a:p>
          <a:p>
            <a:pPr algn="just"/>
            <a:r>
              <a:rPr lang="en-US" sz="2800" b="0" i="0" dirty="0">
                <a:solidFill>
                  <a:srgbClr val="333333"/>
                </a:solidFill>
                <a:effectLst/>
                <a:latin typeface="inter-regular"/>
              </a:rPr>
              <a:t>It accepts the following parameters.</a:t>
            </a:r>
          </a:p>
          <a:p>
            <a:pPr algn="just"/>
            <a:r>
              <a:rPr lang="en-US" sz="2800" b="1" i="0" dirty="0">
                <a:solidFill>
                  <a:srgbClr val="000000"/>
                </a:solidFill>
                <a:effectLst/>
                <a:latin typeface="inter-bold"/>
              </a:rPr>
              <a:t>start:</a:t>
            </a:r>
            <a:r>
              <a:rPr lang="en-US" sz="2800" b="0" i="0" dirty="0">
                <a:solidFill>
                  <a:srgbClr val="000000"/>
                </a:solidFill>
                <a:effectLst/>
                <a:latin typeface="inter-regular"/>
              </a:rPr>
              <a:t> The starting of an interval. The default is 0.</a:t>
            </a:r>
          </a:p>
          <a:p>
            <a:pPr algn="just"/>
            <a:r>
              <a:rPr lang="en-US" sz="2800" b="1" i="0" dirty="0">
                <a:solidFill>
                  <a:srgbClr val="000000"/>
                </a:solidFill>
                <a:effectLst/>
                <a:latin typeface="inter-bold"/>
              </a:rPr>
              <a:t>stop:</a:t>
            </a:r>
            <a:r>
              <a:rPr lang="en-US" sz="2800" b="0" i="0" dirty="0">
                <a:solidFill>
                  <a:srgbClr val="000000"/>
                </a:solidFill>
                <a:effectLst/>
                <a:latin typeface="inter-regular"/>
              </a:rPr>
              <a:t> represents the value at which the interval ends excluding this value.</a:t>
            </a:r>
          </a:p>
          <a:p>
            <a:pPr algn="just"/>
            <a:r>
              <a:rPr lang="en-US" sz="2800" b="1" i="0" dirty="0">
                <a:solidFill>
                  <a:srgbClr val="000000"/>
                </a:solidFill>
                <a:effectLst/>
                <a:latin typeface="inter-bold"/>
              </a:rPr>
              <a:t>step:</a:t>
            </a:r>
            <a:r>
              <a:rPr lang="en-US" sz="2800" b="0" i="0" dirty="0">
                <a:solidFill>
                  <a:srgbClr val="000000"/>
                </a:solidFill>
                <a:effectLst/>
                <a:latin typeface="inter-regular"/>
              </a:rPr>
              <a:t> The number by which the interval values change.</a:t>
            </a:r>
          </a:p>
          <a:p>
            <a:pPr algn="just"/>
            <a:r>
              <a:rPr lang="en-US" sz="2800" b="1" i="0" dirty="0" err="1">
                <a:solidFill>
                  <a:srgbClr val="000000"/>
                </a:solidFill>
                <a:effectLst/>
                <a:latin typeface="inter-bold"/>
              </a:rPr>
              <a:t>dtype</a:t>
            </a:r>
            <a:r>
              <a:rPr lang="en-US" sz="2800" b="1" i="0" dirty="0">
                <a:solidFill>
                  <a:srgbClr val="000000"/>
                </a:solidFill>
                <a:effectLst/>
                <a:latin typeface="inter-bold"/>
              </a:rPr>
              <a:t>:</a:t>
            </a:r>
            <a:r>
              <a:rPr lang="en-US" sz="2800" b="0" i="0" dirty="0">
                <a:solidFill>
                  <a:srgbClr val="000000"/>
                </a:solidFill>
                <a:effectLst/>
                <a:latin typeface="inter-regular"/>
              </a:rPr>
              <a:t> the data type of the </a:t>
            </a:r>
            <a:r>
              <a:rPr lang="en-US" sz="2800" b="0" i="0" dirty="0" err="1">
                <a:solidFill>
                  <a:srgbClr val="000000"/>
                </a:solidFill>
                <a:effectLst/>
                <a:latin typeface="inter-regular"/>
              </a:rPr>
              <a:t>numpy</a:t>
            </a:r>
            <a:r>
              <a:rPr lang="en-US" sz="2800" b="0" i="0" dirty="0">
                <a:solidFill>
                  <a:srgbClr val="000000"/>
                </a:solidFill>
                <a:effectLst/>
                <a:latin typeface="inter-regular"/>
              </a:rPr>
              <a:t> array items.</a:t>
            </a:r>
          </a:p>
        </p:txBody>
      </p:sp>
    </p:spTree>
    <p:extLst>
      <p:ext uri="{BB962C8B-B14F-4D97-AF65-F5344CB8AC3E}">
        <p14:creationId xmlns:p14="http://schemas.microsoft.com/office/powerpoint/2010/main" val="555030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9B1DF7-98DA-BCD5-B71C-694A81592C8A}"/>
              </a:ext>
            </a:extLst>
          </p:cNvPr>
          <p:cNvSpPr txBox="1"/>
          <p:nvPr/>
        </p:nvSpPr>
        <p:spPr>
          <a:xfrm>
            <a:off x="1369114" y="1328027"/>
            <a:ext cx="9394963" cy="4893647"/>
          </a:xfrm>
          <a:prstGeom prst="rect">
            <a:avLst/>
          </a:prstGeom>
          <a:noFill/>
        </p:spPr>
        <p:txBody>
          <a:bodyPr wrap="square">
            <a:spAutoFit/>
          </a:bodyPr>
          <a:lstStyle/>
          <a:p>
            <a:pPr algn="just"/>
            <a:r>
              <a:rPr lang="en-IN" sz="2000" b="1" dirty="0">
                <a:solidFill>
                  <a:srgbClr val="00B050"/>
                </a:solidFill>
              </a:rPr>
              <a:t>Example: 1</a:t>
            </a:r>
            <a:endParaRPr lang="en-US" sz="2000" b="1" i="0" dirty="0">
              <a:effectLst/>
              <a:latin typeface="inter-regular"/>
            </a:endParaRPr>
          </a:p>
          <a:p>
            <a:pPr algn="just"/>
            <a:r>
              <a:rPr lang="en-US" sz="2000" b="1" i="0" dirty="0">
                <a:effectLst/>
                <a:latin typeface="inter-regular"/>
              </a:rPr>
              <a:t>Code</a:t>
            </a:r>
            <a:endParaRPr lang="en-US" b="1" i="0" dirty="0">
              <a:effectLst/>
              <a:latin typeface="inter-regular"/>
            </a:endParaRPr>
          </a:p>
          <a:p>
            <a:pPr algn="just"/>
            <a:r>
              <a:rPr lang="en-US" b="1" i="0" dirty="0">
                <a:solidFill>
                  <a:srgbClr val="006699"/>
                </a:solidFill>
                <a:effectLst/>
                <a:latin typeface="inter-regular"/>
              </a:rPr>
              <a:t>import</a:t>
            </a:r>
            <a:r>
              <a:rPr lang="en-US" b="0" i="0" dirty="0">
                <a:solidFill>
                  <a:srgbClr val="000000"/>
                </a:solidFill>
                <a:effectLst/>
                <a:latin typeface="inter-regular"/>
              </a:rPr>
              <a:t> </a:t>
            </a:r>
            <a:r>
              <a:rPr lang="en-US" b="0" i="0" dirty="0" err="1">
                <a:solidFill>
                  <a:srgbClr val="000000"/>
                </a:solidFill>
                <a:effectLst/>
                <a:latin typeface="inter-regular"/>
              </a:rPr>
              <a:t>numpy</a:t>
            </a:r>
            <a:r>
              <a:rPr lang="en-US" b="0" i="0" dirty="0">
                <a:solidFill>
                  <a:srgbClr val="000000"/>
                </a:solidFill>
                <a:effectLst/>
                <a:latin typeface="inter-regular"/>
              </a:rPr>
              <a:t> as np  </a:t>
            </a:r>
          </a:p>
          <a:p>
            <a:pPr algn="just"/>
            <a:r>
              <a:rPr lang="en-US" b="0" i="0" dirty="0" err="1">
                <a:solidFill>
                  <a:srgbClr val="000000"/>
                </a:solidFill>
                <a:effectLst/>
                <a:latin typeface="inter-regular"/>
              </a:rPr>
              <a:t>arr</a:t>
            </a:r>
            <a:r>
              <a:rPr lang="en-US" b="0" i="0" dirty="0">
                <a:solidFill>
                  <a:srgbClr val="000000"/>
                </a:solidFill>
                <a:effectLst/>
                <a:latin typeface="inter-regular"/>
              </a:rPr>
              <a:t> = </a:t>
            </a:r>
            <a:r>
              <a:rPr lang="en-US" b="0" i="0" dirty="0" err="1">
                <a:solidFill>
                  <a:srgbClr val="000000"/>
                </a:solidFill>
                <a:effectLst/>
                <a:latin typeface="inter-regular"/>
              </a:rPr>
              <a:t>np.arange</a:t>
            </a:r>
            <a:r>
              <a:rPr lang="en-US" b="0" i="0" dirty="0">
                <a:solidFill>
                  <a:srgbClr val="000000"/>
                </a:solidFill>
                <a:effectLst/>
                <a:latin typeface="inter-regular"/>
              </a:rPr>
              <a:t>(0,10,2,float)  </a:t>
            </a:r>
          </a:p>
          <a:p>
            <a:pPr algn="just"/>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err="1">
                <a:solidFill>
                  <a:srgbClr val="000000"/>
                </a:solidFill>
                <a:effectLst/>
                <a:latin typeface="inter-regular"/>
              </a:rPr>
              <a:t>arr</a:t>
            </a:r>
            <a:r>
              <a:rPr lang="en-US" b="0" i="0" dirty="0">
                <a:solidFill>
                  <a:srgbClr val="000000"/>
                </a:solidFill>
                <a:effectLst/>
                <a:latin typeface="inter-regular"/>
              </a:rPr>
              <a:t>)  </a:t>
            </a:r>
          </a:p>
          <a:p>
            <a:pPr algn="just"/>
            <a:endParaRPr lang="en-US" dirty="0">
              <a:solidFill>
                <a:srgbClr val="000000"/>
              </a:solidFill>
              <a:latin typeface="inter-regular"/>
            </a:endParaRPr>
          </a:p>
          <a:p>
            <a:pPr algn="just"/>
            <a:r>
              <a:rPr lang="en-US" sz="2000" b="1" i="0" dirty="0">
                <a:solidFill>
                  <a:srgbClr val="000000"/>
                </a:solidFill>
                <a:effectLst/>
                <a:latin typeface="inter-regular"/>
              </a:rPr>
              <a:t>Output</a:t>
            </a:r>
            <a:endParaRPr lang="en-US" b="1" i="0" dirty="0">
              <a:solidFill>
                <a:srgbClr val="000000"/>
              </a:solidFill>
              <a:effectLst/>
              <a:latin typeface="inter-regular"/>
            </a:endParaRPr>
          </a:p>
          <a:p>
            <a:r>
              <a:rPr lang="en-IN" dirty="0"/>
              <a:t>[0. 2. 4. 6. 8.]</a:t>
            </a:r>
          </a:p>
          <a:p>
            <a:endParaRPr lang="en-IN" dirty="0"/>
          </a:p>
          <a:p>
            <a:r>
              <a:rPr lang="en-IN" b="1" dirty="0">
                <a:solidFill>
                  <a:srgbClr val="00B050"/>
                </a:solidFill>
              </a:rPr>
              <a:t>Example: 2</a:t>
            </a:r>
          </a:p>
          <a:p>
            <a:r>
              <a:rPr lang="en-US" sz="1800" b="1" i="0" dirty="0">
                <a:effectLst/>
                <a:latin typeface="inter-regular"/>
              </a:rPr>
              <a:t>Code</a:t>
            </a:r>
            <a:endParaRPr lang="en-US" b="1" i="0" dirty="0">
              <a:effectLst/>
              <a:latin typeface="inter-regular"/>
            </a:endParaRPr>
          </a:p>
          <a:p>
            <a:pPr algn="just"/>
            <a:r>
              <a:rPr lang="en-US" b="1" i="0" dirty="0">
                <a:solidFill>
                  <a:srgbClr val="006699"/>
                </a:solidFill>
                <a:effectLst/>
                <a:latin typeface="inter-regular"/>
              </a:rPr>
              <a:t>import</a:t>
            </a:r>
            <a:r>
              <a:rPr lang="en-US" b="0" i="0" dirty="0">
                <a:solidFill>
                  <a:srgbClr val="000000"/>
                </a:solidFill>
                <a:effectLst/>
                <a:latin typeface="inter-regular"/>
              </a:rPr>
              <a:t> </a:t>
            </a:r>
            <a:r>
              <a:rPr lang="en-US" b="0" i="0" dirty="0" err="1">
                <a:solidFill>
                  <a:srgbClr val="000000"/>
                </a:solidFill>
                <a:effectLst/>
                <a:latin typeface="inter-regular"/>
              </a:rPr>
              <a:t>numpy</a:t>
            </a:r>
            <a:r>
              <a:rPr lang="en-US" b="0" i="0" dirty="0">
                <a:solidFill>
                  <a:srgbClr val="000000"/>
                </a:solidFill>
                <a:effectLst/>
                <a:latin typeface="inter-regular"/>
              </a:rPr>
              <a:t> as np  </a:t>
            </a:r>
          </a:p>
          <a:p>
            <a:pPr algn="just"/>
            <a:r>
              <a:rPr lang="en-US" b="0" i="0" dirty="0" err="1">
                <a:solidFill>
                  <a:srgbClr val="000000"/>
                </a:solidFill>
                <a:effectLst/>
                <a:latin typeface="inter-regular"/>
              </a:rPr>
              <a:t>arr</a:t>
            </a:r>
            <a:r>
              <a:rPr lang="en-US" b="0" i="0" dirty="0">
                <a:solidFill>
                  <a:srgbClr val="000000"/>
                </a:solidFill>
                <a:effectLst/>
                <a:latin typeface="inter-regular"/>
              </a:rPr>
              <a:t> = </a:t>
            </a:r>
            <a:r>
              <a:rPr lang="en-US" b="0" i="0" dirty="0" err="1">
                <a:solidFill>
                  <a:srgbClr val="000000"/>
                </a:solidFill>
                <a:effectLst/>
                <a:latin typeface="inter-regular"/>
              </a:rPr>
              <a:t>np.arange</a:t>
            </a:r>
            <a:r>
              <a:rPr lang="en-US" b="0" i="0" dirty="0">
                <a:solidFill>
                  <a:srgbClr val="000000"/>
                </a:solidFill>
                <a:effectLst/>
                <a:latin typeface="inter-regular"/>
              </a:rPr>
              <a:t>(10,100,5,int)  </a:t>
            </a:r>
          </a:p>
          <a:p>
            <a:pPr algn="just"/>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"The array over the given range is "</a:t>
            </a:r>
            <a:r>
              <a:rPr lang="en-US" b="0" i="0" dirty="0">
                <a:solidFill>
                  <a:srgbClr val="000000"/>
                </a:solidFill>
                <a:effectLst/>
                <a:latin typeface="inter-regular"/>
              </a:rPr>
              <a:t>,</a:t>
            </a:r>
            <a:r>
              <a:rPr lang="en-US" b="0" i="0" dirty="0" err="1">
                <a:solidFill>
                  <a:srgbClr val="000000"/>
                </a:solidFill>
                <a:effectLst/>
                <a:latin typeface="inter-regular"/>
              </a:rPr>
              <a:t>arr</a:t>
            </a:r>
            <a:r>
              <a:rPr lang="en-US" b="0" i="0" dirty="0">
                <a:solidFill>
                  <a:srgbClr val="000000"/>
                </a:solidFill>
                <a:effectLst/>
                <a:latin typeface="inter-regular"/>
              </a:rPr>
              <a:t>)  </a:t>
            </a:r>
          </a:p>
          <a:p>
            <a:pPr algn="just"/>
            <a:endParaRPr lang="en-US" sz="1800" b="1" i="0" dirty="0">
              <a:solidFill>
                <a:srgbClr val="000000"/>
              </a:solidFill>
              <a:effectLst/>
              <a:latin typeface="inter-regular"/>
            </a:endParaRPr>
          </a:p>
          <a:p>
            <a:pPr algn="just"/>
            <a:r>
              <a:rPr lang="en-US" sz="1800" b="1" i="0" dirty="0">
                <a:solidFill>
                  <a:srgbClr val="000000"/>
                </a:solidFill>
                <a:effectLst/>
                <a:latin typeface="inter-regular"/>
              </a:rPr>
              <a:t>Output</a:t>
            </a:r>
            <a:endParaRPr lang="en-US" b="1" i="0" dirty="0">
              <a:solidFill>
                <a:srgbClr val="000000"/>
              </a:solidFill>
              <a:effectLst/>
              <a:latin typeface="inter-regular"/>
            </a:endParaRPr>
          </a:p>
          <a:p>
            <a:pPr algn="just"/>
            <a:r>
              <a:rPr lang="en-US" b="0" i="0" dirty="0">
                <a:solidFill>
                  <a:srgbClr val="000000"/>
                </a:solidFill>
                <a:effectLst/>
                <a:latin typeface="inter-regular"/>
              </a:rPr>
              <a:t>The array over the given range is  [10 15 20 25 30 35 40 45 50 55 60 65 70 75 80 85 90 95]</a:t>
            </a:r>
            <a:endParaRPr lang="en-IN" dirty="0"/>
          </a:p>
        </p:txBody>
      </p:sp>
      <p:sp>
        <p:nvSpPr>
          <p:cNvPr id="6" name="Content Placeholder 2">
            <a:extLst>
              <a:ext uri="{FF2B5EF4-FFF2-40B4-BE49-F238E27FC236}">
                <a16:creationId xmlns:a16="http://schemas.microsoft.com/office/drawing/2014/main" id="{21CF4F52-BF71-8452-5584-965C23AC56F7}"/>
              </a:ext>
            </a:extLst>
          </p:cNvPr>
          <p:cNvSpPr txBox="1">
            <a:spLocks/>
          </p:cNvSpPr>
          <p:nvPr/>
        </p:nvSpPr>
        <p:spPr>
          <a:xfrm>
            <a:off x="2045492" y="240426"/>
            <a:ext cx="9605963" cy="649287"/>
          </a:xfrm>
          <a:prstGeom prst="rect">
            <a:avLst/>
          </a:prstGeom>
        </p:spPr>
        <p:txBody>
          <a:bodyPr/>
          <a:lstStyle>
            <a:lvl1pPr marL="228600" indent="-228600" algn="ctr" defTabSz="914400" rtl="0" eaLnBrk="1" latinLnBrk="0" hangingPunct="1">
              <a:lnSpc>
                <a:spcPct val="90000"/>
              </a:lnSpc>
              <a:spcBef>
                <a:spcPts val="1000"/>
              </a:spcBef>
              <a:buFont typeface="Arial" panose="020B0604020202020204" pitchFamily="34" charset="0"/>
              <a:buNone/>
              <a:defRPr sz="2800" b="1" kern="1200">
                <a:solidFill>
                  <a:schemeClr val="bg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ea typeface="Arial Unicode MS" panose="020B0604020202020204" pitchFamily="34" charset="-128"/>
              </a:rPr>
              <a:t>Different NumPy Operations</a:t>
            </a:r>
            <a:endParaRPr lang="en-IN" dirty="0">
              <a:ea typeface="Arial Unicode MS" panose="020B0604020202020204" pitchFamily="34" charset="-128"/>
            </a:endParaRPr>
          </a:p>
        </p:txBody>
      </p:sp>
    </p:spTree>
    <p:extLst>
      <p:ext uri="{BB962C8B-B14F-4D97-AF65-F5344CB8AC3E}">
        <p14:creationId xmlns:p14="http://schemas.microsoft.com/office/powerpoint/2010/main" val="2612260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479E301-E249-9AD6-F688-FAD6F38E200A}"/>
              </a:ext>
            </a:extLst>
          </p:cNvPr>
          <p:cNvSpPr>
            <a:spLocks noGrp="1"/>
          </p:cNvSpPr>
          <p:nvPr>
            <p:ph sz="quarter" idx="10"/>
          </p:nvPr>
        </p:nvSpPr>
        <p:spPr>
          <a:xfrm>
            <a:off x="2045492" y="240426"/>
            <a:ext cx="9605963" cy="649287"/>
          </a:xfrm>
        </p:spPr>
        <p:txBody>
          <a:bodyPr/>
          <a:lstStyle/>
          <a:p>
            <a:r>
              <a:rPr lang="en-US" dirty="0">
                <a:ea typeface="Arial Unicode MS" panose="020B0604020202020204" pitchFamily="34" charset="-128"/>
              </a:rPr>
              <a:t>Different NumPy Operations</a:t>
            </a:r>
            <a:endParaRPr lang="en-IN" dirty="0">
              <a:ea typeface="Arial Unicode MS" panose="020B0604020202020204" pitchFamily="34" charset="-128"/>
            </a:endParaRPr>
          </a:p>
        </p:txBody>
      </p:sp>
      <p:sp>
        <p:nvSpPr>
          <p:cNvPr id="3" name="TextBox 2">
            <a:extLst>
              <a:ext uri="{FF2B5EF4-FFF2-40B4-BE49-F238E27FC236}">
                <a16:creationId xmlns:a16="http://schemas.microsoft.com/office/drawing/2014/main" id="{4AAEA519-B72F-7C35-EFE7-B06A6DEAA5FD}"/>
              </a:ext>
            </a:extLst>
          </p:cNvPr>
          <p:cNvSpPr txBox="1"/>
          <p:nvPr/>
        </p:nvSpPr>
        <p:spPr>
          <a:xfrm>
            <a:off x="1480929" y="1020872"/>
            <a:ext cx="10595113" cy="4242380"/>
          </a:xfrm>
          <a:prstGeom prst="rect">
            <a:avLst/>
          </a:prstGeom>
          <a:noFill/>
        </p:spPr>
        <p:txBody>
          <a:bodyPr wrap="square">
            <a:spAutoFit/>
          </a:bodyPr>
          <a:lstStyle/>
          <a:p>
            <a:pPr marL="0" marR="0" algn="just">
              <a:lnSpc>
                <a:spcPct val="107000"/>
              </a:lnSpc>
              <a:spcBef>
                <a:spcPts val="200"/>
              </a:spcBef>
              <a:spcAft>
                <a:spcPts val="0"/>
              </a:spcAft>
            </a:pPr>
            <a:r>
              <a:rPr lang="en-US" sz="2400" b="1" dirty="0" err="1">
                <a:solidFill>
                  <a:srgbClr val="610B4B"/>
                </a:solidFill>
                <a:effectLst/>
                <a:latin typeface="Helvetica" panose="020B0604020202020204" pitchFamily="34" charset="0"/>
                <a:ea typeface="Times New Roman" panose="02020603050405020304" pitchFamily="18" charset="0"/>
                <a:cs typeface="Times New Roman" panose="02020603050405020304" pitchFamily="18" charset="0"/>
              </a:rPr>
              <a:t>Vstack</a:t>
            </a:r>
            <a:r>
              <a:rPr lang="en-US" sz="2400" b="1" dirty="0">
                <a:solidFill>
                  <a:srgbClr val="610B4B"/>
                </a:solidFill>
                <a:effectLst/>
                <a:latin typeface="Helvetica" panose="020B0604020202020204" pitchFamily="34" charset="0"/>
                <a:ea typeface="Times New Roman" panose="02020603050405020304" pitchFamily="18" charset="0"/>
                <a:cs typeface="Times New Roman" panose="02020603050405020304" pitchFamily="18" charset="0"/>
              </a:rPr>
              <a:t>() and </a:t>
            </a:r>
            <a:r>
              <a:rPr lang="en-US" sz="2400" b="1" dirty="0" err="1">
                <a:solidFill>
                  <a:srgbClr val="610B4B"/>
                </a:solidFill>
                <a:effectLst/>
                <a:latin typeface="Helvetica" panose="020B0604020202020204" pitchFamily="34" charset="0"/>
                <a:ea typeface="Times New Roman" panose="02020603050405020304" pitchFamily="18" charset="0"/>
                <a:cs typeface="Times New Roman" panose="02020603050405020304" pitchFamily="18" charset="0"/>
              </a:rPr>
              <a:t>Hstack</a:t>
            </a:r>
            <a:r>
              <a:rPr lang="en-US" sz="2400" b="1" dirty="0">
                <a:solidFill>
                  <a:srgbClr val="610B4B"/>
                </a:solidFill>
                <a:effectLst/>
                <a:latin typeface="Helvetica" panose="020B0604020202020204" pitchFamily="34" charset="0"/>
                <a:ea typeface="Times New Roman" panose="02020603050405020304" pitchFamily="18" charset="0"/>
                <a:cs typeface="Times New Roman" panose="02020603050405020304" pitchFamily="18" charset="0"/>
              </a:rPr>
              <a:t>()</a:t>
            </a:r>
            <a:endParaRPr lang="en-US"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just"/>
            <a:r>
              <a:rPr lang="en-US" sz="1800" dirty="0">
                <a:solidFill>
                  <a:srgbClr val="333333"/>
                </a:solidFill>
                <a:effectLst/>
                <a:latin typeface="Segoe UI" panose="020B0502040204020203" pitchFamily="34" charset="0"/>
                <a:ea typeface="Times New Roman" panose="02020603050405020304" pitchFamily="18" charset="0"/>
              </a:rPr>
              <a:t>We can use the </a:t>
            </a:r>
            <a:r>
              <a:rPr lang="en-US" sz="1800" dirty="0" err="1">
                <a:solidFill>
                  <a:srgbClr val="333333"/>
                </a:solidFill>
                <a:effectLst/>
                <a:latin typeface="Segoe UI" panose="020B0502040204020203" pitchFamily="34" charset="0"/>
                <a:ea typeface="Times New Roman" panose="02020603050405020304" pitchFamily="18" charset="0"/>
              </a:rPr>
              <a:t>vstack</a:t>
            </a:r>
            <a:r>
              <a:rPr lang="en-US" sz="1800" dirty="0">
                <a:solidFill>
                  <a:srgbClr val="333333"/>
                </a:solidFill>
                <a:effectLst/>
                <a:latin typeface="Segoe UI" panose="020B0502040204020203" pitchFamily="34" charset="0"/>
                <a:ea typeface="Times New Roman" panose="02020603050405020304" pitchFamily="18" charset="0"/>
              </a:rPr>
              <a:t>() function to vertically stack two arrays and </a:t>
            </a:r>
            <a:r>
              <a:rPr lang="en-US" sz="1800" dirty="0" err="1">
                <a:solidFill>
                  <a:srgbClr val="333333"/>
                </a:solidFill>
                <a:effectLst/>
                <a:latin typeface="Segoe UI" panose="020B0502040204020203" pitchFamily="34" charset="0"/>
                <a:ea typeface="Times New Roman" panose="02020603050405020304" pitchFamily="18" charset="0"/>
              </a:rPr>
              <a:t>hstack</a:t>
            </a:r>
            <a:r>
              <a:rPr lang="en-US" sz="1800" dirty="0">
                <a:solidFill>
                  <a:srgbClr val="333333"/>
                </a:solidFill>
                <a:effectLst/>
                <a:latin typeface="Segoe UI" panose="020B0502040204020203" pitchFamily="34" charset="0"/>
                <a:ea typeface="Times New Roman" panose="02020603050405020304" pitchFamily="18" charset="0"/>
              </a:rPr>
              <a:t>() to stack two or more arrays horizontally. Let's practice with several instances.</a:t>
            </a:r>
            <a:endParaRPr lang="en-US" sz="1800" dirty="0">
              <a:effectLst/>
              <a:latin typeface="Times New Roman" panose="02020603050405020304" pitchFamily="18" charset="0"/>
              <a:ea typeface="Times New Roman" panose="02020603050405020304" pitchFamily="18" charset="0"/>
            </a:endParaRPr>
          </a:p>
          <a:p>
            <a:pPr marL="0" marR="0" algn="just"/>
            <a:r>
              <a:rPr lang="en-US" sz="1800" b="1" dirty="0">
                <a:solidFill>
                  <a:srgbClr val="333333"/>
                </a:solidFill>
                <a:effectLst/>
                <a:latin typeface="Segoe UI" panose="020B0502040204020203" pitchFamily="34" charset="0"/>
                <a:ea typeface="Times New Roman" panose="02020603050405020304" pitchFamily="18" charset="0"/>
              </a:rPr>
              <a:t>Code</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800" dirty="0">
                <a:solidFill>
                  <a:srgbClr val="008200"/>
                </a:solidFill>
                <a:effectLst/>
                <a:latin typeface="Segoe UI" panose="020B0502040204020203" pitchFamily="34" charset="0"/>
                <a:ea typeface="Times New Roman" panose="02020603050405020304" pitchFamily="18" charset="0"/>
              </a:rPr>
              <a:t># Python program to stack two arrays</a:t>
            </a:r>
            <a:r>
              <a:rPr lang="en-US" sz="1800" dirty="0">
                <a:solidFill>
                  <a:srgbClr val="000000"/>
                </a:solidFill>
                <a:effectLst/>
                <a:latin typeface="Segoe UI" panose="020B0502040204020203"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ts val="1875"/>
              </a:lnSpc>
            </a:pPr>
            <a:r>
              <a:rPr lang="en-US" sz="1800" dirty="0">
                <a:solidFill>
                  <a:srgbClr val="000000"/>
                </a:solidFill>
                <a:effectLst/>
                <a:latin typeface="Segoe UI" panose="020B0502040204020203" pitchFamily="34" charset="0"/>
                <a:ea typeface="Times New Roman" panose="02020603050405020304" pitchFamily="18" charset="0"/>
              </a:rPr>
              <a:t>array1 = </a:t>
            </a:r>
            <a:r>
              <a:rPr lang="en-US" sz="1800" dirty="0" err="1">
                <a:solidFill>
                  <a:srgbClr val="000000"/>
                </a:solidFill>
                <a:effectLst/>
                <a:latin typeface="Segoe UI" panose="020B0502040204020203" pitchFamily="34" charset="0"/>
                <a:ea typeface="Times New Roman" panose="02020603050405020304" pitchFamily="18" charset="0"/>
              </a:rPr>
              <a:t>np.array</a:t>
            </a:r>
            <a:r>
              <a:rPr lang="en-US" sz="1800" dirty="0">
                <a:solidFill>
                  <a:srgbClr val="000000"/>
                </a:solidFill>
                <a:effectLst/>
                <a:latin typeface="Segoe UI" panose="020B0502040204020203" pitchFamily="34" charset="0"/>
                <a:ea typeface="Times New Roman" panose="02020603050405020304" pitchFamily="18" charset="0"/>
              </a:rPr>
              <a:t>([[2,3,4,5],[4,3,5,3]]) 			</a:t>
            </a:r>
            <a:r>
              <a:rPr lang="en-US" sz="1800" b="1" dirty="0">
                <a:solidFill>
                  <a:srgbClr val="333333"/>
                </a:solidFill>
                <a:effectLst/>
                <a:latin typeface="Segoe UI" panose="020B0502040204020203" pitchFamily="34" charset="0"/>
                <a:ea typeface="Times New Roman" panose="02020603050405020304" pitchFamily="18" charset="0"/>
              </a:rPr>
              <a:t>Output</a:t>
            </a:r>
            <a:r>
              <a:rPr lang="en-US" sz="1800" dirty="0">
                <a:solidFill>
                  <a:srgbClr val="000000"/>
                </a:solidFill>
                <a:effectLst/>
                <a:latin typeface="Segoe UI" panose="020B0502040204020203"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array2 = </a:t>
            </a:r>
            <a:r>
              <a:rPr lang="en-US" sz="16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np.array</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([[6,3,5,2],[8,2,5,8]])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dirty="0">
                <a:solidFill>
                  <a:srgbClr val="000000"/>
                </a:solidFill>
                <a:effectLst/>
                <a:latin typeface="Segoe UI" panose="020B0502040204020203"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dirty="0">
                <a:solidFill>
                  <a:srgbClr val="008200"/>
                </a:solidFill>
                <a:effectLst/>
                <a:latin typeface="Segoe UI" panose="020B0502040204020203" pitchFamily="34" charset="0"/>
                <a:ea typeface="Calibri" panose="020F0502020204030204" pitchFamily="34" charset="0"/>
                <a:cs typeface="Times New Roman" panose="02020603050405020304" pitchFamily="18" charset="0"/>
              </a:rPr>
              <a:t># Vertical stacking</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dirty="0">
                <a:solidFill>
                  <a:srgbClr val="000000"/>
                </a:solidFill>
                <a:effectLst/>
                <a:latin typeface="Segoe UI" panose="020B0502040204020203" pitchFamily="34" charset="0"/>
                <a:ea typeface="Times New Roman" panose="02020603050405020304" pitchFamily="18" charset="0"/>
              </a:rPr>
              <a:t>array = </a:t>
            </a:r>
            <a:r>
              <a:rPr lang="en-US" sz="1800" dirty="0" err="1">
                <a:solidFill>
                  <a:srgbClr val="000000"/>
                </a:solidFill>
                <a:effectLst/>
                <a:latin typeface="Segoe UI" panose="020B0502040204020203" pitchFamily="34" charset="0"/>
                <a:ea typeface="Times New Roman" panose="02020603050405020304" pitchFamily="18" charset="0"/>
              </a:rPr>
              <a:t>np.vstack</a:t>
            </a:r>
            <a:r>
              <a:rPr lang="en-US" sz="1800" dirty="0">
                <a:solidFill>
                  <a:srgbClr val="000000"/>
                </a:solidFill>
                <a:effectLst/>
                <a:latin typeface="Segoe UI" panose="020B0502040204020203" pitchFamily="34" charset="0"/>
                <a:ea typeface="Times New Roman" panose="02020603050405020304" pitchFamily="18" charset="0"/>
              </a:rPr>
              <a:t>((array1, array2))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b="1"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print</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t>
            </a:r>
            <a:r>
              <a:rPr lang="en-US" sz="16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rPr>
              <a:t>"Vertically stacked: \n"</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array)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875"/>
              </a:lnSpc>
              <a:spcBef>
                <a:spcPts val="0"/>
              </a:spcBef>
              <a:spcAft>
                <a:spcPts val="0"/>
              </a:spcAft>
            </a:pPr>
            <a:r>
              <a:rPr lang="en-US" sz="1800" dirty="0">
                <a:solidFill>
                  <a:srgbClr val="000000"/>
                </a:solidFill>
                <a:effectLst/>
                <a:latin typeface="Segoe UI" panose="020B0502040204020203"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dirty="0">
                <a:solidFill>
                  <a:srgbClr val="008200"/>
                </a:solidFill>
                <a:effectLst/>
                <a:latin typeface="Segoe UI" panose="020B0502040204020203" pitchFamily="34" charset="0"/>
                <a:ea typeface="Calibri" panose="020F0502020204030204" pitchFamily="34" charset="0"/>
                <a:cs typeface="Times New Roman" panose="02020603050405020304" pitchFamily="18" charset="0"/>
              </a:rPr>
              <a:t># Horizontal stacking</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dirty="0">
                <a:solidFill>
                  <a:srgbClr val="000000"/>
                </a:solidFill>
                <a:effectLst/>
                <a:latin typeface="Segoe UI" panose="020B0502040204020203" pitchFamily="34" charset="0"/>
                <a:ea typeface="Times New Roman" panose="02020603050405020304" pitchFamily="18" charset="0"/>
              </a:rPr>
              <a:t>array = </a:t>
            </a:r>
            <a:r>
              <a:rPr lang="en-US" sz="1800" dirty="0" err="1">
                <a:solidFill>
                  <a:srgbClr val="000000"/>
                </a:solidFill>
                <a:effectLst/>
                <a:latin typeface="Segoe UI" panose="020B0502040204020203" pitchFamily="34" charset="0"/>
                <a:ea typeface="Times New Roman" panose="02020603050405020304" pitchFamily="18" charset="0"/>
              </a:rPr>
              <a:t>np.hstack</a:t>
            </a:r>
            <a:r>
              <a:rPr lang="en-US" sz="1800" dirty="0">
                <a:solidFill>
                  <a:srgbClr val="000000"/>
                </a:solidFill>
                <a:effectLst/>
                <a:latin typeface="Segoe UI" panose="020B0502040204020203" pitchFamily="34" charset="0"/>
                <a:ea typeface="Times New Roman" panose="02020603050405020304" pitchFamily="18" charset="0"/>
              </a:rPr>
              <a:t>((array1, array2))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b="1"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print</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t>
            </a:r>
            <a:r>
              <a:rPr lang="en-US" sz="16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rPr>
              <a:t>"Horizontally stacked: \n"</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array)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F63CB23C-129F-DC6C-162F-C64B3461CAC8}"/>
              </a:ext>
            </a:extLst>
          </p:cNvPr>
          <p:cNvPicPr>
            <a:picLocks noChangeAspect="1"/>
          </p:cNvPicPr>
          <p:nvPr/>
        </p:nvPicPr>
        <p:blipFill rotWithShape="1">
          <a:blip r:embed="rId2"/>
          <a:srcRect r="67674"/>
          <a:stretch/>
        </p:blipFill>
        <p:spPr>
          <a:xfrm>
            <a:off x="7807196" y="3130826"/>
            <a:ext cx="3844259" cy="2133744"/>
          </a:xfrm>
          <a:prstGeom prst="rect">
            <a:avLst/>
          </a:prstGeom>
        </p:spPr>
      </p:pic>
    </p:spTree>
    <p:extLst>
      <p:ext uri="{BB962C8B-B14F-4D97-AF65-F5344CB8AC3E}">
        <p14:creationId xmlns:p14="http://schemas.microsoft.com/office/powerpoint/2010/main" val="2870983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479E301-E249-9AD6-F688-FAD6F38E200A}"/>
              </a:ext>
            </a:extLst>
          </p:cNvPr>
          <p:cNvSpPr>
            <a:spLocks noGrp="1"/>
          </p:cNvSpPr>
          <p:nvPr>
            <p:ph sz="quarter" idx="10"/>
          </p:nvPr>
        </p:nvSpPr>
        <p:spPr>
          <a:xfrm>
            <a:off x="2045492" y="240426"/>
            <a:ext cx="9605963" cy="649287"/>
          </a:xfrm>
        </p:spPr>
        <p:txBody>
          <a:bodyPr/>
          <a:lstStyle/>
          <a:p>
            <a:r>
              <a:rPr lang="en-US" dirty="0">
                <a:ea typeface="Arial Unicode MS" panose="020B0604020202020204" pitchFamily="34" charset="-128"/>
              </a:rPr>
              <a:t>Different NumPy Operations</a:t>
            </a:r>
            <a:endParaRPr lang="en-IN" dirty="0">
              <a:ea typeface="Arial Unicode MS" panose="020B0604020202020204" pitchFamily="34" charset="-128"/>
            </a:endParaRPr>
          </a:p>
        </p:txBody>
      </p:sp>
      <p:sp>
        <p:nvSpPr>
          <p:cNvPr id="6" name="TextBox 5">
            <a:extLst>
              <a:ext uri="{FF2B5EF4-FFF2-40B4-BE49-F238E27FC236}">
                <a16:creationId xmlns:a16="http://schemas.microsoft.com/office/drawing/2014/main" id="{22A8B3EB-AFB7-F76C-5528-4BF25A5CF2ED}"/>
              </a:ext>
            </a:extLst>
          </p:cNvPr>
          <p:cNvSpPr txBox="1"/>
          <p:nvPr/>
        </p:nvSpPr>
        <p:spPr>
          <a:xfrm>
            <a:off x="1488384" y="1072224"/>
            <a:ext cx="10309364" cy="5215595"/>
          </a:xfrm>
          <a:prstGeom prst="rect">
            <a:avLst/>
          </a:prstGeom>
          <a:noFill/>
        </p:spPr>
        <p:txBody>
          <a:bodyPr wrap="square">
            <a:spAutoFit/>
          </a:bodyPr>
          <a:lstStyle/>
          <a:p>
            <a:pPr marL="0" marR="0" algn="ctr">
              <a:lnSpc>
                <a:spcPct val="107000"/>
              </a:lnSpc>
              <a:spcBef>
                <a:spcPts val="200"/>
              </a:spcBef>
              <a:spcAft>
                <a:spcPts val="0"/>
              </a:spcAft>
            </a:pPr>
            <a:r>
              <a:rPr lang="en-US" sz="3200" b="1" dirty="0">
                <a:solidFill>
                  <a:srgbClr val="610B38"/>
                </a:solidFill>
                <a:effectLst/>
                <a:latin typeface="Helvetica" panose="020B0604020202020204" pitchFamily="34" charset="0"/>
                <a:ea typeface="Times New Roman" panose="02020603050405020304" pitchFamily="18" charset="0"/>
                <a:cs typeface="Times New Roman" panose="02020603050405020304" pitchFamily="18" charset="0"/>
              </a:rPr>
              <a:t>Operations on </a:t>
            </a:r>
            <a:r>
              <a:rPr lang="en-US" sz="3200" b="1" dirty="0" err="1">
                <a:solidFill>
                  <a:srgbClr val="610B38"/>
                </a:solidFill>
                <a:effectLst/>
                <a:latin typeface="Helvetica" panose="020B0604020202020204" pitchFamily="34" charset="0"/>
                <a:ea typeface="Times New Roman" panose="02020603050405020304" pitchFamily="18" charset="0"/>
                <a:cs typeface="Times New Roman" panose="02020603050405020304" pitchFamily="18" charset="0"/>
              </a:rPr>
              <a:t>Numpy</a:t>
            </a:r>
            <a:r>
              <a:rPr lang="en-US" sz="3200" b="1" dirty="0">
                <a:solidFill>
                  <a:srgbClr val="610B38"/>
                </a:solidFill>
                <a:effectLst/>
                <a:latin typeface="Helvetica" panose="020B0604020202020204" pitchFamily="34" charset="0"/>
                <a:ea typeface="Times New Roman" panose="02020603050405020304" pitchFamily="18" charset="0"/>
                <a:cs typeface="Times New Roman" panose="02020603050405020304" pitchFamily="18" charset="0"/>
              </a:rPr>
              <a:t> Array</a:t>
            </a:r>
            <a:endParaRPr lang="en-US" sz="20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just">
              <a:lnSpc>
                <a:spcPct val="107000"/>
              </a:lnSpc>
              <a:spcBef>
                <a:spcPts val="200"/>
              </a:spcBef>
              <a:spcAft>
                <a:spcPts val="0"/>
              </a:spcAft>
            </a:pPr>
            <a:r>
              <a:rPr lang="en-US" sz="2400" b="1" dirty="0">
                <a:solidFill>
                  <a:srgbClr val="610B4B"/>
                </a:solidFill>
                <a:effectLst/>
                <a:latin typeface="Helvetica" panose="020B0604020202020204" pitchFamily="34" charset="0"/>
                <a:ea typeface="Times New Roman" panose="02020603050405020304" pitchFamily="18" charset="0"/>
                <a:cs typeface="Times New Roman" panose="02020603050405020304" pitchFamily="18" charset="0"/>
              </a:rPr>
              <a:t> Arithmetic Operations</a:t>
            </a:r>
            <a:endParaRPr lang="en-US"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just"/>
            <a:r>
              <a:rPr lang="en-US" sz="1800" b="1" dirty="0">
                <a:solidFill>
                  <a:srgbClr val="333333"/>
                </a:solidFill>
                <a:effectLst/>
                <a:latin typeface="Segoe UI" panose="020B0502040204020203" pitchFamily="34" charset="0"/>
                <a:ea typeface="Times New Roman" panose="02020603050405020304" pitchFamily="18" charset="0"/>
              </a:rPr>
              <a:t>Code</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800" dirty="0">
                <a:solidFill>
                  <a:srgbClr val="008200"/>
                </a:solidFill>
                <a:effectLst/>
                <a:latin typeface="Segoe UI" panose="020B0502040204020203" pitchFamily="34" charset="0"/>
                <a:ea typeface="Times New Roman" panose="02020603050405020304" pitchFamily="18" charset="0"/>
              </a:rPr>
              <a:t># Python program to perform arithmetic operations on the </a:t>
            </a:r>
            <a:r>
              <a:rPr lang="en-US" sz="1800" dirty="0" err="1">
                <a:solidFill>
                  <a:srgbClr val="008200"/>
                </a:solidFill>
                <a:effectLst/>
                <a:latin typeface="Segoe UI" panose="020B0502040204020203" pitchFamily="34" charset="0"/>
                <a:ea typeface="Times New Roman" panose="02020603050405020304" pitchFamily="18" charset="0"/>
              </a:rPr>
              <a:t>Numpy</a:t>
            </a:r>
            <a:r>
              <a:rPr lang="en-US" sz="1800" dirty="0">
                <a:solidFill>
                  <a:srgbClr val="008200"/>
                </a:solidFill>
                <a:effectLst/>
                <a:latin typeface="Segoe UI" panose="020B0502040204020203" pitchFamily="34" charset="0"/>
                <a:ea typeface="Times New Roman" panose="02020603050405020304" pitchFamily="18" charset="0"/>
              </a:rPr>
              <a:t> arrays</a:t>
            </a:r>
            <a:r>
              <a:rPr lang="en-US" sz="1800" dirty="0">
                <a:solidFill>
                  <a:srgbClr val="000000"/>
                </a:solidFill>
                <a:effectLst/>
                <a:latin typeface="Segoe UI" panose="020B0502040204020203"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b="1" dirty="0">
                <a:solidFill>
                  <a:srgbClr val="006699"/>
                </a:solidFill>
                <a:effectLst/>
                <a:latin typeface="Segoe UI" panose="020B0502040204020203" pitchFamily="34" charset="0"/>
                <a:ea typeface="Times New Roman" panose="02020603050405020304" pitchFamily="18" charset="0"/>
              </a:rPr>
              <a:t>import</a:t>
            </a:r>
            <a:r>
              <a:rPr lang="en-US" sz="1800" dirty="0">
                <a:solidFill>
                  <a:srgbClr val="000000"/>
                </a:solidFill>
                <a:effectLst/>
                <a:latin typeface="Segoe UI" panose="020B0502040204020203" pitchFamily="34" charset="0"/>
                <a:ea typeface="Times New Roman" panose="02020603050405020304" pitchFamily="18" charset="0"/>
              </a:rPr>
              <a:t> </a:t>
            </a:r>
            <a:r>
              <a:rPr lang="en-US" sz="1800" dirty="0" err="1">
                <a:solidFill>
                  <a:srgbClr val="000000"/>
                </a:solidFill>
                <a:effectLst/>
                <a:latin typeface="Segoe UI" panose="020B0502040204020203" pitchFamily="34" charset="0"/>
                <a:ea typeface="Times New Roman" panose="02020603050405020304" pitchFamily="18" charset="0"/>
              </a:rPr>
              <a:t>numpy</a:t>
            </a:r>
            <a:r>
              <a:rPr lang="en-US" sz="1800" dirty="0">
                <a:solidFill>
                  <a:srgbClr val="000000"/>
                </a:solidFill>
                <a:effectLst/>
                <a:latin typeface="Segoe UI" panose="020B0502040204020203" pitchFamily="34" charset="0"/>
                <a:ea typeface="Times New Roman" panose="02020603050405020304" pitchFamily="18" charset="0"/>
              </a:rPr>
              <a:t> as np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dirty="0">
                <a:solidFill>
                  <a:srgbClr val="008200"/>
                </a:solidFill>
                <a:effectLst/>
                <a:latin typeface="Segoe UI" panose="020B0502040204020203" pitchFamily="34" charset="0"/>
                <a:ea typeface="Times New Roman" panose="02020603050405020304" pitchFamily="18" charset="0"/>
              </a:rPr>
              <a:t># Initializing our array</a:t>
            </a:r>
            <a:r>
              <a:rPr lang="en-US" sz="1800" dirty="0">
                <a:solidFill>
                  <a:srgbClr val="000000"/>
                </a:solidFill>
                <a:effectLst/>
                <a:latin typeface="Segoe UI" panose="020B0502040204020203"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array1 = </a:t>
            </a:r>
            <a:r>
              <a:rPr lang="en-US" sz="16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np.arange</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(9, </a:t>
            </a:r>
            <a:r>
              <a:rPr lang="en-US" sz="16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dtype</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 </a:t>
            </a:r>
            <a:r>
              <a:rPr lang="en-US" sz="16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np.float</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_).reshape(3, 3)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b="1" dirty="0">
                <a:solidFill>
                  <a:srgbClr val="006699"/>
                </a:solidFill>
                <a:effectLst/>
                <a:latin typeface="Segoe UI" panose="020B0502040204020203" pitchFamily="34" charset="0"/>
                <a:ea typeface="Times New Roman" panose="02020603050405020304" pitchFamily="18" charset="0"/>
              </a:rPr>
              <a:t>print</a:t>
            </a:r>
            <a:r>
              <a:rPr lang="en-US" sz="1800" dirty="0">
                <a:solidFill>
                  <a:srgbClr val="000000"/>
                </a:solidFill>
                <a:effectLst/>
                <a:latin typeface="Segoe UI" panose="020B0502040204020203" pitchFamily="34" charset="0"/>
                <a:ea typeface="Times New Roman" panose="02020603050405020304" pitchFamily="18" charset="0"/>
              </a:rPr>
              <a:t>(</a:t>
            </a:r>
            <a:r>
              <a:rPr lang="en-US" sz="1800" dirty="0">
                <a:solidFill>
                  <a:srgbClr val="0000FF"/>
                </a:solidFill>
                <a:effectLst/>
                <a:latin typeface="Segoe UI" panose="020B0502040204020203" pitchFamily="34" charset="0"/>
                <a:ea typeface="Times New Roman" panose="02020603050405020304" pitchFamily="18" charset="0"/>
              </a:rPr>
              <a:t>'First Array:'</a:t>
            </a:r>
            <a:r>
              <a:rPr lang="en-US" sz="1800" dirty="0">
                <a:solidFill>
                  <a:srgbClr val="000000"/>
                </a:solidFill>
                <a:effectLst/>
                <a:latin typeface="Segoe UI" panose="020B0502040204020203"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b="1"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print</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(array1)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dirty="0">
                <a:solidFill>
                  <a:srgbClr val="000000"/>
                </a:solidFill>
                <a:effectLst/>
                <a:latin typeface="Segoe UI" panose="020B0502040204020203"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b="1"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print</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t>
            </a:r>
            <a:r>
              <a:rPr lang="en-US" sz="16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rPr>
              <a:t>'Second array:'</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dirty="0">
                <a:solidFill>
                  <a:srgbClr val="000000"/>
                </a:solidFill>
                <a:effectLst/>
                <a:latin typeface="Segoe UI" panose="020B0502040204020203" pitchFamily="34" charset="0"/>
                <a:ea typeface="Times New Roman" panose="02020603050405020304" pitchFamily="18" charset="0"/>
              </a:rPr>
              <a:t>array2 = </a:t>
            </a:r>
            <a:r>
              <a:rPr lang="en-US" sz="1800" dirty="0" err="1">
                <a:solidFill>
                  <a:srgbClr val="000000"/>
                </a:solidFill>
                <a:effectLst/>
                <a:latin typeface="Segoe UI" panose="020B0502040204020203" pitchFamily="34" charset="0"/>
                <a:ea typeface="Times New Roman" panose="02020603050405020304" pitchFamily="18" charset="0"/>
              </a:rPr>
              <a:t>np.arange</a:t>
            </a:r>
            <a:r>
              <a:rPr lang="en-US" sz="1800" dirty="0">
                <a:solidFill>
                  <a:srgbClr val="000000"/>
                </a:solidFill>
                <a:effectLst/>
                <a:latin typeface="Segoe UI" panose="020B0502040204020203" pitchFamily="34" charset="0"/>
                <a:ea typeface="Times New Roman" panose="02020603050405020304" pitchFamily="18" charset="0"/>
              </a:rPr>
              <a:t>(11,20, </a:t>
            </a:r>
            <a:r>
              <a:rPr lang="en-US" sz="1800" dirty="0" err="1">
                <a:solidFill>
                  <a:srgbClr val="000000"/>
                </a:solidFill>
                <a:effectLst/>
                <a:latin typeface="Segoe UI" panose="020B0502040204020203" pitchFamily="34" charset="0"/>
                <a:ea typeface="Times New Roman" panose="02020603050405020304" pitchFamily="18" charset="0"/>
              </a:rPr>
              <a:t>dtype</a:t>
            </a:r>
            <a:r>
              <a:rPr lang="en-US" sz="1800" dirty="0">
                <a:solidFill>
                  <a:srgbClr val="000000"/>
                </a:solidFill>
                <a:effectLst/>
                <a:latin typeface="Segoe UI" panose="020B0502040204020203" pitchFamily="34" charset="0"/>
                <a:ea typeface="Times New Roman" panose="02020603050405020304" pitchFamily="18" charset="0"/>
              </a:rPr>
              <a:t> = </a:t>
            </a:r>
            <a:r>
              <a:rPr lang="en-US" sz="1800" dirty="0" err="1">
                <a:solidFill>
                  <a:srgbClr val="000000"/>
                </a:solidFill>
                <a:effectLst/>
                <a:latin typeface="Segoe UI" panose="020B0502040204020203" pitchFamily="34" charset="0"/>
                <a:ea typeface="Times New Roman" panose="02020603050405020304" pitchFamily="18" charset="0"/>
              </a:rPr>
              <a:t>np.float</a:t>
            </a:r>
            <a:r>
              <a:rPr lang="en-US" sz="1800" dirty="0">
                <a:solidFill>
                  <a:srgbClr val="000000"/>
                </a:solidFill>
                <a:effectLst/>
                <a:latin typeface="Segoe UI" panose="020B0502040204020203" pitchFamily="34" charset="0"/>
                <a:ea typeface="Times New Roman" panose="02020603050405020304" pitchFamily="18" charset="0"/>
              </a:rPr>
              <a:t>_).reshape(3, 3)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b="1"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print</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(array2)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gn="just">
              <a:lnSpc>
                <a:spcPts val="1875"/>
              </a:lnSpc>
              <a:spcBef>
                <a:spcPts val="0"/>
              </a:spcBef>
              <a:spcAft>
                <a:spcPts val="0"/>
              </a:spcAft>
            </a:pPr>
            <a:r>
              <a:rPr lang="en-US" sz="1800" dirty="0">
                <a:solidFill>
                  <a:srgbClr val="000000"/>
                </a:solidFill>
                <a:effectLst/>
                <a:latin typeface="Segoe UI" panose="020B0502040204020203"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b="1"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print</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t>
            </a:r>
            <a:r>
              <a:rPr lang="en-US" sz="16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rPr>
              <a:t>'\</a:t>
            </a:r>
            <a:r>
              <a:rPr lang="en-US" sz="1600" dirty="0" err="1">
                <a:solidFill>
                  <a:srgbClr val="0000FF"/>
                </a:solidFill>
                <a:effectLst/>
                <a:latin typeface="Segoe UI" panose="020B0502040204020203" pitchFamily="34" charset="0"/>
                <a:ea typeface="Calibri" panose="020F0502020204030204" pitchFamily="34" charset="0"/>
                <a:cs typeface="Times New Roman" panose="02020603050405020304" pitchFamily="18" charset="0"/>
              </a:rPr>
              <a:t>nAdding</a:t>
            </a:r>
            <a:r>
              <a:rPr lang="en-US" sz="16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rPr>
              <a:t> two arrays:'</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b="1" dirty="0">
                <a:solidFill>
                  <a:srgbClr val="006699"/>
                </a:solidFill>
                <a:effectLst/>
                <a:latin typeface="Segoe UI" panose="020B0502040204020203" pitchFamily="34" charset="0"/>
                <a:ea typeface="Times New Roman" panose="02020603050405020304" pitchFamily="18" charset="0"/>
              </a:rPr>
              <a:t>print</a:t>
            </a:r>
            <a:r>
              <a:rPr lang="en-US" sz="1800" dirty="0">
                <a:solidFill>
                  <a:srgbClr val="000000"/>
                </a:solidFill>
                <a:effectLst/>
                <a:latin typeface="Segoe UI" panose="020B0502040204020203" pitchFamily="34" charset="0"/>
                <a:ea typeface="Times New Roman" panose="02020603050405020304" pitchFamily="18" charset="0"/>
              </a:rPr>
              <a:t>(</a:t>
            </a:r>
            <a:r>
              <a:rPr lang="en-US" sz="1800" dirty="0" err="1">
                <a:solidFill>
                  <a:srgbClr val="000000"/>
                </a:solidFill>
                <a:effectLst/>
                <a:latin typeface="Segoe UI" panose="020B0502040204020203" pitchFamily="34" charset="0"/>
                <a:ea typeface="Times New Roman" panose="02020603050405020304" pitchFamily="18" charset="0"/>
              </a:rPr>
              <a:t>np.add</a:t>
            </a:r>
            <a:r>
              <a:rPr lang="en-US" sz="1800" dirty="0">
                <a:solidFill>
                  <a:srgbClr val="000000"/>
                </a:solidFill>
                <a:effectLst/>
                <a:latin typeface="Segoe UI" panose="020B0502040204020203" pitchFamily="34" charset="0"/>
                <a:ea typeface="Times New Roman" panose="02020603050405020304" pitchFamily="18" charset="0"/>
              </a:rPr>
              <a:t>(array1, array2))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57210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479E301-E249-9AD6-F688-FAD6F38E200A}"/>
              </a:ext>
            </a:extLst>
          </p:cNvPr>
          <p:cNvSpPr>
            <a:spLocks noGrp="1"/>
          </p:cNvSpPr>
          <p:nvPr>
            <p:ph sz="quarter" idx="10"/>
          </p:nvPr>
        </p:nvSpPr>
        <p:spPr>
          <a:xfrm>
            <a:off x="2045492" y="240426"/>
            <a:ext cx="9605963" cy="649287"/>
          </a:xfrm>
        </p:spPr>
        <p:txBody>
          <a:bodyPr/>
          <a:lstStyle/>
          <a:p>
            <a:r>
              <a:rPr lang="en-US" dirty="0">
                <a:ea typeface="Arial Unicode MS" panose="020B0604020202020204" pitchFamily="34" charset="-128"/>
              </a:rPr>
              <a:t>Different NumPy Operations</a:t>
            </a:r>
            <a:endParaRPr lang="en-IN" dirty="0">
              <a:ea typeface="Arial Unicode MS" panose="020B0604020202020204" pitchFamily="34" charset="-128"/>
            </a:endParaRPr>
          </a:p>
        </p:txBody>
      </p:sp>
      <p:sp>
        <p:nvSpPr>
          <p:cNvPr id="3" name="TextBox 2">
            <a:extLst>
              <a:ext uri="{FF2B5EF4-FFF2-40B4-BE49-F238E27FC236}">
                <a16:creationId xmlns:a16="http://schemas.microsoft.com/office/drawing/2014/main" id="{19953935-5D47-0ECB-F69A-4FCAECCB35D3}"/>
              </a:ext>
            </a:extLst>
          </p:cNvPr>
          <p:cNvSpPr txBox="1"/>
          <p:nvPr/>
        </p:nvSpPr>
        <p:spPr>
          <a:xfrm>
            <a:off x="1051063" y="1195635"/>
            <a:ext cx="6097656" cy="2041585"/>
          </a:xfrm>
          <a:prstGeom prst="rect">
            <a:avLst/>
          </a:prstGeom>
          <a:noFill/>
        </p:spPr>
        <p:txBody>
          <a:bodyPr wrap="square">
            <a:spAutoFit/>
          </a:bodyPr>
          <a:lstStyle/>
          <a:p>
            <a:pPr marL="457200" marR="0" algn="just">
              <a:lnSpc>
                <a:spcPts val="1875"/>
              </a:lnSpc>
              <a:spcBef>
                <a:spcPts val="0"/>
              </a:spcBef>
              <a:spcAft>
                <a:spcPts val="0"/>
              </a:spcAft>
            </a:pPr>
            <a:r>
              <a:rPr lang="en-US" sz="2000" b="1" dirty="0">
                <a:solidFill>
                  <a:srgbClr val="006699"/>
                </a:solidFill>
                <a:effectLst/>
                <a:latin typeface="Segoe UI" panose="020B0502040204020203" pitchFamily="34" charset="0"/>
                <a:ea typeface="Times New Roman" panose="02020603050405020304" pitchFamily="18" charset="0"/>
              </a:rPr>
              <a:t>print</a:t>
            </a:r>
            <a:r>
              <a:rPr lang="en-US" sz="2000" dirty="0">
                <a:solidFill>
                  <a:srgbClr val="000000"/>
                </a:solidFill>
                <a:effectLst/>
                <a:latin typeface="Segoe UI" panose="020B0502040204020203" pitchFamily="34" charset="0"/>
                <a:ea typeface="Times New Roman" panose="02020603050405020304" pitchFamily="18" charset="0"/>
              </a:rPr>
              <a:t>(</a:t>
            </a:r>
            <a:r>
              <a:rPr lang="en-US" sz="2000" dirty="0">
                <a:solidFill>
                  <a:srgbClr val="0000FF"/>
                </a:solidFill>
                <a:effectLst/>
                <a:latin typeface="Segoe UI" panose="020B0502040204020203" pitchFamily="34" charset="0"/>
                <a:ea typeface="Times New Roman" panose="02020603050405020304" pitchFamily="18" charset="0"/>
              </a:rPr>
              <a:t>'\</a:t>
            </a:r>
            <a:r>
              <a:rPr lang="en-US" sz="2000" dirty="0" err="1">
                <a:solidFill>
                  <a:srgbClr val="0000FF"/>
                </a:solidFill>
                <a:effectLst/>
                <a:latin typeface="Segoe UI" panose="020B0502040204020203" pitchFamily="34" charset="0"/>
                <a:ea typeface="Times New Roman" panose="02020603050405020304" pitchFamily="18" charset="0"/>
              </a:rPr>
              <a:t>nSubtracting</a:t>
            </a:r>
            <a:r>
              <a:rPr lang="en-US" sz="2000" dirty="0">
                <a:solidFill>
                  <a:srgbClr val="0000FF"/>
                </a:solidFill>
                <a:effectLst/>
                <a:latin typeface="Segoe UI" panose="020B0502040204020203" pitchFamily="34" charset="0"/>
                <a:ea typeface="Times New Roman" panose="02020603050405020304" pitchFamily="18" charset="0"/>
              </a:rPr>
              <a:t> two arrays:'</a:t>
            </a:r>
            <a:r>
              <a:rPr lang="en-US" sz="2000" dirty="0">
                <a:solidFill>
                  <a:srgbClr val="000000"/>
                </a:solidFill>
                <a:effectLst/>
                <a:latin typeface="Segoe UI" panose="020B0502040204020203"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800" b="1"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print</a:t>
            </a:r>
            <a:r>
              <a:rPr lang="en-US"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t>
            </a:r>
            <a:r>
              <a:rPr lang="en-US" sz="18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np.subtract</a:t>
            </a:r>
            <a:r>
              <a:rPr lang="en-US"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(array1, array2))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2000" dirty="0">
                <a:solidFill>
                  <a:srgbClr val="000000"/>
                </a:solidFill>
                <a:effectLst/>
                <a:latin typeface="Segoe UI" panose="020B0502040204020203"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800" b="1"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print</a:t>
            </a:r>
            <a:r>
              <a:rPr lang="en-US"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t>
            </a:r>
            <a:r>
              <a:rPr lang="en-US" sz="18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rPr>
              <a:t>'\</a:t>
            </a:r>
            <a:r>
              <a:rPr lang="en-US" sz="1800" dirty="0" err="1">
                <a:solidFill>
                  <a:srgbClr val="0000FF"/>
                </a:solidFill>
                <a:effectLst/>
                <a:latin typeface="Segoe UI" panose="020B0502040204020203" pitchFamily="34" charset="0"/>
                <a:ea typeface="Calibri" panose="020F0502020204030204" pitchFamily="34" charset="0"/>
                <a:cs typeface="Times New Roman" panose="02020603050405020304" pitchFamily="18" charset="0"/>
              </a:rPr>
              <a:t>nMultiplying</a:t>
            </a:r>
            <a:r>
              <a:rPr lang="en-US" sz="18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rPr>
              <a:t> two arrays:'</a:t>
            </a:r>
            <a:r>
              <a:rPr lang="en-US"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2000" b="1" dirty="0">
                <a:solidFill>
                  <a:srgbClr val="006699"/>
                </a:solidFill>
                <a:effectLst/>
                <a:latin typeface="Segoe UI" panose="020B0502040204020203" pitchFamily="34" charset="0"/>
                <a:ea typeface="Times New Roman" panose="02020603050405020304" pitchFamily="18" charset="0"/>
              </a:rPr>
              <a:t>print</a:t>
            </a:r>
            <a:r>
              <a:rPr lang="en-US" sz="2000" dirty="0">
                <a:solidFill>
                  <a:srgbClr val="000000"/>
                </a:solidFill>
                <a:effectLst/>
                <a:latin typeface="Segoe UI" panose="020B0502040204020203" pitchFamily="34" charset="0"/>
                <a:ea typeface="Times New Roman" panose="02020603050405020304" pitchFamily="18" charset="0"/>
              </a:rPr>
              <a:t>(</a:t>
            </a:r>
            <a:r>
              <a:rPr lang="en-US" sz="2000" dirty="0" err="1">
                <a:solidFill>
                  <a:srgbClr val="000000"/>
                </a:solidFill>
                <a:effectLst/>
                <a:latin typeface="Segoe UI" panose="020B0502040204020203" pitchFamily="34" charset="0"/>
                <a:ea typeface="Times New Roman" panose="02020603050405020304" pitchFamily="18" charset="0"/>
              </a:rPr>
              <a:t>np.multiply</a:t>
            </a:r>
            <a:r>
              <a:rPr lang="en-US" sz="2000" dirty="0">
                <a:solidFill>
                  <a:srgbClr val="000000"/>
                </a:solidFill>
                <a:effectLst/>
                <a:latin typeface="Segoe UI" panose="020B0502040204020203" pitchFamily="34" charset="0"/>
                <a:ea typeface="Times New Roman" panose="02020603050405020304" pitchFamily="18" charset="0"/>
              </a:rPr>
              <a:t>(array1, array2))  </a:t>
            </a:r>
            <a:endParaRPr lang="en-US" sz="20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2000" b="1" dirty="0">
                <a:solidFill>
                  <a:srgbClr val="006699"/>
                </a:solidFill>
                <a:effectLst/>
                <a:latin typeface="Segoe UI" panose="020B0502040204020203" pitchFamily="34" charset="0"/>
                <a:ea typeface="Times New Roman" panose="02020603050405020304" pitchFamily="18" charset="0"/>
              </a:rPr>
              <a:t>print</a:t>
            </a:r>
            <a:r>
              <a:rPr lang="en-US" sz="2000" dirty="0">
                <a:solidFill>
                  <a:srgbClr val="000000"/>
                </a:solidFill>
                <a:effectLst/>
                <a:latin typeface="Segoe UI" panose="020B0502040204020203" pitchFamily="34" charset="0"/>
                <a:ea typeface="Times New Roman" panose="02020603050405020304" pitchFamily="18" charset="0"/>
              </a:rPr>
              <a:t>(</a:t>
            </a:r>
            <a:r>
              <a:rPr lang="en-US" sz="2000" dirty="0">
                <a:solidFill>
                  <a:srgbClr val="0000FF"/>
                </a:solidFill>
                <a:effectLst/>
                <a:latin typeface="Segoe UI" panose="020B0502040204020203" pitchFamily="34" charset="0"/>
                <a:ea typeface="Times New Roman" panose="02020603050405020304" pitchFamily="18" charset="0"/>
              </a:rPr>
              <a:t>'\</a:t>
            </a:r>
            <a:r>
              <a:rPr lang="en-US" sz="2000" dirty="0" err="1">
                <a:solidFill>
                  <a:srgbClr val="0000FF"/>
                </a:solidFill>
                <a:effectLst/>
                <a:latin typeface="Segoe UI" panose="020B0502040204020203" pitchFamily="34" charset="0"/>
                <a:ea typeface="Times New Roman" panose="02020603050405020304" pitchFamily="18" charset="0"/>
              </a:rPr>
              <a:t>nDividing</a:t>
            </a:r>
            <a:r>
              <a:rPr lang="en-US" sz="2000" dirty="0">
                <a:solidFill>
                  <a:srgbClr val="0000FF"/>
                </a:solidFill>
                <a:effectLst/>
                <a:latin typeface="Segoe UI" panose="020B0502040204020203" pitchFamily="34" charset="0"/>
                <a:ea typeface="Times New Roman" panose="02020603050405020304" pitchFamily="18" charset="0"/>
              </a:rPr>
              <a:t> two arrays:'</a:t>
            </a:r>
            <a:r>
              <a:rPr lang="en-US" sz="2000" dirty="0">
                <a:solidFill>
                  <a:srgbClr val="000000"/>
                </a:solidFill>
                <a:effectLst/>
                <a:latin typeface="Segoe UI" panose="020B0502040204020203"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800" b="1"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print</a:t>
            </a:r>
            <a:r>
              <a:rPr lang="en-US"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t>
            </a:r>
            <a:r>
              <a:rPr lang="en-US" sz="18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np.divide</a:t>
            </a:r>
            <a:r>
              <a:rPr lang="en-US"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(array1, array2))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8AA6964D-39F9-74EE-AF2A-2D9DD2782435}"/>
              </a:ext>
            </a:extLst>
          </p:cNvPr>
          <p:cNvSpPr txBox="1"/>
          <p:nvPr/>
        </p:nvSpPr>
        <p:spPr>
          <a:xfrm>
            <a:off x="7024480" y="955510"/>
            <a:ext cx="1493355" cy="369332"/>
          </a:xfrm>
          <a:prstGeom prst="rect">
            <a:avLst/>
          </a:prstGeom>
          <a:noFill/>
        </p:spPr>
        <p:txBody>
          <a:bodyPr wrap="square">
            <a:spAutoFit/>
          </a:bodyPr>
          <a:lstStyle/>
          <a:p>
            <a:pPr marL="0" marR="0" algn="just"/>
            <a:r>
              <a:rPr lang="en-US" sz="1800" b="1" dirty="0">
                <a:solidFill>
                  <a:srgbClr val="333333"/>
                </a:solidFill>
                <a:effectLst/>
                <a:latin typeface="Segoe UI" panose="020B0502040204020203" pitchFamily="34" charset="0"/>
                <a:ea typeface="Times New Roman" panose="02020603050405020304" pitchFamily="18" charset="0"/>
              </a:rPr>
              <a:t>Output</a:t>
            </a:r>
            <a:endParaRPr lang="en-US" sz="1800" dirty="0">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B2941AAC-D79E-78AC-FA36-44890B9250C1}"/>
              </a:ext>
            </a:extLst>
          </p:cNvPr>
          <p:cNvPicPr>
            <a:picLocks noChangeAspect="1"/>
          </p:cNvPicPr>
          <p:nvPr/>
        </p:nvPicPr>
        <p:blipFill rotWithShape="1">
          <a:blip r:embed="rId2"/>
          <a:srcRect r="54985"/>
          <a:stretch/>
        </p:blipFill>
        <p:spPr>
          <a:xfrm>
            <a:off x="7148719" y="1304964"/>
            <a:ext cx="3699396" cy="5158059"/>
          </a:xfrm>
          <a:prstGeom prst="rect">
            <a:avLst/>
          </a:prstGeom>
        </p:spPr>
      </p:pic>
    </p:spTree>
    <p:extLst>
      <p:ext uri="{BB962C8B-B14F-4D97-AF65-F5344CB8AC3E}">
        <p14:creationId xmlns:p14="http://schemas.microsoft.com/office/powerpoint/2010/main" val="1675417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479E301-E249-9AD6-F688-FAD6F38E200A}"/>
              </a:ext>
            </a:extLst>
          </p:cNvPr>
          <p:cNvSpPr>
            <a:spLocks noGrp="1"/>
          </p:cNvSpPr>
          <p:nvPr>
            <p:ph sz="quarter" idx="10"/>
          </p:nvPr>
        </p:nvSpPr>
        <p:spPr>
          <a:xfrm>
            <a:off x="2045492" y="240426"/>
            <a:ext cx="9605963" cy="649287"/>
          </a:xfrm>
        </p:spPr>
        <p:txBody>
          <a:bodyPr/>
          <a:lstStyle/>
          <a:p>
            <a:r>
              <a:rPr lang="en-US" dirty="0">
                <a:ea typeface="Arial Unicode MS" panose="020B0604020202020204" pitchFamily="34" charset="-128"/>
              </a:rPr>
              <a:t>Different NumPy Operations</a:t>
            </a:r>
            <a:endParaRPr lang="en-IN" dirty="0">
              <a:ea typeface="Arial Unicode MS" panose="020B0604020202020204" pitchFamily="34" charset="-128"/>
            </a:endParaRPr>
          </a:p>
        </p:txBody>
      </p:sp>
      <p:sp>
        <p:nvSpPr>
          <p:cNvPr id="6" name="TextBox 5">
            <a:extLst>
              <a:ext uri="{FF2B5EF4-FFF2-40B4-BE49-F238E27FC236}">
                <a16:creationId xmlns:a16="http://schemas.microsoft.com/office/drawing/2014/main" id="{20FE7559-5C8E-D746-BF8D-DB4854AFD88C}"/>
              </a:ext>
            </a:extLst>
          </p:cNvPr>
          <p:cNvSpPr txBox="1"/>
          <p:nvPr/>
        </p:nvSpPr>
        <p:spPr>
          <a:xfrm>
            <a:off x="1369115" y="1044686"/>
            <a:ext cx="10508146" cy="5217006"/>
          </a:xfrm>
          <a:prstGeom prst="rect">
            <a:avLst/>
          </a:prstGeom>
          <a:noFill/>
        </p:spPr>
        <p:txBody>
          <a:bodyPr wrap="square">
            <a:spAutoFit/>
          </a:bodyPr>
          <a:lstStyle/>
          <a:p>
            <a:pPr marL="0" marR="0" algn="just">
              <a:lnSpc>
                <a:spcPct val="107000"/>
              </a:lnSpc>
              <a:spcBef>
                <a:spcPts val="200"/>
              </a:spcBef>
              <a:spcAft>
                <a:spcPts val="0"/>
              </a:spcAft>
            </a:pPr>
            <a:r>
              <a:rPr lang="en-US" sz="2400" b="1" dirty="0" err="1">
                <a:solidFill>
                  <a:srgbClr val="610B4B"/>
                </a:solidFill>
                <a:effectLst/>
                <a:latin typeface="Helvetica" panose="020B0604020202020204" pitchFamily="34" charset="0"/>
                <a:ea typeface="Times New Roman" panose="02020603050405020304" pitchFamily="18" charset="0"/>
                <a:cs typeface="Times New Roman" panose="02020603050405020304" pitchFamily="18" charset="0"/>
              </a:rPr>
              <a:t>numpy.reciprocal</a:t>
            </a:r>
            <a:r>
              <a:rPr lang="en-US" sz="2400" b="1" dirty="0">
                <a:solidFill>
                  <a:srgbClr val="610B4B"/>
                </a:solidFill>
                <a:effectLst/>
                <a:latin typeface="Helvetica" panose="020B0604020202020204" pitchFamily="34" charset="0"/>
                <a:ea typeface="Times New Roman" panose="02020603050405020304" pitchFamily="18" charset="0"/>
                <a:cs typeface="Times New Roman" panose="02020603050405020304" pitchFamily="18" charset="0"/>
              </a:rPr>
              <a:t>()</a:t>
            </a:r>
            <a:endParaRPr lang="en-US"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just"/>
            <a:r>
              <a:rPr lang="en-US" sz="1800" dirty="0">
                <a:solidFill>
                  <a:srgbClr val="333333"/>
                </a:solidFill>
                <a:effectLst/>
                <a:latin typeface="Segoe UI" panose="020B0502040204020203" pitchFamily="34" charset="0"/>
                <a:ea typeface="Times New Roman" panose="02020603050405020304" pitchFamily="18" charset="0"/>
              </a:rPr>
              <a:t>This method returns the argument's element-by-element inverse. When an element's absolute value is greater than 1, the outcome is always 0, and an overflow warning is shown for integer 0.</a:t>
            </a:r>
            <a:endParaRPr lang="en-US" sz="1800" dirty="0">
              <a:effectLst/>
              <a:latin typeface="Times New Roman" panose="02020603050405020304" pitchFamily="18" charset="0"/>
              <a:ea typeface="Times New Roman" panose="02020603050405020304" pitchFamily="18" charset="0"/>
            </a:endParaRPr>
          </a:p>
          <a:p>
            <a:pPr marL="0" marR="0" algn="just"/>
            <a:r>
              <a:rPr lang="en-US" sz="1800" b="1" dirty="0">
                <a:solidFill>
                  <a:srgbClr val="333333"/>
                </a:solidFill>
                <a:effectLst/>
                <a:latin typeface="Segoe UI" panose="020B0502040204020203" pitchFamily="34" charset="0"/>
                <a:ea typeface="Times New Roman" panose="02020603050405020304" pitchFamily="18" charset="0"/>
              </a:rPr>
              <a:t>Code</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800" dirty="0">
                <a:solidFill>
                  <a:srgbClr val="008200"/>
                </a:solidFill>
                <a:effectLst/>
                <a:latin typeface="Segoe UI" panose="020B0502040204020203" pitchFamily="34" charset="0"/>
                <a:ea typeface="Times New Roman" panose="02020603050405020304" pitchFamily="18" charset="0"/>
              </a:rPr>
              <a:t># Python program to show how to perform the reciprocal operation on the NumPy arrays</a:t>
            </a:r>
            <a:r>
              <a:rPr lang="en-US" sz="1800" dirty="0">
                <a:solidFill>
                  <a:srgbClr val="000000"/>
                </a:solidFill>
                <a:effectLst/>
                <a:latin typeface="Segoe UI" panose="020B0502040204020203"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dirty="0">
                <a:solidFill>
                  <a:srgbClr val="008200"/>
                </a:solidFill>
                <a:effectLst/>
                <a:latin typeface="Segoe UI" panose="020B0502040204020203" pitchFamily="34" charset="0"/>
                <a:ea typeface="Times New Roman" panose="02020603050405020304" pitchFamily="18" charset="0"/>
              </a:rPr>
              <a:t># Importing the </a:t>
            </a:r>
            <a:r>
              <a:rPr lang="en-US" sz="1800" dirty="0" err="1">
                <a:solidFill>
                  <a:srgbClr val="008200"/>
                </a:solidFill>
                <a:effectLst/>
                <a:latin typeface="Segoe UI" panose="020B0502040204020203" pitchFamily="34" charset="0"/>
                <a:ea typeface="Times New Roman" panose="02020603050405020304" pitchFamily="18" charset="0"/>
              </a:rPr>
              <a:t>numpy</a:t>
            </a:r>
            <a:r>
              <a:rPr lang="en-US" sz="1800" dirty="0">
                <a:solidFill>
                  <a:srgbClr val="008200"/>
                </a:solidFill>
                <a:effectLst/>
                <a:latin typeface="Segoe UI" panose="020B0502040204020203" pitchFamily="34" charset="0"/>
                <a:ea typeface="Times New Roman" panose="02020603050405020304" pitchFamily="18" charset="0"/>
              </a:rPr>
              <a:t> library</a:t>
            </a:r>
            <a:r>
              <a:rPr lang="en-US" sz="1800" dirty="0">
                <a:solidFill>
                  <a:srgbClr val="000000"/>
                </a:solidFill>
                <a:effectLst/>
                <a:latin typeface="Segoe UI" panose="020B0502040204020203"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b="1"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import</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numpy</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as np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dirty="0">
                <a:solidFill>
                  <a:srgbClr val="000000"/>
                </a:solidFill>
                <a:effectLst/>
                <a:latin typeface="Segoe UI" panose="020B0502040204020203"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dirty="0">
                <a:solidFill>
                  <a:srgbClr val="008200"/>
                </a:solidFill>
                <a:effectLst/>
                <a:latin typeface="Segoe UI" panose="020B0502040204020203" pitchFamily="34" charset="0"/>
                <a:ea typeface="Calibri" panose="020F0502020204030204" pitchFamily="34" charset="0"/>
                <a:cs typeface="Times New Roman" panose="02020603050405020304" pitchFamily="18" charset="0"/>
              </a:rPr>
              <a:t># Initializing our array</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dirty="0">
                <a:solidFill>
                  <a:srgbClr val="000000"/>
                </a:solidFill>
                <a:effectLst/>
                <a:latin typeface="Segoe UI" panose="020B0502040204020203" pitchFamily="34" charset="0"/>
                <a:ea typeface="Times New Roman" panose="02020603050405020304" pitchFamily="18" charset="0"/>
              </a:rPr>
              <a:t>array = </a:t>
            </a:r>
            <a:r>
              <a:rPr lang="en-US" sz="1800" dirty="0" err="1">
                <a:solidFill>
                  <a:srgbClr val="000000"/>
                </a:solidFill>
                <a:effectLst/>
                <a:latin typeface="Segoe UI" panose="020B0502040204020203" pitchFamily="34" charset="0"/>
                <a:ea typeface="Times New Roman" panose="02020603050405020304" pitchFamily="18" charset="0"/>
              </a:rPr>
              <a:t>np.array</a:t>
            </a:r>
            <a:r>
              <a:rPr lang="en-US" sz="1800" dirty="0">
                <a:solidFill>
                  <a:srgbClr val="000000"/>
                </a:solidFill>
                <a:effectLst/>
                <a:latin typeface="Segoe UI" panose="020B0502040204020203" pitchFamily="34" charset="0"/>
                <a:ea typeface="Times New Roman" panose="02020603050405020304" pitchFamily="18" charset="0"/>
              </a:rPr>
              <a:t>([23, 14, 63.9, 23.5, 23.7, 13, 7])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b="1" dirty="0">
                <a:solidFill>
                  <a:srgbClr val="006699"/>
                </a:solidFill>
                <a:effectLst/>
                <a:latin typeface="Segoe UI" panose="020B0502040204020203" pitchFamily="34" charset="0"/>
                <a:ea typeface="Times New Roman" panose="02020603050405020304" pitchFamily="18" charset="0"/>
              </a:rPr>
              <a:t>print</a:t>
            </a:r>
            <a:r>
              <a:rPr lang="en-US" sz="1800" dirty="0">
                <a:solidFill>
                  <a:srgbClr val="000000"/>
                </a:solidFill>
                <a:effectLst/>
                <a:latin typeface="Segoe UI" panose="020B0502040204020203" pitchFamily="34" charset="0"/>
                <a:ea typeface="Times New Roman" panose="02020603050405020304" pitchFamily="18" charset="0"/>
              </a:rPr>
              <a:t>(</a:t>
            </a:r>
            <a:r>
              <a:rPr lang="en-US" sz="1800" dirty="0">
                <a:solidFill>
                  <a:srgbClr val="0000FF"/>
                </a:solidFill>
                <a:effectLst/>
                <a:latin typeface="Segoe UI" panose="020B0502040204020203" pitchFamily="34" charset="0"/>
                <a:ea typeface="Times New Roman" panose="02020603050405020304" pitchFamily="18" charset="0"/>
              </a:rPr>
              <a:t>'The array is:'</a:t>
            </a:r>
            <a:r>
              <a:rPr lang="en-US" sz="1800" dirty="0">
                <a:solidFill>
                  <a:srgbClr val="000000"/>
                </a:solidFill>
                <a:effectLst/>
                <a:latin typeface="Segoe UI" panose="020B0502040204020203"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b="1"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print</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(array)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dirty="0">
                <a:solidFill>
                  <a:srgbClr val="000000"/>
                </a:solidFill>
                <a:effectLst/>
                <a:latin typeface="Segoe UI" panose="020B0502040204020203"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b="1"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print</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t>
            </a:r>
            <a:r>
              <a:rPr lang="en-US" sz="16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rPr>
              <a:t>'\</a:t>
            </a:r>
            <a:r>
              <a:rPr lang="en-US" sz="1600" dirty="0" err="1">
                <a:solidFill>
                  <a:srgbClr val="0000FF"/>
                </a:solidFill>
                <a:effectLst/>
                <a:latin typeface="Segoe UI" panose="020B0502040204020203" pitchFamily="34" charset="0"/>
                <a:ea typeface="Calibri" panose="020F0502020204030204" pitchFamily="34" charset="0"/>
                <a:cs typeface="Times New Roman" panose="02020603050405020304" pitchFamily="18" charset="0"/>
              </a:rPr>
              <a:t>nAfter</a:t>
            </a:r>
            <a:r>
              <a:rPr lang="en-US" sz="16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rPr>
              <a:t> applying the reciprocal function array is:'</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b="1" dirty="0">
                <a:solidFill>
                  <a:srgbClr val="006699"/>
                </a:solidFill>
                <a:effectLst/>
                <a:latin typeface="Segoe UI" panose="020B0502040204020203" pitchFamily="34" charset="0"/>
                <a:ea typeface="Times New Roman" panose="02020603050405020304" pitchFamily="18" charset="0"/>
              </a:rPr>
              <a:t>print</a:t>
            </a:r>
            <a:r>
              <a:rPr lang="en-US" sz="1800" dirty="0">
                <a:solidFill>
                  <a:srgbClr val="000000"/>
                </a:solidFill>
                <a:effectLst/>
                <a:latin typeface="Segoe UI" panose="020B0502040204020203" pitchFamily="34" charset="0"/>
                <a:ea typeface="Times New Roman" panose="02020603050405020304" pitchFamily="18" charset="0"/>
              </a:rPr>
              <a:t>(</a:t>
            </a:r>
            <a:r>
              <a:rPr lang="en-US" sz="1800" dirty="0" err="1">
                <a:solidFill>
                  <a:srgbClr val="000000"/>
                </a:solidFill>
                <a:effectLst/>
                <a:latin typeface="Segoe UI" panose="020B0502040204020203" pitchFamily="34" charset="0"/>
                <a:ea typeface="Times New Roman" panose="02020603050405020304" pitchFamily="18" charset="0"/>
              </a:rPr>
              <a:t>np.reciprocal</a:t>
            </a:r>
            <a:r>
              <a:rPr lang="en-US" sz="1800" dirty="0">
                <a:solidFill>
                  <a:srgbClr val="000000"/>
                </a:solidFill>
                <a:effectLst/>
                <a:latin typeface="Segoe UI" panose="020B0502040204020203" pitchFamily="34" charset="0"/>
                <a:ea typeface="Times New Roman" panose="02020603050405020304" pitchFamily="18" charset="0"/>
              </a:rPr>
              <a:t>(array))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dirty="0">
                <a:solidFill>
                  <a:srgbClr val="008200"/>
                </a:solidFill>
                <a:effectLst/>
                <a:latin typeface="Segoe UI" panose="020B0502040204020203" pitchFamily="34" charset="0"/>
                <a:ea typeface="Times New Roman" panose="02020603050405020304" pitchFamily="18" charset="0"/>
              </a:rPr>
              <a:t># Creating another array</a:t>
            </a:r>
            <a:r>
              <a:rPr lang="en-US" sz="1800" dirty="0">
                <a:solidFill>
                  <a:srgbClr val="000000"/>
                </a:solidFill>
                <a:effectLst/>
                <a:latin typeface="Segoe UI" panose="020B0502040204020203"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array2 = </a:t>
            </a:r>
            <a:r>
              <a:rPr lang="en-US" sz="16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np.array</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([24], </a:t>
            </a:r>
            <a:r>
              <a:rPr lang="en-US" sz="16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dtype</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 int)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96117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479E301-E249-9AD6-F688-FAD6F38E200A}"/>
              </a:ext>
            </a:extLst>
          </p:cNvPr>
          <p:cNvSpPr>
            <a:spLocks noGrp="1"/>
          </p:cNvSpPr>
          <p:nvPr>
            <p:ph sz="quarter" idx="10"/>
          </p:nvPr>
        </p:nvSpPr>
        <p:spPr>
          <a:xfrm>
            <a:off x="2045492" y="240426"/>
            <a:ext cx="9605963" cy="649287"/>
          </a:xfrm>
        </p:spPr>
        <p:txBody>
          <a:bodyPr/>
          <a:lstStyle/>
          <a:p>
            <a:r>
              <a:rPr lang="en-US" dirty="0">
                <a:ea typeface="Arial Unicode MS" panose="020B0604020202020204" pitchFamily="34" charset="-128"/>
              </a:rPr>
              <a:t>Different NumPy Operations</a:t>
            </a:r>
            <a:endParaRPr lang="en-IN" dirty="0">
              <a:ea typeface="Arial Unicode MS" panose="020B0604020202020204" pitchFamily="34" charset="-128"/>
            </a:endParaRPr>
          </a:p>
        </p:txBody>
      </p:sp>
      <p:sp>
        <p:nvSpPr>
          <p:cNvPr id="3" name="TextBox 2">
            <a:extLst>
              <a:ext uri="{FF2B5EF4-FFF2-40B4-BE49-F238E27FC236}">
                <a16:creationId xmlns:a16="http://schemas.microsoft.com/office/drawing/2014/main" id="{599DBA8F-F187-FD8F-366D-B42E05CE9A19}"/>
              </a:ext>
            </a:extLst>
          </p:cNvPr>
          <p:cNvSpPr txBox="1"/>
          <p:nvPr/>
        </p:nvSpPr>
        <p:spPr>
          <a:xfrm>
            <a:off x="931793" y="1155878"/>
            <a:ext cx="6097656" cy="2528897"/>
          </a:xfrm>
          <a:prstGeom prst="rect">
            <a:avLst/>
          </a:prstGeom>
          <a:noFill/>
        </p:spPr>
        <p:txBody>
          <a:bodyPr wrap="square">
            <a:spAutoFit/>
          </a:bodyPr>
          <a:lstStyle/>
          <a:p>
            <a:pPr marL="457200" marR="0" algn="just">
              <a:lnSpc>
                <a:spcPts val="1875"/>
              </a:lnSpc>
              <a:spcBef>
                <a:spcPts val="0"/>
              </a:spcBef>
              <a:spcAft>
                <a:spcPts val="0"/>
              </a:spcAft>
            </a:pPr>
            <a:r>
              <a:rPr lang="en-US" sz="1600" b="1"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print</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dirty="0">
                <a:solidFill>
                  <a:srgbClr val="000000"/>
                </a:solidFill>
                <a:effectLst/>
                <a:latin typeface="Segoe UI" panose="020B0502040204020203"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b="1"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print</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t>
            </a:r>
            <a:r>
              <a:rPr lang="en-US" sz="16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rPr>
              <a:t>'The second array is: '</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b="1" dirty="0">
                <a:solidFill>
                  <a:srgbClr val="006699"/>
                </a:solidFill>
                <a:effectLst/>
                <a:latin typeface="Segoe UI" panose="020B0502040204020203" pitchFamily="34" charset="0"/>
                <a:ea typeface="Times New Roman" panose="02020603050405020304" pitchFamily="18" charset="0"/>
              </a:rPr>
              <a:t>print</a:t>
            </a:r>
            <a:r>
              <a:rPr lang="en-US" sz="1800" dirty="0">
                <a:solidFill>
                  <a:srgbClr val="000000"/>
                </a:solidFill>
                <a:effectLst/>
                <a:latin typeface="Segoe UI" panose="020B0502040204020203" pitchFamily="34" charset="0"/>
                <a:ea typeface="Times New Roman" panose="02020603050405020304" pitchFamily="18" charset="0"/>
              </a:rPr>
              <a:t>(array2)  </a:t>
            </a:r>
            <a:endParaRPr lang="en-US" sz="1800" dirty="0">
              <a:effectLst/>
              <a:latin typeface="Times New Roman" panose="02020603050405020304" pitchFamily="18" charset="0"/>
              <a:ea typeface="Times New Roman" panose="02020603050405020304" pitchFamily="18" charset="0"/>
            </a:endParaRPr>
          </a:p>
          <a:p>
            <a:pPr marL="0" marR="0" algn="just">
              <a:lnSpc>
                <a:spcPts val="1875"/>
              </a:lnSpc>
              <a:spcBef>
                <a:spcPts val="0"/>
              </a:spcBef>
              <a:spcAft>
                <a:spcPts val="0"/>
              </a:spcAft>
            </a:pP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b="1" dirty="0">
                <a:solidFill>
                  <a:srgbClr val="006699"/>
                </a:solidFill>
                <a:effectLst/>
                <a:latin typeface="Segoe UI" panose="020B0502040204020203" pitchFamily="34" charset="0"/>
                <a:ea typeface="Times New Roman" panose="02020603050405020304" pitchFamily="18" charset="0"/>
              </a:rPr>
              <a:t>print</a:t>
            </a:r>
            <a:r>
              <a:rPr lang="en-US" sz="1800" dirty="0">
                <a:solidFill>
                  <a:srgbClr val="000000"/>
                </a:solidFill>
                <a:effectLst/>
                <a:latin typeface="Segoe UI" panose="020B0502040204020203" pitchFamily="34" charset="0"/>
                <a:ea typeface="Times New Roman" panose="02020603050405020304" pitchFamily="18" charset="0"/>
              </a:rPr>
              <a:t>(</a:t>
            </a:r>
            <a:r>
              <a:rPr lang="en-US" sz="1800" dirty="0">
                <a:solidFill>
                  <a:srgbClr val="0000FF"/>
                </a:solidFill>
                <a:effectLst/>
                <a:latin typeface="Segoe UI" panose="020B0502040204020203" pitchFamily="34" charset="0"/>
                <a:ea typeface="Times New Roman" panose="02020603050405020304" pitchFamily="18" charset="0"/>
              </a:rPr>
              <a:t>'After applying the reciprocal function the array is: '</a:t>
            </a:r>
            <a:r>
              <a:rPr lang="en-US" sz="1800" dirty="0">
                <a:solidFill>
                  <a:srgbClr val="000000"/>
                </a:solidFill>
                <a:effectLst/>
                <a:latin typeface="Segoe UI" panose="020B0502040204020203"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b="1"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print</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t>
            </a:r>
            <a:r>
              <a:rPr lang="en-US" sz="16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np.reciprocal</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(array2))</a:t>
            </a:r>
          </a:p>
          <a:p>
            <a:pPr marL="457200" marR="0" algn="just">
              <a:lnSpc>
                <a:spcPts val="1875"/>
              </a:lnSpc>
              <a:spcBef>
                <a:spcPts val="0"/>
              </a:spcBef>
              <a:spcAft>
                <a:spcPts val="0"/>
              </a:spcAft>
            </a:pPr>
            <a:endParaRPr lang="en-US" sz="1600" dirty="0">
              <a:solidFill>
                <a:srgbClr val="000000"/>
              </a:solidFill>
              <a:latin typeface="Segoe UI" panose="020B0502040204020203" pitchFamily="34" charset="0"/>
              <a:ea typeface="Calibri" panose="020F0502020204030204" pitchFamily="34" charset="0"/>
              <a:cs typeface="Times New Roman" panose="02020603050405020304" pitchFamily="18" charset="0"/>
            </a:endParaRPr>
          </a:p>
          <a:p>
            <a:pPr marL="457200" algn="just">
              <a:lnSpc>
                <a:spcPts val="1875"/>
              </a:lnSpc>
            </a:pPr>
            <a:r>
              <a:rPr lang="en-US" sz="1800" b="1" dirty="0">
                <a:solidFill>
                  <a:srgbClr val="333333"/>
                </a:solidFill>
                <a:effectLst/>
                <a:latin typeface="Segoe UI" panose="020B0502040204020203" pitchFamily="34" charset="0"/>
                <a:ea typeface="Times New Roman" panose="02020603050405020304" pitchFamily="18" charset="0"/>
              </a:rPr>
              <a:t>Output</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7CE4952B-BE83-191F-491D-E81C7ECA46CC}"/>
              </a:ext>
            </a:extLst>
          </p:cNvPr>
          <p:cNvPicPr>
            <a:picLocks noChangeAspect="1"/>
          </p:cNvPicPr>
          <p:nvPr/>
        </p:nvPicPr>
        <p:blipFill rotWithShape="1">
          <a:blip r:embed="rId2"/>
          <a:srcRect r="20063"/>
          <a:stretch/>
        </p:blipFill>
        <p:spPr>
          <a:xfrm>
            <a:off x="1479704" y="3709358"/>
            <a:ext cx="9015657" cy="2528896"/>
          </a:xfrm>
          <a:prstGeom prst="rect">
            <a:avLst/>
          </a:prstGeom>
        </p:spPr>
      </p:pic>
    </p:spTree>
    <p:extLst>
      <p:ext uri="{BB962C8B-B14F-4D97-AF65-F5344CB8AC3E}">
        <p14:creationId xmlns:p14="http://schemas.microsoft.com/office/powerpoint/2010/main" val="622455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US" dirty="0">
                <a:ea typeface="Arial Unicode MS" panose="020B0604020202020204" pitchFamily="34" charset="-128"/>
              </a:rPr>
              <a:t>Introduction about NumPy</a:t>
            </a:r>
            <a:endParaRPr lang="en-IN" dirty="0">
              <a:ea typeface="Arial Unicode MS" panose="020B0604020202020204" pitchFamily="34" charset="-128"/>
            </a:endParaRP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1404944" y="1210636"/>
            <a:ext cx="10154265" cy="4436727"/>
          </a:xfrm>
          <a:prstGeom prst="rect">
            <a:avLst/>
          </a:prstGeom>
          <a:noFill/>
        </p:spPr>
        <p:txBody>
          <a:bodyPr wrap="square">
            <a:spAutoFit/>
          </a:bodyPr>
          <a:lstStyle/>
          <a:p>
            <a:pPr marL="0" marR="0" algn="just">
              <a:lnSpc>
                <a:spcPct val="107000"/>
              </a:lnSpc>
              <a:spcBef>
                <a:spcPts val="0"/>
              </a:spcBef>
              <a:spcAft>
                <a:spcPts val="800"/>
              </a:spcAft>
            </a:pPr>
            <a:r>
              <a:rPr lang="en-US" sz="18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Python package NumPy stands for "Numerical Python." The logical computation package includes an efficient N-D array object and provides facilities to link C, C++, and other programming languages. Additionally, it helps with arbitrary number capacity, linear-based math, and other subjects. NumPy displays can be used as a powerful multi-dimensional container for general data. Python Array: Rows and columns make up the robust N-dimensional object known as a </a:t>
            </a:r>
            <a:r>
              <a:rPr lang="en-US" sz="1800" dirty="0" err="1">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Numpy</a:t>
            </a:r>
            <a:r>
              <a:rPr lang="en-US" sz="18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 array. We may access its elements and initialize NumPy arrays using a nested Python list. On a structural plane, a </a:t>
            </a:r>
            <a:r>
              <a:rPr lang="en-US" sz="1800" dirty="0" err="1">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Numpy</a:t>
            </a:r>
            <a:r>
              <a:rPr lang="en-US" sz="18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 array consists of a mixture of:</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The Data reference displays the memory location of the </a:t>
            </a:r>
            <a:r>
              <a:rPr lang="en-US" sz="180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Numpy</a:t>
            </a: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array's initial byte.</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The name Data type or the </a:t>
            </a:r>
            <a:r>
              <a:rPr lang="en-US" sz="180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dtype</a:t>
            </a: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argument describes the Python types of elements stored within the particular array.</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The shape denotes the number of rows and columns the array has.</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5"/>
              </a:lnSpc>
              <a:spcBef>
                <a:spcPts val="300"/>
              </a:spcBef>
              <a:spcAft>
                <a:spcPts val="800"/>
              </a:spcAft>
              <a:buSzPts val="1000"/>
              <a:buFont typeface="Courier New" panose="02070309020205020404" pitchFamily="49" charset="0"/>
              <a:buChar char="o"/>
              <a:tabLst>
                <a:tab pos="457200" algn="l"/>
              </a:tabLst>
            </a:pP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The strides specify how many bytes in the system's memory should be bypassed before moving on to the next array element.</a:t>
            </a:r>
            <a:br>
              <a:rPr lang="en-US" dirty="0"/>
            </a:br>
            <a:endParaRPr lang="en-US" dirty="0"/>
          </a:p>
        </p:txBody>
      </p:sp>
    </p:spTree>
    <p:extLst>
      <p:ext uri="{BB962C8B-B14F-4D97-AF65-F5344CB8AC3E}">
        <p14:creationId xmlns:p14="http://schemas.microsoft.com/office/powerpoint/2010/main" val="42646177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479E301-E249-9AD6-F688-FAD6F38E200A}"/>
              </a:ext>
            </a:extLst>
          </p:cNvPr>
          <p:cNvSpPr>
            <a:spLocks noGrp="1"/>
          </p:cNvSpPr>
          <p:nvPr>
            <p:ph sz="quarter" idx="10"/>
          </p:nvPr>
        </p:nvSpPr>
        <p:spPr>
          <a:xfrm>
            <a:off x="2045492" y="240426"/>
            <a:ext cx="9605963" cy="649287"/>
          </a:xfrm>
        </p:spPr>
        <p:txBody>
          <a:bodyPr/>
          <a:lstStyle/>
          <a:p>
            <a:r>
              <a:rPr lang="en-US" dirty="0">
                <a:ea typeface="Arial Unicode MS" panose="020B0604020202020204" pitchFamily="34" charset="-128"/>
              </a:rPr>
              <a:t>Different NumPy Operations</a:t>
            </a:r>
            <a:endParaRPr lang="en-IN" dirty="0">
              <a:ea typeface="Arial Unicode MS" panose="020B0604020202020204" pitchFamily="34" charset="-128"/>
            </a:endParaRPr>
          </a:p>
        </p:txBody>
      </p:sp>
      <p:sp>
        <p:nvSpPr>
          <p:cNvPr id="3" name="TextBox 2">
            <a:extLst>
              <a:ext uri="{FF2B5EF4-FFF2-40B4-BE49-F238E27FC236}">
                <a16:creationId xmlns:a16="http://schemas.microsoft.com/office/drawing/2014/main" id="{A4F665F1-F3E8-A9AC-ECF3-D01D6ED8E759}"/>
              </a:ext>
            </a:extLst>
          </p:cNvPr>
          <p:cNvSpPr txBox="1"/>
          <p:nvPr/>
        </p:nvSpPr>
        <p:spPr>
          <a:xfrm>
            <a:off x="1468504" y="1122583"/>
            <a:ext cx="10388877" cy="4486036"/>
          </a:xfrm>
          <a:prstGeom prst="rect">
            <a:avLst/>
          </a:prstGeom>
          <a:noFill/>
        </p:spPr>
        <p:txBody>
          <a:bodyPr wrap="square">
            <a:spAutoFit/>
          </a:bodyPr>
          <a:lstStyle/>
          <a:p>
            <a:pPr marL="0" marR="0" algn="just">
              <a:lnSpc>
                <a:spcPct val="107000"/>
              </a:lnSpc>
              <a:spcBef>
                <a:spcPts val="200"/>
              </a:spcBef>
              <a:spcAft>
                <a:spcPts val="0"/>
              </a:spcAft>
            </a:pPr>
            <a:r>
              <a:rPr lang="en-US" sz="2400" b="1" dirty="0" err="1">
                <a:solidFill>
                  <a:srgbClr val="610B4B"/>
                </a:solidFill>
                <a:effectLst/>
                <a:latin typeface="Helvetica" panose="020B0604020202020204" pitchFamily="34" charset="0"/>
                <a:ea typeface="Times New Roman" panose="02020603050405020304" pitchFamily="18" charset="0"/>
                <a:cs typeface="Times New Roman" panose="02020603050405020304" pitchFamily="18" charset="0"/>
              </a:rPr>
              <a:t>numpy.power</a:t>
            </a:r>
            <a:r>
              <a:rPr lang="en-US" sz="2400" b="1" dirty="0">
                <a:solidFill>
                  <a:srgbClr val="610B4B"/>
                </a:solidFill>
                <a:effectLst/>
                <a:latin typeface="Helvetica" panose="020B0604020202020204" pitchFamily="34" charset="0"/>
                <a:ea typeface="Times New Roman" panose="02020603050405020304" pitchFamily="18" charset="0"/>
                <a:cs typeface="Times New Roman" panose="02020603050405020304" pitchFamily="18" charset="0"/>
              </a:rPr>
              <a:t>()</a:t>
            </a:r>
            <a:endParaRPr lang="en-US"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just"/>
            <a:r>
              <a:rPr lang="en-US" sz="1800" dirty="0">
                <a:solidFill>
                  <a:srgbClr val="333333"/>
                </a:solidFill>
                <a:effectLst/>
                <a:latin typeface="Segoe UI" panose="020B0502040204020203" pitchFamily="34" charset="0"/>
                <a:ea typeface="Times New Roman" panose="02020603050405020304" pitchFamily="18" charset="0"/>
              </a:rPr>
              <a:t>This function treats the original array's elements as the base in the exponents' syntax, which then raises them to the power of the adjacent elements provided in the second array argument.</a:t>
            </a:r>
            <a:endParaRPr lang="en-US" sz="1800" dirty="0">
              <a:effectLst/>
              <a:latin typeface="Times New Roman" panose="02020603050405020304" pitchFamily="18" charset="0"/>
              <a:ea typeface="Times New Roman" panose="02020603050405020304" pitchFamily="18" charset="0"/>
            </a:endParaRPr>
          </a:p>
          <a:p>
            <a:pPr marL="0" marR="0" algn="just"/>
            <a:r>
              <a:rPr lang="en-US" sz="1800" b="1" dirty="0">
                <a:solidFill>
                  <a:srgbClr val="333333"/>
                </a:solidFill>
                <a:effectLst/>
                <a:latin typeface="Segoe UI" panose="020B0502040204020203" pitchFamily="34" charset="0"/>
                <a:ea typeface="Times New Roman" panose="02020603050405020304" pitchFamily="18" charset="0"/>
              </a:rPr>
              <a:t>Code</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800" dirty="0">
                <a:solidFill>
                  <a:srgbClr val="008200"/>
                </a:solidFill>
                <a:effectLst/>
                <a:latin typeface="Segoe UI" panose="020B0502040204020203" pitchFamily="34" charset="0"/>
                <a:ea typeface="Times New Roman" panose="02020603050405020304" pitchFamily="18" charset="0"/>
              </a:rPr>
              <a:t># Python program to show how to take powers of the </a:t>
            </a:r>
            <a:r>
              <a:rPr lang="en-US" sz="1800" dirty="0" err="1">
                <a:solidFill>
                  <a:srgbClr val="008200"/>
                </a:solidFill>
                <a:effectLst/>
                <a:latin typeface="Segoe UI" panose="020B0502040204020203" pitchFamily="34" charset="0"/>
                <a:ea typeface="Times New Roman" panose="02020603050405020304" pitchFamily="18" charset="0"/>
              </a:rPr>
              <a:t>numpy</a:t>
            </a:r>
            <a:r>
              <a:rPr lang="en-US" sz="1800" dirty="0">
                <a:solidFill>
                  <a:srgbClr val="008200"/>
                </a:solidFill>
                <a:effectLst/>
                <a:latin typeface="Segoe UI" panose="020B0502040204020203" pitchFamily="34" charset="0"/>
                <a:ea typeface="Times New Roman" panose="02020603050405020304" pitchFamily="18" charset="0"/>
              </a:rPr>
              <a:t> array</a:t>
            </a:r>
            <a:r>
              <a:rPr lang="en-US" sz="1800" dirty="0">
                <a:solidFill>
                  <a:srgbClr val="000000"/>
                </a:solidFill>
                <a:effectLst/>
                <a:latin typeface="Segoe UI" panose="020B0502040204020203"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dirty="0">
                <a:solidFill>
                  <a:srgbClr val="008200"/>
                </a:solidFill>
                <a:effectLst/>
                <a:latin typeface="Segoe UI" panose="020B0502040204020203" pitchFamily="34" charset="0"/>
                <a:ea typeface="Times New Roman" panose="02020603050405020304" pitchFamily="18" charset="0"/>
              </a:rPr>
              <a:t># Importing the </a:t>
            </a:r>
            <a:r>
              <a:rPr lang="en-US" sz="1800" dirty="0" err="1">
                <a:solidFill>
                  <a:srgbClr val="008200"/>
                </a:solidFill>
                <a:effectLst/>
                <a:latin typeface="Segoe UI" panose="020B0502040204020203" pitchFamily="34" charset="0"/>
                <a:ea typeface="Times New Roman" panose="02020603050405020304" pitchFamily="18" charset="0"/>
              </a:rPr>
              <a:t>numpy</a:t>
            </a:r>
            <a:r>
              <a:rPr lang="en-US" sz="1800" dirty="0">
                <a:solidFill>
                  <a:srgbClr val="008200"/>
                </a:solidFill>
                <a:effectLst/>
                <a:latin typeface="Segoe UI" panose="020B0502040204020203" pitchFamily="34" charset="0"/>
                <a:ea typeface="Times New Roman" panose="02020603050405020304" pitchFamily="18" charset="0"/>
              </a:rPr>
              <a:t> library</a:t>
            </a:r>
            <a:r>
              <a:rPr lang="en-US" sz="1800" dirty="0">
                <a:solidFill>
                  <a:srgbClr val="000000"/>
                </a:solidFill>
                <a:effectLst/>
                <a:latin typeface="Segoe UI" panose="020B0502040204020203"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b="1"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import</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numpy</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as np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dirty="0">
                <a:solidFill>
                  <a:srgbClr val="000000"/>
                </a:solidFill>
                <a:effectLst/>
                <a:latin typeface="Segoe UI" panose="020B0502040204020203"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dirty="0">
                <a:solidFill>
                  <a:srgbClr val="008200"/>
                </a:solidFill>
                <a:effectLst/>
                <a:latin typeface="Segoe UI" panose="020B0502040204020203" pitchFamily="34" charset="0"/>
                <a:ea typeface="Calibri" panose="020F0502020204030204" pitchFamily="34" charset="0"/>
                <a:cs typeface="Times New Roman" panose="02020603050405020304" pitchFamily="18" charset="0"/>
              </a:rPr>
              <a:t># Initializing the array</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dirty="0">
                <a:solidFill>
                  <a:srgbClr val="000000"/>
                </a:solidFill>
                <a:effectLst/>
                <a:latin typeface="Segoe UI" panose="020B0502040204020203" pitchFamily="34" charset="0"/>
                <a:ea typeface="Times New Roman" panose="02020603050405020304" pitchFamily="18" charset="0"/>
              </a:rPr>
              <a:t>array = </a:t>
            </a:r>
            <a:r>
              <a:rPr lang="en-US" sz="1800" dirty="0" err="1">
                <a:solidFill>
                  <a:srgbClr val="000000"/>
                </a:solidFill>
                <a:effectLst/>
                <a:latin typeface="Segoe UI" panose="020B0502040204020203" pitchFamily="34" charset="0"/>
                <a:ea typeface="Times New Roman" panose="02020603050405020304" pitchFamily="18" charset="0"/>
              </a:rPr>
              <a:t>np.array</a:t>
            </a:r>
            <a:r>
              <a:rPr lang="en-US" sz="1800" dirty="0">
                <a:solidFill>
                  <a:srgbClr val="000000"/>
                </a:solidFill>
                <a:effectLst/>
                <a:latin typeface="Segoe UI" panose="020B0502040204020203" pitchFamily="34" charset="0"/>
                <a:ea typeface="Times New Roman" panose="02020603050405020304" pitchFamily="18" charset="0"/>
              </a:rPr>
              <a:t>([3, 5, 2])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b="1" dirty="0">
                <a:solidFill>
                  <a:srgbClr val="006699"/>
                </a:solidFill>
                <a:effectLst/>
                <a:latin typeface="Segoe UI" panose="020B0502040204020203" pitchFamily="34" charset="0"/>
                <a:ea typeface="Times New Roman" panose="02020603050405020304" pitchFamily="18" charset="0"/>
              </a:rPr>
              <a:t>print</a:t>
            </a:r>
            <a:r>
              <a:rPr lang="en-US" sz="1800" dirty="0">
                <a:solidFill>
                  <a:srgbClr val="000000"/>
                </a:solidFill>
                <a:effectLst/>
                <a:latin typeface="Segoe UI" panose="020B0502040204020203" pitchFamily="34" charset="0"/>
                <a:ea typeface="Times New Roman" panose="02020603050405020304" pitchFamily="18" charset="0"/>
              </a:rPr>
              <a:t>(</a:t>
            </a:r>
            <a:r>
              <a:rPr lang="en-US" sz="1800" dirty="0">
                <a:solidFill>
                  <a:srgbClr val="0000FF"/>
                </a:solidFill>
                <a:effectLst/>
                <a:latin typeface="Segoe UI" panose="020B0502040204020203" pitchFamily="34" charset="0"/>
                <a:ea typeface="Times New Roman" panose="02020603050405020304" pitchFamily="18" charset="0"/>
              </a:rPr>
              <a:t>'The original array is:'</a:t>
            </a:r>
            <a:r>
              <a:rPr lang="en-US" sz="1800" dirty="0">
                <a:solidFill>
                  <a:srgbClr val="000000"/>
                </a:solidFill>
                <a:effectLst/>
                <a:latin typeface="Segoe UI" panose="020B0502040204020203"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b="1"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print</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(array)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dirty="0">
                <a:solidFill>
                  <a:srgbClr val="000000"/>
                </a:solidFill>
                <a:effectLst/>
                <a:latin typeface="Segoe UI" panose="020B0502040204020203"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b="1"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print</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t>
            </a:r>
            <a:r>
              <a:rPr lang="en-US" sz="16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rPr>
              <a:t>'Applying the </a:t>
            </a:r>
            <a:r>
              <a:rPr lang="en-US" sz="1600" dirty="0" err="1">
                <a:solidFill>
                  <a:srgbClr val="0000FF"/>
                </a:solidFill>
                <a:effectLst/>
                <a:latin typeface="Segoe UI" panose="020B0502040204020203" pitchFamily="34" charset="0"/>
                <a:ea typeface="Calibri" panose="020F0502020204030204" pitchFamily="34" charset="0"/>
                <a:cs typeface="Times New Roman" panose="02020603050405020304" pitchFamily="18" charset="0"/>
              </a:rPr>
              <a:t>numpy</a:t>
            </a:r>
            <a:r>
              <a:rPr lang="en-US" sz="16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rPr>
              <a:t> power function: '</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b="1" dirty="0">
                <a:solidFill>
                  <a:srgbClr val="006699"/>
                </a:solidFill>
                <a:effectLst/>
                <a:latin typeface="Segoe UI" panose="020B0502040204020203" pitchFamily="34" charset="0"/>
                <a:ea typeface="Times New Roman" panose="02020603050405020304" pitchFamily="18" charset="0"/>
              </a:rPr>
              <a:t>print</a:t>
            </a:r>
            <a:r>
              <a:rPr lang="en-US" sz="1800" dirty="0">
                <a:solidFill>
                  <a:srgbClr val="000000"/>
                </a:solidFill>
                <a:effectLst/>
                <a:latin typeface="Segoe UI" panose="020B0502040204020203" pitchFamily="34" charset="0"/>
                <a:ea typeface="Times New Roman" panose="02020603050405020304" pitchFamily="18" charset="0"/>
              </a:rPr>
              <a:t>(</a:t>
            </a:r>
            <a:r>
              <a:rPr lang="en-US" sz="1800" dirty="0" err="1">
                <a:solidFill>
                  <a:srgbClr val="000000"/>
                </a:solidFill>
                <a:effectLst/>
                <a:latin typeface="Segoe UI" panose="020B0502040204020203" pitchFamily="34" charset="0"/>
                <a:ea typeface="Times New Roman" panose="02020603050405020304" pitchFamily="18" charset="0"/>
              </a:rPr>
              <a:t>np.power</a:t>
            </a:r>
            <a:r>
              <a:rPr lang="en-US" sz="1800" dirty="0">
                <a:solidFill>
                  <a:srgbClr val="000000"/>
                </a:solidFill>
                <a:effectLst/>
                <a:latin typeface="Segoe UI" panose="020B0502040204020203" pitchFamily="34" charset="0"/>
                <a:ea typeface="Times New Roman" panose="02020603050405020304" pitchFamily="18" charset="0"/>
              </a:rPr>
              <a:t>(array, 2))  </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75832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479E301-E249-9AD6-F688-FAD6F38E200A}"/>
              </a:ext>
            </a:extLst>
          </p:cNvPr>
          <p:cNvSpPr>
            <a:spLocks noGrp="1"/>
          </p:cNvSpPr>
          <p:nvPr>
            <p:ph sz="quarter" idx="10"/>
          </p:nvPr>
        </p:nvSpPr>
        <p:spPr>
          <a:xfrm>
            <a:off x="2045492" y="240426"/>
            <a:ext cx="9605963" cy="649287"/>
          </a:xfrm>
        </p:spPr>
        <p:txBody>
          <a:bodyPr/>
          <a:lstStyle/>
          <a:p>
            <a:r>
              <a:rPr lang="en-US" dirty="0">
                <a:ea typeface="Arial Unicode MS" panose="020B0604020202020204" pitchFamily="34" charset="-128"/>
              </a:rPr>
              <a:t>Different NumPy Operations</a:t>
            </a:r>
            <a:endParaRPr lang="en-IN" dirty="0">
              <a:ea typeface="Arial Unicode MS" panose="020B0604020202020204" pitchFamily="34" charset="-128"/>
            </a:endParaRPr>
          </a:p>
        </p:txBody>
      </p:sp>
      <p:sp>
        <p:nvSpPr>
          <p:cNvPr id="3" name="TextBox 2">
            <a:extLst>
              <a:ext uri="{FF2B5EF4-FFF2-40B4-BE49-F238E27FC236}">
                <a16:creationId xmlns:a16="http://schemas.microsoft.com/office/drawing/2014/main" id="{5EA05ACD-3526-6500-1F56-829407781432}"/>
              </a:ext>
            </a:extLst>
          </p:cNvPr>
          <p:cNvSpPr txBox="1"/>
          <p:nvPr/>
        </p:nvSpPr>
        <p:spPr>
          <a:xfrm>
            <a:off x="1657350" y="1409494"/>
            <a:ext cx="6097656" cy="2593018"/>
          </a:xfrm>
          <a:prstGeom prst="rect">
            <a:avLst/>
          </a:prstGeom>
          <a:noFill/>
        </p:spPr>
        <p:txBody>
          <a:bodyPr wrap="square">
            <a:spAutoFit/>
          </a:bodyPr>
          <a:lstStyle/>
          <a:p>
            <a:pPr marL="457200" marR="0" algn="just">
              <a:lnSpc>
                <a:spcPts val="1875"/>
              </a:lnSpc>
              <a:spcBef>
                <a:spcPts val="0"/>
              </a:spcBef>
              <a:spcAft>
                <a:spcPts val="0"/>
              </a:spcAft>
            </a:pPr>
            <a:r>
              <a:rPr lang="en-US" sz="2000" dirty="0">
                <a:solidFill>
                  <a:srgbClr val="008200"/>
                </a:solidFill>
                <a:effectLst/>
                <a:latin typeface="Segoe UI" panose="020B0502040204020203" pitchFamily="34" charset="0"/>
                <a:ea typeface="Times New Roman" panose="02020603050405020304" pitchFamily="18" charset="0"/>
              </a:rPr>
              <a:t># Initializing another array</a:t>
            </a:r>
            <a:r>
              <a:rPr lang="en-US" sz="2000" dirty="0">
                <a:solidFill>
                  <a:srgbClr val="000000"/>
                </a:solidFill>
                <a:effectLst/>
                <a:latin typeface="Segoe UI" panose="020B0502040204020203"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800" b="1"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print</a:t>
            </a:r>
            <a:r>
              <a:rPr lang="en-US"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t>
            </a:r>
            <a:r>
              <a:rPr lang="en-US" sz="18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rPr>
              <a:t>'The second array is:'</a:t>
            </a:r>
            <a:r>
              <a:rPr lang="en-US"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2000" dirty="0">
                <a:solidFill>
                  <a:srgbClr val="000000"/>
                </a:solidFill>
                <a:effectLst/>
                <a:latin typeface="Segoe UI" panose="020B0502040204020203" pitchFamily="34" charset="0"/>
                <a:ea typeface="Times New Roman" panose="02020603050405020304" pitchFamily="18" charset="0"/>
              </a:rPr>
              <a:t>array_ = </a:t>
            </a:r>
            <a:r>
              <a:rPr lang="en-US" sz="2000" dirty="0" err="1">
                <a:solidFill>
                  <a:srgbClr val="000000"/>
                </a:solidFill>
                <a:effectLst/>
                <a:latin typeface="Segoe UI" panose="020B0502040204020203" pitchFamily="34" charset="0"/>
                <a:ea typeface="Times New Roman" panose="02020603050405020304" pitchFamily="18" charset="0"/>
              </a:rPr>
              <a:t>np.array</a:t>
            </a:r>
            <a:r>
              <a:rPr lang="en-US" sz="2000" dirty="0">
                <a:solidFill>
                  <a:srgbClr val="000000"/>
                </a:solidFill>
                <a:effectLst/>
                <a:latin typeface="Segoe UI" panose="020B0502040204020203" pitchFamily="34" charset="0"/>
                <a:ea typeface="Times New Roman" panose="02020603050405020304" pitchFamily="18" charset="0"/>
              </a:rPr>
              <a:t>([2, 4, 5])  </a:t>
            </a:r>
            <a:endParaRPr lang="en-US" sz="20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800" b="1"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print</a:t>
            </a:r>
            <a:r>
              <a:rPr lang="en-US"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(array_)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2000" dirty="0">
                <a:solidFill>
                  <a:srgbClr val="000000"/>
                </a:solidFill>
                <a:effectLst/>
                <a:latin typeface="Segoe UI" panose="020B0502040204020203"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800" dirty="0">
                <a:solidFill>
                  <a:srgbClr val="008200"/>
                </a:solidFill>
                <a:effectLst/>
                <a:latin typeface="Segoe UI" panose="020B0502040204020203" pitchFamily="34" charset="0"/>
                <a:ea typeface="Calibri" panose="020F0502020204030204" pitchFamily="34" charset="0"/>
                <a:cs typeface="Times New Roman" panose="02020603050405020304" pitchFamily="18" charset="0"/>
              </a:rPr>
              <a:t># Giving the power as a </a:t>
            </a:r>
            <a:r>
              <a:rPr lang="en-US" sz="1800" dirty="0" err="1">
                <a:solidFill>
                  <a:srgbClr val="008200"/>
                </a:solidFill>
                <a:effectLst/>
                <a:latin typeface="Segoe UI" panose="020B0502040204020203" pitchFamily="34" charset="0"/>
                <a:ea typeface="Calibri" panose="020F0502020204030204" pitchFamily="34" charset="0"/>
                <a:cs typeface="Times New Roman" panose="02020603050405020304" pitchFamily="18" charset="0"/>
              </a:rPr>
              <a:t>numpy</a:t>
            </a:r>
            <a:r>
              <a:rPr lang="en-US" sz="1800" dirty="0">
                <a:solidFill>
                  <a:srgbClr val="008200"/>
                </a:solidFill>
                <a:effectLst/>
                <a:latin typeface="Segoe UI" panose="020B0502040204020203" pitchFamily="34" charset="0"/>
                <a:ea typeface="Calibri" panose="020F0502020204030204" pitchFamily="34" charset="0"/>
                <a:cs typeface="Times New Roman" panose="02020603050405020304" pitchFamily="18" charset="0"/>
              </a:rPr>
              <a:t> array</a:t>
            </a:r>
            <a:r>
              <a:rPr lang="en-US"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2000" b="1" dirty="0">
                <a:solidFill>
                  <a:srgbClr val="006699"/>
                </a:solidFill>
                <a:effectLst/>
                <a:latin typeface="Segoe UI" panose="020B0502040204020203" pitchFamily="34" charset="0"/>
                <a:ea typeface="Times New Roman" panose="02020603050405020304" pitchFamily="18" charset="0"/>
              </a:rPr>
              <a:t>print</a:t>
            </a:r>
            <a:r>
              <a:rPr lang="en-US" sz="2000" dirty="0">
                <a:solidFill>
                  <a:srgbClr val="000000"/>
                </a:solidFill>
                <a:effectLst/>
                <a:latin typeface="Segoe UI" panose="020B0502040204020203" pitchFamily="34" charset="0"/>
                <a:ea typeface="Times New Roman" panose="02020603050405020304" pitchFamily="18" charset="0"/>
              </a:rPr>
              <a:t>(</a:t>
            </a:r>
            <a:r>
              <a:rPr lang="en-US" sz="2000" dirty="0">
                <a:solidFill>
                  <a:srgbClr val="0000FF"/>
                </a:solidFill>
                <a:effectLst/>
                <a:latin typeface="Segoe UI" panose="020B0502040204020203" pitchFamily="34" charset="0"/>
                <a:ea typeface="Times New Roman" panose="02020603050405020304" pitchFamily="18" charset="0"/>
              </a:rPr>
              <a:t>'Applying the </a:t>
            </a:r>
            <a:r>
              <a:rPr lang="en-US" sz="2000" dirty="0" err="1">
                <a:solidFill>
                  <a:srgbClr val="0000FF"/>
                </a:solidFill>
                <a:effectLst/>
                <a:latin typeface="Segoe UI" panose="020B0502040204020203" pitchFamily="34" charset="0"/>
                <a:ea typeface="Times New Roman" panose="02020603050405020304" pitchFamily="18" charset="0"/>
              </a:rPr>
              <a:t>numpy</a:t>
            </a:r>
            <a:r>
              <a:rPr lang="en-US" sz="2000" dirty="0">
                <a:solidFill>
                  <a:srgbClr val="0000FF"/>
                </a:solidFill>
                <a:effectLst/>
                <a:latin typeface="Segoe UI" panose="020B0502040204020203" pitchFamily="34" charset="0"/>
                <a:ea typeface="Times New Roman" panose="02020603050405020304" pitchFamily="18" charset="0"/>
              </a:rPr>
              <a:t> power function: '</a:t>
            </a:r>
            <a:r>
              <a:rPr lang="en-US" sz="2000" dirty="0">
                <a:solidFill>
                  <a:srgbClr val="000000"/>
                </a:solidFill>
                <a:effectLst/>
                <a:latin typeface="Segoe UI" panose="020B0502040204020203"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800" b="1"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print</a:t>
            </a:r>
            <a:r>
              <a:rPr lang="en-US"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t>
            </a:r>
            <a:r>
              <a:rPr lang="en-US" sz="18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np.power</a:t>
            </a:r>
            <a:r>
              <a:rPr lang="en-US"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(array, array_))  </a:t>
            </a:r>
          </a:p>
          <a:p>
            <a:pPr marL="457200" marR="0" algn="just">
              <a:lnSpc>
                <a:spcPts val="1875"/>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r>
              <a:rPr lang="en-US" sz="2000" b="1" dirty="0">
                <a:solidFill>
                  <a:srgbClr val="333333"/>
                </a:solidFill>
                <a:effectLst/>
                <a:latin typeface="Segoe UI" panose="020B0502040204020203" pitchFamily="34" charset="0"/>
                <a:ea typeface="Times New Roman" panose="02020603050405020304" pitchFamily="18" charset="0"/>
              </a:rPr>
              <a:t>Output</a:t>
            </a:r>
            <a:endParaRPr lang="en-US" sz="20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584F6626-EC4C-3BF4-6C67-F777CC4C1315}"/>
              </a:ext>
            </a:extLst>
          </p:cNvPr>
          <p:cNvPicPr>
            <a:picLocks noChangeAspect="1"/>
          </p:cNvPicPr>
          <p:nvPr/>
        </p:nvPicPr>
        <p:blipFill rotWithShape="1">
          <a:blip r:embed="rId2"/>
          <a:srcRect r="57143"/>
          <a:stretch/>
        </p:blipFill>
        <p:spPr>
          <a:xfrm>
            <a:off x="1657350" y="4114435"/>
            <a:ext cx="5318714" cy="2226730"/>
          </a:xfrm>
          <a:prstGeom prst="rect">
            <a:avLst/>
          </a:prstGeom>
        </p:spPr>
      </p:pic>
    </p:spTree>
    <p:extLst>
      <p:ext uri="{BB962C8B-B14F-4D97-AF65-F5344CB8AC3E}">
        <p14:creationId xmlns:p14="http://schemas.microsoft.com/office/powerpoint/2010/main" val="32967412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479E301-E249-9AD6-F688-FAD6F38E200A}"/>
              </a:ext>
            </a:extLst>
          </p:cNvPr>
          <p:cNvSpPr>
            <a:spLocks noGrp="1"/>
          </p:cNvSpPr>
          <p:nvPr>
            <p:ph sz="quarter" idx="10"/>
          </p:nvPr>
        </p:nvSpPr>
        <p:spPr>
          <a:xfrm>
            <a:off x="2045492" y="240426"/>
            <a:ext cx="9605963" cy="649287"/>
          </a:xfrm>
        </p:spPr>
        <p:txBody>
          <a:bodyPr/>
          <a:lstStyle/>
          <a:p>
            <a:r>
              <a:rPr lang="en-US" dirty="0">
                <a:ea typeface="Arial Unicode MS" panose="020B0604020202020204" pitchFamily="34" charset="-128"/>
              </a:rPr>
              <a:t>Different NumPy Operations</a:t>
            </a:r>
            <a:endParaRPr lang="en-IN" dirty="0">
              <a:ea typeface="Arial Unicode MS" panose="020B0604020202020204" pitchFamily="34" charset="-128"/>
            </a:endParaRPr>
          </a:p>
        </p:txBody>
      </p:sp>
      <p:sp>
        <p:nvSpPr>
          <p:cNvPr id="3" name="TextBox 2">
            <a:extLst>
              <a:ext uri="{FF2B5EF4-FFF2-40B4-BE49-F238E27FC236}">
                <a16:creationId xmlns:a16="http://schemas.microsoft.com/office/drawing/2014/main" id="{D88BA515-C71A-457E-0B93-4DCF873D4305}"/>
              </a:ext>
            </a:extLst>
          </p:cNvPr>
          <p:cNvSpPr txBox="1"/>
          <p:nvPr/>
        </p:nvSpPr>
        <p:spPr>
          <a:xfrm>
            <a:off x="1359175" y="997844"/>
            <a:ext cx="10292279" cy="4973349"/>
          </a:xfrm>
          <a:prstGeom prst="rect">
            <a:avLst/>
          </a:prstGeom>
          <a:noFill/>
        </p:spPr>
        <p:txBody>
          <a:bodyPr wrap="square">
            <a:spAutoFit/>
          </a:bodyPr>
          <a:lstStyle/>
          <a:p>
            <a:pPr marL="0" marR="0" algn="just">
              <a:lnSpc>
                <a:spcPct val="107000"/>
              </a:lnSpc>
              <a:spcBef>
                <a:spcPts val="200"/>
              </a:spcBef>
              <a:spcAft>
                <a:spcPts val="0"/>
              </a:spcAft>
            </a:pPr>
            <a:r>
              <a:rPr lang="en-US" sz="2400" b="1" dirty="0">
                <a:solidFill>
                  <a:srgbClr val="610B4B"/>
                </a:solidFill>
                <a:effectLst/>
                <a:latin typeface="Helvetica" panose="020B0604020202020204" pitchFamily="34" charset="0"/>
                <a:ea typeface="Times New Roman" panose="02020603050405020304" pitchFamily="18" charset="0"/>
                <a:cs typeface="Times New Roman" panose="02020603050405020304" pitchFamily="18" charset="0"/>
              </a:rPr>
              <a:t>numpy.mod()</a:t>
            </a:r>
            <a:endParaRPr lang="en-US"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just"/>
            <a:r>
              <a:rPr lang="en-US" sz="1800" dirty="0">
                <a:solidFill>
                  <a:srgbClr val="333333"/>
                </a:solidFill>
                <a:effectLst/>
                <a:latin typeface="Segoe UI" panose="020B0502040204020203" pitchFamily="34" charset="0"/>
                <a:ea typeface="Times New Roman" panose="02020603050405020304" pitchFamily="18" charset="0"/>
              </a:rPr>
              <a:t>This function returns the remainder of the division of the corresponding elements in the input array. The function </a:t>
            </a:r>
            <a:r>
              <a:rPr lang="en-US" sz="1800" dirty="0" err="1">
                <a:solidFill>
                  <a:srgbClr val="333333"/>
                </a:solidFill>
                <a:effectLst/>
                <a:latin typeface="Segoe UI" panose="020B0502040204020203" pitchFamily="34" charset="0"/>
                <a:ea typeface="Times New Roman" panose="02020603050405020304" pitchFamily="18" charset="0"/>
              </a:rPr>
              <a:t>numpy.remainder</a:t>
            </a:r>
            <a:r>
              <a:rPr lang="en-US" sz="1800" dirty="0">
                <a:solidFill>
                  <a:srgbClr val="333333"/>
                </a:solidFill>
                <a:effectLst/>
                <a:latin typeface="Segoe UI" panose="020B0502040204020203" pitchFamily="34" charset="0"/>
                <a:ea typeface="Times New Roman" panose="02020603050405020304" pitchFamily="18" charset="0"/>
              </a:rPr>
              <a:t>() also produces the same result.</a:t>
            </a:r>
            <a:endParaRPr lang="en-US" sz="1800" dirty="0">
              <a:effectLst/>
              <a:latin typeface="Times New Roman" panose="02020603050405020304" pitchFamily="18" charset="0"/>
              <a:ea typeface="Times New Roman" panose="02020603050405020304" pitchFamily="18" charset="0"/>
            </a:endParaRPr>
          </a:p>
          <a:p>
            <a:pPr marL="0" marR="0" algn="just"/>
            <a:r>
              <a:rPr lang="en-US" sz="1800" b="1" dirty="0">
                <a:solidFill>
                  <a:srgbClr val="333333"/>
                </a:solidFill>
                <a:effectLst/>
                <a:latin typeface="Segoe UI" panose="020B0502040204020203" pitchFamily="34" charset="0"/>
                <a:ea typeface="Times New Roman" panose="02020603050405020304" pitchFamily="18" charset="0"/>
              </a:rPr>
              <a:t>Code</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800" dirty="0">
                <a:solidFill>
                  <a:srgbClr val="008200"/>
                </a:solidFill>
                <a:effectLst/>
                <a:latin typeface="Segoe UI" panose="020B0502040204020203" pitchFamily="34" charset="0"/>
                <a:ea typeface="Times New Roman" panose="02020603050405020304" pitchFamily="18" charset="0"/>
              </a:rPr>
              <a:t># Python program to show how to find remainders on dividing an array by an array in </a:t>
            </a:r>
            <a:r>
              <a:rPr lang="en-US" sz="1800" dirty="0" err="1">
                <a:solidFill>
                  <a:srgbClr val="008200"/>
                </a:solidFill>
                <a:effectLst/>
                <a:latin typeface="Segoe UI" panose="020B0502040204020203" pitchFamily="34" charset="0"/>
                <a:ea typeface="Times New Roman" panose="02020603050405020304" pitchFamily="18" charset="0"/>
              </a:rPr>
              <a:t>numpy</a:t>
            </a:r>
            <a:r>
              <a:rPr lang="en-US" sz="1800" dirty="0">
                <a:solidFill>
                  <a:srgbClr val="000000"/>
                </a:solidFill>
                <a:effectLst/>
                <a:latin typeface="Segoe UI" panose="020B0502040204020203"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dirty="0">
                <a:solidFill>
                  <a:srgbClr val="008200"/>
                </a:solidFill>
                <a:effectLst/>
                <a:latin typeface="Segoe UI" panose="020B0502040204020203" pitchFamily="34" charset="0"/>
                <a:ea typeface="Times New Roman" panose="02020603050405020304" pitchFamily="18" charset="0"/>
              </a:rPr>
              <a:t># Importing the </a:t>
            </a:r>
            <a:r>
              <a:rPr lang="en-US" sz="1800" dirty="0" err="1">
                <a:solidFill>
                  <a:srgbClr val="008200"/>
                </a:solidFill>
                <a:effectLst/>
                <a:latin typeface="Segoe UI" panose="020B0502040204020203" pitchFamily="34" charset="0"/>
                <a:ea typeface="Times New Roman" panose="02020603050405020304" pitchFamily="18" charset="0"/>
              </a:rPr>
              <a:t>numpy</a:t>
            </a:r>
            <a:r>
              <a:rPr lang="en-US" sz="1800" dirty="0">
                <a:solidFill>
                  <a:srgbClr val="008200"/>
                </a:solidFill>
                <a:effectLst/>
                <a:latin typeface="Segoe UI" panose="020B0502040204020203" pitchFamily="34" charset="0"/>
                <a:ea typeface="Times New Roman" panose="02020603050405020304" pitchFamily="18" charset="0"/>
              </a:rPr>
              <a:t> library</a:t>
            </a:r>
            <a:r>
              <a:rPr lang="en-US" sz="1800" dirty="0">
                <a:solidFill>
                  <a:srgbClr val="000000"/>
                </a:solidFill>
                <a:effectLst/>
                <a:latin typeface="Segoe UI" panose="020B0502040204020203"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b="1"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import</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numpy</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as np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dirty="0">
                <a:solidFill>
                  <a:srgbClr val="000000"/>
                </a:solidFill>
                <a:effectLst/>
                <a:latin typeface="Segoe UI" panose="020B0502040204020203"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dirty="0">
                <a:solidFill>
                  <a:srgbClr val="008200"/>
                </a:solidFill>
                <a:effectLst/>
                <a:latin typeface="Segoe UI" panose="020B0502040204020203" pitchFamily="34" charset="0"/>
                <a:ea typeface="Calibri" panose="020F0502020204030204" pitchFamily="34" charset="0"/>
                <a:cs typeface="Times New Roman" panose="02020603050405020304" pitchFamily="18" charset="0"/>
              </a:rPr>
              <a:t># Initializing the arrays</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dirty="0">
                <a:solidFill>
                  <a:srgbClr val="000000"/>
                </a:solidFill>
                <a:effectLst/>
                <a:latin typeface="Segoe UI" panose="020B0502040204020203" pitchFamily="34" charset="0"/>
                <a:ea typeface="Times New Roman" panose="02020603050405020304" pitchFamily="18" charset="0"/>
              </a:rPr>
              <a:t>array = </a:t>
            </a:r>
            <a:r>
              <a:rPr lang="en-US" sz="1800" dirty="0" err="1">
                <a:solidFill>
                  <a:srgbClr val="000000"/>
                </a:solidFill>
                <a:effectLst/>
                <a:latin typeface="Segoe UI" panose="020B0502040204020203" pitchFamily="34" charset="0"/>
                <a:ea typeface="Times New Roman" panose="02020603050405020304" pitchFamily="18" charset="0"/>
              </a:rPr>
              <a:t>np.array</a:t>
            </a:r>
            <a:r>
              <a:rPr lang="en-US" sz="1800" dirty="0">
                <a:solidFill>
                  <a:srgbClr val="000000"/>
                </a:solidFill>
                <a:effectLst/>
                <a:latin typeface="Segoe UI" panose="020B0502040204020203" pitchFamily="34" charset="0"/>
                <a:ea typeface="Times New Roman" panose="02020603050405020304" pitchFamily="18" charset="0"/>
              </a:rPr>
              <a:t>([5, 10, 15])  </a:t>
            </a:r>
            <a:endParaRPr lang="en-US" sz="1800" dirty="0">
              <a:effectLst/>
              <a:latin typeface="Times New Roman" panose="02020603050405020304" pitchFamily="18" charset="0"/>
              <a:ea typeface="Times New Roman" panose="02020603050405020304" pitchFamily="18" charset="0"/>
            </a:endParaRPr>
          </a:p>
          <a:p>
            <a:pPr marL="0" marR="0" indent="457200" algn="just">
              <a:lnSpc>
                <a:spcPts val="1875"/>
              </a:lnSpc>
              <a:spcBef>
                <a:spcPts val="0"/>
              </a:spcBef>
              <a:spcAft>
                <a:spcPts val="0"/>
              </a:spcAft>
            </a:pP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array1 = </a:t>
            </a:r>
            <a:r>
              <a:rPr lang="en-US" sz="16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np.array</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([2, 4, 5])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dirty="0">
                <a:solidFill>
                  <a:srgbClr val="000000"/>
                </a:solidFill>
                <a:effectLst/>
                <a:latin typeface="Segoe UI" panose="020B0502040204020203"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b="1"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print</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t>
            </a:r>
            <a:r>
              <a:rPr lang="en-US" sz="16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rPr>
              <a:t>'The original array:'</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b="1" dirty="0">
                <a:solidFill>
                  <a:srgbClr val="006699"/>
                </a:solidFill>
                <a:effectLst/>
                <a:latin typeface="Segoe UI" panose="020B0502040204020203" pitchFamily="34" charset="0"/>
                <a:ea typeface="Times New Roman" panose="02020603050405020304" pitchFamily="18" charset="0"/>
              </a:rPr>
              <a:t>print</a:t>
            </a:r>
            <a:r>
              <a:rPr lang="en-US" sz="1800" dirty="0">
                <a:solidFill>
                  <a:srgbClr val="000000"/>
                </a:solidFill>
                <a:effectLst/>
                <a:latin typeface="Segoe UI" panose="020B0502040204020203" pitchFamily="34" charset="0"/>
                <a:ea typeface="Times New Roman" panose="02020603050405020304" pitchFamily="18" charset="0"/>
              </a:rPr>
              <a:t>(array)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b="1" dirty="0">
                <a:solidFill>
                  <a:srgbClr val="006699"/>
                </a:solidFill>
                <a:effectLst/>
                <a:latin typeface="Segoe UI" panose="020B0502040204020203" pitchFamily="34" charset="0"/>
                <a:ea typeface="Times New Roman" panose="02020603050405020304" pitchFamily="18" charset="0"/>
              </a:rPr>
              <a:t>print</a:t>
            </a:r>
            <a:r>
              <a:rPr lang="en-US" sz="1800" dirty="0">
                <a:solidFill>
                  <a:srgbClr val="000000"/>
                </a:solidFill>
                <a:effectLst/>
                <a:latin typeface="Segoe UI" panose="020B0502040204020203" pitchFamily="34" charset="0"/>
                <a:ea typeface="Times New Roman" panose="02020603050405020304" pitchFamily="18" charset="0"/>
              </a:rPr>
              <a:t>(</a:t>
            </a:r>
            <a:r>
              <a:rPr lang="en-US" sz="1800" dirty="0">
                <a:solidFill>
                  <a:srgbClr val="0000FF"/>
                </a:solidFill>
                <a:effectLst/>
                <a:latin typeface="Segoe UI" panose="020B0502040204020203" pitchFamily="34" charset="0"/>
                <a:ea typeface="Times New Roman" panose="02020603050405020304" pitchFamily="18" charset="0"/>
              </a:rPr>
              <a:t>'The array for diving the original array:'</a:t>
            </a:r>
            <a:r>
              <a:rPr lang="en-US" sz="1800" dirty="0">
                <a:solidFill>
                  <a:srgbClr val="000000"/>
                </a:solidFill>
                <a:effectLst/>
                <a:latin typeface="Segoe UI" panose="020B0502040204020203"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b="1"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print</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(array1)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dirty="0">
                <a:solidFill>
                  <a:srgbClr val="000000"/>
                </a:solidFill>
                <a:effectLst/>
                <a:latin typeface="Segoe UI" panose="020B0502040204020203"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772172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479E301-E249-9AD6-F688-FAD6F38E200A}"/>
              </a:ext>
            </a:extLst>
          </p:cNvPr>
          <p:cNvSpPr>
            <a:spLocks noGrp="1"/>
          </p:cNvSpPr>
          <p:nvPr>
            <p:ph sz="quarter" idx="10"/>
          </p:nvPr>
        </p:nvSpPr>
        <p:spPr>
          <a:xfrm>
            <a:off x="2045492" y="240426"/>
            <a:ext cx="9605963" cy="649287"/>
          </a:xfrm>
        </p:spPr>
        <p:txBody>
          <a:bodyPr/>
          <a:lstStyle/>
          <a:p>
            <a:r>
              <a:rPr lang="en-US" dirty="0">
                <a:ea typeface="Arial Unicode MS" panose="020B0604020202020204" pitchFamily="34" charset="-128"/>
              </a:rPr>
              <a:t>Different NumPy Operations</a:t>
            </a:r>
            <a:endParaRPr lang="en-IN" dirty="0">
              <a:ea typeface="Arial Unicode MS" panose="020B0604020202020204" pitchFamily="34" charset="-128"/>
            </a:endParaRPr>
          </a:p>
        </p:txBody>
      </p:sp>
      <p:sp>
        <p:nvSpPr>
          <p:cNvPr id="3" name="TextBox 2">
            <a:extLst>
              <a:ext uri="{FF2B5EF4-FFF2-40B4-BE49-F238E27FC236}">
                <a16:creationId xmlns:a16="http://schemas.microsoft.com/office/drawing/2014/main" id="{5B85F086-E7EE-2E8E-8E7F-36EE826F39F6}"/>
              </a:ext>
            </a:extLst>
          </p:cNvPr>
          <p:cNvSpPr txBox="1"/>
          <p:nvPr/>
        </p:nvSpPr>
        <p:spPr>
          <a:xfrm>
            <a:off x="1557959" y="1364916"/>
            <a:ext cx="6097656" cy="1862048"/>
          </a:xfrm>
          <a:prstGeom prst="rect">
            <a:avLst/>
          </a:prstGeom>
          <a:noFill/>
        </p:spPr>
        <p:txBody>
          <a:bodyPr wrap="square">
            <a:spAutoFit/>
          </a:bodyPr>
          <a:lstStyle/>
          <a:p>
            <a:pPr marL="457200" marR="0" algn="just">
              <a:lnSpc>
                <a:spcPts val="1875"/>
              </a:lnSpc>
              <a:spcBef>
                <a:spcPts val="0"/>
              </a:spcBef>
              <a:spcAft>
                <a:spcPts val="0"/>
              </a:spcAft>
            </a:pPr>
            <a:r>
              <a:rPr lang="en-US" sz="1800" b="1"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print</a:t>
            </a:r>
            <a:r>
              <a:rPr lang="en-US"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t>
            </a:r>
            <a:r>
              <a:rPr lang="en-US" sz="18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rPr>
              <a:t>'Applying the </a:t>
            </a:r>
            <a:r>
              <a:rPr lang="en-US" sz="1800" dirty="0" err="1">
                <a:solidFill>
                  <a:srgbClr val="0000FF"/>
                </a:solidFill>
                <a:effectLst/>
                <a:latin typeface="Segoe UI" panose="020B0502040204020203" pitchFamily="34" charset="0"/>
                <a:ea typeface="Calibri" panose="020F0502020204030204" pitchFamily="34" charset="0"/>
                <a:cs typeface="Times New Roman" panose="02020603050405020304" pitchFamily="18" charset="0"/>
              </a:rPr>
              <a:t>numpy</a:t>
            </a:r>
            <a:r>
              <a:rPr lang="en-US" sz="18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rPr>
              <a:t> mod function:'</a:t>
            </a:r>
            <a:r>
              <a:rPr lang="en-US"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2000" b="1" dirty="0">
                <a:solidFill>
                  <a:srgbClr val="006699"/>
                </a:solidFill>
                <a:effectLst/>
                <a:latin typeface="Segoe UI" panose="020B0502040204020203" pitchFamily="34" charset="0"/>
                <a:ea typeface="Times New Roman" panose="02020603050405020304" pitchFamily="18" charset="0"/>
              </a:rPr>
              <a:t>print</a:t>
            </a:r>
            <a:r>
              <a:rPr lang="en-US" sz="2000" dirty="0">
                <a:solidFill>
                  <a:srgbClr val="000000"/>
                </a:solidFill>
                <a:effectLst/>
                <a:latin typeface="Segoe UI" panose="020B0502040204020203" pitchFamily="34" charset="0"/>
                <a:ea typeface="Times New Roman" panose="02020603050405020304" pitchFamily="18" charset="0"/>
              </a:rPr>
              <a:t>(np.mod(array, array1))  </a:t>
            </a:r>
            <a:endParaRPr lang="en-US" sz="20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2000" b="1" dirty="0">
                <a:solidFill>
                  <a:srgbClr val="006699"/>
                </a:solidFill>
                <a:effectLst/>
                <a:latin typeface="Segoe UI" panose="020B0502040204020203" pitchFamily="34" charset="0"/>
                <a:ea typeface="Times New Roman" panose="02020603050405020304" pitchFamily="18" charset="0"/>
              </a:rPr>
              <a:t>print</a:t>
            </a:r>
            <a:r>
              <a:rPr lang="en-US" sz="2000" dirty="0">
                <a:solidFill>
                  <a:srgbClr val="000000"/>
                </a:solidFill>
                <a:effectLst/>
                <a:latin typeface="Segoe UI" panose="020B0502040204020203" pitchFamily="34" charset="0"/>
                <a:ea typeface="Times New Roman" panose="02020603050405020304" pitchFamily="18" charset="0"/>
              </a:rPr>
              <a:t>(</a:t>
            </a:r>
            <a:r>
              <a:rPr lang="en-US" sz="2000" dirty="0">
                <a:solidFill>
                  <a:srgbClr val="0000FF"/>
                </a:solidFill>
                <a:effectLst/>
                <a:latin typeface="Segoe UI" panose="020B0502040204020203" pitchFamily="34" charset="0"/>
                <a:ea typeface="Times New Roman" panose="02020603050405020304" pitchFamily="18" charset="0"/>
              </a:rPr>
              <a:t>'Applying the </a:t>
            </a:r>
            <a:r>
              <a:rPr lang="en-US" sz="2000" dirty="0" err="1">
                <a:solidFill>
                  <a:srgbClr val="0000FF"/>
                </a:solidFill>
                <a:effectLst/>
                <a:latin typeface="Segoe UI" panose="020B0502040204020203" pitchFamily="34" charset="0"/>
                <a:ea typeface="Times New Roman" panose="02020603050405020304" pitchFamily="18" charset="0"/>
              </a:rPr>
              <a:t>numpy</a:t>
            </a:r>
            <a:r>
              <a:rPr lang="en-US" sz="2000" dirty="0">
                <a:solidFill>
                  <a:srgbClr val="0000FF"/>
                </a:solidFill>
                <a:effectLst/>
                <a:latin typeface="Segoe UI" panose="020B0502040204020203" pitchFamily="34" charset="0"/>
                <a:ea typeface="Times New Roman" panose="02020603050405020304" pitchFamily="18" charset="0"/>
              </a:rPr>
              <a:t> remainder function:'</a:t>
            </a:r>
            <a:r>
              <a:rPr lang="en-US" sz="2000" dirty="0">
                <a:solidFill>
                  <a:srgbClr val="000000"/>
                </a:solidFill>
                <a:effectLst/>
                <a:latin typeface="Segoe UI" panose="020B0502040204020203"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800" b="1"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print</a:t>
            </a:r>
            <a:r>
              <a:rPr lang="en-US"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t>
            </a:r>
            <a:r>
              <a:rPr lang="en-US" sz="18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np.remainder</a:t>
            </a:r>
            <a:r>
              <a:rPr lang="en-US"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(array, array1))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r>
              <a:rPr lang="en-US" sz="2000" b="1" dirty="0">
                <a:solidFill>
                  <a:srgbClr val="333333"/>
                </a:solidFill>
                <a:effectLst/>
                <a:latin typeface="Segoe UI" panose="020B0502040204020203" pitchFamily="34" charset="0"/>
                <a:ea typeface="Times New Roman" panose="02020603050405020304" pitchFamily="18" charset="0"/>
              </a:rPr>
              <a:t>Output</a:t>
            </a:r>
            <a:endParaRPr lang="en-US" sz="20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7D579654-E0C0-35DD-ED27-82F857CD3EF9}"/>
              </a:ext>
            </a:extLst>
          </p:cNvPr>
          <p:cNvPicPr>
            <a:picLocks noChangeAspect="1"/>
          </p:cNvPicPr>
          <p:nvPr/>
        </p:nvPicPr>
        <p:blipFill rotWithShape="1">
          <a:blip r:embed="rId2"/>
          <a:srcRect r="49742"/>
          <a:stretch/>
        </p:blipFill>
        <p:spPr>
          <a:xfrm>
            <a:off x="1678487" y="3329244"/>
            <a:ext cx="7322851" cy="2614355"/>
          </a:xfrm>
          <a:prstGeom prst="rect">
            <a:avLst/>
          </a:prstGeom>
        </p:spPr>
      </p:pic>
    </p:spTree>
    <p:extLst>
      <p:ext uri="{BB962C8B-B14F-4D97-AF65-F5344CB8AC3E}">
        <p14:creationId xmlns:p14="http://schemas.microsoft.com/office/powerpoint/2010/main" val="10550947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479E301-E249-9AD6-F688-FAD6F38E200A}"/>
              </a:ext>
            </a:extLst>
          </p:cNvPr>
          <p:cNvSpPr>
            <a:spLocks noGrp="1"/>
          </p:cNvSpPr>
          <p:nvPr>
            <p:ph sz="quarter" idx="10"/>
          </p:nvPr>
        </p:nvSpPr>
        <p:spPr>
          <a:xfrm>
            <a:off x="2045492" y="240426"/>
            <a:ext cx="9605963" cy="649287"/>
          </a:xfrm>
        </p:spPr>
        <p:txBody>
          <a:bodyPr/>
          <a:lstStyle/>
          <a:p>
            <a:r>
              <a:rPr lang="en-US" dirty="0">
                <a:ea typeface="Arial Unicode MS" panose="020B0604020202020204" pitchFamily="34" charset="-128"/>
              </a:rPr>
              <a:t>Different NumPy Operations</a:t>
            </a:r>
            <a:endParaRPr lang="en-IN" dirty="0">
              <a:ea typeface="Arial Unicode MS" panose="020B0604020202020204" pitchFamily="34" charset="-128"/>
            </a:endParaRPr>
          </a:p>
        </p:txBody>
      </p:sp>
      <p:sp>
        <p:nvSpPr>
          <p:cNvPr id="3" name="TextBox 2">
            <a:extLst>
              <a:ext uri="{FF2B5EF4-FFF2-40B4-BE49-F238E27FC236}">
                <a16:creationId xmlns:a16="http://schemas.microsoft.com/office/drawing/2014/main" id="{E1836D4A-2B2A-45F3-F63A-16D3D7C30951}"/>
              </a:ext>
            </a:extLst>
          </p:cNvPr>
          <p:cNvSpPr txBox="1"/>
          <p:nvPr/>
        </p:nvSpPr>
        <p:spPr>
          <a:xfrm>
            <a:off x="1438689" y="1215242"/>
            <a:ext cx="10212766" cy="4093428"/>
          </a:xfrm>
          <a:prstGeom prst="rect">
            <a:avLst/>
          </a:prstGeom>
          <a:noFill/>
        </p:spPr>
        <p:txBody>
          <a:bodyPr wrap="square">
            <a:spAutoFit/>
          </a:bodyPr>
          <a:lstStyle/>
          <a:p>
            <a:pPr marL="0" marR="0" algn="just"/>
            <a:r>
              <a:rPr lang="en-US" sz="2000" dirty="0">
                <a:solidFill>
                  <a:srgbClr val="333333"/>
                </a:solidFill>
                <a:effectLst/>
                <a:latin typeface="Segoe UI" panose="020B0502040204020203" pitchFamily="34" charset="0"/>
                <a:ea typeface="Times New Roman" panose="02020603050405020304" pitchFamily="18" charset="0"/>
              </a:rPr>
              <a:t>The following functions are used to perform operations on an array with complex numbers.</a:t>
            </a:r>
          </a:p>
          <a:p>
            <a:pPr marL="0" marR="0" algn="just"/>
            <a:endParaRPr lang="en-US" sz="2000" dirty="0">
              <a:effectLst/>
              <a:latin typeface="Times New Roman" panose="02020603050405020304" pitchFamily="18" charset="0"/>
              <a:ea typeface="Times New Roman" panose="02020603050405020304" pitchFamily="18" charset="0"/>
            </a:endParaRPr>
          </a:p>
          <a:p>
            <a:pPr marL="0" marR="0" algn="just"/>
            <a:r>
              <a:rPr lang="en-US" sz="2000" b="1" dirty="0" err="1">
                <a:solidFill>
                  <a:srgbClr val="333333"/>
                </a:solidFill>
                <a:effectLst/>
                <a:latin typeface="Segoe UI" panose="020B0502040204020203" pitchFamily="34" charset="0"/>
                <a:ea typeface="Times New Roman" panose="02020603050405020304" pitchFamily="18" charset="0"/>
              </a:rPr>
              <a:t>numpy.real</a:t>
            </a:r>
            <a:r>
              <a:rPr lang="en-US" sz="2000" b="1" dirty="0">
                <a:solidFill>
                  <a:srgbClr val="333333"/>
                </a:solidFill>
                <a:effectLst/>
                <a:latin typeface="Segoe UI" panose="020B0502040204020203" pitchFamily="34" charset="0"/>
                <a:ea typeface="Times New Roman" panose="02020603050405020304" pitchFamily="18" charset="0"/>
              </a:rPr>
              <a:t>() ?</a:t>
            </a:r>
            <a:r>
              <a:rPr lang="en-US" sz="2000" dirty="0">
                <a:solidFill>
                  <a:srgbClr val="333333"/>
                </a:solidFill>
                <a:effectLst/>
                <a:latin typeface="Segoe UI" panose="020B0502040204020203" pitchFamily="34" charset="0"/>
                <a:ea typeface="Times New Roman" panose="02020603050405020304" pitchFamily="18" charset="0"/>
              </a:rPr>
              <a:t> This function will return the real part of the given complex argument.</a:t>
            </a:r>
          </a:p>
          <a:p>
            <a:pPr marL="0" marR="0" algn="just"/>
            <a:endParaRPr lang="en-US" sz="2000" dirty="0">
              <a:effectLst/>
              <a:latin typeface="Times New Roman" panose="02020603050405020304" pitchFamily="18" charset="0"/>
              <a:ea typeface="Times New Roman" panose="02020603050405020304" pitchFamily="18" charset="0"/>
            </a:endParaRPr>
          </a:p>
          <a:p>
            <a:pPr marL="0" marR="0" algn="just"/>
            <a:r>
              <a:rPr lang="en-US" sz="2000" b="1" dirty="0" err="1">
                <a:solidFill>
                  <a:srgbClr val="333333"/>
                </a:solidFill>
                <a:effectLst/>
                <a:latin typeface="Segoe UI" panose="020B0502040204020203" pitchFamily="34" charset="0"/>
                <a:ea typeface="Times New Roman" panose="02020603050405020304" pitchFamily="18" charset="0"/>
              </a:rPr>
              <a:t>numpy.imag</a:t>
            </a:r>
            <a:r>
              <a:rPr lang="en-US" sz="2000" b="1" dirty="0">
                <a:solidFill>
                  <a:srgbClr val="333333"/>
                </a:solidFill>
                <a:effectLst/>
                <a:latin typeface="Segoe UI" panose="020B0502040204020203" pitchFamily="34" charset="0"/>
                <a:ea typeface="Times New Roman" panose="02020603050405020304" pitchFamily="18" charset="0"/>
              </a:rPr>
              <a:t>() ?</a:t>
            </a:r>
            <a:r>
              <a:rPr lang="en-US" sz="2000" dirty="0">
                <a:solidFill>
                  <a:srgbClr val="333333"/>
                </a:solidFill>
                <a:effectLst/>
                <a:latin typeface="Segoe UI" panose="020B0502040204020203" pitchFamily="34" charset="0"/>
                <a:ea typeface="Times New Roman" panose="02020603050405020304" pitchFamily="18" charset="0"/>
              </a:rPr>
              <a:t> This function will return the imaginary part of the complex argument.</a:t>
            </a:r>
          </a:p>
          <a:p>
            <a:pPr marL="0" marR="0" algn="just"/>
            <a:endParaRPr lang="en-US" sz="2000" dirty="0">
              <a:effectLst/>
              <a:latin typeface="Times New Roman" panose="02020603050405020304" pitchFamily="18" charset="0"/>
              <a:ea typeface="Times New Roman" panose="02020603050405020304" pitchFamily="18" charset="0"/>
            </a:endParaRPr>
          </a:p>
          <a:p>
            <a:pPr marL="0" marR="0" algn="just"/>
            <a:r>
              <a:rPr lang="en-US" sz="2000" b="1" dirty="0" err="1">
                <a:solidFill>
                  <a:srgbClr val="333333"/>
                </a:solidFill>
                <a:effectLst/>
                <a:latin typeface="Segoe UI" panose="020B0502040204020203" pitchFamily="34" charset="0"/>
                <a:ea typeface="Times New Roman" panose="02020603050405020304" pitchFamily="18" charset="0"/>
              </a:rPr>
              <a:t>numpy.conj</a:t>
            </a:r>
            <a:r>
              <a:rPr lang="en-US" sz="2000" b="1" dirty="0">
                <a:solidFill>
                  <a:srgbClr val="333333"/>
                </a:solidFill>
                <a:effectLst/>
                <a:latin typeface="Segoe UI" panose="020B0502040204020203" pitchFamily="34" charset="0"/>
                <a:ea typeface="Times New Roman" panose="02020603050405020304" pitchFamily="18" charset="0"/>
              </a:rPr>
              <a:t>() ?</a:t>
            </a:r>
            <a:r>
              <a:rPr lang="en-US" sz="2000" dirty="0">
                <a:solidFill>
                  <a:srgbClr val="333333"/>
                </a:solidFill>
                <a:effectLst/>
                <a:latin typeface="Segoe UI" panose="020B0502040204020203" pitchFamily="34" charset="0"/>
                <a:ea typeface="Times New Roman" panose="02020603050405020304" pitchFamily="18" charset="0"/>
              </a:rPr>
              <a:t> This function will return the complex conjugate of the given complex argument. It is obtained by swapping the sign of the imaginary part.</a:t>
            </a:r>
          </a:p>
          <a:p>
            <a:pPr marL="0" marR="0" algn="just"/>
            <a:endParaRPr lang="en-US" sz="2000" dirty="0">
              <a:effectLst/>
              <a:latin typeface="Times New Roman" panose="02020603050405020304" pitchFamily="18" charset="0"/>
              <a:ea typeface="Times New Roman" panose="02020603050405020304" pitchFamily="18" charset="0"/>
            </a:endParaRPr>
          </a:p>
          <a:p>
            <a:pPr marL="0" marR="0" algn="just"/>
            <a:r>
              <a:rPr lang="en-US" sz="2000" b="1" dirty="0" err="1">
                <a:solidFill>
                  <a:srgbClr val="333333"/>
                </a:solidFill>
                <a:effectLst/>
                <a:latin typeface="Segoe UI" panose="020B0502040204020203" pitchFamily="34" charset="0"/>
                <a:ea typeface="Times New Roman" panose="02020603050405020304" pitchFamily="18" charset="0"/>
              </a:rPr>
              <a:t>numpy.angle</a:t>
            </a:r>
            <a:r>
              <a:rPr lang="en-US" sz="2000" b="1" dirty="0">
                <a:solidFill>
                  <a:srgbClr val="333333"/>
                </a:solidFill>
                <a:effectLst/>
                <a:latin typeface="Segoe UI" panose="020B0502040204020203" pitchFamily="34" charset="0"/>
                <a:ea typeface="Times New Roman" panose="02020603050405020304" pitchFamily="18" charset="0"/>
              </a:rPr>
              <a:t>() ?</a:t>
            </a:r>
            <a:r>
              <a:rPr lang="en-US" sz="2000" dirty="0">
                <a:solidFill>
                  <a:srgbClr val="333333"/>
                </a:solidFill>
                <a:effectLst/>
                <a:latin typeface="Segoe UI" panose="020B0502040204020203" pitchFamily="34" charset="0"/>
                <a:ea typeface="Times New Roman" panose="02020603050405020304" pitchFamily="18" charset="0"/>
              </a:rPr>
              <a:t> This function will return the angle of the given complex argument. The function has a parameter having the keyword- degree. If set to true, the function will return the angle in degrees; otherwise, the angle is returned in radians.</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142684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479E301-E249-9AD6-F688-FAD6F38E200A}"/>
              </a:ext>
            </a:extLst>
          </p:cNvPr>
          <p:cNvSpPr>
            <a:spLocks noGrp="1"/>
          </p:cNvSpPr>
          <p:nvPr>
            <p:ph sz="quarter" idx="10"/>
          </p:nvPr>
        </p:nvSpPr>
        <p:spPr>
          <a:xfrm>
            <a:off x="2045492" y="240426"/>
            <a:ext cx="9605963" cy="649287"/>
          </a:xfrm>
        </p:spPr>
        <p:txBody>
          <a:bodyPr/>
          <a:lstStyle/>
          <a:p>
            <a:r>
              <a:rPr lang="en-US" dirty="0">
                <a:ea typeface="Arial Unicode MS" panose="020B0604020202020204" pitchFamily="34" charset="-128"/>
              </a:rPr>
              <a:t>Different NumPy Operations</a:t>
            </a:r>
            <a:endParaRPr lang="en-IN" dirty="0">
              <a:ea typeface="Arial Unicode MS" panose="020B0604020202020204" pitchFamily="34" charset="-128"/>
            </a:endParaRPr>
          </a:p>
        </p:txBody>
      </p:sp>
      <p:sp>
        <p:nvSpPr>
          <p:cNvPr id="3" name="TextBox 2">
            <a:extLst>
              <a:ext uri="{FF2B5EF4-FFF2-40B4-BE49-F238E27FC236}">
                <a16:creationId xmlns:a16="http://schemas.microsoft.com/office/drawing/2014/main" id="{484F55AD-F79F-341A-21F9-E53A10C5E82C}"/>
              </a:ext>
            </a:extLst>
          </p:cNvPr>
          <p:cNvSpPr txBox="1"/>
          <p:nvPr/>
        </p:nvSpPr>
        <p:spPr>
          <a:xfrm>
            <a:off x="1438688" y="1080653"/>
            <a:ext cx="10753312" cy="4511491"/>
          </a:xfrm>
          <a:prstGeom prst="rect">
            <a:avLst/>
          </a:prstGeom>
          <a:noFill/>
        </p:spPr>
        <p:txBody>
          <a:bodyPr wrap="square">
            <a:spAutoFit/>
          </a:bodyPr>
          <a:lstStyle/>
          <a:p>
            <a:pPr marL="0" marR="0" algn="just"/>
            <a:r>
              <a:rPr lang="en-US" sz="1800" b="1" dirty="0">
                <a:solidFill>
                  <a:srgbClr val="333333"/>
                </a:solidFill>
                <a:effectLst/>
                <a:latin typeface="Segoe UI" panose="020B0502040204020203" pitchFamily="34" charset="0"/>
                <a:ea typeface="Times New Roman" panose="02020603050405020304" pitchFamily="18" charset="0"/>
              </a:rPr>
              <a:t>Code</a:t>
            </a:r>
            <a:endParaRPr lang="en-US" sz="1800" dirty="0">
              <a:effectLst/>
              <a:latin typeface="Times New Roman" panose="02020603050405020304" pitchFamily="18" charset="0"/>
              <a:ea typeface="Times New Roman" panose="02020603050405020304" pitchFamily="18" charset="0"/>
            </a:endParaRPr>
          </a:p>
          <a:p>
            <a:pPr marL="0" marR="0" algn="just">
              <a:lnSpc>
                <a:spcPts val="1875"/>
              </a:lnSpc>
              <a:spcBef>
                <a:spcPts val="0"/>
              </a:spcBef>
              <a:spcAft>
                <a:spcPts val="0"/>
              </a:spcAft>
            </a:pPr>
            <a:r>
              <a:rPr lang="en-US" sz="1800" dirty="0">
                <a:solidFill>
                  <a:srgbClr val="008200"/>
                </a:solidFill>
                <a:effectLst/>
                <a:latin typeface="Segoe UI" panose="020B0502040204020203" pitchFamily="34" charset="0"/>
                <a:ea typeface="Times New Roman" panose="02020603050405020304" pitchFamily="18" charset="0"/>
              </a:rPr>
              <a:t># Python program to show how to perform operations on the complex elements of an array in </a:t>
            </a:r>
            <a:r>
              <a:rPr lang="en-US" sz="1800" dirty="0" err="1">
                <a:solidFill>
                  <a:srgbClr val="008200"/>
                </a:solidFill>
                <a:effectLst/>
                <a:latin typeface="Segoe UI" panose="020B0502040204020203" pitchFamily="34" charset="0"/>
                <a:ea typeface="Times New Roman" panose="02020603050405020304" pitchFamily="18" charset="0"/>
              </a:rPr>
              <a:t>numpy</a:t>
            </a:r>
            <a:r>
              <a:rPr lang="en-US" sz="1800" dirty="0">
                <a:solidFill>
                  <a:srgbClr val="000000"/>
                </a:solidFill>
                <a:effectLst/>
                <a:latin typeface="Segoe UI" panose="020B0502040204020203"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dirty="0">
                <a:solidFill>
                  <a:srgbClr val="008200"/>
                </a:solidFill>
                <a:effectLst/>
                <a:latin typeface="Segoe UI" panose="020B0502040204020203" pitchFamily="34" charset="0"/>
                <a:ea typeface="Times New Roman" panose="02020603050405020304" pitchFamily="18" charset="0"/>
              </a:rPr>
              <a:t># Importing the </a:t>
            </a:r>
            <a:r>
              <a:rPr lang="en-US" sz="1800" dirty="0" err="1">
                <a:solidFill>
                  <a:srgbClr val="008200"/>
                </a:solidFill>
                <a:effectLst/>
                <a:latin typeface="Segoe UI" panose="020B0502040204020203" pitchFamily="34" charset="0"/>
                <a:ea typeface="Times New Roman" panose="02020603050405020304" pitchFamily="18" charset="0"/>
              </a:rPr>
              <a:t>numpy</a:t>
            </a:r>
            <a:r>
              <a:rPr lang="en-US" sz="1800" dirty="0">
                <a:solidFill>
                  <a:srgbClr val="008200"/>
                </a:solidFill>
                <a:effectLst/>
                <a:latin typeface="Segoe UI" panose="020B0502040204020203" pitchFamily="34" charset="0"/>
                <a:ea typeface="Times New Roman" panose="02020603050405020304" pitchFamily="18" charset="0"/>
              </a:rPr>
              <a:t> library</a:t>
            </a:r>
            <a:r>
              <a:rPr lang="en-US" sz="1800" dirty="0">
                <a:solidFill>
                  <a:srgbClr val="000000"/>
                </a:solidFill>
                <a:effectLst/>
                <a:latin typeface="Segoe UI" panose="020B0502040204020203"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b="1"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import</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numpy</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as np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dirty="0">
                <a:solidFill>
                  <a:srgbClr val="000000"/>
                </a:solidFill>
                <a:effectLst/>
                <a:latin typeface="Segoe UI" panose="020B0502040204020203"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dirty="0">
                <a:solidFill>
                  <a:srgbClr val="008200"/>
                </a:solidFill>
                <a:effectLst/>
                <a:latin typeface="Segoe UI" panose="020B0502040204020203" pitchFamily="34" charset="0"/>
                <a:ea typeface="Calibri" panose="020F0502020204030204" pitchFamily="34" charset="0"/>
                <a:cs typeface="Times New Roman" panose="02020603050405020304" pitchFamily="18" charset="0"/>
              </a:rPr>
              <a:t># Initializing the array</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dirty="0">
                <a:solidFill>
                  <a:srgbClr val="000000"/>
                </a:solidFill>
                <a:effectLst/>
                <a:latin typeface="Segoe UI" panose="020B0502040204020203" pitchFamily="34" charset="0"/>
                <a:ea typeface="Times New Roman" panose="02020603050405020304" pitchFamily="18" charset="0"/>
              </a:rPr>
              <a:t>a = </a:t>
            </a:r>
            <a:r>
              <a:rPr lang="en-US" sz="1800" dirty="0" err="1">
                <a:solidFill>
                  <a:srgbClr val="000000"/>
                </a:solidFill>
                <a:effectLst/>
                <a:latin typeface="Segoe UI" panose="020B0502040204020203" pitchFamily="34" charset="0"/>
                <a:ea typeface="Times New Roman" panose="02020603050405020304" pitchFamily="18" charset="0"/>
              </a:rPr>
              <a:t>np.array</a:t>
            </a:r>
            <a:r>
              <a:rPr lang="en-US" sz="1800" dirty="0">
                <a:solidFill>
                  <a:srgbClr val="000000"/>
                </a:solidFill>
                <a:effectLst/>
                <a:latin typeface="Segoe UI" panose="020B0502040204020203" pitchFamily="34" charset="0"/>
                <a:ea typeface="Times New Roman" panose="02020603050405020304" pitchFamily="18" charset="0"/>
              </a:rPr>
              <a:t>([-6.6j, 0.9j, 14. , 1+9j])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b="1" dirty="0">
                <a:solidFill>
                  <a:srgbClr val="006699"/>
                </a:solidFill>
                <a:effectLst/>
                <a:latin typeface="Segoe UI" panose="020B0502040204020203" pitchFamily="34" charset="0"/>
                <a:ea typeface="Times New Roman" panose="02020603050405020304" pitchFamily="18" charset="0"/>
              </a:rPr>
              <a:t>print</a:t>
            </a:r>
            <a:r>
              <a:rPr lang="en-US" sz="1800" dirty="0">
                <a:solidFill>
                  <a:srgbClr val="000000"/>
                </a:solidFill>
                <a:effectLst/>
                <a:latin typeface="Segoe UI" panose="020B0502040204020203" pitchFamily="34" charset="0"/>
                <a:ea typeface="Times New Roman" panose="02020603050405020304" pitchFamily="18" charset="0"/>
              </a:rPr>
              <a:t>(</a:t>
            </a:r>
            <a:r>
              <a:rPr lang="en-US" sz="1800" dirty="0">
                <a:solidFill>
                  <a:srgbClr val="0000FF"/>
                </a:solidFill>
                <a:effectLst/>
                <a:latin typeface="Segoe UI" panose="020B0502040204020203" pitchFamily="34" charset="0"/>
                <a:ea typeface="Times New Roman" panose="02020603050405020304" pitchFamily="18" charset="0"/>
              </a:rPr>
              <a:t>'Our complex array is:'</a:t>
            </a:r>
            <a:r>
              <a:rPr lang="en-US" sz="1800" dirty="0">
                <a:solidFill>
                  <a:srgbClr val="000000"/>
                </a:solidFill>
                <a:effectLst/>
                <a:latin typeface="Segoe UI" panose="020B0502040204020203"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b="1"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print</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dirty="0">
                <a:solidFill>
                  <a:srgbClr val="000000"/>
                </a:solidFill>
                <a:effectLst/>
                <a:latin typeface="Segoe UI" panose="020B0502040204020203"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b="1"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print</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t>
            </a:r>
            <a:r>
              <a:rPr lang="en-US" sz="16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rPr>
              <a:t>'Applying the </a:t>
            </a:r>
            <a:r>
              <a:rPr lang="en-US" sz="1600" dirty="0" err="1">
                <a:solidFill>
                  <a:srgbClr val="0000FF"/>
                </a:solidFill>
                <a:effectLst/>
                <a:latin typeface="Segoe UI" panose="020B0502040204020203" pitchFamily="34" charset="0"/>
                <a:ea typeface="Calibri" panose="020F0502020204030204" pitchFamily="34" charset="0"/>
                <a:cs typeface="Times New Roman" panose="02020603050405020304" pitchFamily="18" charset="0"/>
              </a:rPr>
              <a:t>numpy</a:t>
            </a:r>
            <a:r>
              <a:rPr lang="en-US" sz="16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rPr>
              <a:t> real function: '</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b="1" dirty="0">
                <a:solidFill>
                  <a:srgbClr val="006699"/>
                </a:solidFill>
                <a:effectLst/>
                <a:latin typeface="Segoe UI" panose="020B0502040204020203" pitchFamily="34" charset="0"/>
                <a:ea typeface="Times New Roman" panose="02020603050405020304" pitchFamily="18" charset="0"/>
              </a:rPr>
              <a:t>print</a:t>
            </a:r>
            <a:r>
              <a:rPr lang="en-US" sz="1800" dirty="0">
                <a:solidFill>
                  <a:srgbClr val="000000"/>
                </a:solidFill>
                <a:effectLst/>
                <a:latin typeface="Segoe UI" panose="020B0502040204020203" pitchFamily="34" charset="0"/>
                <a:ea typeface="Times New Roman" panose="02020603050405020304" pitchFamily="18" charset="0"/>
              </a:rPr>
              <a:t>(</a:t>
            </a:r>
            <a:r>
              <a:rPr lang="en-US" sz="1800" dirty="0" err="1">
                <a:solidFill>
                  <a:srgbClr val="000000"/>
                </a:solidFill>
                <a:effectLst/>
                <a:latin typeface="Segoe UI" panose="020B0502040204020203" pitchFamily="34" charset="0"/>
                <a:ea typeface="Times New Roman" panose="02020603050405020304" pitchFamily="18" charset="0"/>
              </a:rPr>
              <a:t>np.real</a:t>
            </a:r>
            <a:r>
              <a:rPr lang="en-US" sz="1800" dirty="0">
                <a:solidFill>
                  <a:srgbClr val="000000"/>
                </a:solidFill>
                <a:effectLst/>
                <a:latin typeface="Segoe UI" panose="020B0502040204020203" pitchFamily="34" charset="0"/>
                <a:ea typeface="Times New Roman" panose="02020603050405020304" pitchFamily="18" charset="0"/>
              </a:rPr>
              <a:t>(a))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b="1" dirty="0">
                <a:solidFill>
                  <a:srgbClr val="006699"/>
                </a:solidFill>
                <a:effectLst/>
                <a:latin typeface="Segoe UI" panose="020B0502040204020203" pitchFamily="34" charset="0"/>
                <a:ea typeface="Times New Roman" panose="02020603050405020304" pitchFamily="18" charset="0"/>
              </a:rPr>
              <a:t>print</a:t>
            </a:r>
            <a:r>
              <a:rPr lang="en-US" sz="1800" dirty="0">
                <a:solidFill>
                  <a:srgbClr val="000000"/>
                </a:solidFill>
                <a:effectLst/>
                <a:latin typeface="Segoe UI" panose="020B0502040204020203" pitchFamily="34" charset="0"/>
                <a:ea typeface="Times New Roman" panose="02020603050405020304" pitchFamily="18" charset="0"/>
              </a:rPr>
              <a:t>(</a:t>
            </a:r>
            <a:r>
              <a:rPr lang="en-US" sz="1800" dirty="0">
                <a:solidFill>
                  <a:srgbClr val="0000FF"/>
                </a:solidFill>
                <a:effectLst/>
                <a:latin typeface="Segoe UI" panose="020B0502040204020203" pitchFamily="34" charset="0"/>
                <a:ea typeface="Times New Roman" panose="02020603050405020304" pitchFamily="18" charset="0"/>
              </a:rPr>
              <a:t>'Applying the </a:t>
            </a:r>
            <a:r>
              <a:rPr lang="en-US" sz="1800" dirty="0" err="1">
                <a:solidFill>
                  <a:srgbClr val="0000FF"/>
                </a:solidFill>
                <a:effectLst/>
                <a:latin typeface="Segoe UI" panose="020B0502040204020203" pitchFamily="34" charset="0"/>
                <a:ea typeface="Times New Roman" panose="02020603050405020304" pitchFamily="18" charset="0"/>
              </a:rPr>
              <a:t>numpy</a:t>
            </a:r>
            <a:r>
              <a:rPr lang="en-US" sz="1800" dirty="0">
                <a:solidFill>
                  <a:srgbClr val="0000FF"/>
                </a:solidFill>
                <a:effectLst/>
                <a:latin typeface="Segoe UI" panose="020B0502040204020203" pitchFamily="34" charset="0"/>
                <a:ea typeface="Times New Roman" panose="02020603050405020304" pitchFamily="18" charset="0"/>
              </a:rPr>
              <a:t> </a:t>
            </a:r>
            <a:r>
              <a:rPr lang="en-US" sz="1800" dirty="0" err="1">
                <a:solidFill>
                  <a:srgbClr val="0000FF"/>
                </a:solidFill>
                <a:effectLst/>
                <a:latin typeface="Segoe UI" panose="020B0502040204020203" pitchFamily="34" charset="0"/>
                <a:ea typeface="Times New Roman" panose="02020603050405020304" pitchFamily="18" charset="0"/>
              </a:rPr>
              <a:t>imag</a:t>
            </a:r>
            <a:r>
              <a:rPr lang="en-US" sz="1800" dirty="0">
                <a:solidFill>
                  <a:srgbClr val="0000FF"/>
                </a:solidFill>
                <a:effectLst/>
                <a:latin typeface="Segoe UI" panose="020B0502040204020203" pitchFamily="34" charset="0"/>
                <a:ea typeface="Times New Roman" panose="02020603050405020304" pitchFamily="18" charset="0"/>
              </a:rPr>
              <a:t> function: '</a:t>
            </a:r>
            <a:r>
              <a:rPr lang="en-US" sz="1800" dirty="0">
                <a:solidFill>
                  <a:srgbClr val="000000"/>
                </a:solidFill>
                <a:effectLst/>
                <a:latin typeface="Segoe UI" panose="020B0502040204020203" pitchFamily="34" charset="0"/>
                <a:ea typeface="Times New Roman" panose="02020603050405020304" pitchFamily="18" charset="0"/>
              </a:rPr>
              <a:t>)  </a:t>
            </a:r>
            <a:r>
              <a:rPr lang="en-US" sz="1800" b="1" dirty="0">
                <a:solidFill>
                  <a:srgbClr val="006699"/>
                </a:solidFill>
                <a:effectLst/>
                <a:latin typeface="Segoe UI" panose="020B0502040204020203" pitchFamily="34" charset="0"/>
                <a:ea typeface="Times New Roman" panose="02020603050405020304" pitchFamily="18" charset="0"/>
              </a:rPr>
              <a:t>print</a:t>
            </a:r>
            <a:r>
              <a:rPr lang="en-US" sz="1800" dirty="0">
                <a:solidFill>
                  <a:srgbClr val="000000"/>
                </a:solidFill>
                <a:effectLst/>
                <a:latin typeface="Segoe UI" panose="020B0502040204020203" pitchFamily="34" charset="0"/>
                <a:ea typeface="Times New Roman" panose="02020603050405020304" pitchFamily="18" charset="0"/>
              </a:rPr>
              <a:t>(</a:t>
            </a:r>
            <a:r>
              <a:rPr lang="en-US" sz="1800" dirty="0" err="1">
                <a:solidFill>
                  <a:srgbClr val="000000"/>
                </a:solidFill>
                <a:effectLst/>
                <a:latin typeface="Segoe UI" panose="020B0502040204020203" pitchFamily="34" charset="0"/>
                <a:ea typeface="Times New Roman" panose="02020603050405020304" pitchFamily="18" charset="0"/>
              </a:rPr>
              <a:t>np.imag</a:t>
            </a:r>
            <a:r>
              <a:rPr lang="en-US" sz="1800" dirty="0">
                <a:solidFill>
                  <a:srgbClr val="000000"/>
                </a:solidFill>
                <a:effectLst/>
                <a:latin typeface="Segoe UI" panose="020B0502040204020203" pitchFamily="34" charset="0"/>
                <a:ea typeface="Times New Roman" panose="02020603050405020304" pitchFamily="18" charset="0"/>
              </a:rPr>
              <a:t>(a))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b="1"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print</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t>
            </a:r>
            <a:r>
              <a:rPr lang="en-US" sz="16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rPr>
              <a:t>'Applying the </a:t>
            </a:r>
            <a:r>
              <a:rPr lang="en-US" sz="1600" dirty="0" err="1">
                <a:solidFill>
                  <a:srgbClr val="0000FF"/>
                </a:solidFill>
                <a:effectLst/>
                <a:latin typeface="Segoe UI" panose="020B0502040204020203" pitchFamily="34" charset="0"/>
                <a:ea typeface="Calibri" panose="020F0502020204030204" pitchFamily="34" charset="0"/>
                <a:cs typeface="Times New Roman" panose="02020603050405020304" pitchFamily="18" charset="0"/>
              </a:rPr>
              <a:t>numpy</a:t>
            </a:r>
            <a:r>
              <a:rPr lang="en-US" sz="16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0000FF"/>
                </a:solidFill>
                <a:effectLst/>
                <a:latin typeface="Segoe UI" panose="020B0502040204020203" pitchFamily="34" charset="0"/>
                <a:ea typeface="Calibri" panose="020F0502020204030204" pitchFamily="34" charset="0"/>
                <a:cs typeface="Times New Roman" panose="02020603050405020304" pitchFamily="18" charset="0"/>
              </a:rPr>
              <a:t>conj</a:t>
            </a:r>
            <a:r>
              <a:rPr lang="en-US" sz="16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rPr>
              <a:t> function: '</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b="1" dirty="0">
                <a:solidFill>
                  <a:srgbClr val="006699"/>
                </a:solidFill>
                <a:effectLst/>
                <a:latin typeface="Segoe UI" panose="020B0502040204020203" pitchFamily="34" charset="0"/>
                <a:ea typeface="Times New Roman" panose="02020603050405020304" pitchFamily="18" charset="0"/>
              </a:rPr>
              <a:t>print</a:t>
            </a:r>
            <a:r>
              <a:rPr lang="en-US" sz="1800" dirty="0">
                <a:solidFill>
                  <a:srgbClr val="000000"/>
                </a:solidFill>
                <a:effectLst/>
                <a:latin typeface="Segoe UI" panose="020B0502040204020203" pitchFamily="34" charset="0"/>
                <a:ea typeface="Times New Roman" panose="02020603050405020304" pitchFamily="18" charset="0"/>
              </a:rPr>
              <a:t>(</a:t>
            </a:r>
            <a:r>
              <a:rPr lang="en-US" sz="1800" dirty="0" err="1">
                <a:solidFill>
                  <a:srgbClr val="000000"/>
                </a:solidFill>
                <a:effectLst/>
                <a:latin typeface="Segoe UI" panose="020B0502040204020203" pitchFamily="34" charset="0"/>
                <a:ea typeface="Times New Roman" panose="02020603050405020304" pitchFamily="18" charset="0"/>
              </a:rPr>
              <a:t>np.conj</a:t>
            </a:r>
            <a:r>
              <a:rPr lang="en-US" sz="1800" dirty="0">
                <a:solidFill>
                  <a:srgbClr val="000000"/>
                </a:solidFill>
                <a:effectLst/>
                <a:latin typeface="Segoe UI" panose="020B0502040204020203" pitchFamily="34" charset="0"/>
                <a:ea typeface="Times New Roman" panose="02020603050405020304" pitchFamily="18" charset="0"/>
              </a:rPr>
              <a:t>(a)) </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759892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479E301-E249-9AD6-F688-FAD6F38E200A}"/>
              </a:ext>
            </a:extLst>
          </p:cNvPr>
          <p:cNvSpPr>
            <a:spLocks noGrp="1"/>
          </p:cNvSpPr>
          <p:nvPr>
            <p:ph sz="quarter" idx="10"/>
          </p:nvPr>
        </p:nvSpPr>
        <p:spPr>
          <a:xfrm>
            <a:off x="2045492" y="240426"/>
            <a:ext cx="9605963" cy="649287"/>
          </a:xfrm>
        </p:spPr>
        <p:txBody>
          <a:bodyPr/>
          <a:lstStyle/>
          <a:p>
            <a:r>
              <a:rPr lang="en-US" dirty="0">
                <a:ea typeface="Arial Unicode MS" panose="020B0604020202020204" pitchFamily="34" charset="-128"/>
              </a:rPr>
              <a:t>Different NumPy Operations</a:t>
            </a:r>
            <a:endParaRPr lang="en-IN" dirty="0">
              <a:ea typeface="Arial Unicode MS" panose="020B0604020202020204" pitchFamily="34" charset="-128"/>
            </a:endParaRPr>
          </a:p>
        </p:txBody>
      </p:sp>
      <p:sp>
        <p:nvSpPr>
          <p:cNvPr id="3" name="TextBox 2">
            <a:extLst>
              <a:ext uri="{FF2B5EF4-FFF2-40B4-BE49-F238E27FC236}">
                <a16:creationId xmlns:a16="http://schemas.microsoft.com/office/drawing/2014/main" id="{7AF0DFF4-E8B9-379E-1226-3A9031DE95FE}"/>
              </a:ext>
            </a:extLst>
          </p:cNvPr>
          <p:cNvSpPr txBox="1"/>
          <p:nvPr/>
        </p:nvSpPr>
        <p:spPr>
          <a:xfrm>
            <a:off x="1259785" y="1404356"/>
            <a:ext cx="6097656" cy="2041585"/>
          </a:xfrm>
          <a:prstGeom prst="rect">
            <a:avLst/>
          </a:prstGeom>
          <a:noFill/>
        </p:spPr>
        <p:txBody>
          <a:bodyPr wrap="square">
            <a:spAutoFit/>
          </a:bodyPr>
          <a:lstStyle/>
          <a:p>
            <a:pPr marL="457200" marR="0" algn="just">
              <a:lnSpc>
                <a:spcPts val="1875"/>
              </a:lnSpc>
              <a:spcBef>
                <a:spcPts val="0"/>
              </a:spcBef>
              <a:spcAft>
                <a:spcPts val="0"/>
              </a:spcAft>
            </a:pPr>
            <a:r>
              <a:rPr lang="en-US" sz="2000" b="1" dirty="0">
                <a:solidFill>
                  <a:srgbClr val="006699"/>
                </a:solidFill>
                <a:effectLst/>
                <a:latin typeface="Segoe UI" panose="020B0502040204020203" pitchFamily="34" charset="0"/>
                <a:ea typeface="Times New Roman" panose="02020603050405020304" pitchFamily="18" charset="0"/>
              </a:rPr>
              <a:t>print</a:t>
            </a:r>
            <a:r>
              <a:rPr lang="en-US" sz="2000" dirty="0">
                <a:solidFill>
                  <a:srgbClr val="000000"/>
                </a:solidFill>
                <a:effectLst/>
                <a:latin typeface="Segoe UI" panose="020B0502040204020203" pitchFamily="34" charset="0"/>
                <a:ea typeface="Times New Roman" panose="02020603050405020304" pitchFamily="18" charset="0"/>
              </a:rPr>
              <a:t>(</a:t>
            </a:r>
            <a:r>
              <a:rPr lang="en-US" sz="2000" dirty="0">
                <a:solidFill>
                  <a:srgbClr val="0000FF"/>
                </a:solidFill>
                <a:effectLst/>
                <a:latin typeface="Segoe UI" panose="020B0502040204020203" pitchFamily="34" charset="0"/>
                <a:ea typeface="Times New Roman" panose="02020603050405020304" pitchFamily="18" charset="0"/>
              </a:rPr>
              <a:t>'Applying the </a:t>
            </a:r>
            <a:r>
              <a:rPr lang="en-US" sz="2000" dirty="0" err="1">
                <a:solidFill>
                  <a:srgbClr val="0000FF"/>
                </a:solidFill>
                <a:effectLst/>
                <a:latin typeface="Segoe UI" panose="020B0502040204020203" pitchFamily="34" charset="0"/>
                <a:ea typeface="Times New Roman" panose="02020603050405020304" pitchFamily="18" charset="0"/>
              </a:rPr>
              <a:t>numpy</a:t>
            </a:r>
            <a:r>
              <a:rPr lang="en-US" sz="2000" dirty="0">
                <a:solidFill>
                  <a:srgbClr val="0000FF"/>
                </a:solidFill>
                <a:effectLst/>
                <a:latin typeface="Segoe UI" panose="020B0502040204020203" pitchFamily="34" charset="0"/>
                <a:ea typeface="Times New Roman" panose="02020603050405020304" pitchFamily="18" charset="0"/>
              </a:rPr>
              <a:t> angle function: '</a:t>
            </a:r>
            <a:r>
              <a:rPr lang="en-US" sz="2000" dirty="0">
                <a:solidFill>
                  <a:srgbClr val="000000"/>
                </a:solidFill>
                <a:effectLst/>
                <a:latin typeface="Segoe UI" panose="020B0502040204020203"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800" b="1"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print</a:t>
            </a:r>
            <a:r>
              <a:rPr lang="en-US"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t>
            </a:r>
            <a:r>
              <a:rPr lang="en-US" sz="18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np.angle</a:t>
            </a:r>
            <a:r>
              <a:rPr lang="en-US"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2000" dirty="0">
                <a:solidFill>
                  <a:srgbClr val="000000"/>
                </a:solidFill>
                <a:effectLst/>
                <a:latin typeface="Segoe UI" panose="020B0502040204020203"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800" b="1"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print</a:t>
            </a:r>
            <a:r>
              <a:rPr lang="en-US"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t>
            </a:r>
            <a:r>
              <a:rPr lang="en-US" sz="18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rPr>
              <a:t>'Applying the </a:t>
            </a:r>
            <a:r>
              <a:rPr lang="en-US" sz="1800" dirty="0" err="1">
                <a:solidFill>
                  <a:srgbClr val="0000FF"/>
                </a:solidFill>
                <a:effectLst/>
                <a:latin typeface="Segoe UI" panose="020B0502040204020203" pitchFamily="34" charset="0"/>
                <a:ea typeface="Calibri" panose="020F0502020204030204" pitchFamily="34" charset="0"/>
                <a:cs typeface="Times New Roman" panose="02020603050405020304" pitchFamily="18" charset="0"/>
              </a:rPr>
              <a:t>numpy</a:t>
            </a:r>
            <a:r>
              <a:rPr lang="en-US" sz="18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rPr>
              <a:t> angle function again (result in degrees)'</a:t>
            </a:r>
            <a:r>
              <a:rPr lang="en-US"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2000" b="1" dirty="0">
                <a:solidFill>
                  <a:srgbClr val="006699"/>
                </a:solidFill>
                <a:effectLst/>
                <a:latin typeface="Segoe UI" panose="020B0502040204020203" pitchFamily="34" charset="0"/>
                <a:ea typeface="Times New Roman" panose="02020603050405020304" pitchFamily="18" charset="0"/>
              </a:rPr>
              <a:t>print</a:t>
            </a:r>
            <a:r>
              <a:rPr lang="en-US" sz="2000" dirty="0">
                <a:solidFill>
                  <a:srgbClr val="000000"/>
                </a:solidFill>
                <a:effectLst/>
                <a:latin typeface="Segoe UI" panose="020B0502040204020203" pitchFamily="34" charset="0"/>
                <a:ea typeface="Times New Roman" panose="02020603050405020304" pitchFamily="18" charset="0"/>
              </a:rPr>
              <a:t>(</a:t>
            </a:r>
            <a:r>
              <a:rPr lang="en-US" sz="2000" dirty="0" err="1">
                <a:solidFill>
                  <a:srgbClr val="000000"/>
                </a:solidFill>
                <a:effectLst/>
                <a:latin typeface="Segoe UI" panose="020B0502040204020203" pitchFamily="34" charset="0"/>
                <a:ea typeface="Times New Roman" panose="02020603050405020304" pitchFamily="18" charset="0"/>
              </a:rPr>
              <a:t>np.angle</a:t>
            </a:r>
            <a:r>
              <a:rPr lang="en-US" sz="2000" dirty="0">
                <a:solidFill>
                  <a:srgbClr val="000000"/>
                </a:solidFill>
                <a:effectLst/>
                <a:latin typeface="Segoe UI" panose="020B0502040204020203" pitchFamily="34" charset="0"/>
                <a:ea typeface="Times New Roman" panose="02020603050405020304" pitchFamily="18" charset="0"/>
              </a:rPr>
              <a:t>(a, deg = True))  </a:t>
            </a:r>
            <a:endParaRPr lang="en-US" sz="2000" dirty="0">
              <a:solidFill>
                <a:srgbClr val="000000"/>
              </a:solidFill>
              <a:latin typeface="Times New Roman" panose="02020603050405020304" pitchFamily="18" charset="0"/>
              <a:ea typeface="Times New Roman" panose="02020603050405020304" pitchFamily="18" charset="0"/>
            </a:endParaRPr>
          </a:p>
          <a:p>
            <a:pPr marL="457200" algn="just">
              <a:lnSpc>
                <a:spcPts val="1875"/>
              </a:lnSpc>
            </a:pPr>
            <a:endParaRPr lang="en-US" sz="1800" b="1" dirty="0">
              <a:solidFill>
                <a:srgbClr val="333333"/>
              </a:solidFill>
              <a:effectLst/>
              <a:latin typeface="Segoe UI" panose="020B0502040204020203" pitchFamily="34" charset="0"/>
              <a:ea typeface="Times New Roman" panose="02020603050405020304" pitchFamily="18" charset="0"/>
            </a:endParaRPr>
          </a:p>
          <a:p>
            <a:pPr marL="457200" algn="just">
              <a:lnSpc>
                <a:spcPts val="1875"/>
              </a:lnSpc>
            </a:pPr>
            <a:r>
              <a:rPr lang="en-US" sz="1800" b="1" dirty="0">
                <a:solidFill>
                  <a:srgbClr val="333333"/>
                </a:solidFill>
                <a:effectLst/>
                <a:latin typeface="Segoe UI" panose="020B0502040204020203" pitchFamily="34" charset="0"/>
                <a:ea typeface="Times New Roman" panose="02020603050405020304" pitchFamily="18" charset="0"/>
              </a:rPr>
              <a:t>Output</a:t>
            </a:r>
            <a:endParaRPr lang="en-US" sz="18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C76DA765-BC5A-58B1-BE40-A1D8F73C2C07}"/>
              </a:ext>
            </a:extLst>
          </p:cNvPr>
          <p:cNvPicPr>
            <a:picLocks noChangeAspect="1"/>
          </p:cNvPicPr>
          <p:nvPr/>
        </p:nvPicPr>
        <p:blipFill rotWithShape="1">
          <a:blip r:embed="rId2"/>
          <a:srcRect r="27637"/>
          <a:stretch/>
        </p:blipFill>
        <p:spPr>
          <a:xfrm>
            <a:off x="1668548" y="3445940"/>
            <a:ext cx="7873017" cy="2929515"/>
          </a:xfrm>
          <a:prstGeom prst="rect">
            <a:avLst/>
          </a:prstGeom>
        </p:spPr>
      </p:pic>
    </p:spTree>
    <p:extLst>
      <p:ext uri="{BB962C8B-B14F-4D97-AF65-F5344CB8AC3E}">
        <p14:creationId xmlns:p14="http://schemas.microsoft.com/office/powerpoint/2010/main" val="34010059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57E613-F21A-0936-9F3F-4C659FD40339}"/>
              </a:ext>
            </a:extLst>
          </p:cNvPr>
          <p:cNvSpPr>
            <a:spLocks noGrp="1"/>
          </p:cNvSpPr>
          <p:nvPr>
            <p:ph idx="1"/>
          </p:nvPr>
        </p:nvSpPr>
        <p:spPr/>
        <p:txBody>
          <a:bodyPr/>
          <a:lstStyle/>
          <a:p>
            <a:pPr marL="342900" marR="0" lvl="0" indent="-342900" algn="just"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2200" b="1" i="0" u="none" strike="noStrike" kern="1200" cap="none" spc="0" normalizeH="0" baseline="0" noProof="0" dirty="0">
                <a:ln>
                  <a:noFill/>
                </a:ln>
                <a:solidFill>
                  <a:schemeClr val="accent2">
                    <a:lumMod val="50000"/>
                  </a:schemeClr>
                </a:solidFill>
                <a:effectLst/>
                <a:uLnTx/>
                <a:uFillTx/>
                <a:latin typeface="Calibri" panose="020F0502020204030204"/>
                <a:ea typeface="+mn-ea"/>
                <a:cs typeface="+mn-cs"/>
              </a:rPr>
              <a:t>Statical Operations </a:t>
            </a: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mean()- takes a NumPy array as an argument and returns the arithmetic mean of the data.</a:t>
            </a:r>
          </a:p>
          <a:p>
            <a:pPr marL="800100" marR="0" lvl="1"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err="1">
                <a:ln>
                  <a:noFill/>
                </a:ln>
                <a:solidFill>
                  <a:srgbClr val="002060"/>
                </a:solidFill>
                <a:effectLst/>
                <a:uLnTx/>
                <a:uFillTx/>
                <a:latin typeface="Calibri" panose="020F0502020204030204"/>
                <a:ea typeface="+mn-ea"/>
                <a:cs typeface="+mn-cs"/>
              </a:rPr>
              <a:t>np.mean</a:t>
            </a:r>
            <a:r>
              <a:rPr kumimoji="0" lang="en-US" sz="2200" b="0" i="0" u="none" strike="noStrike" kern="1200" cap="none" spc="0" normalizeH="0" baseline="0" noProof="0" dirty="0">
                <a:ln>
                  <a:noFill/>
                </a:ln>
                <a:solidFill>
                  <a:srgbClr val="002060"/>
                </a:solidFill>
                <a:effectLst/>
                <a:uLnTx/>
                <a:uFillTx/>
                <a:latin typeface="Calibri" panose="020F0502020204030204"/>
                <a:ea typeface="+mn-ea"/>
                <a:cs typeface="+mn-cs"/>
              </a:rPr>
              <a:t>(</a:t>
            </a:r>
            <a:r>
              <a:rPr kumimoji="0" lang="en-US" sz="2200" b="0" i="0" u="none" strike="noStrike" kern="1200" cap="none" spc="0" normalizeH="0" baseline="0" noProof="0" dirty="0" err="1">
                <a:ln>
                  <a:noFill/>
                </a:ln>
                <a:solidFill>
                  <a:srgbClr val="002060"/>
                </a:solidFill>
                <a:effectLst/>
                <a:uLnTx/>
                <a:uFillTx/>
                <a:latin typeface="Calibri" panose="020F0502020204030204"/>
                <a:ea typeface="+mn-ea"/>
                <a:cs typeface="+mn-cs"/>
              </a:rPr>
              <a:t>arr</a:t>
            </a:r>
            <a:r>
              <a:rPr kumimoji="0" lang="en-US" sz="2200" b="0" i="0" u="none" strike="noStrike" kern="1200" cap="none" spc="0" normalizeH="0" baseline="0" noProof="0" dirty="0">
                <a:ln>
                  <a:noFill/>
                </a:ln>
                <a:solidFill>
                  <a:srgbClr val="002060"/>
                </a:solidFill>
                <a:effectLst/>
                <a:uLnTx/>
                <a:uFillTx/>
                <a:latin typeface="Calibri" panose="020F0502020204030204"/>
                <a:ea typeface="+mn-ea"/>
                <a:cs typeface="+mn-cs"/>
              </a:rPr>
              <a:t>)</a:t>
            </a: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median()- takes a NumPy array as an argument and returns the median of the data.</a:t>
            </a:r>
          </a:p>
          <a:p>
            <a:pPr marL="800100" marR="0" lvl="1"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002060"/>
                </a:solidFill>
                <a:effectLst/>
                <a:uLnTx/>
                <a:uFillTx/>
                <a:latin typeface="Calibri" panose="020F0502020204030204"/>
                <a:ea typeface="+mn-ea"/>
                <a:cs typeface="+mn-cs"/>
              </a:rPr>
              <a:t> </a:t>
            </a:r>
            <a:r>
              <a:rPr kumimoji="0" lang="en-US" sz="2200" b="0" i="0" u="none" strike="noStrike" kern="1200" cap="none" spc="0" normalizeH="0" baseline="0" noProof="0" dirty="0" err="1">
                <a:ln>
                  <a:noFill/>
                </a:ln>
                <a:solidFill>
                  <a:srgbClr val="002060"/>
                </a:solidFill>
                <a:effectLst/>
                <a:uLnTx/>
                <a:uFillTx/>
                <a:latin typeface="Calibri" panose="020F0502020204030204"/>
                <a:ea typeface="+mn-ea"/>
                <a:cs typeface="+mn-cs"/>
              </a:rPr>
              <a:t>np.median</a:t>
            </a:r>
            <a:r>
              <a:rPr kumimoji="0" lang="en-US" sz="2200" b="0" i="0" u="none" strike="noStrike" kern="1200" cap="none" spc="0" normalizeH="0" baseline="0" noProof="0" dirty="0">
                <a:ln>
                  <a:noFill/>
                </a:ln>
                <a:solidFill>
                  <a:srgbClr val="002060"/>
                </a:solidFill>
                <a:effectLst/>
                <a:uLnTx/>
                <a:uFillTx/>
                <a:latin typeface="Calibri" panose="020F0502020204030204"/>
                <a:ea typeface="+mn-ea"/>
                <a:cs typeface="+mn-cs"/>
              </a:rPr>
              <a:t>(</a:t>
            </a:r>
            <a:r>
              <a:rPr kumimoji="0" lang="en-US" sz="2200" b="0" i="0" u="none" strike="noStrike" kern="1200" cap="none" spc="0" normalizeH="0" baseline="0" noProof="0" dirty="0" err="1">
                <a:ln>
                  <a:noFill/>
                </a:ln>
                <a:solidFill>
                  <a:srgbClr val="002060"/>
                </a:solidFill>
                <a:effectLst/>
                <a:uLnTx/>
                <a:uFillTx/>
                <a:latin typeface="Calibri" panose="020F0502020204030204"/>
                <a:ea typeface="+mn-ea"/>
                <a:cs typeface="+mn-cs"/>
              </a:rPr>
              <a:t>arr</a:t>
            </a:r>
            <a:r>
              <a:rPr kumimoji="0" lang="en-US" sz="2200" b="0" i="0" u="none" strike="noStrike" kern="1200" cap="none" spc="0" normalizeH="0" baseline="0" noProof="0" dirty="0">
                <a:ln>
                  <a:noFill/>
                </a:ln>
                <a:solidFill>
                  <a:srgbClr val="002060"/>
                </a:solidFill>
                <a:effectLst/>
                <a:uLnTx/>
                <a:uFillTx/>
                <a:latin typeface="Calibri" panose="020F0502020204030204"/>
                <a:ea typeface="+mn-ea"/>
                <a:cs typeface="+mn-cs"/>
              </a:rPr>
              <a:t>) </a:t>
            </a:r>
          </a:p>
          <a:p>
            <a:pPr marL="914400" lvl="2" indent="0" algn="just">
              <a:buNone/>
            </a:pPr>
            <a:r>
              <a:rPr lang="en-US" sz="2000" dirty="0">
                <a:solidFill>
                  <a:srgbClr val="002060"/>
                </a:solidFill>
              </a:rPr>
              <a:t>	import </a:t>
            </a:r>
            <a:r>
              <a:rPr lang="en-US" sz="2000" dirty="0" err="1">
                <a:solidFill>
                  <a:srgbClr val="002060"/>
                </a:solidFill>
              </a:rPr>
              <a:t>numpy</a:t>
            </a:r>
            <a:r>
              <a:rPr lang="en-US" sz="2000" dirty="0">
                <a:solidFill>
                  <a:srgbClr val="002060"/>
                </a:solidFill>
              </a:rPr>
              <a:t> as np</a:t>
            </a:r>
          </a:p>
          <a:p>
            <a:pPr marL="914400" lvl="2" indent="0" algn="just">
              <a:buNone/>
            </a:pPr>
            <a:r>
              <a:rPr lang="en-US" sz="2000" dirty="0">
                <a:solidFill>
                  <a:srgbClr val="002060"/>
                </a:solidFill>
              </a:rPr>
              <a:t>	</a:t>
            </a:r>
            <a:r>
              <a:rPr lang="en-US" sz="2000" dirty="0" err="1">
                <a:solidFill>
                  <a:srgbClr val="002060"/>
                </a:solidFill>
              </a:rPr>
              <a:t>arr</a:t>
            </a:r>
            <a:r>
              <a:rPr lang="en-US" sz="2000" dirty="0">
                <a:solidFill>
                  <a:srgbClr val="002060"/>
                </a:solidFill>
              </a:rPr>
              <a:t> = </a:t>
            </a:r>
            <a:r>
              <a:rPr lang="en-US" sz="2000" dirty="0" err="1">
                <a:solidFill>
                  <a:srgbClr val="002060"/>
                </a:solidFill>
              </a:rPr>
              <a:t>np.array</a:t>
            </a:r>
            <a:r>
              <a:rPr lang="en-US" sz="2000" dirty="0">
                <a:solidFill>
                  <a:srgbClr val="002060"/>
                </a:solidFill>
              </a:rPr>
              <a:t>([4, 5, 8, 5, 6, 4, 9, 2, 4, 3, 6])</a:t>
            </a:r>
          </a:p>
          <a:p>
            <a:pPr marL="914400" lvl="2" indent="0" algn="just">
              <a:buNone/>
            </a:pPr>
            <a:r>
              <a:rPr lang="en-US" sz="2000" dirty="0">
                <a:solidFill>
                  <a:srgbClr val="002060"/>
                </a:solidFill>
              </a:rPr>
              <a:t>	mean = </a:t>
            </a:r>
            <a:r>
              <a:rPr lang="en-US" sz="2000" dirty="0" err="1">
                <a:solidFill>
                  <a:srgbClr val="002060"/>
                </a:solidFill>
              </a:rPr>
              <a:t>np.mean</a:t>
            </a:r>
            <a:r>
              <a:rPr lang="en-US" sz="2000" dirty="0">
                <a:solidFill>
                  <a:srgbClr val="002060"/>
                </a:solidFill>
              </a:rPr>
              <a:t>(</a:t>
            </a:r>
            <a:r>
              <a:rPr lang="en-US" sz="2000" dirty="0" err="1">
                <a:solidFill>
                  <a:srgbClr val="002060"/>
                </a:solidFill>
              </a:rPr>
              <a:t>arr</a:t>
            </a:r>
            <a:r>
              <a:rPr lang="en-US" sz="2000" dirty="0">
                <a:solidFill>
                  <a:srgbClr val="002060"/>
                </a:solidFill>
              </a:rPr>
              <a:t>)</a:t>
            </a:r>
          </a:p>
          <a:p>
            <a:pPr marL="914400" lvl="2" indent="0" algn="just">
              <a:buNone/>
            </a:pPr>
            <a:r>
              <a:rPr lang="en-US" sz="2000" dirty="0">
                <a:solidFill>
                  <a:srgbClr val="002060"/>
                </a:solidFill>
              </a:rPr>
              <a:t>	median = </a:t>
            </a:r>
            <a:r>
              <a:rPr lang="en-US" sz="2000" dirty="0" err="1">
                <a:solidFill>
                  <a:srgbClr val="002060"/>
                </a:solidFill>
              </a:rPr>
              <a:t>np.median</a:t>
            </a:r>
            <a:r>
              <a:rPr lang="en-US" sz="2000" dirty="0">
                <a:solidFill>
                  <a:srgbClr val="002060"/>
                </a:solidFill>
              </a:rPr>
              <a:t>(</a:t>
            </a:r>
            <a:r>
              <a:rPr lang="en-US" sz="2000" dirty="0" err="1">
                <a:solidFill>
                  <a:srgbClr val="002060"/>
                </a:solidFill>
              </a:rPr>
              <a:t>arr</a:t>
            </a:r>
            <a:r>
              <a:rPr lang="en-US" sz="2000" dirty="0">
                <a:solidFill>
                  <a:srgbClr val="002060"/>
                </a:solidFill>
              </a:rPr>
              <a:t>)</a:t>
            </a:r>
          </a:p>
          <a:p>
            <a:pPr marL="914400" lvl="2" indent="0" algn="just">
              <a:buNone/>
            </a:pPr>
            <a:r>
              <a:rPr lang="en-US" sz="2000" dirty="0">
                <a:solidFill>
                  <a:srgbClr val="002060"/>
                </a:solidFill>
              </a:rPr>
              <a:t>	print("Array =", </a:t>
            </a:r>
            <a:r>
              <a:rPr lang="en-US" sz="2000" dirty="0" err="1">
                <a:solidFill>
                  <a:srgbClr val="002060"/>
                </a:solidFill>
              </a:rPr>
              <a:t>arr</a:t>
            </a:r>
            <a:r>
              <a:rPr lang="en-US" sz="2000" dirty="0">
                <a:solidFill>
                  <a:srgbClr val="002060"/>
                </a:solidFill>
              </a:rPr>
              <a:t>)</a:t>
            </a:r>
          </a:p>
          <a:p>
            <a:pPr marL="914400" lvl="2" indent="0" algn="just">
              <a:buNone/>
            </a:pPr>
            <a:r>
              <a:rPr lang="en-US" sz="2000" dirty="0">
                <a:solidFill>
                  <a:srgbClr val="002060"/>
                </a:solidFill>
              </a:rPr>
              <a:t>	print("Mean =", mean)</a:t>
            </a:r>
          </a:p>
          <a:p>
            <a:pPr marL="914400" lvl="2" indent="0" algn="just">
              <a:buNone/>
            </a:pPr>
            <a:r>
              <a:rPr lang="en-US" sz="2000" dirty="0">
                <a:solidFill>
                  <a:srgbClr val="002060"/>
                </a:solidFill>
              </a:rPr>
              <a:t>	print("Median =", median)</a:t>
            </a:r>
          </a:p>
        </p:txBody>
      </p:sp>
      <p:sp>
        <p:nvSpPr>
          <p:cNvPr id="3" name="Content Placeholder 2">
            <a:extLst>
              <a:ext uri="{FF2B5EF4-FFF2-40B4-BE49-F238E27FC236}">
                <a16:creationId xmlns:a16="http://schemas.microsoft.com/office/drawing/2014/main" id="{41A00A1B-C78C-53B7-B913-3510737C960D}"/>
              </a:ext>
            </a:extLst>
          </p:cNvPr>
          <p:cNvSpPr>
            <a:spLocks noGrp="1"/>
          </p:cNvSpPr>
          <p:nvPr>
            <p:ph sz="quarter" idx="10"/>
          </p:nvPr>
        </p:nvSpPr>
        <p:spPr/>
        <p:txBody>
          <a:bodyPr/>
          <a:lstStyle/>
          <a:p>
            <a:r>
              <a:rPr lang="en-US" dirty="0">
                <a:ea typeface="Arial Unicode MS" panose="020B0604020202020204" pitchFamily="34" charset="-128"/>
              </a:rPr>
              <a:t>Different NumPy Operations</a:t>
            </a:r>
            <a:endParaRPr lang="en-IN" dirty="0">
              <a:ea typeface="Arial Unicode MS" panose="020B0604020202020204" pitchFamily="34" charset="-128"/>
            </a:endParaRPr>
          </a:p>
          <a:p>
            <a:endParaRPr lang="en-IN" dirty="0"/>
          </a:p>
        </p:txBody>
      </p:sp>
      <p:sp>
        <p:nvSpPr>
          <p:cNvPr id="4" name="TextBox 3">
            <a:extLst>
              <a:ext uri="{FF2B5EF4-FFF2-40B4-BE49-F238E27FC236}">
                <a16:creationId xmlns:a16="http://schemas.microsoft.com/office/drawing/2014/main" id="{45A2E901-9E44-807A-1E97-AE01CF8D8569}"/>
              </a:ext>
            </a:extLst>
          </p:cNvPr>
          <p:cNvSpPr txBox="1"/>
          <p:nvPr/>
        </p:nvSpPr>
        <p:spPr>
          <a:xfrm>
            <a:off x="7644618" y="3284305"/>
            <a:ext cx="3553265" cy="1200329"/>
          </a:xfrm>
          <a:prstGeom prst="rect">
            <a:avLst/>
          </a:prstGeom>
          <a:noFill/>
        </p:spPr>
        <p:txBody>
          <a:bodyPr wrap="square">
            <a:spAutoFit/>
          </a:bodyPr>
          <a:lstStyle/>
          <a:p>
            <a:r>
              <a:rPr lang="en-IN" b="1" dirty="0">
                <a:solidFill>
                  <a:schemeClr val="accent2">
                    <a:lumMod val="50000"/>
                  </a:schemeClr>
                </a:solidFill>
              </a:rPr>
              <a:t>OUTPUT</a:t>
            </a:r>
          </a:p>
          <a:p>
            <a:pPr marL="0" indent="0">
              <a:buNone/>
            </a:pPr>
            <a:r>
              <a:rPr lang="en-US" sz="1800" dirty="0"/>
              <a:t>Array = [4 5 8 5 6 4 9 2 4 3 6]</a:t>
            </a:r>
          </a:p>
          <a:p>
            <a:pPr marL="0" indent="0">
              <a:buNone/>
            </a:pPr>
            <a:r>
              <a:rPr lang="en-US" sz="1800" dirty="0"/>
              <a:t>Mean = 5.090909090909091</a:t>
            </a:r>
          </a:p>
          <a:p>
            <a:pPr marL="0" indent="0">
              <a:buNone/>
            </a:pPr>
            <a:r>
              <a:rPr lang="en-US" sz="1800" dirty="0"/>
              <a:t>Median = 5.0</a:t>
            </a:r>
            <a:endParaRPr lang="en-IN" sz="1800" dirty="0"/>
          </a:p>
        </p:txBody>
      </p:sp>
    </p:spTree>
    <p:extLst>
      <p:ext uri="{BB962C8B-B14F-4D97-AF65-F5344CB8AC3E}">
        <p14:creationId xmlns:p14="http://schemas.microsoft.com/office/powerpoint/2010/main" val="27749548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57E613-F21A-0936-9F3F-4C659FD40339}"/>
              </a:ext>
            </a:extLst>
          </p:cNvPr>
          <p:cNvSpPr>
            <a:spLocks noGrp="1"/>
          </p:cNvSpPr>
          <p:nvPr>
            <p:ph idx="1"/>
          </p:nvPr>
        </p:nvSpPr>
        <p:spPr/>
        <p:txBody>
          <a:bodyPr/>
          <a:lstStyle/>
          <a:p>
            <a:pPr marL="342900" marR="0" lvl="0" indent="-342900" algn="just"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2200" b="1" i="0" u="none" strike="noStrike" kern="1200" cap="none" spc="0" normalizeH="0" baseline="0" noProof="0" dirty="0">
                <a:ln>
                  <a:noFill/>
                </a:ln>
                <a:solidFill>
                  <a:schemeClr val="accent2">
                    <a:lumMod val="50000"/>
                  </a:schemeClr>
                </a:solidFill>
                <a:effectLst/>
                <a:uLnTx/>
                <a:uFillTx/>
                <a:latin typeface="Calibri" panose="020F0502020204030204"/>
                <a:ea typeface="+mn-ea"/>
                <a:cs typeface="+mn-cs"/>
              </a:rPr>
              <a:t>Statical Operations </a:t>
            </a:r>
          </a:p>
          <a:p>
            <a:pPr marL="342900" marR="0" lvl="0" indent="-342900" algn="just"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amin()- it takes a NumPy array as an argument and returns the minimum.</a:t>
            </a:r>
          </a:p>
          <a:p>
            <a:pPr marL="800100" marR="0" lvl="1" indent="-342900" algn="just"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2200" b="0" i="0" u="none" strike="noStrike" kern="1200" cap="none" spc="0" normalizeH="0" baseline="0" noProof="0" dirty="0" err="1">
                <a:ln>
                  <a:noFill/>
                </a:ln>
                <a:solidFill>
                  <a:srgbClr val="002060"/>
                </a:solidFill>
                <a:effectLst/>
                <a:uLnTx/>
                <a:uFillTx/>
                <a:latin typeface="Calibri" panose="020F0502020204030204"/>
                <a:ea typeface="+mn-ea"/>
                <a:cs typeface="+mn-cs"/>
              </a:rPr>
              <a:t>np.amin</a:t>
            </a:r>
            <a:r>
              <a:rPr kumimoji="0" lang="en-US" sz="2200" b="0" i="0" u="none" strike="noStrike" kern="1200" cap="none" spc="0" normalizeH="0" baseline="0" noProof="0" dirty="0">
                <a:ln>
                  <a:noFill/>
                </a:ln>
                <a:solidFill>
                  <a:srgbClr val="002060"/>
                </a:solidFill>
                <a:effectLst/>
                <a:uLnTx/>
                <a:uFillTx/>
                <a:latin typeface="Calibri" panose="020F0502020204030204"/>
                <a:ea typeface="+mn-ea"/>
                <a:cs typeface="+mn-cs"/>
              </a:rPr>
              <a:t>(</a:t>
            </a:r>
            <a:r>
              <a:rPr kumimoji="0" lang="en-US" sz="2200" b="0" i="0" u="none" strike="noStrike" kern="1200" cap="none" spc="0" normalizeH="0" baseline="0" noProof="0" dirty="0" err="1">
                <a:ln>
                  <a:noFill/>
                </a:ln>
                <a:solidFill>
                  <a:srgbClr val="002060"/>
                </a:solidFill>
                <a:effectLst/>
                <a:uLnTx/>
                <a:uFillTx/>
                <a:latin typeface="Calibri" panose="020F0502020204030204"/>
                <a:ea typeface="+mn-ea"/>
                <a:cs typeface="+mn-cs"/>
              </a:rPr>
              <a:t>arr</a:t>
            </a:r>
            <a:r>
              <a:rPr kumimoji="0" lang="en-US" sz="2200" b="0" i="0" u="none" strike="noStrike" kern="1200" cap="none" spc="0" normalizeH="0" baseline="0" noProof="0" dirty="0">
                <a:ln>
                  <a:noFill/>
                </a:ln>
                <a:solidFill>
                  <a:srgbClr val="002060"/>
                </a:solidFill>
                <a:effectLst/>
                <a:uLnTx/>
                <a:uFillTx/>
                <a:latin typeface="Calibri" panose="020F0502020204030204"/>
                <a:ea typeface="+mn-ea"/>
                <a:cs typeface="+mn-cs"/>
              </a:rPr>
              <a:t>)</a:t>
            </a:r>
          </a:p>
          <a:p>
            <a:pPr marL="342900" marR="0" lvl="0" indent="-342900" algn="just"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2200" b="0" i="0" u="none" strike="noStrike" kern="1200" cap="none" spc="0" normalizeH="0" baseline="0" noProof="0" dirty="0" err="1">
                <a:ln>
                  <a:noFill/>
                </a:ln>
                <a:solidFill>
                  <a:prstClr val="black"/>
                </a:solidFill>
                <a:effectLst/>
                <a:uLnTx/>
                <a:uFillTx/>
                <a:latin typeface="Calibri" panose="020F0502020204030204"/>
                <a:ea typeface="+mn-ea"/>
                <a:cs typeface="+mn-cs"/>
              </a:rPr>
              <a:t>amax</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 it takes a NumPy array as an argument and returns maximum.</a:t>
            </a:r>
          </a:p>
          <a:p>
            <a:pPr marL="800100" marR="0" lvl="1" indent="-342900" algn="just"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2200" b="0" i="0" u="none" strike="noStrike" kern="1200" cap="none" spc="0" normalizeH="0" baseline="0" noProof="0" dirty="0" err="1">
                <a:ln>
                  <a:noFill/>
                </a:ln>
                <a:solidFill>
                  <a:srgbClr val="002060"/>
                </a:solidFill>
                <a:effectLst/>
                <a:uLnTx/>
                <a:uFillTx/>
                <a:latin typeface="Calibri" panose="020F0502020204030204"/>
                <a:ea typeface="+mn-ea"/>
                <a:cs typeface="+mn-cs"/>
              </a:rPr>
              <a:t>np.amax</a:t>
            </a:r>
            <a:r>
              <a:rPr kumimoji="0" lang="en-US" sz="2200" b="0" i="0" u="none" strike="noStrike" kern="1200" cap="none" spc="0" normalizeH="0" baseline="0" noProof="0" dirty="0">
                <a:ln>
                  <a:noFill/>
                </a:ln>
                <a:solidFill>
                  <a:srgbClr val="002060"/>
                </a:solidFill>
                <a:effectLst/>
                <a:uLnTx/>
                <a:uFillTx/>
                <a:latin typeface="Calibri" panose="020F0502020204030204"/>
                <a:ea typeface="+mn-ea"/>
                <a:cs typeface="+mn-cs"/>
              </a:rPr>
              <a:t>(</a:t>
            </a:r>
            <a:r>
              <a:rPr kumimoji="0" lang="en-US" sz="2200" b="0" i="0" u="none" strike="noStrike" kern="1200" cap="none" spc="0" normalizeH="0" baseline="0" noProof="0" dirty="0" err="1">
                <a:ln>
                  <a:noFill/>
                </a:ln>
                <a:solidFill>
                  <a:srgbClr val="002060"/>
                </a:solidFill>
                <a:effectLst/>
                <a:uLnTx/>
                <a:uFillTx/>
                <a:latin typeface="Calibri" panose="020F0502020204030204"/>
                <a:ea typeface="+mn-ea"/>
                <a:cs typeface="+mn-cs"/>
              </a:rPr>
              <a:t>arr</a:t>
            </a:r>
            <a:r>
              <a:rPr kumimoji="0" lang="en-US" sz="2200" b="0" i="0" u="none" strike="noStrike" kern="1200" cap="none" spc="0" normalizeH="0" baseline="0" noProof="0" dirty="0">
                <a:ln>
                  <a:noFill/>
                </a:ln>
                <a:solidFill>
                  <a:srgbClr val="002060"/>
                </a:solidFill>
                <a:effectLst/>
                <a:uLnTx/>
                <a:uFillTx/>
                <a:latin typeface="Calibri" panose="020F0502020204030204"/>
                <a:ea typeface="+mn-ea"/>
                <a:cs typeface="+mn-cs"/>
              </a:rPr>
              <a:t>)</a:t>
            </a:r>
          </a:p>
          <a:p>
            <a:pPr marL="342900" marR="0" lvl="0" indent="-342900" algn="just"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2200" b="0" i="0" u="none" strike="noStrike" kern="1200" cap="none" spc="0" normalizeH="0" baseline="0" noProof="0" dirty="0" err="1">
                <a:ln>
                  <a:noFill/>
                </a:ln>
                <a:solidFill>
                  <a:prstClr val="black"/>
                </a:solidFill>
                <a:effectLst/>
                <a:uLnTx/>
                <a:uFillTx/>
                <a:latin typeface="Calibri" panose="020F0502020204030204"/>
                <a:ea typeface="+mn-ea"/>
                <a:cs typeface="+mn-cs"/>
              </a:rPr>
              <a:t>ptp</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 it takes a NumPy array as an argument and returns the range of the data. </a:t>
            </a:r>
          </a:p>
          <a:p>
            <a:pPr marL="800100" marR="0" lvl="1" indent="-342900" algn="just"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2200" b="0" i="0" u="none" strike="noStrike" kern="1200" cap="none" spc="0" normalizeH="0" baseline="0" noProof="0" dirty="0" err="1">
                <a:ln>
                  <a:noFill/>
                </a:ln>
                <a:solidFill>
                  <a:srgbClr val="002060"/>
                </a:solidFill>
                <a:effectLst/>
                <a:uLnTx/>
                <a:uFillTx/>
                <a:latin typeface="Calibri" panose="020F0502020204030204"/>
                <a:ea typeface="+mn-ea"/>
                <a:cs typeface="+mn-cs"/>
              </a:rPr>
              <a:t>np.ptp</a:t>
            </a:r>
            <a:r>
              <a:rPr kumimoji="0" lang="en-US" sz="2200" b="0" i="0" u="none" strike="noStrike" kern="1200" cap="none" spc="0" normalizeH="0" baseline="0" noProof="0" dirty="0">
                <a:ln>
                  <a:noFill/>
                </a:ln>
                <a:solidFill>
                  <a:srgbClr val="002060"/>
                </a:solidFill>
                <a:effectLst/>
                <a:uLnTx/>
                <a:uFillTx/>
                <a:latin typeface="Calibri" panose="020F0502020204030204"/>
                <a:ea typeface="+mn-ea"/>
                <a:cs typeface="+mn-cs"/>
              </a:rPr>
              <a:t>(</a:t>
            </a:r>
            <a:r>
              <a:rPr kumimoji="0" lang="en-US" sz="2200" b="0" i="0" u="none" strike="noStrike" kern="1200" cap="none" spc="0" normalizeH="0" baseline="0" noProof="0" dirty="0" err="1">
                <a:ln>
                  <a:noFill/>
                </a:ln>
                <a:solidFill>
                  <a:srgbClr val="002060"/>
                </a:solidFill>
                <a:effectLst/>
                <a:uLnTx/>
                <a:uFillTx/>
                <a:latin typeface="Calibri" panose="020F0502020204030204"/>
                <a:ea typeface="+mn-ea"/>
                <a:cs typeface="+mn-cs"/>
              </a:rPr>
              <a:t>arr</a:t>
            </a:r>
            <a:r>
              <a:rPr kumimoji="0" lang="en-US" sz="2200" b="0" i="0" u="none" strike="noStrike" kern="1200" cap="none" spc="0" normalizeH="0" baseline="0" noProof="0" dirty="0">
                <a:ln>
                  <a:noFill/>
                </a:ln>
                <a:solidFill>
                  <a:srgbClr val="002060"/>
                </a:solidFill>
                <a:effectLst/>
                <a:uLnTx/>
                <a:uFillTx/>
                <a:latin typeface="Calibri" panose="020F0502020204030204"/>
                <a:ea typeface="+mn-ea"/>
                <a:cs typeface="+mn-cs"/>
              </a:rPr>
              <a:t>)</a:t>
            </a:r>
          </a:p>
          <a:p>
            <a:pPr marL="342900" marR="0" lvl="0" indent="-342900" algn="just"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var()- it takes a NumPy array as an argument and returns the variance of the data.</a:t>
            </a:r>
          </a:p>
          <a:p>
            <a:pPr marL="800100" marR="0" lvl="1" indent="-342900" algn="just"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2200" b="0" i="0" u="none" strike="noStrike" kern="1200" cap="none" spc="0" normalizeH="0" baseline="0" noProof="0" dirty="0" err="1">
                <a:ln>
                  <a:noFill/>
                </a:ln>
                <a:solidFill>
                  <a:srgbClr val="002060"/>
                </a:solidFill>
                <a:effectLst/>
                <a:uLnTx/>
                <a:uFillTx/>
                <a:latin typeface="Calibri" panose="020F0502020204030204"/>
                <a:ea typeface="+mn-ea"/>
                <a:cs typeface="+mn-cs"/>
              </a:rPr>
              <a:t>np.var</a:t>
            </a:r>
            <a:r>
              <a:rPr kumimoji="0" lang="en-US" sz="2200" b="0" i="0" u="none" strike="noStrike" kern="1200" cap="none" spc="0" normalizeH="0" baseline="0" noProof="0" dirty="0">
                <a:ln>
                  <a:noFill/>
                </a:ln>
                <a:solidFill>
                  <a:srgbClr val="002060"/>
                </a:solidFill>
                <a:effectLst/>
                <a:uLnTx/>
                <a:uFillTx/>
                <a:latin typeface="Calibri" panose="020F0502020204030204"/>
                <a:ea typeface="+mn-ea"/>
                <a:cs typeface="+mn-cs"/>
              </a:rPr>
              <a:t>(</a:t>
            </a:r>
            <a:r>
              <a:rPr kumimoji="0" lang="en-US" sz="2200" b="0" i="0" u="none" strike="noStrike" kern="1200" cap="none" spc="0" normalizeH="0" baseline="0" noProof="0" dirty="0" err="1">
                <a:ln>
                  <a:noFill/>
                </a:ln>
                <a:solidFill>
                  <a:srgbClr val="002060"/>
                </a:solidFill>
                <a:effectLst/>
                <a:uLnTx/>
                <a:uFillTx/>
                <a:latin typeface="Calibri" panose="020F0502020204030204"/>
                <a:ea typeface="+mn-ea"/>
                <a:cs typeface="+mn-cs"/>
              </a:rPr>
              <a:t>arr</a:t>
            </a:r>
            <a:r>
              <a:rPr kumimoji="0" lang="en-US" sz="2200" b="0" i="0" u="none" strike="noStrike" kern="1200" cap="none" spc="0" normalizeH="0" baseline="0" noProof="0" dirty="0">
                <a:ln>
                  <a:noFill/>
                </a:ln>
                <a:solidFill>
                  <a:srgbClr val="002060"/>
                </a:solidFill>
                <a:effectLst/>
                <a:uLnTx/>
                <a:uFillTx/>
                <a:latin typeface="Calibri" panose="020F0502020204030204"/>
                <a:ea typeface="+mn-ea"/>
                <a:cs typeface="+mn-cs"/>
              </a:rPr>
              <a:t>)</a:t>
            </a:r>
          </a:p>
          <a:p>
            <a:pPr marL="342900" marR="0" lvl="0" indent="-342900" algn="just"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std()- it takes a NumPy array as an argument and returns the standard variation of the data.</a:t>
            </a:r>
          </a:p>
          <a:p>
            <a:pPr marL="800100" marR="0" lvl="1" indent="-342900" algn="just"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2200" b="0" i="0" u="none" strike="noStrike" kern="1200" cap="none" spc="0" normalizeH="0" baseline="0" noProof="0" dirty="0" err="1">
                <a:ln>
                  <a:noFill/>
                </a:ln>
                <a:solidFill>
                  <a:srgbClr val="002060"/>
                </a:solidFill>
                <a:effectLst/>
                <a:uLnTx/>
                <a:uFillTx/>
                <a:latin typeface="Calibri" panose="020F0502020204030204"/>
                <a:ea typeface="+mn-ea"/>
                <a:cs typeface="+mn-cs"/>
              </a:rPr>
              <a:t>np.std</a:t>
            </a:r>
            <a:r>
              <a:rPr kumimoji="0" lang="en-US" sz="2200" b="0" i="0" u="none" strike="noStrike" kern="1200" cap="none" spc="0" normalizeH="0" baseline="0" noProof="0" dirty="0">
                <a:ln>
                  <a:noFill/>
                </a:ln>
                <a:solidFill>
                  <a:srgbClr val="002060"/>
                </a:solidFill>
                <a:effectLst/>
                <a:uLnTx/>
                <a:uFillTx/>
                <a:latin typeface="Calibri" panose="020F0502020204030204"/>
                <a:ea typeface="+mn-ea"/>
                <a:cs typeface="+mn-cs"/>
              </a:rPr>
              <a:t>(</a:t>
            </a:r>
            <a:r>
              <a:rPr kumimoji="0" lang="en-US" sz="2200" b="0" i="0" u="none" strike="noStrike" kern="1200" cap="none" spc="0" normalizeH="0" baseline="0" noProof="0" dirty="0" err="1">
                <a:ln>
                  <a:noFill/>
                </a:ln>
                <a:solidFill>
                  <a:srgbClr val="002060"/>
                </a:solidFill>
                <a:effectLst/>
                <a:uLnTx/>
                <a:uFillTx/>
                <a:latin typeface="Calibri" panose="020F0502020204030204"/>
                <a:ea typeface="+mn-ea"/>
                <a:cs typeface="+mn-cs"/>
              </a:rPr>
              <a:t>arr</a:t>
            </a:r>
            <a:r>
              <a:rPr kumimoji="0" lang="en-US" sz="2200" b="0" i="0" u="none" strike="noStrike" kern="1200" cap="none" spc="0" normalizeH="0" baseline="0" noProof="0" dirty="0">
                <a:ln>
                  <a:noFill/>
                </a:ln>
                <a:solidFill>
                  <a:srgbClr val="002060"/>
                </a:solidFill>
                <a:effectLst/>
                <a:uLnTx/>
                <a:uFillTx/>
                <a:latin typeface="Calibri" panose="020F0502020204030204"/>
                <a:ea typeface="+mn-ea"/>
                <a:cs typeface="+mn-cs"/>
              </a:rPr>
              <a:t>)</a:t>
            </a:r>
          </a:p>
          <a:p>
            <a:endParaRPr lang="en-IN" dirty="0"/>
          </a:p>
        </p:txBody>
      </p:sp>
      <p:sp>
        <p:nvSpPr>
          <p:cNvPr id="3" name="Content Placeholder 2">
            <a:extLst>
              <a:ext uri="{FF2B5EF4-FFF2-40B4-BE49-F238E27FC236}">
                <a16:creationId xmlns:a16="http://schemas.microsoft.com/office/drawing/2014/main" id="{41A00A1B-C78C-53B7-B913-3510737C960D}"/>
              </a:ext>
            </a:extLst>
          </p:cNvPr>
          <p:cNvSpPr>
            <a:spLocks noGrp="1"/>
          </p:cNvSpPr>
          <p:nvPr>
            <p:ph sz="quarter" idx="10"/>
          </p:nvPr>
        </p:nvSpPr>
        <p:spPr/>
        <p:txBody>
          <a:bodyPr/>
          <a:lstStyle/>
          <a:p>
            <a:r>
              <a:rPr lang="en-US" dirty="0">
                <a:ea typeface="Arial Unicode MS" panose="020B0604020202020204" pitchFamily="34" charset="-128"/>
              </a:rPr>
              <a:t>Different NumPy Operations</a:t>
            </a:r>
            <a:endParaRPr lang="en-IN" dirty="0">
              <a:ea typeface="Arial Unicode MS" panose="020B0604020202020204" pitchFamily="34" charset="-128"/>
            </a:endParaRPr>
          </a:p>
          <a:p>
            <a:endParaRPr lang="en-IN" dirty="0"/>
          </a:p>
        </p:txBody>
      </p:sp>
    </p:spTree>
    <p:extLst>
      <p:ext uri="{BB962C8B-B14F-4D97-AF65-F5344CB8AC3E}">
        <p14:creationId xmlns:p14="http://schemas.microsoft.com/office/powerpoint/2010/main" val="23234003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57E613-F21A-0936-9F3F-4C659FD40339}"/>
              </a:ext>
            </a:extLst>
          </p:cNvPr>
          <p:cNvSpPr>
            <a:spLocks noGrp="1"/>
          </p:cNvSpPr>
          <p:nvPr>
            <p:ph idx="1"/>
          </p:nvPr>
        </p:nvSpPr>
        <p:spPr>
          <a:xfrm>
            <a:off x="650875" y="992187"/>
            <a:ext cx="10890250" cy="4873625"/>
          </a:xfrm>
        </p:spPr>
        <p:txBody>
          <a:bodyPr/>
          <a:lstStyle/>
          <a:p>
            <a:pPr marL="342900" marR="0" lvl="0" indent="-342900" algn="just"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2200" b="1" i="0" u="none" strike="noStrike" kern="1200" cap="none" spc="0" normalizeH="0" baseline="0" noProof="0" dirty="0">
                <a:ln>
                  <a:noFill/>
                </a:ln>
                <a:solidFill>
                  <a:schemeClr val="accent2">
                    <a:lumMod val="50000"/>
                  </a:schemeClr>
                </a:solidFill>
                <a:effectLst/>
                <a:uLnTx/>
                <a:uFillTx/>
                <a:latin typeface="Calibri" panose="020F0502020204030204"/>
                <a:ea typeface="+mn-ea"/>
                <a:cs typeface="+mn-cs"/>
              </a:rPr>
              <a:t>Code</a:t>
            </a:r>
          </a:p>
          <a:p>
            <a:pPr marL="914400" marR="0" lvl="2" indent="0" algn="just" defTabSz="914400" rtl="0" eaLnBrk="1" fontAlgn="auto" latinLnBrk="0" hangingPunct="1">
              <a:lnSpc>
                <a:spcPct val="100000"/>
              </a:lnSpc>
              <a:spcBef>
                <a:spcPts val="0"/>
              </a:spcBef>
              <a:spcAft>
                <a:spcPts val="0"/>
              </a:spcAft>
              <a:buClrTx/>
              <a:buSzTx/>
              <a:buNone/>
              <a:tabLst/>
              <a:defRPr/>
            </a:pPr>
            <a:r>
              <a:rPr kumimoji="0" lang="en-IN" sz="2200" b="0" i="0" u="none" strike="noStrike" kern="1200" cap="none" spc="0" normalizeH="0" baseline="0" noProof="0" dirty="0">
                <a:ln>
                  <a:noFill/>
                </a:ln>
                <a:solidFill>
                  <a:srgbClr val="002060"/>
                </a:solidFill>
                <a:effectLst/>
                <a:uLnTx/>
                <a:uFillTx/>
                <a:latin typeface="Calibri" panose="020F0502020204030204"/>
                <a:ea typeface="+mn-ea"/>
                <a:cs typeface="+mn-cs"/>
              </a:rPr>
              <a:t>import </a:t>
            </a:r>
            <a:r>
              <a:rPr kumimoji="0" lang="en-IN" sz="2200" b="0" i="0" u="none" strike="noStrike" kern="1200" cap="none" spc="0" normalizeH="0" baseline="0" noProof="0" dirty="0" err="1">
                <a:ln>
                  <a:noFill/>
                </a:ln>
                <a:solidFill>
                  <a:srgbClr val="002060"/>
                </a:solidFill>
                <a:effectLst/>
                <a:uLnTx/>
                <a:uFillTx/>
                <a:latin typeface="Calibri" panose="020F0502020204030204"/>
                <a:ea typeface="+mn-ea"/>
                <a:cs typeface="+mn-cs"/>
              </a:rPr>
              <a:t>numpy</a:t>
            </a:r>
            <a:r>
              <a:rPr kumimoji="0" lang="en-IN" sz="2200" b="0" i="0" u="none" strike="noStrike" kern="1200" cap="none" spc="0" normalizeH="0" baseline="0" noProof="0" dirty="0">
                <a:ln>
                  <a:noFill/>
                </a:ln>
                <a:solidFill>
                  <a:srgbClr val="002060"/>
                </a:solidFill>
                <a:effectLst/>
                <a:uLnTx/>
                <a:uFillTx/>
                <a:latin typeface="Calibri" panose="020F0502020204030204"/>
                <a:ea typeface="+mn-ea"/>
                <a:cs typeface="+mn-cs"/>
              </a:rPr>
              <a:t> as np</a:t>
            </a:r>
          </a:p>
          <a:p>
            <a:pPr marL="914400" marR="0" lvl="2" indent="0" algn="just" defTabSz="914400" rtl="0" eaLnBrk="1" fontAlgn="auto" latinLnBrk="0" hangingPunct="1">
              <a:lnSpc>
                <a:spcPct val="100000"/>
              </a:lnSpc>
              <a:spcBef>
                <a:spcPts val="0"/>
              </a:spcBef>
              <a:spcAft>
                <a:spcPts val="0"/>
              </a:spcAft>
              <a:buClrTx/>
              <a:buSzTx/>
              <a:buNone/>
              <a:tabLst/>
              <a:defRPr/>
            </a:pPr>
            <a:r>
              <a:rPr kumimoji="0" lang="en-IN" sz="2200" b="0" i="0" u="none" strike="noStrike" kern="1200" cap="none" spc="0" normalizeH="0" baseline="0" noProof="0" dirty="0" err="1">
                <a:ln>
                  <a:noFill/>
                </a:ln>
                <a:solidFill>
                  <a:srgbClr val="002060"/>
                </a:solidFill>
                <a:effectLst/>
                <a:uLnTx/>
                <a:uFillTx/>
                <a:latin typeface="Calibri" panose="020F0502020204030204"/>
                <a:ea typeface="+mn-ea"/>
                <a:cs typeface="+mn-cs"/>
              </a:rPr>
              <a:t>arr</a:t>
            </a:r>
            <a:r>
              <a:rPr kumimoji="0" lang="en-IN" sz="2200" b="0" i="0" u="none" strike="noStrike" kern="1200" cap="none" spc="0" normalizeH="0" baseline="0" noProof="0" dirty="0">
                <a:ln>
                  <a:noFill/>
                </a:ln>
                <a:solidFill>
                  <a:srgbClr val="002060"/>
                </a:solidFill>
                <a:effectLst/>
                <a:uLnTx/>
                <a:uFillTx/>
                <a:latin typeface="Calibri" panose="020F0502020204030204"/>
                <a:ea typeface="+mn-ea"/>
                <a:cs typeface="+mn-cs"/>
              </a:rPr>
              <a:t> = </a:t>
            </a:r>
            <a:r>
              <a:rPr kumimoji="0" lang="en-IN" sz="2200" b="0" i="0" u="none" strike="noStrike" kern="1200" cap="none" spc="0" normalizeH="0" baseline="0" noProof="0" dirty="0" err="1">
                <a:ln>
                  <a:noFill/>
                </a:ln>
                <a:solidFill>
                  <a:srgbClr val="002060"/>
                </a:solidFill>
                <a:effectLst/>
                <a:uLnTx/>
                <a:uFillTx/>
                <a:latin typeface="Calibri" panose="020F0502020204030204"/>
                <a:ea typeface="+mn-ea"/>
                <a:cs typeface="+mn-cs"/>
              </a:rPr>
              <a:t>np.array</a:t>
            </a:r>
            <a:r>
              <a:rPr kumimoji="0" lang="en-IN" sz="2200" b="0" i="0" u="none" strike="noStrike" kern="1200" cap="none" spc="0" normalizeH="0" baseline="0" noProof="0" dirty="0">
                <a:ln>
                  <a:noFill/>
                </a:ln>
                <a:solidFill>
                  <a:srgbClr val="002060"/>
                </a:solidFill>
                <a:effectLst/>
                <a:uLnTx/>
                <a:uFillTx/>
                <a:latin typeface="Calibri" panose="020F0502020204030204"/>
                <a:ea typeface="+mn-ea"/>
                <a:cs typeface="+mn-cs"/>
              </a:rPr>
              <a:t>([4, 5, 8, 5, 6, 4,9, 2, 4, 3, 6])</a:t>
            </a:r>
          </a:p>
          <a:p>
            <a:pPr marL="914400" marR="0" lvl="2" indent="0" algn="just" defTabSz="914400" rtl="0" eaLnBrk="1" fontAlgn="auto" latinLnBrk="0" hangingPunct="1">
              <a:lnSpc>
                <a:spcPct val="100000"/>
              </a:lnSpc>
              <a:spcBef>
                <a:spcPts val="0"/>
              </a:spcBef>
              <a:spcAft>
                <a:spcPts val="0"/>
              </a:spcAft>
              <a:buClrTx/>
              <a:buSzTx/>
              <a:buNone/>
              <a:tabLst/>
              <a:defRPr/>
            </a:pPr>
            <a:r>
              <a:rPr kumimoji="0" lang="en-IN" sz="2200" b="0" i="0" u="none" strike="noStrike" kern="1200" cap="none" spc="0" normalizeH="0" baseline="0" noProof="0" dirty="0">
                <a:ln>
                  <a:noFill/>
                </a:ln>
                <a:solidFill>
                  <a:srgbClr val="002060"/>
                </a:solidFill>
                <a:effectLst/>
                <a:uLnTx/>
                <a:uFillTx/>
                <a:latin typeface="Calibri" panose="020F0502020204030204"/>
                <a:ea typeface="+mn-ea"/>
                <a:cs typeface="+mn-cs"/>
              </a:rPr>
              <a:t># </a:t>
            </a:r>
            <a:r>
              <a:rPr kumimoji="0" lang="en-IN" sz="2200" b="0" i="0" u="none" strike="noStrike" kern="1200" cap="none" spc="0" normalizeH="0" baseline="0" noProof="0" dirty="0">
                <a:ln>
                  <a:noFill/>
                </a:ln>
                <a:solidFill>
                  <a:prstClr val="black">
                    <a:lumMod val="95000"/>
                    <a:lumOff val="5000"/>
                  </a:prstClr>
                </a:solidFill>
                <a:effectLst/>
                <a:uLnTx/>
                <a:uFillTx/>
                <a:latin typeface="Calibri" panose="020F0502020204030204"/>
                <a:ea typeface="+mn-ea"/>
                <a:cs typeface="+mn-cs"/>
              </a:rPr>
              <a:t>measures of dispersion</a:t>
            </a:r>
          </a:p>
          <a:p>
            <a:pPr marL="914400" marR="0" lvl="2" indent="0" algn="just" defTabSz="914400" rtl="0" eaLnBrk="1" fontAlgn="auto" latinLnBrk="0" hangingPunct="1">
              <a:lnSpc>
                <a:spcPct val="100000"/>
              </a:lnSpc>
              <a:spcBef>
                <a:spcPts val="0"/>
              </a:spcBef>
              <a:spcAft>
                <a:spcPts val="0"/>
              </a:spcAft>
              <a:buClrTx/>
              <a:buSzTx/>
              <a:buNone/>
              <a:tabLst/>
              <a:defRPr/>
            </a:pPr>
            <a:r>
              <a:rPr kumimoji="0" lang="en-IN" sz="2200" b="0" i="0" u="none" strike="noStrike" kern="1200" cap="none" spc="0" normalizeH="0" baseline="0" noProof="0" dirty="0">
                <a:ln>
                  <a:noFill/>
                </a:ln>
                <a:solidFill>
                  <a:srgbClr val="002060"/>
                </a:solidFill>
                <a:effectLst/>
                <a:uLnTx/>
                <a:uFillTx/>
                <a:latin typeface="Calibri" panose="020F0502020204030204"/>
                <a:ea typeface="+mn-ea"/>
                <a:cs typeface="+mn-cs"/>
              </a:rPr>
              <a:t>min = </a:t>
            </a:r>
            <a:r>
              <a:rPr kumimoji="0" lang="en-IN" sz="2200" b="0" i="0" u="none" strike="noStrike" kern="1200" cap="none" spc="0" normalizeH="0" baseline="0" noProof="0" dirty="0" err="1">
                <a:ln>
                  <a:noFill/>
                </a:ln>
                <a:solidFill>
                  <a:srgbClr val="002060"/>
                </a:solidFill>
                <a:effectLst/>
                <a:uLnTx/>
                <a:uFillTx/>
                <a:latin typeface="Calibri" panose="020F0502020204030204"/>
                <a:ea typeface="+mn-ea"/>
                <a:cs typeface="+mn-cs"/>
              </a:rPr>
              <a:t>np.amin</a:t>
            </a:r>
            <a:r>
              <a:rPr kumimoji="0" lang="en-IN" sz="2200" b="0" i="0" u="none" strike="noStrike" kern="1200" cap="none" spc="0" normalizeH="0" baseline="0" noProof="0" dirty="0">
                <a:ln>
                  <a:noFill/>
                </a:ln>
                <a:solidFill>
                  <a:srgbClr val="002060"/>
                </a:solidFill>
                <a:effectLst/>
                <a:uLnTx/>
                <a:uFillTx/>
                <a:latin typeface="Calibri" panose="020F0502020204030204"/>
                <a:ea typeface="+mn-ea"/>
                <a:cs typeface="+mn-cs"/>
              </a:rPr>
              <a:t>(</a:t>
            </a:r>
            <a:r>
              <a:rPr kumimoji="0" lang="en-IN" sz="2200" b="0" i="0" u="none" strike="noStrike" kern="1200" cap="none" spc="0" normalizeH="0" baseline="0" noProof="0" dirty="0" err="1">
                <a:ln>
                  <a:noFill/>
                </a:ln>
                <a:solidFill>
                  <a:srgbClr val="002060"/>
                </a:solidFill>
                <a:effectLst/>
                <a:uLnTx/>
                <a:uFillTx/>
                <a:latin typeface="Calibri" panose="020F0502020204030204"/>
                <a:ea typeface="+mn-ea"/>
                <a:cs typeface="+mn-cs"/>
              </a:rPr>
              <a:t>arr</a:t>
            </a:r>
            <a:r>
              <a:rPr kumimoji="0" lang="en-IN" sz="2200" b="0" i="0" u="none" strike="noStrike" kern="1200" cap="none" spc="0" normalizeH="0" baseline="0" noProof="0" dirty="0">
                <a:ln>
                  <a:noFill/>
                </a:ln>
                <a:solidFill>
                  <a:srgbClr val="002060"/>
                </a:solidFill>
                <a:effectLst/>
                <a:uLnTx/>
                <a:uFillTx/>
                <a:latin typeface="Calibri" panose="020F0502020204030204"/>
                <a:ea typeface="+mn-ea"/>
                <a:cs typeface="+mn-cs"/>
              </a:rPr>
              <a:t>)</a:t>
            </a:r>
          </a:p>
          <a:p>
            <a:pPr marL="914400" marR="0" lvl="2" indent="0" algn="just" defTabSz="914400" rtl="0" eaLnBrk="1" fontAlgn="auto" latinLnBrk="0" hangingPunct="1">
              <a:lnSpc>
                <a:spcPct val="100000"/>
              </a:lnSpc>
              <a:spcBef>
                <a:spcPts val="0"/>
              </a:spcBef>
              <a:spcAft>
                <a:spcPts val="0"/>
              </a:spcAft>
              <a:buClrTx/>
              <a:buSzTx/>
              <a:buNone/>
              <a:tabLst/>
              <a:defRPr/>
            </a:pPr>
            <a:r>
              <a:rPr kumimoji="0" lang="en-IN" sz="2200" b="0" i="0" u="none" strike="noStrike" kern="1200" cap="none" spc="0" normalizeH="0" baseline="0" noProof="0" dirty="0">
                <a:ln>
                  <a:noFill/>
                </a:ln>
                <a:solidFill>
                  <a:srgbClr val="002060"/>
                </a:solidFill>
                <a:effectLst/>
                <a:uLnTx/>
                <a:uFillTx/>
                <a:latin typeface="Calibri" panose="020F0502020204030204"/>
                <a:ea typeface="+mn-ea"/>
                <a:cs typeface="+mn-cs"/>
              </a:rPr>
              <a:t>max = </a:t>
            </a:r>
            <a:r>
              <a:rPr kumimoji="0" lang="en-IN" sz="2200" b="0" i="0" u="none" strike="noStrike" kern="1200" cap="none" spc="0" normalizeH="0" baseline="0" noProof="0" dirty="0" err="1">
                <a:ln>
                  <a:noFill/>
                </a:ln>
                <a:solidFill>
                  <a:srgbClr val="002060"/>
                </a:solidFill>
                <a:effectLst/>
                <a:uLnTx/>
                <a:uFillTx/>
                <a:latin typeface="Calibri" panose="020F0502020204030204"/>
                <a:ea typeface="+mn-ea"/>
                <a:cs typeface="+mn-cs"/>
              </a:rPr>
              <a:t>np.amax</a:t>
            </a:r>
            <a:r>
              <a:rPr kumimoji="0" lang="en-IN" sz="2200" b="0" i="0" u="none" strike="noStrike" kern="1200" cap="none" spc="0" normalizeH="0" baseline="0" noProof="0" dirty="0">
                <a:ln>
                  <a:noFill/>
                </a:ln>
                <a:solidFill>
                  <a:srgbClr val="002060"/>
                </a:solidFill>
                <a:effectLst/>
                <a:uLnTx/>
                <a:uFillTx/>
                <a:latin typeface="Calibri" panose="020F0502020204030204"/>
                <a:ea typeface="+mn-ea"/>
                <a:cs typeface="+mn-cs"/>
              </a:rPr>
              <a:t>(</a:t>
            </a:r>
            <a:r>
              <a:rPr kumimoji="0" lang="en-IN" sz="2200" b="0" i="0" u="none" strike="noStrike" kern="1200" cap="none" spc="0" normalizeH="0" baseline="0" noProof="0" dirty="0" err="1">
                <a:ln>
                  <a:noFill/>
                </a:ln>
                <a:solidFill>
                  <a:srgbClr val="002060"/>
                </a:solidFill>
                <a:effectLst/>
                <a:uLnTx/>
                <a:uFillTx/>
                <a:latin typeface="Calibri" panose="020F0502020204030204"/>
                <a:ea typeface="+mn-ea"/>
                <a:cs typeface="+mn-cs"/>
              </a:rPr>
              <a:t>arr</a:t>
            </a:r>
            <a:r>
              <a:rPr kumimoji="0" lang="en-IN" sz="2200" b="0" i="0" u="none" strike="noStrike" kern="1200" cap="none" spc="0" normalizeH="0" baseline="0" noProof="0" dirty="0">
                <a:ln>
                  <a:noFill/>
                </a:ln>
                <a:solidFill>
                  <a:srgbClr val="002060"/>
                </a:solidFill>
                <a:effectLst/>
                <a:uLnTx/>
                <a:uFillTx/>
                <a:latin typeface="Calibri" panose="020F0502020204030204"/>
                <a:ea typeface="+mn-ea"/>
                <a:cs typeface="+mn-cs"/>
              </a:rPr>
              <a:t>)</a:t>
            </a:r>
          </a:p>
          <a:p>
            <a:pPr marL="914400" marR="0" lvl="2" indent="0" algn="just" defTabSz="914400" rtl="0" eaLnBrk="1" fontAlgn="auto" latinLnBrk="0" hangingPunct="1">
              <a:lnSpc>
                <a:spcPct val="100000"/>
              </a:lnSpc>
              <a:spcBef>
                <a:spcPts val="0"/>
              </a:spcBef>
              <a:spcAft>
                <a:spcPts val="0"/>
              </a:spcAft>
              <a:buClrTx/>
              <a:buSzTx/>
              <a:buNone/>
              <a:tabLst/>
              <a:defRPr/>
            </a:pPr>
            <a:r>
              <a:rPr kumimoji="0" lang="en-IN" sz="2200" b="0" i="0" u="none" strike="noStrike" kern="1200" cap="none" spc="0" normalizeH="0" baseline="0" noProof="0" dirty="0">
                <a:ln>
                  <a:noFill/>
                </a:ln>
                <a:solidFill>
                  <a:srgbClr val="002060"/>
                </a:solidFill>
                <a:effectLst/>
                <a:uLnTx/>
                <a:uFillTx/>
                <a:latin typeface="Calibri" panose="020F0502020204030204"/>
                <a:ea typeface="+mn-ea"/>
                <a:cs typeface="+mn-cs"/>
              </a:rPr>
              <a:t>range = </a:t>
            </a:r>
            <a:r>
              <a:rPr kumimoji="0" lang="en-IN" sz="2200" b="0" i="0" u="none" strike="noStrike" kern="1200" cap="none" spc="0" normalizeH="0" baseline="0" noProof="0" dirty="0" err="1">
                <a:ln>
                  <a:noFill/>
                </a:ln>
                <a:solidFill>
                  <a:srgbClr val="002060"/>
                </a:solidFill>
                <a:effectLst/>
                <a:uLnTx/>
                <a:uFillTx/>
                <a:latin typeface="Calibri" panose="020F0502020204030204"/>
                <a:ea typeface="+mn-ea"/>
                <a:cs typeface="+mn-cs"/>
              </a:rPr>
              <a:t>np.ptp</a:t>
            </a:r>
            <a:r>
              <a:rPr kumimoji="0" lang="en-IN" sz="2200" b="0" i="0" u="none" strike="noStrike" kern="1200" cap="none" spc="0" normalizeH="0" baseline="0" noProof="0" dirty="0">
                <a:ln>
                  <a:noFill/>
                </a:ln>
                <a:solidFill>
                  <a:srgbClr val="002060"/>
                </a:solidFill>
                <a:effectLst/>
                <a:uLnTx/>
                <a:uFillTx/>
                <a:latin typeface="Calibri" panose="020F0502020204030204"/>
                <a:ea typeface="+mn-ea"/>
                <a:cs typeface="+mn-cs"/>
              </a:rPr>
              <a:t>(</a:t>
            </a:r>
            <a:r>
              <a:rPr kumimoji="0" lang="en-IN" sz="2200" b="0" i="0" u="none" strike="noStrike" kern="1200" cap="none" spc="0" normalizeH="0" baseline="0" noProof="0" dirty="0" err="1">
                <a:ln>
                  <a:noFill/>
                </a:ln>
                <a:solidFill>
                  <a:srgbClr val="002060"/>
                </a:solidFill>
                <a:effectLst/>
                <a:uLnTx/>
                <a:uFillTx/>
                <a:latin typeface="Calibri" panose="020F0502020204030204"/>
                <a:ea typeface="+mn-ea"/>
                <a:cs typeface="+mn-cs"/>
              </a:rPr>
              <a:t>arr</a:t>
            </a:r>
            <a:r>
              <a:rPr kumimoji="0" lang="en-IN" sz="2200" b="0" i="0" u="none" strike="noStrike" kern="1200" cap="none" spc="0" normalizeH="0" baseline="0" noProof="0" dirty="0">
                <a:ln>
                  <a:noFill/>
                </a:ln>
                <a:solidFill>
                  <a:srgbClr val="002060"/>
                </a:solidFill>
                <a:effectLst/>
                <a:uLnTx/>
                <a:uFillTx/>
                <a:latin typeface="Calibri" panose="020F0502020204030204"/>
                <a:ea typeface="+mn-ea"/>
                <a:cs typeface="+mn-cs"/>
              </a:rPr>
              <a:t>)</a:t>
            </a:r>
          </a:p>
          <a:p>
            <a:pPr marL="914400" marR="0" lvl="2" indent="0" algn="just" defTabSz="914400" rtl="0" eaLnBrk="1" fontAlgn="auto" latinLnBrk="0" hangingPunct="1">
              <a:lnSpc>
                <a:spcPct val="100000"/>
              </a:lnSpc>
              <a:spcBef>
                <a:spcPts val="0"/>
              </a:spcBef>
              <a:spcAft>
                <a:spcPts val="0"/>
              </a:spcAft>
              <a:buClrTx/>
              <a:buSzTx/>
              <a:buNone/>
              <a:tabLst/>
              <a:defRPr/>
            </a:pPr>
            <a:r>
              <a:rPr kumimoji="0" lang="en-IN" sz="2200" b="0" i="0" u="none" strike="noStrike" kern="1200" cap="none" spc="0" normalizeH="0" baseline="0" noProof="0" dirty="0">
                <a:ln>
                  <a:noFill/>
                </a:ln>
                <a:solidFill>
                  <a:srgbClr val="002060"/>
                </a:solidFill>
                <a:effectLst/>
                <a:uLnTx/>
                <a:uFillTx/>
                <a:latin typeface="Calibri" panose="020F0502020204030204"/>
                <a:ea typeface="+mn-ea"/>
                <a:cs typeface="+mn-cs"/>
              </a:rPr>
              <a:t>variance = </a:t>
            </a:r>
            <a:r>
              <a:rPr kumimoji="0" lang="en-IN" sz="2200" b="0" i="0" u="none" strike="noStrike" kern="1200" cap="none" spc="0" normalizeH="0" baseline="0" noProof="0" dirty="0" err="1">
                <a:ln>
                  <a:noFill/>
                </a:ln>
                <a:solidFill>
                  <a:srgbClr val="002060"/>
                </a:solidFill>
                <a:effectLst/>
                <a:uLnTx/>
                <a:uFillTx/>
                <a:latin typeface="Calibri" panose="020F0502020204030204"/>
                <a:ea typeface="+mn-ea"/>
                <a:cs typeface="+mn-cs"/>
              </a:rPr>
              <a:t>np.var</a:t>
            </a:r>
            <a:r>
              <a:rPr kumimoji="0" lang="en-IN" sz="2200" b="0" i="0" u="none" strike="noStrike" kern="1200" cap="none" spc="0" normalizeH="0" baseline="0" noProof="0" dirty="0">
                <a:ln>
                  <a:noFill/>
                </a:ln>
                <a:solidFill>
                  <a:srgbClr val="002060"/>
                </a:solidFill>
                <a:effectLst/>
                <a:uLnTx/>
                <a:uFillTx/>
                <a:latin typeface="Calibri" panose="020F0502020204030204"/>
                <a:ea typeface="+mn-ea"/>
                <a:cs typeface="+mn-cs"/>
              </a:rPr>
              <a:t>(</a:t>
            </a:r>
            <a:r>
              <a:rPr kumimoji="0" lang="en-IN" sz="2200" b="0" i="0" u="none" strike="noStrike" kern="1200" cap="none" spc="0" normalizeH="0" baseline="0" noProof="0" dirty="0" err="1">
                <a:ln>
                  <a:noFill/>
                </a:ln>
                <a:solidFill>
                  <a:srgbClr val="002060"/>
                </a:solidFill>
                <a:effectLst/>
                <a:uLnTx/>
                <a:uFillTx/>
                <a:latin typeface="Calibri" panose="020F0502020204030204"/>
                <a:ea typeface="+mn-ea"/>
                <a:cs typeface="+mn-cs"/>
              </a:rPr>
              <a:t>arr</a:t>
            </a:r>
            <a:r>
              <a:rPr kumimoji="0" lang="en-IN" sz="2200" b="0" i="0" u="none" strike="noStrike" kern="1200" cap="none" spc="0" normalizeH="0" baseline="0" noProof="0" dirty="0">
                <a:ln>
                  <a:noFill/>
                </a:ln>
                <a:solidFill>
                  <a:srgbClr val="002060"/>
                </a:solidFill>
                <a:effectLst/>
                <a:uLnTx/>
                <a:uFillTx/>
                <a:latin typeface="Calibri" panose="020F0502020204030204"/>
                <a:ea typeface="+mn-ea"/>
                <a:cs typeface="+mn-cs"/>
              </a:rPr>
              <a:t>)</a:t>
            </a:r>
          </a:p>
          <a:p>
            <a:pPr marL="914400" marR="0" lvl="2" indent="0" algn="just" defTabSz="914400" rtl="0" eaLnBrk="1" fontAlgn="auto" latinLnBrk="0" hangingPunct="1">
              <a:lnSpc>
                <a:spcPct val="100000"/>
              </a:lnSpc>
              <a:spcBef>
                <a:spcPts val="0"/>
              </a:spcBef>
              <a:spcAft>
                <a:spcPts val="0"/>
              </a:spcAft>
              <a:buClrTx/>
              <a:buSzTx/>
              <a:buNone/>
              <a:tabLst/>
              <a:defRPr/>
            </a:pPr>
            <a:r>
              <a:rPr kumimoji="0" lang="en-IN" sz="2200" b="0" i="0" u="none" strike="noStrike" kern="1200" cap="none" spc="0" normalizeH="0" baseline="0" noProof="0" dirty="0" err="1">
                <a:ln>
                  <a:noFill/>
                </a:ln>
                <a:solidFill>
                  <a:srgbClr val="002060"/>
                </a:solidFill>
                <a:effectLst/>
                <a:uLnTx/>
                <a:uFillTx/>
                <a:latin typeface="Calibri" panose="020F0502020204030204"/>
                <a:ea typeface="+mn-ea"/>
                <a:cs typeface="+mn-cs"/>
              </a:rPr>
              <a:t>sd</a:t>
            </a:r>
            <a:r>
              <a:rPr kumimoji="0" lang="en-IN" sz="2200" b="0" i="0" u="none" strike="noStrike" kern="1200" cap="none" spc="0" normalizeH="0" baseline="0" noProof="0" dirty="0">
                <a:ln>
                  <a:noFill/>
                </a:ln>
                <a:solidFill>
                  <a:srgbClr val="002060"/>
                </a:solidFill>
                <a:effectLst/>
                <a:uLnTx/>
                <a:uFillTx/>
                <a:latin typeface="Calibri" panose="020F0502020204030204"/>
                <a:ea typeface="+mn-ea"/>
                <a:cs typeface="+mn-cs"/>
              </a:rPr>
              <a:t> = </a:t>
            </a:r>
            <a:r>
              <a:rPr kumimoji="0" lang="en-IN" sz="2200" b="0" i="0" u="none" strike="noStrike" kern="1200" cap="none" spc="0" normalizeH="0" baseline="0" noProof="0" dirty="0" err="1">
                <a:ln>
                  <a:noFill/>
                </a:ln>
                <a:solidFill>
                  <a:srgbClr val="002060"/>
                </a:solidFill>
                <a:effectLst/>
                <a:uLnTx/>
                <a:uFillTx/>
                <a:latin typeface="Calibri" panose="020F0502020204030204"/>
                <a:ea typeface="+mn-ea"/>
                <a:cs typeface="+mn-cs"/>
              </a:rPr>
              <a:t>np.std</a:t>
            </a:r>
            <a:r>
              <a:rPr kumimoji="0" lang="en-IN" sz="2200" b="0" i="0" u="none" strike="noStrike" kern="1200" cap="none" spc="0" normalizeH="0" baseline="0" noProof="0" dirty="0">
                <a:ln>
                  <a:noFill/>
                </a:ln>
                <a:solidFill>
                  <a:srgbClr val="002060"/>
                </a:solidFill>
                <a:effectLst/>
                <a:uLnTx/>
                <a:uFillTx/>
                <a:latin typeface="Calibri" panose="020F0502020204030204"/>
                <a:ea typeface="+mn-ea"/>
                <a:cs typeface="+mn-cs"/>
              </a:rPr>
              <a:t>(</a:t>
            </a:r>
            <a:r>
              <a:rPr kumimoji="0" lang="en-IN" sz="2200" b="0" i="0" u="none" strike="noStrike" kern="1200" cap="none" spc="0" normalizeH="0" baseline="0" noProof="0" dirty="0" err="1">
                <a:ln>
                  <a:noFill/>
                </a:ln>
                <a:solidFill>
                  <a:srgbClr val="002060"/>
                </a:solidFill>
                <a:effectLst/>
                <a:uLnTx/>
                <a:uFillTx/>
                <a:latin typeface="Calibri" panose="020F0502020204030204"/>
                <a:ea typeface="+mn-ea"/>
                <a:cs typeface="+mn-cs"/>
              </a:rPr>
              <a:t>arr</a:t>
            </a:r>
            <a:r>
              <a:rPr kumimoji="0" lang="en-IN" sz="2200" b="0" i="0" u="none" strike="noStrike" kern="1200" cap="none" spc="0" normalizeH="0" baseline="0" noProof="0" dirty="0">
                <a:ln>
                  <a:noFill/>
                </a:ln>
                <a:solidFill>
                  <a:srgbClr val="002060"/>
                </a:solidFill>
                <a:effectLst/>
                <a:uLnTx/>
                <a:uFillTx/>
                <a:latin typeface="Calibri" panose="020F0502020204030204"/>
                <a:ea typeface="+mn-ea"/>
                <a:cs typeface="+mn-cs"/>
              </a:rPr>
              <a:t>)</a:t>
            </a:r>
          </a:p>
          <a:p>
            <a:pPr marL="914400" marR="0" lvl="2" indent="0" algn="just" defTabSz="914400" rtl="0" eaLnBrk="1" fontAlgn="auto" latinLnBrk="0" hangingPunct="1">
              <a:lnSpc>
                <a:spcPct val="100000"/>
              </a:lnSpc>
              <a:spcBef>
                <a:spcPts val="0"/>
              </a:spcBef>
              <a:spcAft>
                <a:spcPts val="0"/>
              </a:spcAft>
              <a:buClrTx/>
              <a:buSzTx/>
              <a:buNone/>
              <a:tabLst/>
              <a:defRPr/>
            </a:pPr>
            <a:r>
              <a:rPr kumimoji="0" lang="en-IN" sz="2200" b="0" i="0" u="none" strike="noStrike" kern="1200" cap="none" spc="0" normalizeH="0" baseline="0" noProof="0" dirty="0">
                <a:ln>
                  <a:noFill/>
                </a:ln>
                <a:solidFill>
                  <a:srgbClr val="002060"/>
                </a:solidFill>
                <a:effectLst/>
                <a:uLnTx/>
                <a:uFillTx/>
                <a:latin typeface="Calibri" panose="020F0502020204030204"/>
                <a:ea typeface="+mn-ea"/>
                <a:cs typeface="+mn-cs"/>
              </a:rPr>
              <a:t>print("Array =", </a:t>
            </a:r>
            <a:r>
              <a:rPr kumimoji="0" lang="en-IN" sz="2200" b="0" i="0" u="none" strike="noStrike" kern="1200" cap="none" spc="0" normalizeH="0" baseline="0" noProof="0" dirty="0" err="1">
                <a:ln>
                  <a:noFill/>
                </a:ln>
                <a:solidFill>
                  <a:srgbClr val="002060"/>
                </a:solidFill>
                <a:effectLst/>
                <a:uLnTx/>
                <a:uFillTx/>
                <a:latin typeface="Calibri" panose="020F0502020204030204"/>
                <a:ea typeface="+mn-ea"/>
                <a:cs typeface="+mn-cs"/>
              </a:rPr>
              <a:t>arr</a:t>
            </a:r>
            <a:r>
              <a:rPr kumimoji="0" lang="en-IN" sz="2200" b="0" i="0" u="none" strike="noStrike" kern="1200" cap="none" spc="0" normalizeH="0" baseline="0" noProof="0" dirty="0">
                <a:ln>
                  <a:noFill/>
                </a:ln>
                <a:solidFill>
                  <a:srgbClr val="002060"/>
                </a:solidFill>
                <a:effectLst/>
                <a:uLnTx/>
                <a:uFillTx/>
                <a:latin typeface="Calibri" panose="020F0502020204030204"/>
                <a:ea typeface="+mn-ea"/>
                <a:cs typeface="+mn-cs"/>
              </a:rPr>
              <a:t>)</a:t>
            </a:r>
          </a:p>
          <a:p>
            <a:pPr marL="914400" marR="0" lvl="2" indent="0" algn="just" defTabSz="914400" rtl="0" eaLnBrk="1" fontAlgn="auto" latinLnBrk="0" hangingPunct="1">
              <a:lnSpc>
                <a:spcPct val="100000"/>
              </a:lnSpc>
              <a:spcBef>
                <a:spcPts val="0"/>
              </a:spcBef>
              <a:spcAft>
                <a:spcPts val="0"/>
              </a:spcAft>
              <a:buClrTx/>
              <a:buSzTx/>
              <a:buNone/>
              <a:tabLst/>
              <a:defRPr/>
            </a:pPr>
            <a:r>
              <a:rPr kumimoji="0" lang="en-IN" sz="2200" b="0" i="0" u="none" strike="noStrike" kern="1200" cap="none" spc="0" normalizeH="0" baseline="0" noProof="0" dirty="0">
                <a:ln>
                  <a:noFill/>
                </a:ln>
                <a:solidFill>
                  <a:srgbClr val="002060"/>
                </a:solidFill>
                <a:effectLst/>
                <a:uLnTx/>
                <a:uFillTx/>
                <a:latin typeface="Calibri" panose="020F0502020204030204"/>
                <a:ea typeface="+mn-ea"/>
                <a:cs typeface="+mn-cs"/>
              </a:rPr>
              <a:t>print("Measures of Dispersion")</a:t>
            </a:r>
          </a:p>
          <a:p>
            <a:pPr marL="914400" marR="0" lvl="2" indent="0" algn="just" defTabSz="914400" rtl="0" eaLnBrk="1" fontAlgn="auto" latinLnBrk="0" hangingPunct="1">
              <a:lnSpc>
                <a:spcPct val="100000"/>
              </a:lnSpc>
              <a:spcBef>
                <a:spcPts val="0"/>
              </a:spcBef>
              <a:spcAft>
                <a:spcPts val="0"/>
              </a:spcAft>
              <a:buClrTx/>
              <a:buSzTx/>
              <a:buNone/>
              <a:tabLst/>
              <a:defRPr/>
            </a:pPr>
            <a:r>
              <a:rPr kumimoji="0" lang="en-IN" sz="2200" b="0" i="0" u="none" strike="noStrike" kern="1200" cap="none" spc="0" normalizeH="0" baseline="0" noProof="0" dirty="0">
                <a:ln>
                  <a:noFill/>
                </a:ln>
                <a:solidFill>
                  <a:srgbClr val="002060"/>
                </a:solidFill>
                <a:effectLst/>
                <a:uLnTx/>
                <a:uFillTx/>
                <a:latin typeface="Calibri" panose="020F0502020204030204"/>
                <a:ea typeface="+mn-ea"/>
                <a:cs typeface="+mn-cs"/>
              </a:rPr>
              <a:t>print("Minimum =", min)</a:t>
            </a:r>
          </a:p>
          <a:p>
            <a:pPr marL="914400" marR="0" lvl="2" indent="0" algn="just" defTabSz="914400" rtl="0" eaLnBrk="1" fontAlgn="auto" latinLnBrk="0" hangingPunct="1">
              <a:lnSpc>
                <a:spcPct val="100000"/>
              </a:lnSpc>
              <a:spcBef>
                <a:spcPts val="0"/>
              </a:spcBef>
              <a:spcAft>
                <a:spcPts val="0"/>
              </a:spcAft>
              <a:buClrTx/>
              <a:buSzTx/>
              <a:buNone/>
              <a:tabLst/>
              <a:defRPr/>
            </a:pPr>
            <a:r>
              <a:rPr kumimoji="0" lang="en-IN" sz="2200" b="0" i="0" u="none" strike="noStrike" kern="1200" cap="none" spc="0" normalizeH="0" baseline="0" noProof="0" dirty="0">
                <a:ln>
                  <a:noFill/>
                </a:ln>
                <a:solidFill>
                  <a:srgbClr val="002060"/>
                </a:solidFill>
                <a:effectLst/>
                <a:uLnTx/>
                <a:uFillTx/>
                <a:latin typeface="Calibri" panose="020F0502020204030204"/>
                <a:ea typeface="+mn-ea"/>
                <a:cs typeface="+mn-cs"/>
              </a:rPr>
              <a:t>print("Maximum =", max)</a:t>
            </a:r>
          </a:p>
          <a:p>
            <a:pPr marL="914400" marR="0" lvl="2" indent="0" algn="just" defTabSz="914400" rtl="0" eaLnBrk="1" fontAlgn="auto" latinLnBrk="0" hangingPunct="1">
              <a:lnSpc>
                <a:spcPct val="100000"/>
              </a:lnSpc>
              <a:spcBef>
                <a:spcPts val="0"/>
              </a:spcBef>
              <a:spcAft>
                <a:spcPts val="0"/>
              </a:spcAft>
              <a:buClrTx/>
              <a:buSzTx/>
              <a:buNone/>
              <a:tabLst/>
              <a:defRPr/>
            </a:pPr>
            <a:r>
              <a:rPr kumimoji="0" lang="en-IN" sz="2200" b="0" i="0" u="none" strike="noStrike" kern="1200" cap="none" spc="0" normalizeH="0" baseline="0" noProof="0" dirty="0">
                <a:ln>
                  <a:noFill/>
                </a:ln>
                <a:solidFill>
                  <a:srgbClr val="002060"/>
                </a:solidFill>
                <a:effectLst/>
                <a:uLnTx/>
                <a:uFillTx/>
                <a:latin typeface="Calibri" panose="020F0502020204030204"/>
                <a:ea typeface="+mn-ea"/>
                <a:cs typeface="+mn-cs"/>
              </a:rPr>
              <a:t>print("Range =", range)</a:t>
            </a:r>
          </a:p>
          <a:p>
            <a:pPr marL="914400" marR="0" lvl="2" indent="0" algn="just" defTabSz="914400" rtl="0" eaLnBrk="1" fontAlgn="auto" latinLnBrk="0" hangingPunct="1">
              <a:lnSpc>
                <a:spcPct val="100000"/>
              </a:lnSpc>
              <a:spcBef>
                <a:spcPts val="0"/>
              </a:spcBef>
              <a:spcAft>
                <a:spcPts val="0"/>
              </a:spcAft>
              <a:buClrTx/>
              <a:buSzTx/>
              <a:buNone/>
              <a:tabLst/>
              <a:defRPr/>
            </a:pPr>
            <a:r>
              <a:rPr kumimoji="0" lang="en-IN" sz="2200" b="0" i="0" u="none" strike="noStrike" kern="1200" cap="none" spc="0" normalizeH="0" baseline="0" noProof="0" dirty="0">
                <a:ln>
                  <a:noFill/>
                </a:ln>
                <a:solidFill>
                  <a:srgbClr val="002060"/>
                </a:solidFill>
                <a:effectLst/>
                <a:uLnTx/>
                <a:uFillTx/>
                <a:latin typeface="Calibri" panose="020F0502020204030204"/>
                <a:ea typeface="+mn-ea"/>
                <a:cs typeface="+mn-cs"/>
              </a:rPr>
              <a:t>print("Variance =", variance)</a:t>
            </a:r>
          </a:p>
          <a:p>
            <a:pPr marL="914400" marR="0" lvl="2" indent="0" algn="just" defTabSz="914400" rtl="0" eaLnBrk="1" fontAlgn="auto" latinLnBrk="0" hangingPunct="1">
              <a:lnSpc>
                <a:spcPct val="100000"/>
              </a:lnSpc>
              <a:spcBef>
                <a:spcPts val="0"/>
              </a:spcBef>
              <a:spcAft>
                <a:spcPts val="0"/>
              </a:spcAft>
              <a:buClrTx/>
              <a:buSzTx/>
              <a:buNone/>
              <a:tabLst/>
              <a:defRPr/>
            </a:pPr>
            <a:r>
              <a:rPr kumimoji="0" lang="en-IN" sz="2200" b="0" i="0" u="none" strike="noStrike" kern="1200" cap="none" spc="0" normalizeH="0" baseline="0" noProof="0" dirty="0">
                <a:ln>
                  <a:noFill/>
                </a:ln>
                <a:solidFill>
                  <a:srgbClr val="002060"/>
                </a:solidFill>
                <a:effectLst/>
                <a:uLnTx/>
                <a:uFillTx/>
                <a:latin typeface="Calibri" panose="020F0502020204030204"/>
                <a:ea typeface="+mn-ea"/>
                <a:cs typeface="+mn-cs"/>
              </a:rPr>
              <a:t>print("Standard Deviation =", </a:t>
            </a:r>
            <a:r>
              <a:rPr kumimoji="0" lang="en-IN" sz="2200" b="0" i="0" u="none" strike="noStrike" kern="1200" cap="none" spc="0" normalizeH="0" baseline="0" noProof="0" dirty="0" err="1">
                <a:ln>
                  <a:noFill/>
                </a:ln>
                <a:solidFill>
                  <a:srgbClr val="002060"/>
                </a:solidFill>
                <a:effectLst/>
                <a:uLnTx/>
                <a:uFillTx/>
                <a:latin typeface="Calibri" panose="020F0502020204030204"/>
                <a:ea typeface="+mn-ea"/>
                <a:cs typeface="+mn-cs"/>
              </a:rPr>
              <a:t>sd</a:t>
            </a:r>
            <a:r>
              <a:rPr kumimoji="0" lang="en-IN" sz="2200" b="0" i="0" u="none" strike="noStrike" kern="1200" cap="none" spc="0" normalizeH="0" baseline="0" noProof="0" dirty="0">
                <a:ln>
                  <a:noFill/>
                </a:ln>
                <a:solidFill>
                  <a:srgbClr val="002060"/>
                </a:solidFill>
                <a:effectLst/>
                <a:uLnTx/>
                <a:uFillTx/>
                <a:latin typeface="Calibri" panose="020F0502020204030204"/>
                <a:ea typeface="+mn-ea"/>
                <a:cs typeface="+mn-cs"/>
              </a:rPr>
              <a:t>)</a:t>
            </a:r>
            <a:endParaRPr lang="en-IN" dirty="0"/>
          </a:p>
        </p:txBody>
      </p:sp>
      <p:sp>
        <p:nvSpPr>
          <p:cNvPr id="3" name="Content Placeholder 2">
            <a:extLst>
              <a:ext uri="{FF2B5EF4-FFF2-40B4-BE49-F238E27FC236}">
                <a16:creationId xmlns:a16="http://schemas.microsoft.com/office/drawing/2014/main" id="{41A00A1B-C78C-53B7-B913-3510737C960D}"/>
              </a:ext>
            </a:extLst>
          </p:cNvPr>
          <p:cNvSpPr>
            <a:spLocks noGrp="1"/>
          </p:cNvSpPr>
          <p:nvPr>
            <p:ph sz="quarter" idx="10"/>
          </p:nvPr>
        </p:nvSpPr>
        <p:spPr/>
        <p:txBody>
          <a:bodyPr/>
          <a:lstStyle/>
          <a:p>
            <a:r>
              <a:rPr lang="en-US" dirty="0">
                <a:ea typeface="Arial Unicode MS" panose="020B0604020202020204" pitchFamily="34" charset="-128"/>
              </a:rPr>
              <a:t>Different NumPy Operations</a:t>
            </a:r>
            <a:endParaRPr lang="en-IN" dirty="0">
              <a:ea typeface="Arial Unicode MS" panose="020B0604020202020204" pitchFamily="34" charset="-128"/>
            </a:endParaRPr>
          </a:p>
          <a:p>
            <a:endParaRPr lang="en-IN" dirty="0"/>
          </a:p>
        </p:txBody>
      </p:sp>
      <p:sp>
        <p:nvSpPr>
          <p:cNvPr id="5" name="TextBox 4">
            <a:extLst>
              <a:ext uri="{FF2B5EF4-FFF2-40B4-BE49-F238E27FC236}">
                <a16:creationId xmlns:a16="http://schemas.microsoft.com/office/drawing/2014/main" id="{787830AC-E68F-C646-E0C0-114F9B446239}"/>
              </a:ext>
            </a:extLst>
          </p:cNvPr>
          <p:cNvSpPr txBox="1"/>
          <p:nvPr/>
        </p:nvSpPr>
        <p:spPr>
          <a:xfrm>
            <a:off x="6636433" y="2684141"/>
            <a:ext cx="4547382" cy="2308324"/>
          </a:xfrm>
          <a:prstGeom prst="rect">
            <a:avLst/>
          </a:prstGeom>
          <a:noFill/>
        </p:spPr>
        <p:txBody>
          <a:bodyPr wrap="square">
            <a:spAutoFit/>
          </a:bodyPr>
          <a:lstStyle/>
          <a:p>
            <a:r>
              <a:rPr lang="en-IN" b="1" dirty="0">
                <a:solidFill>
                  <a:schemeClr val="accent2">
                    <a:lumMod val="50000"/>
                  </a:schemeClr>
                </a:solidFill>
              </a:rPr>
              <a:t>OUTPUT</a:t>
            </a:r>
          </a:p>
          <a:p>
            <a:r>
              <a:rPr lang="en-IN" dirty="0"/>
              <a:t>Array = [4 5 8 5 6 4 9 2 4 3 6]</a:t>
            </a:r>
          </a:p>
          <a:p>
            <a:r>
              <a:rPr lang="en-IN" dirty="0"/>
              <a:t>Measures of Dispersion</a:t>
            </a:r>
          </a:p>
          <a:p>
            <a:r>
              <a:rPr lang="en-IN" dirty="0"/>
              <a:t>Minimum = 2</a:t>
            </a:r>
          </a:p>
          <a:p>
            <a:r>
              <a:rPr lang="en-IN" dirty="0"/>
              <a:t>Maximum = 9</a:t>
            </a:r>
          </a:p>
          <a:p>
            <a:r>
              <a:rPr lang="en-IN" dirty="0"/>
              <a:t>Range = 7</a:t>
            </a:r>
          </a:p>
          <a:p>
            <a:r>
              <a:rPr lang="en-IN" dirty="0"/>
              <a:t>Variance = 3.9008264462809916</a:t>
            </a:r>
          </a:p>
          <a:p>
            <a:r>
              <a:rPr lang="en-IN" dirty="0"/>
              <a:t>Standard Deviation = 1.9750509984000393</a:t>
            </a:r>
          </a:p>
        </p:txBody>
      </p:sp>
    </p:spTree>
    <p:extLst>
      <p:ext uri="{BB962C8B-B14F-4D97-AF65-F5344CB8AC3E}">
        <p14:creationId xmlns:p14="http://schemas.microsoft.com/office/powerpoint/2010/main" val="2917264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80AFB5-71C8-AE5B-AB70-FBC4742211AA}"/>
              </a:ext>
            </a:extLst>
          </p:cNvPr>
          <p:cNvSpPr>
            <a:spLocks noGrp="1"/>
          </p:cNvSpPr>
          <p:nvPr>
            <p:ph idx="1"/>
          </p:nvPr>
        </p:nvSpPr>
        <p:spPr/>
        <p:txBody>
          <a:bodyPr/>
          <a:lstStyle/>
          <a:p>
            <a:pPr>
              <a:spcAft>
                <a:spcPts val="1200"/>
              </a:spcAft>
            </a:pPr>
            <a:r>
              <a:rPr lang="en-US" b="0" i="0" dirty="0">
                <a:solidFill>
                  <a:srgbClr val="333333"/>
                </a:solidFill>
                <a:effectLst/>
                <a:latin typeface="inter-regular"/>
              </a:rPr>
              <a:t>With the revolution of data science, data analysis libraries like NumPy, SciPy, Pandas, etc. have seen a lot of growth. </a:t>
            </a:r>
          </a:p>
          <a:p>
            <a:pPr>
              <a:spcAft>
                <a:spcPts val="1200"/>
              </a:spcAft>
            </a:pPr>
            <a:r>
              <a:rPr lang="en-US" b="0" i="0" dirty="0">
                <a:solidFill>
                  <a:srgbClr val="333333"/>
                </a:solidFill>
                <a:effectLst/>
                <a:latin typeface="inter-regular"/>
              </a:rPr>
              <a:t>With a much easier syntax than other programming languages, python is the first choice language for the data scientist. </a:t>
            </a:r>
          </a:p>
          <a:p>
            <a:pPr>
              <a:spcAft>
                <a:spcPts val="1200"/>
              </a:spcAft>
            </a:pPr>
            <a:r>
              <a:rPr lang="en-US" b="0" i="0" dirty="0">
                <a:solidFill>
                  <a:srgbClr val="333333"/>
                </a:solidFill>
                <a:effectLst/>
                <a:latin typeface="inter-regular"/>
              </a:rPr>
              <a:t>NumPy provides a convenient and efficient way to handle the vast amount of data. </a:t>
            </a:r>
          </a:p>
          <a:p>
            <a:pPr>
              <a:spcAft>
                <a:spcPts val="1200"/>
              </a:spcAft>
            </a:pPr>
            <a:r>
              <a:rPr lang="en-US" b="0" i="0" dirty="0">
                <a:solidFill>
                  <a:srgbClr val="333333"/>
                </a:solidFill>
                <a:effectLst/>
                <a:latin typeface="inter-regular"/>
              </a:rPr>
              <a:t>NumPy is also very convenient with Matrix multiplication and data reshaping. </a:t>
            </a:r>
          </a:p>
          <a:p>
            <a:pPr>
              <a:spcAft>
                <a:spcPts val="1200"/>
              </a:spcAft>
            </a:pPr>
            <a:r>
              <a:rPr lang="en-US" b="0" i="0" dirty="0">
                <a:solidFill>
                  <a:srgbClr val="333333"/>
                </a:solidFill>
                <a:effectLst/>
                <a:latin typeface="inter-regular"/>
              </a:rPr>
              <a:t>NumPy is fast which makes it reasonable to work with a large set of data.</a:t>
            </a:r>
            <a:endParaRPr lang="en-IN" dirty="0"/>
          </a:p>
          <a:p>
            <a:endParaRPr lang="en-IN" dirty="0"/>
          </a:p>
        </p:txBody>
      </p:sp>
      <p:sp>
        <p:nvSpPr>
          <p:cNvPr id="3" name="Content Placeholder 2">
            <a:extLst>
              <a:ext uri="{FF2B5EF4-FFF2-40B4-BE49-F238E27FC236}">
                <a16:creationId xmlns:a16="http://schemas.microsoft.com/office/drawing/2014/main" id="{05634916-8731-07B7-A928-70AB9FE2D263}"/>
              </a:ext>
            </a:extLst>
          </p:cNvPr>
          <p:cNvSpPr>
            <a:spLocks noGrp="1"/>
          </p:cNvSpPr>
          <p:nvPr>
            <p:ph sz="quarter" idx="10"/>
          </p:nvPr>
        </p:nvSpPr>
        <p:spPr/>
        <p:txBody>
          <a:bodyPr/>
          <a:lstStyle/>
          <a:p>
            <a:r>
              <a:rPr lang="en-IN" dirty="0"/>
              <a:t>The need of NumPy</a:t>
            </a:r>
          </a:p>
        </p:txBody>
      </p:sp>
    </p:spTree>
    <p:extLst>
      <p:ext uri="{BB962C8B-B14F-4D97-AF65-F5344CB8AC3E}">
        <p14:creationId xmlns:p14="http://schemas.microsoft.com/office/powerpoint/2010/main" val="31071130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D6DA11B-C721-B37C-872E-D7238C1FA7AE}"/>
              </a:ext>
            </a:extLst>
          </p:cNvPr>
          <p:cNvSpPr>
            <a:spLocks noGrp="1"/>
          </p:cNvSpPr>
          <p:nvPr>
            <p:ph sz="quarter" idx="10"/>
          </p:nvPr>
        </p:nvSpPr>
        <p:spPr>
          <a:xfrm>
            <a:off x="2045492" y="240426"/>
            <a:ext cx="9605963" cy="649287"/>
          </a:xfrm>
        </p:spPr>
        <p:txBody>
          <a:bodyPr/>
          <a:lstStyle/>
          <a:p>
            <a:r>
              <a:rPr lang="en-US" dirty="0">
                <a:ea typeface="Arial Unicode MS" panose="020B0604020202020204" pitchFamily="34" charset="-128"/>
              </a:rPr>
              <a:t>Different NumPy Operations</a:t>
            </a:r>
            <a:endParaRPr lang="en-IN" dirty="0">
              <a:ea typeface="Arial Unicode MS" panose="020B0604020202020204" pitchFamily="34" charset="-128"/>
            </a:endParaRPr>
          </a:p>
        </p:txBody>
      </p:sp>
      <p:sp>
        <p:nvSpPr>
          <p:cNvPr id="6" name="TextBox 5">
            <a:extLst>
              <a:ext uri="{FF2B5EF4-FFF2-40B4-BE49-F238E27FC236}">
                <a16:creationId xmlns:a16="http://schemas.microsoft.com/office/drawing/2014/main" id="{B721B861-CBC6-0A19-DFE2-4B5774B1F988}"/>
              </a:ext>
            </a:extLst>
          </p:cNvPr>
          <p:cNvSpPr txBox="1"/>
          <p:nvPr/>
        </p:nvSpPr>
        <p:spPr>
          <a:xfrm>
            <a:off x="1379053" y="1030746"/>
            <a:ext cx="10547903" cy="4552721"/>
          </a:xfrm>
          <a:prstGeom prst="rect">
            <a:avLst/>
          </a:prstGeom>
          <a:noFill/>
        </p:spPr>
        <p:txBody>
          <a:bodyPr wrap="square">
            <a:spAutoFit/>
          </a:bodyPr>
          <a:lstStyle/>
          <a:p>
            <a:pPr marL="0" marR="0" algn="just">
              <a:lnSpc>
                <a:spcPct val="107000"/>
              </a:lnSpc>
              <a:spcBef>
                <a:spcPts val="200"/>
              </a:spcBef>
              <a:spcAft>
                <a:spcPts val="0"/>
              </a:spcAft>
            </a:pPr>
            <a:r>
              <a:rPr lang="en-US" sz="2400" b="1" dirty="0">
                <a:solidFill>
                  <a:srgbClr val="610B4B"/>
                </a:solidFill>
                <a:effectLst/>
                <a:latin typeface="Helvetica" panose="020B0604020202020204" pitchFamily="34" charset="0"/>
                <a:ea typeface="Times New Roman" panose="02020603050405020304" pitchFamily="18" charset="0"/>
                <a:cs typeface="Times New Roman" panose="02020603050405020304" pitchFamily="18" charset="0"/>
              </a:rPr>
              <a:t>Using </a:t>
            </a:r>
            <a:r>
              <a:rPr lang="en-US" sz="2400" b="1" dirty="0" err="1">
                <a:solidFill>
                  <a:srgbClr val="610B4B"/>
                </a:solidFill>
                <a:effectLst/>
                <a:latin typeface="Helvetica" panose="020B0604020202020204" pitchFamily="34" charset="0"/>
                <a:ea typeface="Times New Roman" panose="02020603050405020304" pitchFamily="18" charset="0"/>
                <a:cs typeface="Times New Roman" panose="02020603050405020304" pitchFamily="18" charset="0"/>
              </a:rPr>
              <a:t>Numpy</a:t>
            </a:r>
            <a:r>
              <a:rPr lang="en-US" sz="2400" b="1" dirty="0">
                <a:solidFill>
                  <a:srgbClr val="610B4B"/>
                </a:solidFill>
                <a:effectLst/>
                <a:latin typeface="Helvetica" panose="020B0604020202020204" pitchFamily="34" charset="0"/>
                <a:ea typeface="Times New Roman" panose="02020603050405020304" pitchFamily="18" charset="0"/>
                <a:cs typeface="Times New Roman" panose="02020603050405020304" pitchFamily="18" charset="0"/>
              </a:rPr>
              <a:t> Arrays with Conditional Expressions</a:t>
            </a:r>
            <a:endParaRPr lang="en-US"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just"/>
            <a:r>
              <a:rPr lang="en-US" sz="1800" dirty="0">
                <a:solidFill>
                  <a:srgbClr val="333333"/>
                </a:solidFill>
                <a:effectLst/>
                <a:latin typeface="Segoe UI" panose="020B0502040204020203" pitchFamily="34" charset="0"/>
                <a:ea typeface="Times New Roman" panose="02020603050405020304" pitchFamily="18" charset="0"/>
              </a:rPr>
              <a:t>To identify the values that meet your criterion, utilize conditionals. The outcome of a conditional operating condition is also a </a:t>
            </a:r>
            <a:r>
              <a:rPr lang="en-US" sz="1800" dirty="0" err="1">
                <a:solidFill>
                  <a:srgbClr val="333333"/>
                </a:solidFill>
                <a:effectLst/>
                <a:latin typeface="Segoe UI" panose="020B0502040204020203" pitchFamily="34" charset="0"/>
                <a:ea typeface="Times New Roman" panose="02020603050405020304" pitchFamily="18" charset="0"/>
              </a:rPr>
              <a:t>numpy</a:t>
            </a:r>
            <a:r>
              <a:rPr lang="en-US" sz="1800" dirty="0">
                <a:solidFill>
                  <a:srgbClr val="333333"/>
                </a:solidFill>
                <a:effectLst/>
                <a:latin typeface="Segoe UI" panose="020B0502040204020203" pitchFamily="34" charset="0"/>
                <a:ea typeface="Times New Roman" panose="02020603050405020304" pitchFamily="18" charset="0"/>
              </a:rPr>
              <a:t> array because "array" is also a </a:t>
            </a:r>
            <a:r>
              <a:rPr lang="en-US" sz="1800" dirty="0" err="1">
                <a:solidFill>
                  <a:srgbClr val="333333"/>
                </a:solidFill>
                <a:effectLst/>
                <a:latin typeface="Segoe UI" panose="020B0502040204020203" pitchFamily="34" charset="0"/>
                <a:ea typeface="Times New Roman" panose="02020603050405020304" pitchFamily="18" charset="0"/>
              </a:rPr>
              <a:t>numpy</a:t>
            </a:r>
            <a:r>
              <a:rPr lang="en-US" sz="1800" dirty="0">
                <a:solidFill>
                  <a:srgbClr val="333333"/>
                </a:solidFill>
                <a:effectLst/>
                <a:latin typeface="Segoe UI" panose="020B0502040204020203" pitchFamily="34" charset="0"/>
                <a:ea typeface="Times New Roman" panose="02020603050405020304" pitchFamily="18" charset="0"/>
              </a:rPr>
              <a:t> array. Our conditional check produces an array containing </a:t>
            </a:r>
            <a:r>
              <a:rPr lang="en-US" sz="1800" dirty="0" err="1">
                <a:solidFill>
                  <a:srgbClr val="333333"/>
                </a:solidFill>
                <a:effectLst/>
                <a:latin typeface="Segoe UI" panose="020B0502040204020203" pitchFamily="34" charset="0"/>
                <a:ea typeface="Times New Roman" panose="02020603050405020304" pitchFamily="18" charset="0"/>
              </a:rPr>
              <a:t>boolean</a:t>
            </a:r>
            <a:r>
              <a:rPr lang="en-US" sz="1800" dirty="0">
                <a:solidFill>
                  <a:srgbClr val="333333"/>
                </a:solidFill>
                <a:effectLst/>
                <a:latin typeface="Segoe UI" panose="020B0502040204020203" pitchFamily="34" charset="0"/>
                <a:ea typeface="Times New Roman" panose="02020603050405020304" pitchFamily="18" charset="0"/>
              </a:rPr>
              <a:t> values as its result.</a:t>
            </a:r>
            <a:endParaRPr lang="en-US" sz="1800" dirty="0">
              <a:effectLst/>
              <a:latin typeface="Times New Roman" panose="02020603050405020304" pitchFamily="18" charset="0"/>
              <a:ea typeface="Times New Roman" panose="02020603050405020304" pitchFamily="18" charset="0"/>
            </a:endParaRPr>
          </a:p>
          <a:p>
            <a:pPr marL="0" marR="0" algn="just"/>
            <a:r>
              <a:rPr lang="en-US" sz="1800" b="1" dirty="0">
                <a:solidFill>
                  <a:srgbClr val="333333"/>
                </a:solidFill>
                <a:effectLst/>
                <a:latin typeface="Segoe UI" panose="020B0502040204020203" pitchFamily="34" charset="0"/>
                <a:ea typeface="Times New Roman" panose="02020603050405020304" pitchFamily="18" charset="0"/>
              </a:rPr>
              <a:t>Code</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800" dirty="0">
                <a:solidFill>
                  <a:srgbClr val="008200"/>
                </a:solidFill>
                <a:effectLst/>
                <a:latin typeface="Segoe UI" panose="020B0502040204020203" pitchFamily="34" charset="0"/>
                <a:ea typeface="Times New Roman" panose="02020603050405020304" pitchFamily="18" charset="0"/>
              </a:rPr>
              <a:t># Python program to perform condition operations on the array</a:t>
            </a:r>
            <a:r>
              <a:rPr lang="en-US" sz="1800" dirty="0">
                <a:solidFill>
                  <a:srgbClr val="000000"/>
                </a:solidFill>
                <a:effectLst/>
                <a:latin typeface="Segoe UI" panose="020B0502040204020203"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dirty="0">
                <a:solidFill>
                  <a:srgbClr val="008200"/>
                </a:solidFill>
                <a:effectLst/>
                <a:latin typeface="Segoe UI" panose="020B0502040204020203" pitchFamily="34" charset="0"/>
                <a:ea typeface="Times New Roman" panose="02020603050405020304" pitchFamily="18" charset="0"/>
              </a:rPr>
              <a:t># Initializing the array</a:t>
            </a:r>
            <a:r>
              <a:rPr lang="en-US" sz="1800" dirty="0">
                <a:solidFill>
                  <a:srgbClr val="000000"/>
                </a:solidFill>
                <a:effectLst/>
                <a:latin typeface="Segoe UI" panose="020B0502040204020203"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array = </a:t>
            </a:r>
            <a:r>
              <a:rPr lang="en-US" sz="16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np.array</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([20, 30, 23, 12, 53, 54, 24])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dirty="0">
                <a:solidFill>
                  <a:srgbClr val="000000"/>
                </a:solidFill>
                <a:effectLst/>
                <a:latin typeface="Segoe UI" panose="020B0502040204020203"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dirty="0">
                <a:solidFill>
                  <a:srgbClr val="008200"/>
                </a:solidFill>
                <a:effectLst/>
                <a:latin typeface="Segoe UI" panose="020B0502040204020203" pitchFamily="34" charset="0"/>
                <a:ea typeface="Calibri" panose="020F0502020204030204" pitchFamily="34" charset="0"/>
                <a:cs typeface="Times New Roman" panose="02020603050405020304" pitchFamily="18" charset="0"/>
              </a:rPr>
              <a:t># Values greater than 30</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dirty="0">
                <a:solidFill>
                  <a:srgbClr val="000000"/>
                </a:solidFill>
                <a:effectLst/>
                <a:latin typeface="Segoe UI" panose="020B0502040204020203" pitchFamily="34" charset="0"/>
                <a:ea typeface="Times New Roman" panose="02020603050405020304" pitchFamily="18" charset="0"/>
              </a:rPr>
              <a:t>array_30 = array &gt;= 30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b="1"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print</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(array_30)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dirty="0">
                <a:solidFill>
                  <a:srgbClr val="000000"/>
                </a:solidFill>
                <a:effectLst/>
                <a:latin typeface="Segoe UI" panose="020B0502040204020203"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dirty="0">
                <a:solidFill>
                  <a:srgbClr val="008200"/>
                </a:solidFill>
                <a:effectLst/>
                <a:latin typeface="Segoe UI" panose="020B0502040204020203" pitchFamily="34" charset="0"/>
                <a:ea typeface="Calibri" panose="020F0502020204030204" pitchFamily="34" charset="0"/>
                <a:cs typeface="Times New Roman" panose="02020603050405020304" pitchFamily="18" charset="0"/>
              </a:rPr>
              <a:t># Only storing the values that are gr# Direct method to do the above task</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600" b="1"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print</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(array[array &gt;= 30])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r>
              <a:rPr lang="en-US" sz="1800" b="1" dirty="0">
                <a:solidFill>
                  <a:srgbClr val="333333"/>
                </a:solidFill>
                <a:effectLst/>
                <a:latin typeface="Segoe UI" panose="020B0502040204020203" pitchFamily="34" charset="0"/>
                <a:ea typeface="Times New Roman" panose="02020603050405020304" pitchFamily="18" charset="0"/>
              </a:rPr>
              <a:t>Output</a:t>
            </a:r>
            <a:endParaRPr lang="en-US" sz="1800" dirty="0">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DA35BBCF-1C5A-6323-00FC-20A925B6BE23}"/>
              </a:ext>
            </a:extLst>
          </p:cNvPr>
          <p:cNvPicPr>
            <a:picLocks noChangeAspect="1"/>
          </p:cNvPicPr>
          <p:nvPr/>
        </p:nvPicPr>
        <p:blipFill rotWithShape="1">
          <a:blip r:embed="rId2"/>
          <a:srcRect r="47543"/>
          <a:stretch/>
        </p:blipFill>
        <p:spPr>
          <a:xfrm>
            <a:off x="1459826" y="5507329"/>
            <a:ext cx="6938270" cy="893471"/>
          </a:xfrm>
          <a:prstGeom prst="rect">
            <a:avLst/>
          </a:prstGeom>
        </p:spPr>
      </p:pic>
    </p:spTree>
    <p:extLst>
      <p:ext uri="{BB962C8B-B14F-4D97-AF65-F5344CB8AC3E}">
        <p14:creationId xmlns:p14="http://schemas.microsoft.com/office/powerpoint/2010/main" val="42151766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D6DA11B-C721-B37C-872E-D7238C1FA7AE}"/>
              </a:ext>
            </a:extLst>
          </p:cNvPr>
          <p:cNvSpPr>
            <a:spLocks noGrp="1"/>
          </p:cNvSpPr>
          <p:nvPr>
            <p:ph sz="quarter" idx="10"/>
          </p:nvPr>
        </p:nvSpPr>
        <p:spPr>
          <a:xfrm>
            <a:off x="2045492" y="240426"/>
            <a:ext cx="9605963" cy="649287"/>
          </a:xfrm>
        </p:spPr>
        <p:txBody>
          <a:bodyPr/>
          <a:lstStyle/>
          <a:p>
            <a:r>
              <a:rPr lang="en-US" dirty="0">
                <a:ea typeface="Arial Unicode MS" panose="020B0604020202020204" pitchFamily="34" charset="-128"/>
              </a:rPr>
              <a:t>Different NumPy Operations</a:t>
            </a:r>
            <a:endParaRPr lang="en-IN" dirty="0">
              <a:ea typeface="Arial Unicode MS" panose="020B0604020202020204" pitchFamily="34" charset="-128"/>
            </a:endParaRPr>
          </a:p>
        </p:txBody>
      </p:sp>
      <p:sp>
        <p:nvSpPr>
          <p:cNvPr id="3" name="TextBox 2">
            <a:extLst>
              <a:ext uri="{FF2B5EF4-FFF2-40B4-BE49-F238E27FC236}">
                <a16:creationId xmlns:a16="http://schemas.microsoft.com/office/drawing/2014/main" id="{9D80AF09-30A8-300C-DCE3-21B9B6EB8680}"/>
              </a:ext>
            </a:extLst>
          </p:cNvPr>
          <p:cNvSpPr txBox="1"/>
          <p:nvPr/>
        </p:nvSpPr>
        <p:spPr>
          <a:xfrm>
            <a:off x="1458567" y="1017370"/>
            <a:ext cx="10192888" cy="4729693"/>
          </a:xfrm>
          <a:prstGeom prst="rect">
            <a:avLst/>
          </a:prstGeom>
          <a:noFill/>
        </p:spPr>
        <p:txBody>
          <a:bodyPr wrap="square">
            <a:spAutoFit/>
          </a:bodyPr>
          <a:lstStyle/>
          <a:p>
            <a:pPr marL="0" marR="0" algn="just">
              <a:lnSpc>
                <a:spcPct val="107000"/>
              </a:lnSpc>
              <a:spcBef>
                <a:spcPts val="200"/>
              </a:spcBef>
              <a:spcAft>
                <a:spcPts val="0"/>
              </a:spcAft>
            </a:pPr>
            <a:r>
              <a:rPr lang="en-US" sz="2400" b="1" dirty="0">
                <a:solidFill>
                  <a:srgbClr val="610B4B"/>
                </a:solidFill>
                <a:effectLst/>
                <a:latin typeface="Helvetica" panose="020B0604020202020204" pitchFamily="34" charset="0"/>
                <a:ea typeface="Times New Roman" panose="02020603050405020304" pitchFamily="18" charset="0"/>
                <a:cs typeface="Times New Roman" panose="02020603050405020304" pitchFamily="18" charset="0"/>
              </a:rPr>
              <a:t>numpy.dot()</a:t>
            </a:r>
            <a:endParaRPr lang="en-US"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just"/>
            <a:r>
              <a:rPr lang="en-US" sz="1800" dirty="0">
                <a:solidFill>
                  <a:srgbClr val="333333"/>
                </a:solidFill>
                <a:effectLst/>
                <a:latin typeface="Segoe UI" panose="020B0502040204020203" pitchFamily="34" charset="0"/>
                <a:ea typeface="Times New Roman" panose="02020603050405020304" pitchFamily="18" charset="0"/>
              </a:rPr>
              <a:t>We will begin with the cases in which both arguments are scalars or one-dimensional arrays.</a:t>
            </a:r>
            <a:endParaRPr lang="en-US" sz="1800" dirty="0">
              <a:effectLst/>
              <a:latin typeface="Times New Roman" panose="02020603050405020304" pitchFamily="18" charset="0"/>
              <a:ea typeface="Times New Roman" panose="02020603050405020304" pitchFamily="18" charset="0"/>
            </a:endParaRPr>
          </a:p>
          <a:p>
            <a:pPr marL="0" marR="0" algn="just"/>
            <a:r>
              <a:rPr lang="en-US" sz="1800" b="1" dirty="0">
                <a:solidFill>
                  <a:srgbClr val="333333"/>
                </a:solidFill>
                <a:effectLst/>
                <a:latin typeface="Segoe UI" panose="020B0502040204020203" pitchFamily="34" charset="0"/>
                <a:ea typeface="Times New Roman" panose="02020603050405020304" pitchFamily="18" charset="0"/>
              </a:rPr>
              <a:t>Code</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800" dirty="0">
                <a:solidFill>
                  <a:srgbClr val="008200"/>
                </a:solidFill>
                <a:effectLst/>
                <a:latin typeface="Segoe UI" panose="020B0502040204020203" pitchFamily="34" charset="0"/>
                <a:ea typeface="Times New Roman" panose="02020603050405020304" pitchFamily="18" charset="0"/>
              </a:rPr>
              <a:t># Python program to find the dot product of the </a:t>
            </a:r>
            <a:r>
              <a:rPr lang="en-US" sz="1800" dirty="0" err="1">
                <a:solidFill>
                  <a:srgbClr val="008200"/>
                </a:solidFill>
                <a:effectLst/>
                <a:latin typeface="Segoe UI" panose="020B0502040204020203" pitchFamily="34" charset="0"/>
                <a:ea typeface="Times New Roman" panose="02020603050405020304" pitchFamily="18" charset="0"/>
              </a:rPr>
              <a:t>numpy</a:t>
            </a:r>
            <a:r>
              <a:rPr lang="en-US" sz="1800" dirty="0">
                <a:solidFill>
                  <a:srgbClr val="008200"/>
                </a:solidFill>
                <a:effectLst/>
                <a:latin typeface="Segoe UI" panose="020B0502040204020203" pitchFamily="34" charset="0"/>
                <a:ea typeface="Times New Roman" panose="02020603050405020304" pitchFamily="18" charset="0"/>
              </a:rPr>
              <a:t> vectors</a:t>
            </a:r>
            <a:r>
              <a:rPr lang="en-US" sz="1800" dirty="0">
                <a:solidFill>
                  <a:srgbClr val="000000"/>
                </a:solidFill>
                <a:effectLst/>
                <a:latin typeface="Segoe UI" panose="020B0502040204020203"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dirty="0">
                <a:solidFill>
                  <a:srgbClr val="008200"/>
                </a:solidFill>
                <a:effectLst/>
                <a:latin typeface="Segoe UI" panose="020B0502040204020203" pitchFamily="34" charset="0"/>
                <a:ea typeface="Times New Roman" panose="02020603050405020304" pitchFamily="18" charset="0"/>
              </a:rPr>
              <a:t># Directly passing the values</a:t>
            </a:r>
            <a:r>
              <a:rPr lang="en-US" sz="1800" dirty="0">
                <a:solidFill>
                  <a:srgbClr val="000000"/>
                </a:solidFill>
                <a:effectLst/>
                <a:latin typeface="Segoe UI" panose="020B0502040204020203"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b="1"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print</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(np.dot(3, 4))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dirty="0">
                <a:solidFill>
                  <a:srgbClr val="000000"/>
                </a:solidFill>
                <a:effectLst/>
                <a:latin typeface="Segoe UI" panose="020B0502040204020203"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dirty="0">
                <a:solidFill>
                  <a:srgbClr val="008200"/>
                </a:solidFill>
                <a:effectLst/>
                <a:latin typeface="Segoe UI" panose="020B0502040204020203" pitchFamily="34" charset="0"/>
                <a:ea typeface="Calibri" panose="020F0502020204030204" pitchFamily="34" charset="0"/>
                <a:cs typeface="Times New Roman" panose="02020603050405020304" pitchFamily="18" charset="0"/>
              </a:rPr>
              <a:t># Initializing the two arrays of a single value</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dirty="0">
                <a:solidFill>
                  <a:srgbClr val="000000"/>
                </a:solidFill>
                <a:effectLst/>
                <a:latin typeface="Segoe UI" panose="020B0502040204020203" pitchFamily="34" charset="0"/>
                <a:ea typeface="Times New Roman" panose="02020603050405020304" pitchFamily="18" charset="0"/>
              </a:rPr>
              <a:t>a = </a:t>
            </a:r>
            <a:r>
              <a:rPr lang="en-US" sz="1800" dirty="0" err="1">
                <a:solidFill>
                  <a:srgbClr val="000000"/>
                </a:solidFill>
                <a:effectLst/>
                <a:latin typeface="Segoe UI" panose="020B0502040204020203" pitchFamily="34" charset="0"/>
                <a:ea typeface="Times New Roman" panose="02020603050405020304" pitchFamily="18" charset="0"/>
              </a:rPr>
              <a:t>np.array</a:t>
            </a:r>
            <a:r>
              <a:rPr lang="en-US" sz="1800" dirty="0">
                <a:solidFill>
                  <a:srgbClr val="000000"/>
                </a:solidFill>
                <a:effectLst/>
                <a:latin typeface="Segoe UI" panose="020B0502040204020203" pitchFamily="34" charset="0"/>
                <a:ea typeface="Times New Roman" panose="02020603050405020304" pitchFamily="18" charset="0"/>
              </a:rPr>
              <a:t>([3])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b = </a:t>
            </a:r>
            <a:r>
              <a:rPr lang="en-US" sz="16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np.array</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([4])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b="1" dirty="0">
                <a:solidFill>
                  <a:srgbClr val="006699"/>
                </a:solidFill>
                <a:effectLst/>
                <a:latin typeface="Segoe UI" panose="020B0502040204020203" pitchFamily="34" charset="0"/>
                <a:ea typeface="Times New Roman" panose="02020603050405020304" pitchFamily="18" charset="0"/>
              </a:rPr>
              <a:t>print</a:t>
            </a:r>
            <a:r>
              <a:rPr lang="en-US" sz="1800" dirty="0">
                <a:solidFill>
                  <a:srgbClr val="000000"/>
                </a:solidFill>
                <a:effectLst/>
                <a:latin typeface="Segoe UI" panose="020B0502040204020203" pitchFamily="34" charset="0"/>
                <a:ea typeface="Times New Roman" panose="02020603050405020304" pitchFamily="18" charset="0"/>
              </a:rPr>
              <a:t>(</a:t>
            </a:r>
            <a:r>
              <a:rPr lang="en-US" sz="1800" dirty="0">
                <a:solidFill>
                  <a:srgbClr val="0000FF"/>
                </a:solidFill>
                <a:effectLst/>
                <a:latin typeface="Segoe UI" panose="020B0502040204020203" pitchFamily="34" charset="0"/>
                <a:ea typeface="Times New Roman" panose="02020603050405020304" pitchFamily="18" charset="0"/>
              </a:rPr>
              <a:t>"Dimensions of a: "</a:t>
            </a:r>
            <a:r>
              <a:rPr lang="en-US" sz="1800" dirty="0">
                <a:solidFill>
                  <a:srgbClr val="000000"/>
                </a:solidFill>
                <a:effectLst/>
                <a:latin typeface="Segoe UI" panose="020B0502040204020203" pitchFamily="34" charset="0"/>
                <a:ea typeface="Times New Roman" panose="02020603050405020304" pitchFamily="18" charset="0"/>
              </a:rPr>
              <a:t>, </a:t>
            </a:r>
            <a:r>
              <a:rPr lang="en-US" sz="1800" dirty="0" err="1">
                <a:solidFill>
                  <a:srgbClr val="000000"/>
                </a:solidFill>
                <a:effectLst/>
                <a:latin typeface="Segoe UI" panose="020B0502040204020203" pitchFamily="34" charset="0"/>
                <a:ea typeface="Times New Roman" panose="02020603050405020304" pitchFamily="18" charset="0"/>
              </a:rPr>
              <a:t>a.ndim</a:t>
            </a:r>
            <a:r>
              <a:rPr lang="en-US" sz="1800" dirty="0">
                <a:solidFill>
                  <a:srgbClr val="000000"/>
                </a:solidFill>
                <a:effectLst/>
                <a:latin typeface="Segoe UI" panose="020B0502040204020203"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b="1"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print</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t>
            </a:r>
            <a:r>
              <a:rPr lang="en-US" sz="16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f</a:t>
            </a:r>
            <a:r>
              <a:rPr lang="en-US" sz="1600" dirty="0" err="1">
                <a:solidFill>
                  <a:srgbClr val="0000FF"/>
                </a:solidFill>
                <a:effectLst/>
                <a:latin typeface="Segoe UI" panose="020B0502040204020203" pitchFamily="34" charset="0"/>
                <a:ea typeface="Calibri" panose="020F0502020204030204" pitchFamily="34" charset="0"/>
                <a:cs typeface="Times New Roman" panose="02020603050405020304" pitchFamily="18" charset="0"/>
              </a:rPr>
              <a:t>"The</a:t>
            </a:r>
            <a:r>
              <a:rPr lang="en-US" sz="16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rPr>
              <a:t> dot product of {a} and {b} is: "</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np.dot(a, b))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dirty="0">
                <a:solidFill>
                  <a:srgbClr val="000000"/>
                </a:solidFill>
                <a:effectLst/>
                <a:latin typeface="Segoe UI" panose="020B0502040204020203"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dirty="0">
                <a:solidFill>
                  <a:srgbClr val="008200"/>
                </a:solidFill>
                <a:effectLst/>
                <a:latin typeface="Segoe UI" panose="020B0502040204020203" pitchFamily="34" charset="0"/>
                <a:ea typeface="Calibri" panose="020F0502020204030204" pitchFamily="34" charset="0"/>
                <a:cs typeface="Times New Roman" panose="02020603050405020304" pitchFamily="18" charset="0"/>
              </a:rPr>
              <a:t># Initializing the two arrays of two value</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dirty="0">
                <a:solidFill>
                  <a:srgbClr val="000000"/>
                </a:solidFill>
                <a:effectLst/>
                <a:latin typeface="Segoe UI" panose="020B0502040204020203" pitchFamily="34" charset="0"/>
                <a:ea typeface="Times New Roman" panose="02020603050405020304" pitchFamily="18" charset="0"/>
              </a:rPr>
              <a:t>a = </a:t>
            </a:r>
            <a:r>
              <a:rPr lang="en-US" sz="1800" dirty="0" err="1">
                <a:solidFill>
                  <a:srgbClr val="000000"/>
                </a:solidFill>
                <a:effectLst/>
                <a:latin typeface="Segoe UI" panose="020B0502040204020203" pitchFamily="34" charset="0"/>
                <a:ea typeface="Times New Roman" panose="02020603050405020304" pitchFamily="18" charset="0"/>
              </a:rPr>
              <a:t>np.array</a:t>
            </a:r>
            <a:r>
              <a:rPr lang="en-US" sz="1800" dirty="0">
                <a:solidFill>
                  <a:srgbClr val="000000"/>
                </a:solidFill>
                <a:effectLst/>
                <a:latin typeface="Segoe UI" panose="020B0502040204020203" pitchFamily="34" charset="0"/>
                <a:ea typeface="Times New Roman" panose="02020603050405020304" pitchFamily="18" charset="0"/>
              </a:rPr>
              <a:t>([4, -3])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b = </a:t>
            </a:r>
            <a:r>
              <a:rPr lang="en-US" sz="16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np.array</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([-6, 3])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b="1" dirty="0">
                <a:solidFill>
                  <a:srgbClr val="006699"/>
                </a:solidFill>
                <a:effectLst/>
                <a:latin typeface="Segoe UI" panose="020B0502040204020203" pitchFamily="34" charset="0"/>
                <a:ea typeface="Times New Roman" panose="02020603050405020304" pitchFamily="18" charset="0"/>
              </a:rPr>
              <a:t>print</a:t>
            </a:r>
            <a:r>
              <a:rPr lang="en-US" sz="1800" dirty="0">
                <a:solidFill>
                  <a:srgbClr val="000000"/>
                </a:solidFill>
                <a:effectLst/>
                <a:latin typeface="Segoe UI" panose="020B0502040204020203" pitchFamily="34" charset="0"/>
                <a:ea typeface="Times New Roman" panose="02020603050405020304" pitchFamily="18" charset="0"/>
              </a:rPr>
              <a:t>(</a:t>
            </a:r>
            <a:r>
              <a:rPr lang="en-US" sz="1800" dirty="0" err="1">
                <a:solidFill>
                  <a:srgbClr val="000000"/>
                </a:solidFill>
                <a:effectLst/>
                <a:latin typeface="Segoe UI" panose="020B0502040204020203" pitchFamily="34" charset="0"/>
                <a:ea typeface="Times New Roman" panose="02020603050405020304" pitchFamily="18" charset="0"/>
              </a:rPr>
              <a:t>f</a:t>
            </a:r>
            <a:r>
              <a:rPr lang="en-US" sz="1800" dirty="0" err="1">
                <a:solidFill>
                  <a:srgbClr val="0000FF"/>
                </a:solidFill>
                <a:effectLst/>
                <a:latin typeface="Segoe UI" panose="020B0502040204020203" pitchFamily="34" charset="0"/>
                <a:ea typeface="Times New Roman" panose="02020603050405020304" pitchFamily="18" charset="0"/>
              </a:rPr>
              <a:t>"The</a:t>
            </a:r>
            <a:r>
              <a:rPr lang="en-US" sz="1800" dirty="0">
                <a:solidFill>
                  <a:srgbClr val="0000FF"/>
                </a:solidFill>
                <a:effectLst/>
                <a:latin typeface="Segoe UI" panose="020B0502040204020203" pitchFamily="34" charset="0"/>
                <a:ea typeface="Times New Roman" panose="02020603050405020304" pitchFamily="18" charset="0"/>
              </a:rPr>
              <a:t> dot product of {a} and {b} is: "</a:t>
            </a:r>
            <a:r>
              <a:rPr lang="en-US" sz="1800" dirty="0">
                <a:solidFill>
                  <a:srgbClr val="000000"/>
                </a:solidFill>
                <a:effectLst/>
                <a:latin typeface="Segoe UI" panose="020B0502040204020203" pitchFamily="34" charset="0"/>
                <a:ea typeface="Times New Roman" panose="02020603050405020304" pitchFamily="18" charset="0"/>
              </a:rPr>
              <a:t>, np.dot(a, b))  </a:t>
            </a:r>
            <a:endParaRPr lang="en-US" sz="1800" dirty="0">
              <a:effectLst/>
              <a:latin typeface="Times New Roman" panose="02020603050405020304" pitchFamily="18" charset="0"/>
              <a:ea typeface="Times New Roman" panose="02020603050405020304" pitchFamily="18" charset="0"/>
            </a:endParaRPr>
          </a:p>
          <a:p>
            <a:pPr marL="0" marR="0" algn="just"/>
            <a:r>
              <a:rPr lang="en-US" sz="1800" b="1" dirty="0">
                <a:solidFill>
                  <a:srgbClr val="333333"/>
                </a:solidFill>
                <a:effectLst/>
                <a:latin typeface="Segoe UI" panose="020B0502040204020203" pitchFamily="34" charset="0"/>
                <a:ea typeface="Times New Roman" panose="02020603050405020304" pitchFamily="18" charset="0"/>
              </a:rPr>
              <a:t>Output</a:t>
            </a:r>
            <a:endParaRPr lang="en-US" sz="18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5572019F-6DD5-D863-8424-8E8CD1E6A1CB}"/>
              </a:ext>
            </a:extLst>
          </p:cNvPr>
          <p:cNvPicPr>
            <a:picLocks noChangeAspect="1"/>
          </p:cNvPicPr>
          <p:nvPr/>
        </p:nvPicPr>
        <p:blipFill rotWithShape="1">
          <a:blip r:embed="rId2"/>
          <a:srcRect r="42571"/>
          <a:stretch/>
        </p:blipFill>
        <p:spPr>
          <a:xfrm>
            <a:off x="2433861" y="5533648"/>
            <a:ext cx="5785800" cy="905024"/>
          </a:xfrm>
          <a:prstGeom prst="rect">
            <a:avLst/>
          </a:prstGeom>
        </p:spPr>
      </p:pic>
    </p:spTree>
    <p:extLst>
      <p:ext uri="{BB962C8B-B14F-4D97-AF65-F5344CB8AC3E}">
        <p14:creationId xmlns:p14="http://schemas.microsoft.com/office/powerpoint/2010/main" val="33027377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D6DA11B-C721-B37C-872E-D7238C1FA7AE}"/>
              </a:ext>
            </a:extLst>
          </p:cNvPr>
          <p:cNvSpPr>
            <a:spLocks noGrp="1"/>
          </p:cNvSpPr>
          <p:nvPr>
            <p:ph sz="quarter" idx="10"/>
          </p:nvPr>
        </p:nvSpPr>
        <p:spPr>
          <a:xfrm>
            <a:off x="2045492" y="240426"/>
            <a:ext cx="9605963" cy="649287"/>
          </a:xfrm>
        </p:spPr>
        <p:txBody>
          <a:bodyPr/>
          <a:lstStyle/>
          <a:p>
            <a:r>
              <a:rPr lang="en-US" dirty="0">
                <a:ea typeface="Arial Unicode MS" panose="020B0604020202020204" pitchFamily="34" charset="-128"/>
              </a:rPr>
              <a:t>Different NumPy Operations</a:t>
            </a:r>
            <a:endParaRPr lang="en-IN" dirty="0">
              <a:ea typeface="Arial Unicode MS" panose="020B0604020202020204" pitchFamily="34" charset="-128"/>
            </a:endParaRPr>
          </a:p>
        </p:txBody>
      </p:sp>
      <p:sp>
        <p:nvSpPr>
          <p:cNvPr id="3" name="TextBox 2">
            <a:extLst>
              <a:ext uri="{FF2B5EF4-FFF2-40B4-BE49-F238E27FC236}">
                <a16:creationId xmlns:a16="http://schemas.microsoft.com/office/drawing/2014/main" id="{2165946C-F09B-2DFF-3284-F2825B21ACE5}"/>
              </a:ext>
            </a:extLst>
          </p:cNvPr>
          <p:cNvSpPr txBox="1"/>
          <p:nvPr/>
        </p:nvSpPr>
        <p:spPr>
          <a:xfrm>
            <a:off x="1379053" y="1028586"/>
            <a:ext cx="10378937" cy="4001288"/>
          </a:xfrm>
          <a:prstGeom prst="rect">
            <a:avLst/>
          </a:prstGeom>
          <a:noFill/>
        </p:spPr>
        <p:txBody>
          <a:bodyPr wrap="square">
            <a:spAutoFit/>
          </a:bodyPr>
          <a:lstStyle/>
          <a:p>
            <a:pPr marL="0" marR="0" algn="just">
              <a:lnSpc>
                <a:spcPct val="107000"/>
              </a:lnSpc>
              <a:spcBef>
                <a:spcPts val="200"/>
              </a:spcBef>
              <a:spcAft>
                <a:spcPts val="0"/>
              </a:spcAft>
            </a:pPr>
            <a:r>
              <a:rPr lang="en-US" sz="2400" b="1" dirty="0">
                <a:solidFill>
                  <a:srgbClr val="610B4B"/>
                </a:solidFill>
                <a:effectLst/>
                <a:latin typeface="Helvetica" panose="020B0604020202020204" pitchFamily="34" charset="0"/>
                <a:ea typeface="Times New Roman" panose="02020603050405020304" pitchFamily="18" charset="0"/>
                <a:cs typeface="Times New Roman" panose="02020603050405020304" pitchFamily="18" charset="0"/>
              </a:rPr>
              <a:t>Logical Operators</a:t>
            </a:r>
            <a:endParaRPr lang="en-US"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just"/>
            <a:r>
              <a:rPr lang="en-US" sz="1800" dirty="0">
                <a:solidFill>
                  <a:srgbClr val="333333"/>
                </a:solidFill>
                <a:effectLst/>
                <a:latin typeface="Segoe UI" panose="020B0502040204020203" pitchFamily="34" charset="0"/>
                <a:ea typeface="Times New Roman" panose="02020603050405020304" pitchFamily="18" charset="0"/>
              </a:rPr>
              <a:t>The logical operators "or" and "and" also apply to </a:t>
            </a:r>
            <a:r>
              <a:rPr lang="en-US" sz="1800" dirty="0" err="1">
                <a:solidFill>
                  <a:srgbClr val="333333"/>
                </a:solidFill>
                <a:effectLst/>
                <a:latin typeface="Segoe UI" panose="020B0502040204020203" pitchFamily="34" charset="0"/>
                <a:ea typeface="Times New Roman" panose="02020603050405020304" pitchFamily="18" charset="0"/>
              </a:rPr>
              <a:t>numpy</a:t>
            </a:r>
            <a:r>
              <a:rPr lang="en-US" sz="1800" dirty="0">
                <a:solidFill>
                  <a:srgbClr val="333333"/>
                </a:solidFill>
                <a:effectLst/>
                <a:latin typeface="Segoe UI" panose="020B0502040204020203" pitchFamily="34" charset="0"/>
                <a:ea typeface="Times New Roman" panose="02020603050405020304" pitchFamily="18" charset="0"/>
              </a:rPr>
              <a:t> arrays elementwise. For this, we can use the </a:t>
            </a:r>
            <a:r>
              <a:rPr lang="en-US" sz="1800" dirty="0" err="1">
                <a:solidFill>
                  <a:srgbClr val="333333"/>
                </a:solidFill>
                <a:effectLst/>
                <a:latin typeface="Segoe UI" panose="020B0502040204020203" pitchFamily="34" charset="0"/>
                <a:ea typeface="Times New Roman" panose="02020603050405020304" pitchFamily="18" charset="0"/>
              </a:rPr>
              <a:t>numpy</a:t>
            </a:r>
            <a:r>
              <a:rPr lang="en-US" sz="1800" dirty="0">
                <a:solidFill>
                  <a:srgbClr val="333333"/>
                </a:solidFill>
                <a:effectLst/>
                <a:latin typeface="Segoe UI" panose="020B0502040204020203" pitchFamily="34" charset="0"/>
                <a:ea typeface="Times New Roman" panose="02020603050405020304" pitchFamily="18" charset="0"/>
              </a:rPr>
              <a:t> </a:t>
            </a:r>
            <a:r>
              <a:rPr lang="en-US" sz="1800" dirty="0" err="1">
                <a:solidFill>
                  <a:srgbClr val="333333"/>
                </a:solidFill>
                <a:effectLst/>
                <a:latin typeface="Segoe UI" panose="020B0502040204020203" pitchFamily="34" charset="0"/>
                <a:ea typeface="Times New Roman" panose="02020603050405020304" pitchFamily="18" charset="0"/>
              </a:rPr>
              <a:t>logical_or</a:t>
            </a:r>
            <a:r>
              <a:rPr lang="en-US" sz="1800" dirty="0">
                <a:solidFill>
                  <a:srgbClr val="333333"/>
                </a:solidFill>
                <a:effectLst/>
                <a:latin typeface="Segoe UI" panose="020B0502040204020203" pitchFamily="34" charset="0"/>
                <a:ea typeface="Times New Roman" panose="02020603050405020304" pitchFamily="18" charset="0"/>
              </a:rPr>
              <a:t> and </a:t>
            </a:r>
            <a:r>
              <a:rPr lang="en-US" sz="1800" dirty="0" err="1">
                <a:solidFill>
                  <a:srgbClr val="333333"/>
                </a:solidFill>
                <a:effectLst/>
                <a:latin typeface="Segoe UI" panose="020B0502040204020203" pitchFamily="34" charset="0"/>
                <a:ea typeface="Times New Roman" panose="02020603050405020304" pitchFamily="18" charset="0"/>
              </a:rPr>
              <a:t>logical_and</a:t>
            </a:r>
            <a:r>
              <a:rPr lang="en-US" sz="1800" dirty="0">
                <a:solidFill>
                  <a:srgbClr val="333333"/>
                </a:solidFill>
                <a:effectLst/>
                <a:latin typeface="Segoe UI" panose="020B0502040204020203" pitchFamily="34" charset="0"/>
                <a:ea typeface="Times New Roman" panose="02020603050405020304" pitchFamily="18" charset="0"/>
              </a:rPr>
              <a:t> methods.</a:t>
            </a:r>
            <a:endParaRPr lang="en-US" sz="1800" dirty="0">
              <a:effectLst/>
              <a:latin typeface="Times New Roman" panose="02020603050405020304" pitchFamily="18" charset="0"/>
              <a:ea typeface="Times New Roman" panose="02020603050405020304" pitchFamily="18" charset="0"/>
            </a:endParaRPr>
          </a:p>
          <a:p>
            <a:pPr marL="0" marR="0" algn="just"/>
            <a:r>
              <a:rPr lang="en-US" sz="1800" b="1" dirty="0">
                <a:solidFill>
                  <a:srgbClr val="333333"/>
                </a:solidFill>
                <a:effectLst/>
                <a:latin typeface="Segoe UI" panose="020B0502040204020203" pitchFamily="34" charset="0"/>
                <a:ea typeface="Times New Roman" panose="02020603050405020304" pitchFamily="18" charset="0"/>
              </a:rPr>
              <a:t>Code</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800" dirty="0">
                <a:solidFill>
                  <a:srgbClr val="008200"/>
                </a:solidFill>
                <a:effectLst/>
                <a:latin typeface="Segoe UI" panose="020B0502040204020203" pitchFamily="34" charset="0"/>
                <a:ea typeface="Times New Roman" panose="02020603050405020304" pitchFamily="18" charset="0"/>
              </a:rPr>
              <a:t># Python program to use logical operations on </a:t>
            </a:r>
            <a:r>
              <a:rPr lang="en-US" sz="1800" dirty="0" err="1">
                <a:solidFill>
                  <a:srgbClr val="008200"/>
                </a:solidFill>
                <a:effectLst/>
                <a:latin typeface="Segoe UI" panose="020B0502040204020203" pitchFamily="34" charset="0"/>
                <a:ea typeface="Times New Roman" panose="02020603050405020304" pitchFamily="18" charset="0"/>
              </a:rPr>
              <a:t>numpy</a:t>
            </a:r>
            <a:r>
              <a:rPr lang="en-US" sz="1800" dirty="0">
                <a:solidFill>
                  <a:srgbClr val="008200"/>
                </a:solidFill>
                <a:effectLst/>
                <a:latin typeface="Segoe UI" panose="020B0502040204020203" pitchFamily="34" charset="0"/>
                <a:ea typeface="Times New Roman" panose="02020603050405020304" pitchFamily="18" charset="0"/>
              </a:rPr>
              <a:t> arrays</a:t>
            </a:r>
            <a:r>
              <a:rPr lang="en-US" sz="1800" dirty="0">
                <a:solidFill>
                  <a:srgbClr val="000000"/>
                </a:solidFill>
                <a:effectLst/>
                <a:latin typeface="Segoe UI" panose="020B0502040204020203"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dirty="0">
                <a:solidFill>
                  <a:srgbClr val="008200"/>
                </a:solidFill>
                <a:effectLst/>
                <a:latin typeface="Segoe UI" panose="020B0502040204020203" pitchFamily="34" charset="0"/>
                <a:ea typeface="Times New Roman" panose="02020603050405020304" pitchFamily="18" charset="0"/>
              </a:rPr>
              <a:t># Importing the </a:t>
            </a:r>
            <a:r>
              <a:rPr lang="en-US" sz="1800" dirty="0" err="1">
                <a:solidFill>
                  <a:srgbClr val="008200"/>
                </a:solidFill>
                <a:effectLst/>
                <a:latin typeface="Segoe UI" panose="020B0502040204020203" pitchFamily="34" charset="0"/>
                <a:ea typeface="Times New Roman" panose="02020603050405020304" pitchFamily="18" charset="0"/>
              </a:rPr>
              <a:t>numpy</a:t>
            </a:r>
            <a:r>
              <a:rPr lang="en-US" sz="1800" dirty="0">
                <a:solidFill>
                  <a:srgbClr val="008200"/>
                </a:solidFill>
                <a:effectLst/>
                <a:latin typeface="Segoe UI" panose="020B0502040204020203" pitchFamily="34" charset="0"/>
                <a:ea typeface="Times New Roman" panose="02020603050405020304" pitchFamily="18" charset="0"/>
              </a:rPr>
              <a:t> library</a:t>
            </a:r>
            <a:r>
              <a:rPr lang="en-US" sz="1800" dirty="0">
                <a:solidFill>
                  <a:srgbClr val="000000"/>
                </a:solidFill>
                <a:effectLst/>
                <a:latin typeface="Segoe UI" panose="020B0502040204020203"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b="1"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import</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numpy</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as np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dirty="0">
                <a:solidFill>
                  <a:srgbClr val="000000"/>
                </a:solidFill>
                <a:effectLst/>
                <a:latin typeface="Segoe UI" panose="020B0502040204020203" pitchFamily="34" charset="0"/>
                <a:ea typeface="Times New Roman" panose="02020603050405020304" pitchFamily="18" charset="0"/>
              </a:rPr>
              <a:t>  </a:t>
            </a:r>
            <a:r>
              <a:rPr lang="en-US" sz="1600" dirty="0">
                <a:solidFill>
                  <a:srgbClr val="008200"/>
                </a:solidFill>
                <a:effectLst/>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008200"/>
                </a:solidFill>
                <a:effectLst/>
                <a:latin typeface="Segoe UI" panose="020B0502040204020203" pitchFamily="34" charset="0"/>
                <a:ea typeface="Calibri" panose="020F0502020204030204" pitchFamily="34" charset="0"/>
                <a:cs typeface="Times New Roman" panose="02020603050405020304" pitchFamily="18" charset="0"/>
              </a:rPr>
              <a:t>Intializing</a:t>
            </a:r>
            <a:r>
              <a:rPr lang="en-US" sz="1600" dirty="0">
                <a:solidFill>
                  <a:srgbClr val="008200"/>
                </a:solidFill>
                <a:effectLst/>
                <a:latin typeface="Segoe UI" panose="020B0502040204020203" pitchFamily="34" charset="0"/>
                <a:ea typeface="Calibri" panose="020F0502020204030204" pitchFamily="34" charset="0"/>
                <a:cs typeface="Times New Roman" panose="02020603050405020304" pitchFamily="18" charset="0"/>
              </a:rPr>
              <a:t> the arrays</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dirty="0">
                <a:solidFill>
                  <a:srgbClr val="000000"/>
                </a:solidFill>
                <a:effectLst/>
                <a:latin typeface="Segoe UI" panose="020B0502040204020203" pitchFamily="34" charset="0"/>
                <a:ea typeface="Times New Roman" panose="02020603050405020304" pitchFamily="18" charset="0"/>
              </a:rPr>
              <a:t>array = </a:t>
            </a:r>
            <a:r>
              <a:rPr lang="en-US" sz="1800" dirty="0" err="1">
                <a:solidFill>
                  <a:srgbClr val="000000"/>
                </a:solidFill>
                <a:effectLst/>
                <a:latin typeface="Segoe UI" panose="020B0502040204020203" pitchFamily="34" charset="0"/>
                <a:ea typeface="Times New Roman" panose="02020603050405020304" pitchFamily="18" charset="0"/>
              </a:rPr>
              <a:t>np.array</a:t>
            </a:r>
            <a:r>
              <a:rPr lang="en-US" sz="1800" dirty="0">
                <a:solidFill>
                  <a:srgbClr val="000000"/>
                </a:solidFill>
                <a:effectLst/>
                <a:latin typeface="Segoe UI" panose="020B0502040204020203" pitchFamily="34" charset="0"/>
                <a:ea typeface="Times New Roman" panose="02020603050405020304" pitchFamily="18" charset="0"/>
              </a:rPr>
              <a:t>([ [True, False], [True, False]])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array1 = </a:t>
            </a:r>
            <a:r>
              <a:rPr lang="en-US" sz="16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np.array</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[False, True], [True, False]])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dirty="0">
                <a:solidFill>
                  <a:srgbClr val="000000"/>
                </a:solidFill>
                <a:effectLst/>
                <a:latin typeface="Segoe UI" panose="020B0502040204020203"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dirty="0">
                <a:solidFill>
                  <a:srgbClr val="008200"/>
                </a:solidFill>
                <a:effectLst/>
                <a:latin typeface="Segoe UI" panose="020B0502040204020203" pitchFamily="34" charset="0"/>
                <a:ea typeface="Calibri" panose="020F0502020204030204" pitchFamily="34" charset="0"/>
                <a:cs typeface="Times New Roman" panose="02020603050405020304" pitchFamily="18" charset="0"/>
              </a:rPr>
              <a:t># Applying </a:t>
            </a:r>
            <a:r>
              <a:rPr lang="en-US" sz="1600" dirty="0" err="1">
                <a:solidFill>
                  <a:srgbClr val="008200"/>
                </a:solidFill>
                <a:effectLst/>
                <a:latin typeface="Segoe UI" panose="020B0502040204020203" pitchFamily="34" charset="0"/>
                <a:ea typeface="Calibri" panose="020F0502020204030204" pitchFamily="34" charset="0"/>
                <a:cs typeface="Times New Roman" panose="02020603050405020304" pitchFamily="18" charset="0"/>
              </a:rPr>
              <a:t>numpy</a:t>
            </a:r>
            <a:r>
              <a:rPr lang="en-US" sz="1600" dirty="0">
                <a:solidFill>
                  <a:srgbClr val="008200"/>
                </a:solidFill>
                <a:effectLst/>
                <a:latin typeface="Segoe UI" panose="020B0502040204020203" pitchFamily="34" charset="0"/>
                <a:ea typeface="Calibri" panose="020F0502020204030204" pitchFamily="34" charset="0"/>
                <a:cs typeface="Times New Roman" panose="02020603050405020304" pitchFamily="18" charset="0"/>
              </a:rPr>
              <a:t> "or" and "and" operations</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875"/>
              </a:lnSpc>
              <a:spcBef>
                <a:spcPts val="0"/>
              </a:spcBef>
              <a:spcAft>
                <a:spcPts val="0"/>
              </a:spcAft>
            </a:pPr>
            <a:r>
              <a:rPr lang="en-US" sz="1800" b="1" dirty="0">
                <a:solidFill>
                  <a:srgbClr val="006699"/>
                </a:solidFill>
                <a:effectLst/>
                <a:latin typeface="Segoe UI" panose="020B0502040204020203" pitchFamily="34" charset="0"/>
                <a:ea typeface="Times New Roman" panose="02020603050405020304" pitchFamily="18" charset="0"/>
              </a:rPr>
              <a:t>print</a:t>
            </a:r>
            <a:r>
              <a:rPr lang="en-US" sz="1800" dirty="0">
                <a:solidFill>
                  <a:srgbClr val="000000"/>
                </a:solidFill>
                <a:effectLst/>
                <a:latin typeface="Segoe UI" panose="020B0502040204020203" pitchFamily="34" charset="0"/>
                <a:ea typeface="Times New Roman" panose="02020603050405020304" pitchFamily="18" charset="0"/>
              </a:rPr>
              <a:t>(</a:t>
            </a:r>
            <a:r>
              <a:rPr lang="en-US" sz="1800" dirty="0">
                <a:solidFill>
                  <a:srgbClr val="0000FF"/>
                </a:solidFill>
                <a:effectLst/>
                <a:latin typeface="Segoe UI" panose="020B0502040204020203" pitchFamily="34" charset="0"/>
                <a:ea typeface="Times New Roman" panose="02020603050405020304" pitchFamily="18" charset="0"/>
              </a:rPr>
              <a:t>"After or operation: \n"</a:t>
            </a:r>
            <a:r>
              <a:rPr lang="en-US" sz="1800" dirty="0">
                <a:solidFill>
                  <a:srgbClr val="000000"/>
                </a:solidFill>
                <a:effectLst/>
                <a:latin typeface="Segoe UI" panose="020B0502040204020203" pitchFamily="34" charset="0"/>
                <a:ea typeface="Times New Roman" panose="02020603050405020304" pitchFamily="18" charset="0"/>
              </a:rPr>
              <a:t>, </a:t>
            </a:r>
            <a:r>
              <a:rPr lang="en-US" sz="1800" dirty="0" err="1">
                <a:solidFill>
                  <a:srgbClr val="000000"/>
                </a:solidFill>
                <a:effectLst/>
                <a:latin typeface="Segoe UI" panose="020B0502040204020203" pitchFamily="34" charset="0"/>
                <a:ea typeface="Times New Roman" panose="02020603050405020304" pitchFamily="18" charset="0"/>
              </a:rPr>
              <a:t>np.logical_or</a:t>
            </a:r>
            <a:r>
              <a:rPr lang="en-US" sz="1800" dirty="0">
                <a:solidFill>
                  <a:srgbClr val="000000"/>
                </a:solidFill>
                <a:effectLst/>
                <a:latin typeface="Segoe UI" panose="020B0502040204020203" pitchFamily="34" charset="0"/>
                <a:ea typeface="Times New Roman" panose="02020603050405020304" pitchFamily="18" charset="0"/>
              </a:rPr>
              <a:t>(array, array1))  </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0"/>
              </a:spcBef>
              <a:spcAft>
                <a:spcPts val="0"/>
              </a:spcAft>
            </a:pPr>
            <a:r>
              <a:rPr lang="en-US" sz="1600" b="1"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print</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t>
            </a:r>
            <a:r>
              <a:rPr lang="en-US" sz="16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rPr>
              <a:t>"After and operation: \n"</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np.logical_and</a:t>
            </a:r>
            <a:r>
              <a:rPr lang="en-US" sz="16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(array, array1))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600" b="1" dirty="0">
                <a:solidFill>
                  <a:srgbClr val="333333"/>
                </a:solidFill>
                <a:effectLst/>
                <a:latin typeface="Segoe UI" panose="020B0502040204020203" pitchFamily="34" charset="0"/>
                <a:ea typeface="Times New Roman" panose="02020603050405020304" pitchFamily="18" charset="0"/>
              </a:rPr>
              <a:t>Output</a:t>
            </a:r>
            <a:endParaRPr lang="en-US" dirty="0"/>
          </a:p>
        </p:txBody>
      </p:sp>
      <p:pic>
        <p:nvPicPr>
          <p:cNvPr id="5" name="Picture 4">
            <a:extLst>
              <a:ext uri="{FF2B5EF4-FFF2-40B4-BE49-F238E27FC236}">
                <a16:creationId xmlns:a16="http://schemas.microsoft.com/office/drawing/2014/main" id="{08494667-5913-C7EF-EE8E-A49CFBC08ACE}"/>
              </a:ext>
            </a:extLst>
          </p:cNvPr>
          <p:cNvPicPr>
            <a:picLocks noChangeAspect="1"/>
          </p:cNvPicPr>
          <p:nvPr/>
        </p:nvPicPr>
        <p:blipFill rotWithShape="1">
          <a:blip r:embed="rId2"/>
          <a:srcRect r="73084"/>
          <a:stretch/>
        </p:blipFill>
        <p:spPr>
          <a:xfrm>
            <a:off x="2582948" y="5029874"/>
            <a:ext cx="2714608" cy="1357797"/>
          </a:xfrm>
          <a:prstGeom prst="rect">
            <a:avLst/>
          </a:prstGeom>
        </p:spPr>
      </p:pic>
    </p:spTree>
    <p:extLst>
      <p:ext uri="{BB962C8B-B14F-4D97-AF65-F5344CB8AC3E}">
        <p14:creationId xmlns:p14="http://schemas.microsoft.com/office/powerpoint/2010/main" val="2207026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D6DA11B-C721-B37C-872E-D7238C1FA7AE}"/>
              </a:ext>
            </a:extLst>
          </p:cNvPr>
          <p:cNvSpPr>
            <a:spLocks noGrp="1"/>
          </p:cNvSpPr>
          <p:nvPr>
            <p:ph sz="quarter" idx="10"/>
          </p:nvPr>
        </p:nvSpPr>
        <p:spPr>
          <a:xfrm>
            <a:off x="2045492" y="240426"/>
            <a:ext cx="9605963" cy="649287"/>
          </a:xfrm>
        </p:spPr>
        <p:txBody>
          <a:bodyPr/>
          <a:lstStyle/>
          <a:p>
            <a:r>
              <a:rPr lang="en-US" dirty="0" err="1">
                <a:ea typeface="Arial Unicode MS" panose="020B0604020202020204" pitchFamily="34" charset="-128"/>
              </a:rPr>
              <a:t>Numpy</a:t>
            </a:r>
            <a:r>
              <a:rPr lang="en-US" dirty="0">
                <a:ea typeface="Arial Unicode MS" panose="020B0604020202020204" pitchFamily="34" charset="-128"/>
              </a:rPr>
              <a:t> String operation</a:t>
            </a:r>
            <a:endParaRPr lang="en-IN" dirty="0">
              <a:ea typeface="Arial Unicode MS" panose="020B0604020202020204" pitchFamily="34" charset="-128"/>
            </a:endParaRPr>
          </a:p>
        </p:txBody>
      </p:sp>
      <p:sp>
        <p:nvSpPr>
          <p:cNvPr id="3" name="TextBox 2">
            <a:extLst>
              <a:ext uri="{FF2B5EF4-FFF2-40B4-BE49-F238E27FC236}">
                <a16:creationId xmlns:a16="http://schemas.microsoft.com/office/drawing/2014/main" id="{2165946C-F09B-2DFF-3284-F2825B21ACE5}"/>
              </a:ext>
            </a:extLst>
          </p:cNvPr>
          <p:cNvSpPr txBox="1"/>
          <p:nvPr/>
        </p:nvSpPr>
        <p:spPr>
          <a:xfrm>
            <a:off x="1379053" y="1028586"/>
            <a:ext cx="10378937" cy="4488601"/>
          </a:xfrm>
          <a:prstGeom prst="rect">
            <a:avLst/>
          </a:prstGeom>
          <a:noFill/>
        </p:spPr>
        <p:txBody>
          <a:bodyPr wrap="square">
            <a:spAutoFit/>
          </a:bodyPr>
          <a:lstStyle/>
          <a:p>
            <a:pPr marL="0" marR="0" algn="just">
              <a:lnSpc>
                <a:spcPct val="107000"/>
              </a:lnSpc>
              <a:spcBef>
                <a:spcPts val="200"/>
              </a:spcBef>
              <a:spcAft>
                <a:spcPts val="0"/>
              </a:spcAft>
            </a:pPr>
            <a:r>
              <a:rPr lang="en-US" sz="2400" b="1" dirty="0" err="1">
                <a:solidFill>
                  <a:srgbClr val="610B4B"/>
                </a:solidFill>
                <a:effectLst/>
                <a:latin typeface="Helvetica" panose="020B0604020202020204" pitchFamily="34" charset="0"/>
                <a:ea typeface="Times New Roman" panose="02020603050405020304" pitchFamily="18" charset="0"/>
                <a:cs typeface="Times New Roman" panose="02020603050405020304" pitchFamily="18" charset="0"/>
              </a:rPr>
              <a:t>numpy.char.add</a:t>
            </a:r>
            <a:r>
              <a:rPr lang="en-US" sz="2400" b="1" dirty="0">
                <a:solidFill>
                  <a:srgbClr val="610B4B"/>
                </a:solidFill>
                <a:effectLst/>
                <a:latin typeface="Helvetica" panose="020B0604020202020204" pitchFamily="34" charset="0"/>
                <a:ea typeface="Times New Roman" panose="02020603050405020304" pitchFamily="18" charset="0"/>
                <a:cs typeface="Times New Roman" panose="02020603050405020304" pitchFamily="18" charset="0"/>
              </a:rPr>
              <a:t>() method </a:t>
            </a:r>
          </a:p>
          <a:p>
            <a:pPr marL="0" marR="0" algn="just"/>
            <a:r>
              <a:rPr lang="en-US" sz="1800" b="1" dirty="0">
                <a:solidFill>
                  <a:srgbClr val="333333"/>
                </a:solidFill>
                <a:effectLst/>
                <a:latin typeface="Segoe UI" panose="020B0502040204020203" pitchFamily="34" charset="0"/>
                <a:ea typeface="Times New Roman" panose="02020603050405020304" pitchFamily="18" charset="0"/>
              </a:rPr>
              <a:t>Code</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600"/>
              </a:spcBef>
              <a:spcAft>
                <a:spcPts val="0"/>
              </a:spcAft>
            </a:pPr>
            <a:r>
              <a:rPr lang="en-US" sz="22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import </a:t>
            </a:r>
            <a:r>
              <a:rPr lang="en-US" sz="2200" dirty="0" err="1">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numpy</a:t>
            </a:r>
            <a:r>
              <a:rPr lang="en-US" sz="22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 as np   </a:t>
            </a:r>
          </a:p>
          <a:p>
            <a:pPr marL="457200" marR="0" algn="just">
              <a:lnSpc>
                <a:spcPts val="1875"/>
              </a:lnSpc>
              <a:spcBef>
                <a:spcPts val="600"/>
              </a:spcBef>
              <a:spcAft>
                <a:spcPts val="0"/>
              </a:spcAft>
            </a:pPr>
            <a:r>
              <a:rPr lang="en-US" sz="22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print("Concatenating two string arrays:") </a:t>
            </a:r>
          </a:p>
          <a:p>
            <a:pPr marL="457200" marR="0" algn="just">
              <a:lnSpc>
                <a:spcPts val="1875"/>
              </a:lnSpc>
              <a:spcBef>
                <a:spcPts val="600"/>
              </a:spcBef>
              <a:spcAft>
                <a:spcPts val="0"/>
              </a:spcAft>
            </a:pPr>
            <a:r>
              <a:rPr lang="en-US" sz="22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print(</a:t>
            </a:r>
            <a:r>
              <a:rPr lang="en-US" sz="2200" dirty="0" err="1">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np.char.add</a:t>
            </a:r>
            <a:r>
              <a:rPr lang="en-US" sz="22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(['I'], [' am'] ))</a:t>
            </a:r>
          </a:p>
          <a:p>
            <a:pPr marL="457200" marR="0" algn="just">
              <a:lnSpc>
                <a:spcPts val="1875"/>
              </a:lnSpc>
              <a:spcBef>
                <a:spcPts val="600"/>
              </a:spcBef>
              <a:spcAft>
                <a:spcPts val="0"/>
              </a:spcAft>
            </a:pPr>
            <a:r>
              <a:rPr lang="en-US" sz="22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print(</a:t>
            </a:r>
            <a:r>
              <a:rPr lang="en-US" sz="2200" dirty="0" err="1">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np.char.add</a:t>
            </a:r>
            <a:r>
              <a:rPr lang="en-US" sz="22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(['I'], [' am', ' man'] ))</a:t>
            </a:r>
          </a:p>
          <a:p>
            <a:pPr marL="457200" marR="0" algn="just">
              <a:lnSpc>
                <a:spcPts val="1875"/>
              </a:lnSpc>
              <a:spcBef>
                <a:spcPts val="600"/>
              </a:spcBef>
              <a:spcAft>
                <a:spcPts val="0"/>
              </a:spcAft>
            </a:pPr>
            <a:r>
              <a:rPr lang="en-US" sz="22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print(</a:t>
            </a:r>
            <a:r>
              <a:rPr lang="en-US" sz="2200" dirty="0" err="1">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np.char.add</a:t>
            </a:r>
            <a:r>
              <a:rPr lang="en-US" sz="22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a:t>
            </a:r>
            <a:r>
              <a:rPr lang="en-US" sz="2200" dirty="0" err="1">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welcome','Hi</a:t>
            </a:r>
            <a:r>
              <a:rPr lang="en-US" sz="22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 [' to class', ' read python'] ))</a:t>
            </a:r>
          </a:p>
          <a:p>
            <a:pPr marL="457200" marR="0" algn="just">
              <a:lnSpc>
                <a:spcPts val="1875"/>
              </a:lnSpc>
              <a:spcBef>
                <a:spcPts val="0"/>
              </a:spcBef>
              <a:spcAft>
                <a:spcPts val="0"/>
              </a:spcAft>
            </a:pPr>
            <a:endParaRPr lang="en-US" sz="22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endParaRPr>
          </a:p>
          <a:p>
            <a:r>
              <a:rPr lang="en-US" sz="1600" b="1" dirty="0">
                <a:solidFill>
                  <a:srgbClr val="333333"/>
                </a:solidFill>
                <a:effectLst/>
                <a:latin typeface="Segoe UI" panose="020B0502040204020203" pitchFamily="34" charset="0"/>
                <a:ea typeface="Times New Roman" panose="02020603050405020304" pitchFamily="18" charset="0"/>
              </a:rPr>
              <a:t>Output</a:t>
            </a:r>
          </a:p>
          <a:p>
            <a:r>
              <a:rPr lang="en-US" sz="2200" dirty="0"/>
              <a:t>Concatenating two string arrays:</a:t>
            </a:r>
          </a:p>
          <a:p>
            <a:r>
              <a:rPr lang="en-US" sz="2200" dirty="0"/>
              <a:t>['I am']</a:t>
            </a:r>
          </a:p>
          <a:p>
            <a:r>
              <a:rPr lang="en-US" sz="2200" dirty="0"/>
              <a:t>['I am' 'I man']</a:t>
            </a:r>
          </a:p>
          <a:p>
            <a:r>
              <a:rPr lang="en-US" sz="2200" dirty="0"/>
              <a:t>['welcome to </a:t>
            </a:r>
            <a:r>
              <a:rPr lang="en-US" sz="2200" dirty="0" err="1"/>
              <a:t>class'</a:t>
            </a:r>
            <a:r>
              <a:rPr lang="en-US" sz="2200" dirty="0"/>
              <a:t> 'Hi read python']</a:t>
            </a:r>
            <a:endParaRPr lang="en-IN" sz="2200" dirty="0"/>
          </a:p>
          <a:p>
            <a:endParaRPr lang="en-US" dirty="0"/>
          </a:p>
        </p:txBody>
      </p:sp>
    </p:spTree>
    <p:extLst>
      <p:ext uri="{BB962C8B-B14F-4D97-AF65-F5344CB8AC3E}">
        <p14:creationId xmlns:p14="http://schemas.microsoft.com/office/powerpoint/2010/main" val="22986594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D6DA11B-C721-B37C-872E-D7238C1FA7AE}"/>
              </a:ext>
            </a:extLst>
          </p:cNvPr>
          <p:cNvSpPr>
            <a:spLocks noGrp="1"/>
          </p:cNvSpPr>
          <p:nvPr>
            <p:ph sz="quarter" idx="10"/>
          </p:nvPr>
        </p:nvSpPr>
        <p:spPr>
          <a:xfrm>
            <a:off x="2045492" y="240426"/>
            <a:ext cx="9605963" cy="649287"/>
          </a:xfrm>
        </p:spPr>
        <p:txBody>
          <a:bodyPr/>
          <a:lstStyle/>
          <a:p>
            <a:r>
              <a:rPr lang="en-US" dirty="0" err="1">
                <a:ea typeface="Arial Unicode MS" panose="020B0604020202020204" pitchFamily="34" charset="-128"/>
              </a:rPr>
              <a:t>numpy.char.multiply</a:t>
            </a:r>
            <a:r>
              <a:rPr lang="en-US" dirty="0">
                <a:ea typeface="Arial Unicode MS" panose="020B0604020202020204" pitchFamily="34" charset="-128"/>
              </a:rPr>
              <a:t>()</a:t>
            </a:r>
            <a:endParaRPr lang="en-IN" dirty="0">
              <a:ea typeface="Arial Unicode MS" panose="020B0604020202020204" pitchFamily="34" charset="-128"/>
            </a:endParaRPr>
          </a:p>
        </p:txBody>
      </p:sp>
      <p:sp>
        <p:nvSpPr>
          <p:cNvPr id="3" name="TextBox 2">
            <a:extLst>
              <a:ext uri="{FF2B5EF4-FFF2-40B4-BE49-F238E27FC236}">
                <a16:creationId xmlns:a16="http://schemas.microsoft.com/office/drawing/2014/main" id="{2165946C-F09B-2DFF-3284-F2825B21ACE5}"/>
              </a:ext>
            </a:extLst>
          </p:cNvPr>
          <p:cNvSpPr txBox="1"/>
          <p:nvPr/>
        </p:nvSpPr>
        <p:spPr>
          <a:xfrm>
            <a:off x="1379053" y="1028586"/>
            <a:ext cx="10378937" cy="3591111"/>
          </a:xfrm>
          <a:prstGeom prst="rect">
            <a:avLst/>
          </a:prstGeom>
          <a:noFill/>
        </p:spPr>
        <p:txBody>
          <a:bodyPr wrap="square">
            <a:spAutoFit/>
          </a:bodyPr>
          <a:lstStyle/>
          <a:p>
            <a:pPr marL="0" marR="0" algn="just">
              <a:lnSpc>
                <a:spcPct val="107000"/>
              </a:lnSpc>
              <a:spcBef>
                <a:spcPts val="200"/>
              </a:spcBef>
              <a:spcAft>
                <a:spcPts val="0"/>
              </a:spcAft>
            </a:pPr>
            <a:r>
              <a:rPr lang="en-US" sz="2400" dirty="0">
                <a:solidFill>
                  <a:srgbClr val="610B4B"/>
                </a:solidFill>
                <a:effectLst/>
                <a:latin typeface="Helvetica" panose="020B0604020202020204" pitchFamily="34" charset="0"/>
                <a:ea typeface="Times New Roman" panose="02020603050405020304" pitchFamily="18" charset="0"/>
                <a:cs typeface="Times New Roman" panose="02020603050405020304" pitchFamily="18" charset="0"/>
              </a:rPr>
              <a:t>This function performs multiple concatenation</a:t>
            </a:r>
          </a:p>
          <a:p>
            <a:pPr marL="0" marR="0" algn="just">
              <a:lnSpc>
                <a:spcPct val="107000"/>
              </a:lnSpc>
              <a:spcBef>
                <a:spcPts val="200"/>
              </a:spcBef>
              <a:spcAft>
                <a:spcPts val="0"/>
              </a:spcAft>
            </a:pPr>
            <a:endParaRPr lang="en-US" sz="2400" dirty="0">
              <a:solidFill>
                <a:srgbClr val="610B4B"/>
              </a:solidFill>
              <a:effectLst/>
              <a:latin typeface="Helvetica" panose="020B0604020202020204" pitchFamily="34" charset="0"/>
              <a:ea typeface="Times New Roman" panose="02020603050405020304" pitchFamily="18" charset="0"/>
              <a:cs typeface="Times New Roman" panose="02020603050405020304" pitchFamily="18" charset="0"/>
            </a:endParaRPr>
          </a:p>
          <a:p>
            <a:pPr marL="0" marR="0" algn="just"/>
            <a:r>
              <a:rPr lang="en-US" sz="1800" b="1" dirty="0">
                <a:solidFill>
                  <a:srgbClr val="333333"/>
                </a:solidFill>
                <a:effectLst/>
                <a:latin typeface="Segoe UI" panose="020B0502040204020203" pitchFamily="34" charset="0"/>
                <a:ea typeface="Times New Roman" panose="02020603050405020304" pitchFamily="18" charset="0"/>
              </a:rPr>
              <a:t>Code</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600"/>
              </a:spcBef>
              <a:spcAft>
                <a:spcPts val="0"/>
              </a:spcAft>
            </a:pPr>
            <a:r>
              <a:rPr lang="en-US" sz="22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import </a:t>
            </a:r>
            <a:r>
              <a:rPr lang="en-US" sz="2200" dirty="0" err="1">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numpy</a:t>
            </a:r>
            <a:r>
              <a:rPr lang="en-US" sz="22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 as np   </a:t>
            </a:r>
          </a:p>
          <a:p>
            <a:pPr marL="457200" marR="0" algn="just">
              <a:lnSpc>
                <a:spcPts val="1875"/>
              </a:lnSpc>
              <a:spcBef>
                <a:spcPts val="600"/>
              </a:spcBef>
              <a:spcAft>
                <a:spcPts val="0"/>
              </a:spcAft>
            </a:pPr>
            <a:r>
              <a:rPr lang="en-US" sz="22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print("Printing a string multiple times:")  </a:t>
            </a:r>
          </a:p>
          <a:p>
            <a:pPr marL="457200" marR="0" algn="just">
              <a:lnSpc>
                <a:spcPts val="1875"/>
              </a:lnSpc>
              <a:spcBef>
                <a:spcPts val="600"/>
              </a:spcBef>
              <a:spcAft>
                <a:spcPts val="0"/>
              </a:spcAft>
            </a:pPr>
            <a:r>
              <a:rPr lang="en-US" sz="22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print(</a:t>
            </a:r>
            <a:r>
              <a:rPr lang="en-US" sz="2200" dirty="0" err="1">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np.char.multiply</a:t>
            </a:r>
            <a:r>
              <a:rPr lang="en-US" sz="22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("hello ",3))  </a:t>
            </a:r>
          </a:p>
          <a:p>
            <a:pPr marL="457200" marR="0" algn="just">
              <a:lnSpc>
                <a:spcPts val="1875"/>
              </a:lnSpc>
              <a:spcBef>
                <a:spcPts val="0"/>
              </a:spcBef>
              <a:spcAft>
                <a:spcPts val="0"/>
              </a:spcAft>
            </a:pPr>
            <a:endParaRPr lang="en-US" sz="22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endParaRPr>
          </a:p>
          <a:p>
            <a:r>
              <a:rPr lang="en-US" sz="1600" b="1" dirty="0">
                <a:solidFill>
                  <a:srgbClr val="333333"/>
                </a:solidFill>
                <a:effectLst/>
                <a:latin typeface="Segoe UI" panose="020B0502040204020203" pitchFamily="34" charset="0"/>
                <a:ea typeface="Times New Roman" panose="02020603050405020304" pitchFamily="18" charset="0"/>
              </a:rPr>
              <a:t>Output</a:t>
            </a:r>
          </a:p>
          <a:p>
            <a:r>
              <a:rPr lang="en-US" sz="2200" dirty="0"/>
              <a:t>Printing a string multiple times:</a:t>
            </a:r>
          </a:p>
          <a:p>
            <a:r>
              <a:rPr lang="en-US" sz="2200" dirty="0"/>
              <a:t>hello </a:t>
            </a:r>
            <a:r>
              <a:rPr lang="en-US" sz="2200" dirty="0" err="1"/>
              <a:t>hello</a:t>
            </a:r>
            <a:r>
              <a:rPr lang="en-US" sz="2200" dirty="0"/>
              <a:t> </a:t>
            </a:r>
            <a:r>
              <a:rPr lang="en-US" sz="2200" dirty="0" err="1"/>
              <a:t>hello</a:t>
            </a:r>
            <a:r>
              <a:rPr lang="en-US" sz="2200" dirty="0"/>
              <a:t> </a:t>
            </a:r>
          </a:p>
          <a:p>
            <a:endParaRPr lang="en-US" dirty="0"/>
          </a:p>
        </p:txBody>
      </p:sp>
    </p:spTree>
    <p:extLst>
      <p:ext uri="{BB962C8B-B14F-4D97-AF65-F5344CB8AC3E}">
        <p14:creationId xmlns:p14="http://schemas.microsoft.com/office/powerpoint/2010/main" val="11864938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D6DA11B-C721-B37C-872E-D7238C1FA7AE}"/>
              </a:ext>
            </a:extLst>
          </p:cNvPr>
          <p:cNvSpPr>
            <a:spLocks noGrp="1"/>
          </p:cNvSpPr>
          <p:nvPr>
            <p:ph sz="quarter" idx="10"/>
          </p:nvPr>
        </p:nvSpPr>
        <p:spPr>
          <a:xfrm>
            <a:off x="2045492" y="240426"/>
            <a:ext cx="9605963" cy="649287"/>
          </a:xfrm>
        </p:spPr>
        <p:txBody>
          <a:bodyPr/>
          <a:lstStyle/>
          <a:p>
            <a:r>
              <a:rPr lang="en-IN" dirty="0" err="1">
                <a:ea typeface="Arial Unicode MS" panose="020B0604020202020204" pitchFamily="34" charset="-128"/>
              </a:rPr>
              <a:t>numpy.char.center</a:t>
            </a:r>
            <a:r>
              <a:rPr lang="en-IN" dirty="0">
                <a:ea typeface="Arial Unicode MS" panose="020B0604020202020204" pitchFamily="34" charset="-128"/>
              </a:rPr>
              <a:t>()</a:t>
            </a:r>
          </a:p>
        </p:txBody>
      </p:sp>
      <p:sp>
        <p:nvSpPr>
          <p:cNvPr id="3" name="TextBox 2">
            <a:extLst>
              <a:ext uri="{FF2B5EF4-FFF2-40B4-BE49-F238E27FC236}">
                <a16:creationId xmlns:a16="http://schemas.microsoft.com/office/drawing/2014/main" id="{2165946C-F09B-2DFF-3284-F2825B21ACE5}"/>
              </a:ext>
            </a:extLst>
          </p:cNvPr>
          <p:cNvSpPr txBox="1"/>
          <p:nvPr/>
        </p:nvSpPr>
        <p:spPr>
          <a:xfrm>
            <a:off x="1379053" y="1028586"/>
            <a:ext cx="10378937" cy="4306885"/>
          </a:xfrm>
          <a:prstGeom prst="rect">
            <a:avLst/>
          </a:prstGeom>
          <a:noFill/>
        </p:spPr>
        <p:txBody>
          <a:bodyPr wrap="square">
            <a:spAutoFit/>
          </a:bodyPr>
          <a:lstStyle/>
          <a:p>
            <a:pPr marL="0" marR="0" algn="just">
              <a:lnSpc>
                <a:spcPct val="107000"/>
              </a:lnSpc>
              <a:spcBef>
                <a:spcPts val="200"/>
              </a:spcBef>
              <a:spcAft>
                <a:spcPts val="0"/>
              </a:spcAft>
            </a:pPr>
            <a:r>
              <a:rPr lang="en-US" sz="2400" dirty="0">
                <a:solidFill>
                  <a:srgbClr val="610B4B"/>
                </a:solidFill>
                <a:effectLst/>
                <a:latin typeface="Helvetica" panose="020B0604020202020204" pitchFamily="34" charset="0"/>
                <a:ea typeface="Times New Roman" panose="02020603050405020304" pitchFamily="18" charset="0"/>
                <a:cs typeface="Times New Roman" panose="02020603050405020304" pitchFamily="18" charset="0"/>
              </a:rPr>
              <a:t>This function returns an array of the required width so that the input string is centered and padded on the left and right with </a:t>
            </a:r>
            <a:r>
              <a:rPr lang="en-US" sz="2400" dirty="0" err="1">
                <a:solidFill>
                  <a:srgbClr val="610B4B"/>
                </a:solidFill>
                <a:effectLst/>
                <a:latin typeface="Helvetica" panose="020B0604020202020204" pitchFamily="34" charset="0"/>
                <a:ea typeface="Times New Roman" panose="02020603050405020304" pitchFamily="18" charset="0"/>
                <a:cs typeface="Times New Roman" panose="02020603050405020304" pitchFamily="18" charset="0"/>
              </a:rPr>
              <a:t>fillchar</a:t>
            </a:r>
            <a:r>
              <a:rPr lang="en-US" sz="2400" dirty="0">
                <a:solidFill>
                  <a:srgbClr val="610B4B"/>
                </a:solidFill>
                <a:effectLst/>
                <a:latin typeface="Helvetica" panose="020B0604020202020204" pitchFamily="34" charset="0"/>
                <a:ea typeface="Times New Roman" panose="02020603050405020304" pitchFamily="18" charset="0"/>
                <a:cs typeface="Times New Roman" panose="02020603050405020304" pitchFamily="18" charset="0"/>
              </a:rPr>
              <a:t>.</a:t>
            </a:r>
          </a:p>
          <a:p>
            <a:pPr marL="0" marR="0" algn="just">
              <a:lnSpc>
                <a:spcPct val="107000"/>
              </a:lnSpc>
              <a:spcBef>
                <a:spcPts val="200"/>
              </a:spcBef>
              <a:spcAft>
                <a:spcPts val="0"/>
              </a:spcAft>
            </a:pPr>
            <a:endParaRPr lang="en-US" sz="2400" dirty="0">
              <a:solidFill>
                <a:srgbClr val="610B4B"/>
              </a:solidFill>
              <a:effectLst/>
              <a:latin typeface="Helvetica" panose="020B0604020202020204" pitchFamily="34" charset="0"/>
              <a:ea typeface="Times New Roman" panose="02020603050405020304" pitchFamily="18" charset="0"/>
              <a:cs typeface="Times New Roman" panose="02020603050405020304" pitchFamily="18" charset="0"/>
            </a:endParaRPr>
          </a:p>
          <a:p>
            <a:pPr marL="0" marR="0" algn="just"/>
            <a:r>
              <a:rPr lang="en-US" sz="1800" b="1" dirty="0">
                <a:solidFill>
                  <a:srgbClr val="333333"/>
                </a:solidFill>
                <a:effectLst/>
                <a:latin typeface="Segoe UI" panose="020B0502040204020203" pitchFamily="34" charset="0"/>
                <a:ea typeface="Times New Roman" panose="02020603050405020304" pitchFamily="18" charset="0"/>
              </a:rPr>
              <a:t>Code</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600"/>
              </a:spcBef>
              <a:spcAft>
                <a:spcPts val="0"/>
              </a:spcAft>
            </a:pPr>
            <a:r>
              <a:rPr lang="en-US" sz="22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import </a:t>
            </a:r>
            <a:r>
              <a:rPr lang="en-US" sz="2200" dirty="0" err="1">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numpy</a:t>
            </a:r>
            <a:r>
              <a:rPr lang="en-US" sz="22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 as np   </a:t>
            </a:r>
          </a:p>
          <a:p>
            <a:pPr marL="457200" marR="0" algn="just">
              <a:lnSpc>
                <a:spcPts val="1875"/>
              </a:lnSpc>
              <a:spcBef>
                <a:spcPts val="600"/>
              </a:spcBef>
              <a:spcAft>
                <a:spcPts val="0"/>
              </a:spcAft>
            </a:pPr>
            <a:r>
              <a:rPr lang="en-US" sz="22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print("Padding the string through left and right with the fill char *");  </a:t>
            </a:r>
          </a:p>
          <a:p>
            <a:pPr marL="457200" marR="0" algn="just">
              <a:lnSpc>
                <a:spcPts val="1875"/>
              </a:lnSpc>
              <a:spcBef>
                <a:spcPts val="600"/>
              </a:spcBef>
              <a:spcAft>
                <a:spcPts val="0"/>
              </a:spcAft>
            </a:pPr>
            <a:r>
              <a:rPr lang="en-US" sz="22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#np.char.center(string, width, </a:t>
            </a:r>
            <a:r>
              <a:rPr lang="en-US" sz="2200" dirty="0" err="1">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fillchar</a:t>
            </a:r>
            <a:r>
              <a:rPr lang="en-US" sz="22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  </a:t>
            </a:r>
          </a:p>
          <a:p>
            <a:pPr marL="457200" marR="0" algn="just">
              <a:lnSpc>
                <a:spcPts val="1875"/>
              </a:lnSpc>
              <a:spcBef>
                <a:spcPts val="600"/>
              </a:spcBef>
              <a:spcAft>
                <a:spcPts val="0"/>
              </a:spcAft>
            </a:pPr>
            <a:r>
              <a:rPr lang="en-US" sz="22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print(</a:t>
            </a:r>
            <a:r>
              <a:rPr lang="en-US" sz="2200" dirty="0" err="1">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np.char.center</a:t>
            </a:r>
            <a:r>
              <a:rPr lang="en-US" sz="22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(“boy", 5, '*'))  </a:t>
            </a:r>
          </a:p>
          <a:p>
            <a:pPr marL="457200" marR="0" algn="just">
              <a:lnSpc>
                <a:spcPts val="1875"/>
              </a:lnSpc>
              <a:spcBef>
                <a:spcPts val="0"/>
              </a:spcBef>
              <a:spcAft>
                <a:spcPts val="0"/>
              </a:spcAft>
            </a:pPr>
            <a:endParaRPr lang="en-US" sz="22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endParaRPr>
          </a:p>
          <a:p>
            <a:r>
              <a:rPr lang="en-US" sz="1600" b="1" dirty="0">
                <a:solidFill>
                  <a:srgbClr val="333333"/>
                </a:solidFill>
                <a:effectLst/>
                <a:latin typeface="Segoe UI" panose="020B0502040204020203" pitchFamily="34" charset="0"/>
                <a:ea typeface="Times New Roman" panose="02020603050405020304" pitchFamily="18" charset="0"/>
              </a:rPr>
              <a:t>Output</a:t>
            </a:r>
          </a:p>
          <a:p>
            <a:r>
              <a:rPr lang="en-US" sz="2200" dirty="0"/>
              <a:t>Padding the string through left and right with the fill char *</a:t>
            </a:r>
          </a:p>
          <a:p>
            <a:r>
              <a:rPr lang="en-US" sz="2200" dirty="0"/>
              <a:t>*boy*</a:t>
            </a:r>
          </a:p>
          <a:p>
            <a:endParaRPr lang="en-US" dirty="0"/>
          </a:p>
        </p:txBody>
      </p:sp>
    </p:spTree>
    <p:extLst>
      <p:ext uri="{BB962C8B-B14F-4D97-AF65-F5344CB8AC3E}">
        <p14:creationId xmlns:p14="http://schemas.microsoft.com/office/powerpoint/2010/main" val="17338917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D6DA11B-C721-B37C-872E-D7238C1FA7AE}"/>
              </a:ext>
            </a:extLst>
          </p:cNvPr>
          <p:cNvSpPr>
            <a:spLocks noGrp="1"/>
          </p:cNvSpPr>
          <p:nvPr>
            <p:ph sz="quarter" idx="10"/>
          </p:nvPr>
        </p:nvSpPr>
        <p:spPr>
          <a:xfrm>
            <a:off x="2045492" y="240426"/>
            <a:ext cx="9605963" cy="649287"/>
          </a:xfrm>
        </p:spPr>
        <p:txBody>
          <a:bodyPr/>
          <a:lstStyle/>
          <a:p>
            <a:r>
              <a:rPr lang="en-IN" dirty="0" err="1">
                <a:ea typeface="Arial Unicode MS" panose="020B0604020202020204" pitchFamily="34" charset="-128"/>
              </a:rPr>
              <a:t>numpy.char.capitalize</a:t>
            </a:r>
            <a:r>
              <a:rPr lang="en-IN" dirty="0">
                <a:ea typeface="Arial Unicode MS" panose="020B0604020202020204" pitchFamily="34" charset="-128"/>
              </a:rPr>
              <a:t>() </a:t>
            </a:r>
          </a:p>
        </p:txBody>
      </p:sp>
      <p:sp>
        <p:nvSpPr>
          <p:cNvPr id="3" name="TextBox 2">
            <a:extLst>
              <a:ext uri="{FF2B5EF4-FFF2-40B4-BE49-F238E27FC236}">
                <a16:creationId xmlns:a16="http://schemas.microsoft.com/office/drawing/2014/main" id="{2165946C-F09B-2DFF-3284-F2825B21ACE5}"/>
              </a:ext>
            </a:extLst>
          </p:cNvPr>
          <p:cNvSpPr txBox="1"/>
          <p:nvPr/>
        </p:nvSpPr>
        <p:spPr>
          <a:xfrm>
            <a:off x="1379053" y="905425"/>
            <a:ext cx="10378937" cy="5991577"/>
          </a:xfrm>
          <a:prstGeom prst="rect">
            <a:avLst/>
          </a:prstGeom>
          <a:noFill/>
        </p:spPr>
        <p:txBody>
          <a:bodyPr wrap="square">
            <a:spAutoFit/>
          </a:bodyPr>
          <a:lstStyle/>
          <a:p>
            <a:pPr marL="0" marR="0" algn="just">
              <a:lnSpc>
                <a:spcPct val="107000"/>
              </a:lnSpc>
              <a:spcBef>
                <a:spcPts val="200"/>
              </a:spcBef>
              <a:spcAft>
                <a:spcPts val="0"/>
              </a:spcAft>
            </a:pPr>
            <a:r>
              <a:rPr lang="en-US" sz="2400" dirty="0">
                <a:solidFill>
                  <a:srgbClr val="610B4B"/>
                </a:solidFill>
                <a:effectLst/>
                <a:latin typeface="Helvetica" panose="020B0604020202020204" pitchFamily="34" charset="0"/>
                <a:ea typeface="Times New Roman" panose="02020603050405020304" pitchFamily="18" charset="0"/>
                <a:cs typeface="Times New Roman" panose="02020603050405020304" pitchFamily="18" charset="0"/>
              </a:rPr>
              <a:t>This function returns the copy of the string with the first letter capitalized.</a:t>
            </a:r>
          </a:p>
          <a:p>
            <a:pPr marL="0" marR="0" algn="just"/>
            <a:r>
              <a:rPr lang="en-US" sz="1800" b="1" dirty="0">
                <a:solidFill>
                  <a:srgbClr val="333333"/>
                </a:solidFill>
                <a:effectLst/>
                <a:latin typeface="Segoe UI" panose="020B0502040204020203" pitchFamily="34" charset="0"/>
                <a:ea typeface="Times New Roman" panose="02020603050405020304" pitchFamily="18" charset="0"/>
              </a:rPr>
              <a:t>Code</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600"/>
              </a:spcBef>
              <a:spcAft>
                <a:spcPts val="0"/>
              </a:spcAft>
            </a:pPr>
            <a:r>
              <a:rPr lang="en-US" sz="20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import </a:t>
            </a:r>
            <a:r>
              <a:rPr lang="en-US" sz="2000" dirty="0" err="1">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numpy</a:t>
            </a:r>
            <a:r>
              <a:rPr lang="en-US" sz="20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 as np   </a:t>
            </a:r>
          </a:p>
          <a:p>
            <a:pPr marL="457200" marR="0" algn="just">
              <a:lnSpc>
                <a:spcPts val="1875"/>
              </a:lnSpc>
              <a:spcBef>
                <a:spcPts val="600"/>
              </a:spcBef>
              <a:spcAft>
                <a:spcPts val="0"/>
              </a:spcAft>
            </a:pPr>
            <a:r>
              <a:rPr lang="en-US" sz="20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print("Capitalizing the string using capitalize()...")  </a:t>
            </a:r>
          </a:p>
          <a:p>
            <a:pPr marL="457200" marR="0" algn="just">
              <a:lnSpc>
                <a:spcPts val="1875"/>
              </a:lnSpc>
              <a:spcBef>
                <a:spcPts val="600"/>
              </a:spcBef>
              <a:spcAft>
                <a:spcPts val="0"/>
              </a:spcAft>
            </a:pPr>
            <a:r>
              <a:rPr lang="en-US" sz="20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print(</a:t>
            </a:r>
            <a:r>
              <a:rPr lang="en-US" sz="2000" dirty="0" err="1">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np.char.capitalize</a:t>
            </a:r>
            <a:r>
              <a:rPr lang="en-US" sz="20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("welcome to </a:t>
            </a:r>
            <a:r>
              <a:rPr lang="en-US" sz="2000" dirty="0" err="1">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noida</a:t>
            </a:r>
            <a:r>
              <a:rPr lang="en-US" sz="20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  </a:t>
            </a:r>
          </a:p>
          <a:p>
            <a:pPr marL="457200" marR="0" algn="just">
              <a:lnSpc>
                <a:spcPts val="1875"/>
              </a:lnSpc>
              <a:spcBef>
                <a:spcPts val="0"/>
              </a:spcBef>
              <a:spcAft>
                <a:spcPts val="0"/>
              </a:spcAft>
            </a:pPr>
            <a:endParaRPr lang="en-US" sz="22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endParaRPr>
          </a:p>
          <a:p>
            <a:r>
              <a:rPr lang="en-US" sz="1600" b="1" dirty="0">
                <a:solidFill>
                  <a:srgbClr val="333333"/>
                </a:solidFill>
                <a:effectLst/>
                <a:latin typeface="Segoe UI" panose="020B0502040204020203" pitchFamily="34" charset="0"/>
                <a:ea typeface="Times New Roman" panose="02020603050405020304" pitchFamily="18" charset="0"/>
              </a:rPr>
              <a:t>Output</a:t>
            </a:r>
          </a:p>
          <a:p>
            <a:r>
              <a:rPr lang="en-US" sz="2200" dirty="0"/>
              <a:t>Capitalizing the string using capitalize()...</a:t>
            </a:r>
          </a:p>
          <a:p>
            <a:pPr>
              <a:spcAft>
                <a:spcPts val="600"/>
              </a:spcAft>
            </a:pPr>
            <a:r>
              <a:rPr lang="en-US" sz="2200" dirty="0"/>
              <a:t>Welcome to Noida</a:t>
            </a:r>
          </a:p>
          <a:p>
            <a:pPr>
              <a:spcAft>
                <a:spcPts val="600"/>
              </a:spcAft>
            </a:pPr>
            <a:r>
              <a:rPr lang="en-IN" sz="2400" dirty="0" err="1">
                <a:solidFill>
                  <a:srgbClr val="610B4B"/>
                </a:solidFill>
                <a:latin typeface="Helvetica" panose="020B0604020202020204" pitchFamily="34" charset="0"/>
                <a:cs typeface="Times New Roman" panose="02020603050405020304" pitchFamily="18" charset="0"/>
              </a:rPr>
              <a:t>numpy.char.title</a:t>
            </a:r>
            <a:r>
              <a:rPr lang="en-IN" sz="2400" dirty="0">
                <a:solidFill>
                  <a:srgbClr val="610B4B"/>
                </a:solidFill>
                <a:latin typeface="Helvetica" panose="020B0604020202020204" pitchFamily="34" charset="0"/>
                <a:cs typeface="Times New Roman" panose="02020603050405020304" pitchFamily="18" charset="0"/>
              </a:rPr>
              <a:t>() </a:t>
            </a:r>
          </a:p>
          <a:p>
            <a:r>
              <a:rPr lang="en-US" sz="2000" dirty="0">
                <a:solidFill>
                  <a:srgbClr val="610B4B"/>
                </a:solidFill>
                <a:latin typeface="Helvetica" panose="020B0604020202020204" pitchFamily="34" charset="0"/>
                <a:cs typeface="Times New Roman" panose="02020603050405020304" pitchFamily="18" charset="0"/>
              </a:rPr>
              <a:t>This function returns a title cased version of the input string with the first letter of each word capitalized.</a:t>
            </a:r>
          </a:p>
          <a:p>
            <a:pPr marL="457200" algn="just">
              <a:lnSpc>
                <a:spcPts val="1875"/>
              </a:lnSpc>
              <a:spcBef>
                <a:spcPts val="600"/>
              </a:spcBef>
            </a:pPr>
            <a:r>
              <a:rPr lang="en-US" sz="2000" dirty="0">
                <a:solidFill>
                  <a:srgbClr val="006699"/>
                </a:solidFill>
                <a:latin typeface="Segoe UI" panose="020B0502040204020203" pitchFamily="34" charset="0"/>
                <a:cs typeface="Times New Roman" panose="02020603050405020304" pitchFamily="18" charset="0"/>
              </a:rPr>
              <a:t>import </a:t>
            </a:r>
            <a:r>
              <a:rPr lang="en-US" sz="2000" dirty="0" err="1">
                <a:solidFill>
                  <a:srgbClr val="006699"/>
                </a:solidFill>
                <a:latin typeface="Segoe UI" panose="020B0502040204020203" pitchFamily="34" charset="0"/>
                <a:cs typeface="Times New Roman" panose="02020603050405020304" pitchFamily="18" charset="0"/>
              </a:rPr>
              <a:t>numpy</a:t>
            </a:r>
            <a:r>
              <a:rPr lang="en-US" sz="2000" dirty="0">
                <a:solidFill>
                  <a:srgbClr val="006699"/>
                </a:solidFill>
                <a:latin typeface="Segoe UI" panose="020B0502040204020203" pitchFamily="34" charset="0"/>
                <a:cs typeface="Times New Roman" panose="02020603050405020304" pitchFamily="18" charset="0"/>
              </a:rPr>
              <a:t> as np   </a:t>
            </a:r>
          </a:p>
          <a:p>
            <a:pPr marL="457200" algn="just">
              <a:lnSpc>
                <a:spcPts val="1875"/>
              </a:lnSpc>
              <a:spcBef>
                <a:spcPts val="600"/>
              </a:spcBef>
            </a:pPr>
            <a:r>
              <a:rPr lang="en-US" sz="2000" dirty="0">
                <a:solidFill>
                  <a:srgbClr val="006699"/>
                </a:solidFill>
                <a:latin typeface="Segoe UI" panose="020B0502040204020203" pitchFamily="34" charset="0"/>
                <a:cs typeface="Times New Roman" panose="02020603050405020304" pitchFamily="18" charset="0"/>
              </a:rPr>
              <a:t>print("Converting string into title cased version...")  </a:t>
            </a:r>
          </a:p>
          <a:p>
            <a:pPr marL="457200" algn="just">
              <a:lnSpc>
                <a:spcPts val="1875"/>
              </a:lnSpc>
              <a:spcBef>
                <a:spcPts val="600"/>
              </a:spcBef>
            </a:pPr>
            <a:r>
              <a:rPr lang="en-US" sz="2000" dirty="0">
                <a:solidFill>
                  <a:srgbClr val="006699"/>
                </a:solidFill>
                <a:latin typeface="Segoe UI" panose="020B0502040204020203" pitchFamily="34" charset="0"/>
                <a:cs typeface="Times New Roman" panose="02020603050405020304" pitchFamily="18" charset="0"/>
              </a:rPr>
              <a:t>print(</a:t>
            </a:r>
            <a:r>
              <a:rPr lang="en-US" sz="2000" dirty="0" err="1">
                <a:solidFill>
                  <a:srgbClr val="006699"/>
                </a:solidFill>
                <a:latin typeface="Segoe UI" panose="020B0502040204020203" pitchFamily="34" charset="0"/>
                <a:cs typeface="Times New Roman" panose="02020603050405020304" pitchFamily="18" charset="0"/>
              </a:rPr>
              <a:t>np.char.title</a:t>
            </a:r>
            <a:r>
              <a:rPr lang="en-US" sz="2000" dirty="0">
                <a:solidFill>
                  <a:srgbClr val="006699"/>
                </a:solidFill>
                <a:latin typeface="Segoe UI" panose="020B0502040204020203" pitchFamily="34" charset="0"/>
                <a:cs typeface="Times New Roman" panose="02020603050405020304" pitchFamily="18" charset="0"/>
              </a:rPr>
              <a:t>("welcome to </a:t>
            </a:r>
            <a:r>
              <a:rPr lang="en-US" sz="2000" dirty="0" err="1">
                <a:solidFill>
                  <a:srgbClr val="006699"/>
                </a:solidFill>
                <a:latin typeface="Segoe UI" panose="020B0502040204020203" pitchFamily="34" charset="0"/>
                <a:cs typeface="Times New Roman" panose="02020603050405020304" pitchFamily="18" charset="0"/>
              </a:rPr>
              <a:t>noida</a:t>
            </a:r>
            <a:r>
              <a:rPr lang="en-US" sz="2000" dirty="0">
                <a:solidFill>
                  <a:srgbClr val="006699"/>
                </a:solidFill>
                <a:latin typeface="Segoe UI" panose="020B0502040204020203" pitchFamily="34" charset="0"/>
                <a:cs typeface="Times New Roman" panose="02020603050405020304" pitchFamily="18" charset="0"/>
              </a:rPr>
              <a:t>")) </a:t>
            </a:r>
          </a:p>
          <a:p>
            <a:r>
              <a:rPr lang="en-US" sz="2200" dirty="0"/>
              <a:t>Converting string into title cased version...</a:t>
            </a:r>
          </a:p>
          <a:p>
            <a:r>
              <a:rPr lang="en-US" sz="2200" dirty="0"/>
              <a:t>Welcome To Noida</a:t>
            </a:r>
          </a:p>
          <a:p>
            <a:pPr marL="457200" algn="just">
              <a:lnSpc>
                <a:spcPts val="1875"/>
              </a:lnSpc>
              <a:spcBef>
                <a:spcPts val="600"/>
              </a:spcBef>
            </a:pPr>
            <a:endParaRPr lang="en-US" sz="2000" dirty="0">
              <a:solidFill>
                <a:srgbClr val="006699"/>
              </a:solidFill>
              <a:latin typeface="Segoe UI"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20177168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D6DA11B-C721-B37C-872E-D7238C1FA7AE}"/>
              </a:ext>
            </a:extLst>
          </p:cNvPr>
          <p:cNvSpPr>
            <a:spLocks noGrp="1"/>
          </p:cNvSpPr>
          <p:nvPr>
            <p:ph sz="quarter" idx="10"/>
          </p:nvPr>
        </p:nvSpPr>
        <p:spPr>
          <a:xfrm>
            <a:off x="2045492" y="240426"/>
            <a:ext cx="9605963" cy="649287"/>
          </a:xfrm>
        </p:spPr>
        <p:txBody>
          <a:bodyPr/>
          <a:lstStyle/>
          <a:p>
            <a:r>
              <a:rPr lang="en-IN" dirty="0" err="1">
                <a:ea typeface="Arial Unicode MS" panose="020B0604020202020204" pitchFamily="34" charset="-128"/>
              </a:rPr>
              <a:t>numpy.char.lower</a:t>
            </a:r>
            <a:r>
              <a:rPr lang="en-IN" dirty="0">
                <a:ea typeface="Arial Unicode MS" panose="020B0604020202020204" pitchFamily="34" charset="-128"/>
              </a:rPr>
              <a:t>() </a:t>
            </a:r>
          </a:p>
        </p:txBody>
      </p:sp>
      <p:sp>
        <p:nvSpPr>
          <p:cNvPr id="3" name="TextBox 2">
            <a:extLst>
              <a:ext uri="{FF2B5EF4-FFF2-40B4-BE49-F238E27FC236}">
                <a16:creationId xmlns:a16="http://schemas.microsoft.com/office/drawing/2014/main" id="{2165946C-F09B-2DFF-3284-F2825B21ACE5}"/>
              </a:ext>
            </a:extLst>
          </p:cNvPr>
          <p:cNvSpPr txBox="1"/>
          <p:nvPr/>
        </p:nvSpPr>
        <p:spPr>
          <a:xfrm>
            <a:off x="1379053" y="1032036"/>
            <a:ext cx="10378937" cy="5562100"/>
          </a:xfrm>
          <a:prstGeom prst="rect">
            <a:avLst/>
          </a:prstGeom>
          <a:noFill/>
        </p:spPr>
        <p:txBody>
          <a:bodyPr wrap="square">
            <a:spAutoFit/>
          </a:bodyPr>
          <a:lstStyle/>
          <a:p>
            <a:pPr marL="0" marR="0" algn="just">
              <a:lnSpc>
                <a:spcPct val="107000"/>
              </a:lnSpc>
              <a:spcBef>
                <a:spcPts val="200"/>
              </a:spcBef>
              <a:spcAft>
                <a:spcPts val="0"/>
              </a:spcAft>
            </a:pPr>
            <a:r>
              <a:rPr lang="en-US" sz="2400" dirty="0">
                <a:solidFill>
                  <a:srgbClr val="610B4B"/>
                </a:solidFill>
                <a:effectLst/>
                <a:latin typeface="Helvetica" panose="020B0604020202020204" pitchFamily="34" charset="0"/>
                <a:ea typeface="Times New Roman" panose="02020603050405020304" pitchFamily="18" charset="0"/>
                <a:cs typeface="Times New Roman" panose="02020603050405020304" pitchFamily="18" charset="0"/>
              </a:rPr>
              <a:t>Returns an array with the elements converted to lowercase</a:t>
            </a:r>
          </a:p>
          <a:p>
            <a:pPr marL="0" marR="0" algn="just">
              <a:lnSpc>
                <a:spcPct val="107000"/>
              </a:lnSpc>
              <a:spcBef>
                <a:spcPts val="200"/>
              </a:spcBef>
              <a:spcAft>
                <a:spcPts val="0"/>
              </a:spcAft>
            </a:pPr>
            <a:r>
              <a:rPr lang="en-US" sz="1800" b="1" dirty="0">
                <a:solidFill>
                  <a:srgbClr val="333333"/>
                </a:solidFill>
                <a:effectLst/>
                <a:latin typeface="Segoe UI" panose="020B0502040204020203" pitchFamily="34" charset="0"/>
                <a:ea typeface="Times New Roman" panose="02020603050405020304" pitchFamily="18" charset="0"/>
              </a:rPr>
              <a:t>Code</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600"/>
              </a:spcBef>
              <a:spcAft>
                <a:spcPts val="0"/>
              </a:spcAft>
            </a:pPr>
            <a:r>
              <a:rPr lang="en-US" sz="20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import </a:t>
            </a:r>
            <a:r>
              <a:rPr lang="en-US" sz="2000" dirty="0" err="1">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numpy</a:t>
            </a:r>
            <a:r>
              <a:rPr lang="en-US" sz="20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 as np   </a:t>
            </a:r>
          </a:p>
          <a:p>
            <a:pPr marL="457200" marR="0" algn="just">
              <a:lnSpc>
                <a:spcPts val="1875"/>
              </a:lnSpc>
              <a:spcBef>
                <a:spcPts val="600"/>
              </a:spcBef>
              <a:spcAft>
                <a:spcPts val="0"/>
              </a:spcAft>
            </a:pPr>
            <a:r>
              <a:rPr lang="en-US" sz="20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print("Converting all the characters of the string into lowercase...")  </a:t>
            </a:r>
          </a:p>
          <a:p>
            <a:pPr marL="457200" marR="0" algn="just">
              <a:lnSpc>
                <a:spcPts val="1875"/>
              </a:lnSpc>
              <a:spcBef>
                <a:spcPts val="600"/>
              </a:spcBef>
              <a:spcAft>
                <a:spcPts val="0"/>
              </a:spcAft>
            </a:pPr>
            <a:r>
              <a:rPr lang="en-US" sz="20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print(</a:t>
            </a:r>
            <a:r>
              <a:rPr lang="en-US" sz="2000" dirty="0" err="1">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np.char.lower</a:t>
            </a:r>
            <a:r>
              <a:rPr lang="en-US" sz="20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("WELCOME TO NOIDA"))  </a:t>
            </a:r>
          </a:p>
          <a:p>
            <a:pPr marL="457200" marR="0" algn="just">
              <a:lnSpc>
                <a:spcPts val="1875"/>
              </a:lnSpc>
              <a:spcBef>
                <a:spcPts val="0"/>
              </a:spcBef>
              <a:spcAft>
                <a:spcPts val="0"/>
              </a:spcAft>
            </a:pPr>
            <a:endParaRPr lang="en-US" sz="22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endParaRPr>
          </a:p>
          <a:p>
            <a:r>
              <a:rPr lang="en-US" sz="1600" b="1" dirty="0">
                <a:solidFill>
                  <a:srgbClr val="333333"/>
                </a:solidFill>
                <a:effectLst/>
                <a:latin typeface="Segoe UI" panose="020B0502040204020203" pitchFamily="34" charset="0"/>
                <a:ea typeface="Times New Roman" panose="02020603050405020304" pitchFamily="18" charset="0"/>
              </a:rPr>
              <a:t>Output</a:t>
            </a:r>
          </a:p>
          <a:p>
            <a:r>
              <a:rPr lang="en-US" sz="2200" dirty="0"/>
              <a:t>Converting all the characters of the string into lowercase...</a:t>
            </a:r>
          </a:p>
          <a:p>
            <a:r>
              <a:rPr lang="en-US" sz="2200" dirty="0"/>
              <a:t>welcome to Noida</a:t>
            </a:r>
          </a:p>
          <a:p>
            <a:r>
              <a:rPr lang="en-IN" sz="2400" dirty="0" err="1">
                <a:solidFill>
                  <a:srgbClr val="610B4B"/>
                </a:solidFill>
                <a:latin typeface="Helvetica" panose="020B0604020202020204" pitchFamily="34" charset="0"/>
                <a:cs typeface="Times New Roman" panose="02020603050405020304" pitchFamily="18" charset="0"/>
              </a:rPr>
              <a:t>numpy.char.upper</a:t>
            </a:r>
            <a:r>
              <a:rPr lang="en-IN" sz="2400" dirty="0">
                <a:solidFill>
                  <a:srgbClr val="610B4B"/>
                </a:solidFill>
                <a:latin typeface="Helvetica" panose="020B0604020202020204" pitchFamily="34" charset="0"/>
                <a:cs typeface="Times New Roman" panose="02020603050405020304" pitchFamily="18" charset="0"/>
              </a:rPr>
              <a:t>() </a:t>
            </a:r>
          </a:p>
          <a:p>
            <a:r>
              <a:rPr lang="en-US" sz="2000" dirty="0">
                <a:solidFill>
                  <a:srgbClr val="610B4B"/>
                </a:solidFill>
                <a:latin typeface="Helvetica" panose="020B0604020202020204" pitchFamily="34" charset="0"/>
                <a:cs typeface="Times New Roman" panose="02020603050405020304" pitchFamily="18" charset="0"/>
              </a:rPr>
              <a:t>Returns an array with the elements converted to uppercase</a:t>
            </a:r>
          </a:p>
          <a:p>
            <a:r>
              <a:rPr lang="en-US" sz="2000" dirty="0">
                <a:solidFill>
                  <a:srgbClr val="610B4B"/>
                </a:solidFill>
                <a:latin typeface="Helvetica" panose="020B0604020202020204" pitchFamily="34" charset="0"/>
                <a:cs typeface="Times New Roman" panose="02020603050405020304" pitchFamily="18" charset="0"/>
              </a:rPr>
              <a:t>      </a:t>
            </a:r>
            <a:r>
              <a:rPr lang="en-US" sz="2000" dirty="0">
                <a:solidFill>
                  <a:srgbClr val="006699"/>
                </a:solidFill>
                <a:latin typeface="Segoe UI" panose="020B0502040204020203" pitchFamily="34" charset="0"/>
                <a:cs typeface="Times New Roman" panose="02020603050405020304" pitchFamily="18" charset="0"/>
              </a:rPr>
              <a:t>import </a:t>
            </a:r>
            <a:r>
              <a:rPr lang="en-US" sz="2000" dirty="0" err="1">
                <a:solidFill>
                  <a:srgbClr val="006699"/>
                </a:solidFill>
                <a:latin typeface="Segoe UI" panose="020B0502040204020203" pitchFamily="34" charset="0"/>
                <a:cs typeface="Times New Roman" panose="02020603050405020304" pitchFamily="18" charset="0"/>
              </a:rPr>
              <a:t>numpy</a:t>
            </a:r>
            <a:r>
              <a:rPr lang="en-US" sz="2000" dirty="0">
                <a:solidFill>
                  <a:srgbClr val="006699"/>
                </a:solidFill>
                <a:latin typeface="Segoe UI" panose="020B0502040204020203" pitchFamily="34" charset="0"/>
                <a:cs typeface="Times New Roman" panose="02020603050405020304" pitchFamily="18" charset="0"/>
              </a:rPr>
              <a:t> as np   </a:t>
            </a:r>
          </a:p>
          <a:p>
            <a:pPr marL="457200" algn="just">
              <a:lnSpc>
                <a:spcPts val="1875"/>
              </a:lnSpc>
              <a:spcBef>
                <a:spcPts val="600"/>
              </a:spcBef>
            </a:pPr>
            <a:r>
              <a:rPr lang="en-US" sz="2000" dirty="0">
                <a:solidFill>
                  <a:srgbClr val="006699"/>
                </a:solidFill>
                <a:latin typeface="Segoe UI" panose="020B0502040204020203" pitchFamily="34" charset="0"/>
                <a:cs typeface="Times New Roman" panose="02020603050405020304" pitchFamily="18" charset="0"/>
              </a:rPr>
              <a:t>print("Converting all the characters of the string into uppercase...")  </a:t>
            </a:r>
          </a:p>
          <a:p>
            <a:pPr marL="457200" algn="just">
              <a:lnSpc>
                <a:spcPts val="1875"/>
              </a:lnSpc>
              <a:spcBef>
                <a:spcPts val="600"/>
              </a:spcBef>
            </a:pPr>
            <a:r>
              <a:rPr lang="en-US" sz="2000" dirty="0">
                <a:solidFill>
                  <a:srgbClr val="006699"/>
                </a:solidFill>
                <a:latin typeface="Segoe UI" panose="020B0502040204020203" pitchFamily="34" charset="0"/>
                <a:cs typeface="Times New Roman" panose="02020603050405020304" pitchFamily="18" charset="0"/>
              </a:rPr>
              <a:t>print(</a:t>
            </a:r>
            <a:r>
              <a:rPr lang="en-US" sz="2000" dirty="0" err="1">
                <a:solidFill>
                  <a:srgbClr val="006699"/>
                </a:solidFill>
                <a:latin typeface="Segoe UI" panose="020B0502040204020203" pitchFamily="34" charset="0"/>
                <a:cs typeface="Times New Roman" panose="02020603050405020304" pitchFamily="18" charset="0"/>
              </a:rPr>
              <a:t>np.char.upper</a:t>
            </a:r>
            <a:r>
              <a:rPr lang="en-US" sz="2000" dirty="0">
                <a:solidFill>
                  <a:srgbClr val="006699"/>
                </a:solidFill>
                <a:latin typeface="Segoe UI" panose="020B0502040204020203" pitchFamily="34" charset="0"/>
                <a:cs typeface="Times New Roman" panose="02020603050405020304" pitchFamily="18" charset="0"/>
              </a:rPr>
              <a:t>("Welcome To Noida"))  </a:t>
            </a:r>
          </a:p>
          <a:p>
            <a:r>
              <a:rPr lang="en-US" sz="2200" dirty="0"/>
              <a:t>Converting all the characters of the string into uppercase...</a:t>
            </a:r>
          </a:p>
          <a:p>
            <a:r>
              <a:rPr lang="en-US" sz="2200" dirty="0"/>
              <a:t>WELCOME TO NOIDA</a:t>
            </a:r>
          </a:p>
          <a:p>
            <a:pPr marL="457200" algn="just">
              <a:lnSpc>
                <a:spcPts val="1875"/>
              </a:lnSpc>
              <a:spcBef>
                <a:spcPts val="600"/>
              </a:spcBef>
            </a:pPr>
            <a:endParaRPr lang="en-US" sz="2000" dirty="0">
              <a:solidFill>
                <a:srgbClr val="006699"/>
              </a:solidFill>
              <a:latin typeface="Segoe UI"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6510899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D6DA11B-C721-B37C-872E-D7238C1FA7AE}"/>
              </a:ext>
            </a:extLst>
          </p:cNvPr>
          <p:cNvSpPr>
            <a:spLocks noGrp="1"/>
          </p:cNvSpPr>
          <p:nvPr>
            <p:ph sz="quarter" idx="10"/>
          </p:nvPr>
        </p:nvSpPr>
        <p:spPr>
          <a:xfrm>
            <a:off x="2045492" y="240426"/>
            <a:ext cx="9605963" cy="649287"/>
          </a:xfrm>
        </p:spPr>
        <p:txBody>
          <a:bodyPr/>
          <a:lstStyle/>
          <a:p>
            <a:r>
              <a:rPr lang="en-IN" dirty="0" err="1">
                <a:ea typeface="Arial Unicode MS" panose="020B0604020202020204" pitchFamily="34" charset="-128"/>
              </a:rPr>
              <a:t>numpy.char.split</a:t>
            </a:r>
            <a:r>
              <a:rPr lang="en-IN" dirty="0">
                <a:ea typeface="Arial Unicode MS" panose="020B0604020202020204" pitchFamily="34" charset="-128"/>
              </a:rPr>
              <a:t>()</a:t>
            </a:r>
          </a:p>
        </p:txBody>
      </p:sp>
      <p:sp>
        <p:nvSpPr>
          <p:cNvPr id="3" name="TextBox 2">
            <a:extLst>
              <a:ext uri="{FF2B5EF4-FFF2-40B4-BE49-F238E27FC236}">
                <a16:creationId xmlns:a16="http://schemas.microsoft.com/office/drawing/2014/main" id="{2165946C-F09B-2DFF-3284-F2825B21ACE5}"/>
              </a:ext>
            </a:extLst>
          </p:cNvPr>
          <p:cNvSpPr txBox="1"/>
          <p:nvPr/>
        </p:nvSpPr>
        <p:spPr>
          <a:xfrm>
            <a:off x="1379053" y="1032036"/>
            <a:ext cx="10378937" cy="5398144"/>
          </a:xfrm>
          <a:prstGeom prst="rect">
            <a:avLst/>
          </a:prstGeom>
          <a:noFill/>
        </p:spPr>
        <p:txBody>
          <a:bodyPr wrap="square">
            <a:spAutoFit/>
          </a:bodyPr>
          <a:lstStyle/>
          <a:p>
            <a:pPr marL="0" marR="0" algn="just">
              <a:lnSpc>
                <a:spcPct val="107000"/>
              </a:lnSpc>
              <a:spcBef>
                <a:spcPts val="200"/>
              </a:spcBef>
              <a:spcAft>
                <a:spcPts val="0"/>
              </a:spcAft>
            </a:pPr>
            <a:r>
              <a:rPr lang="en-US" sz="2400" dirty="0">
                <a:solidFill>
                  <a:srgbClr val="610B4B"/>
                </a:solidFill>
                <a:effectLst/>
                <a:latin typeface="Helvetica" panose="020B0604020202020204" pitchFamily="34" charset="0"/>
                <a:ea typeface="Times New Roman" panose="02020603050405020304" pitchFamily="18" charset="0"/>
                <a:cs typeface="Times New Roman" panose="02020603050405020304" pitchFamily="18" charset="0"/>
              </a:rPr>
              <a:t>This function returns a list of words in the input string. By default, a whitespace is used as a separator.</a:t>
            </a:r>
          </a:p>
          <a:p>
            <a:pPr marL="0" marR="0" algn="just">
              <a:lnSpc>
                <a:spcPct val="107000"/>
              </a:lnSpc>
              <a:spcBef>
                <a:spcPts val="200"/>
              </a:spcBef>
              <a:spcAft>
                <a:spcPts val="0"/>
              </a:spcAft>
            </a:pPr>
            <a:r>
              <a:rPr lang="en-US" sz="1800" b="1" dirty="0">
                <a:solidFill>
                  <a:srgbClr val="333333"/>
                </a:solidFill>
                <a:effectLst/>
                <a:latin typeface="Segoe UI" panose="020B0502040204020203" pitchFamily="34" charset="0"/>
                <a:ea typeface="Times New Roman" panose="02020603050405020304" pitchFamily="18" charset="0"/>
              </a:rPr>
              <a:t>Code</a:t>
            </a:r>
            <a:endParaRPr lang="en-US" sz="1800" dirty="0">
              <a:effectLst/>
              <a:latin typeface="Times New Roman" panose="02020603050405020304" pitchFamily="18" charset="0"/>
              <a:ea typeface="Times New Roman" panose="02020603050405020304" pitchFamily="18" charset="0"/>
            </a:endParaRPr>
          </a:p>
          <a:p>
            <a:pPr marL="457200" marR="0" algn="just">
              <a:lnSpc>
                <a:spcPts val="1875"/>
              </a:lnSpc>
              <a:spcBef>
                <a:spcPts val="600"/>
              </a:spcBef>
              <a:spcAft>
                <a:spcPts val="0"/>
              </a:spcAft>
            </a:pPr>
            <a:r>
              <a:rPr lang="en-US" sz="20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import </a:t>
            </a:r>
            <a:r>
              <a:rPr lang="en-US" sz="2000" dirty="0" err="1">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numpy</a:t>
            </a:r>
            <a:r>
              <a:rPr lang="en-US" sz="20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 as np </a:t>
            </a:r>
          </a:p>
          <a:p>
            <a:pPr marL="457200" marR="0" algn="just">
              <a:lnSpc>
                <a:spcPts val="1875"/>
              </a:lnSpc>
              <a:spcBef>
                <a:spcPts val="600"/>
              </a:spcBef>
              <a:spcAft>
                <a:spcPts val="0"/>
              </a:spcAft>
            </a:pPr>
            <a:r>
              <a:rPr lang="en-US" sz="20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print </a:t>
            </a:r>
            <a:r>
              <a:rPr lang="en-US" sz="2000" dirty="0" err="1">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np.char.split</a:t>
            </a:r>
            <a:r>
              <a:rPr lang="en-US" sz="20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 ('hello how are you?') </a:t>
            </a:r>
          </a:p>
          <a:p>
            <a:pPr marL="457200" marR="0" algn="just">
              <a:lnSpc>
                <a:spcPts val="1875"/>
              </a:lnSpc>
              <a:spcBef>
                <a:spcPts val="600"/>
              </a:spcBef>
              <a:spcAft>
                <a:spcPts val="0"/>
              </a:spcAft>
            </a:pPr>
            <a:r>
              <a:rPr lang="en-US" sz="20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print </a:t>
            </a:r>
            <a:r>
              <a:rPr lang="en-US" sz="2000" dirty="0" err="1">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np.char.split</a:t>
            </a:r>
            <a:r>
              <a:rPr lang="en-US" sz="20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 ('</a:t>
            </a:r>
            <a:r>
              <a:rPr lang="en-US" sz="2000" dirty="0" err="1">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TutorialsPoint,Hyderabad,Telangana</a:t>
            </a:r>
            <a:r>
              <a:rPr lang="en-US" sz="20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 </a:t>
            </a:r>
            <a:r>
              <a:rPr lang="en-US" sz="2000" dirty="0" err="1">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sep</a:t>
            </a:r>
            <a:r>
              <a:rPr lang="en-US" sz="20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rPr>
              <a:t> = ',')</a:t>
            </a:r>
            <a:endParaRPr lang="en-US" sz="2200" dirty="0">
              <a:solidFill>
                <a:srgbClr val="006699"/>
              </a:solidFill>
              <a:effectLst/>
              <a:latin typeface="Segoe UI" panose="020B0502040204020203" pitchFamily="34" charset="0"/>
              <a:ea typeface="Calibri" panose="020F0502020204030204" pitchFamily="34" charset="0"/>
              <a:cs typeface="Times New Roman" panose="02020603050405020304" pitchFamily="18" charset="0"/>
            </a:endParaRPr>
          </a:p>
          <a:p>
            <a:r>
              <a:rPr lang="en-US" sz="1600" b="1" dirty="0">
                <a:solidFill>
                  <a:srgbClr val="333333"/>
                </a:solidFill>
                <a:effectLst/>
                <a:latin typeface="Segoe UI" panose="020B0502040204020203" pitchFamily="34" charset="0"/>
                <a:ea typeface="Times New Roman" panose="02020603050405020304" pitchFamily="18" charset="0"/>
              </a:rPr>
              <a:t>Output</a:t>
            </a:r>
          </a:p>
          <a:p>
            <a:r>
              <a:rPr lang="en-US" sz="2200" dirty="0"/>
              <a:t>['hello', 'how', 'are', 'you?']</a:t>
            </a:r>
          </a:p>
          <a:p>
            <a:r>
              <a:rPr lang="en-US" sz="2200" dirty="0"/>
              <a:t>['</a:t>
            </a:r>
            <a:r>
              <a:rPr lang="en-US" sz="2200" dirty="0" err="1"/>
              <a:t>TutorialsPoint</a:t>
            </a:r>
            <a:r>
              <a:rPr lang="en-US" sz="2200" dirty="0"/>
              <a:t>', 'Hyderabad', 'Telangana’]</a:t>
            </a:r>
          </a:p>
          <a:p>
            <a:endParaRPr lang="en-US" sz="2200" dirty="0">
              <a:solidFill>
                <a:srgbClr val="610B4B"/>
              </a:solidFill>
              <a:latin typeface="Helvetica" panose="020B0604020202020204" pitchFamily="34" charset="0"/>
              <a:cs typeface="Times New Roman" panose="02020603050405020304" pitchFamily="18" charset="0"/>
            </a:endParaRPr>
          </a:p>
          <a:p>
            <a:r>
              <a:rPr lang="en-IN" sz="2400" dirty="0" err="1">
                <a:solidFill>
                  <a:srgbClr val="610B4B"/>
                </a:solidFill>
                <a:latin typeface="Helvetica" panose="020B0604020202020204" pitchFamily="34" charset="0"/>
                <a:cs typeface="Times New Roman" panose="02020603050405020304" pitchFamily="18" charset="0"/>
              </a:rPr>
              <a:t>numpy.char.join</a:t>
            </a:r>
            <a:r>
              <a:rPr lang="en-IN" sz="2400" dirty="0">
                <a:solidFill>
                  <a:srgbClr val="610B4B"/>
                </a:solidFill>
                <a:latin typeface="Helvetica" panose="020B0604020202020204" pitchFamily="34" charset="0"/>
                <a:cs typeface="Times New Roman" panose="02020603050405020304" pitchFamily="18" charset="0"/>
              </a:rPr>
              <a:t>() </a:t>
            </a:r>
          </a:p>
          <a:p>
            <a:endParaRPr lang="en-US" sz="2000" dirty="0">
              <a:solidFill>
                <a:srgbClr val="006699"/>
              </a:solidFill>
              <a:latin typeface="Segoe UI" panose="020B0502040204020203" pitchFamily="34" charset="0"/>
              <a:cs typeface="Times New Roman" panose="02020603050405020304" pitchFamily="18" charset="0"/>
            </a:endParaRPr>
          </a:p>
          <a:p>
            <a:r>
              <a:rPr lang="en-US" sz="2000">
                <a:solidFill>
                  <a:srgbClr val="006699"/>
                </a:solidFill>
                <a:latin typeface="Segoe UI" panose="020B0502040204020203" pitchFamily="34" charset="0"/>
                <a:cs typeface="Times New Roman" panose="02020603050405020304" pitchFamily="18" charset="0"/>
              </a:rPr>
              <a:t>      import </a:t>
            </a:r>
            <a:r>
              <a:rPr lang="en-US" sz="2000" dirty="0" err="1">
                <a:solidFill>
                  <a:srgbClr val="006699"/>
                </a:solidFill>
                <a:latin typeface="Segoe UI" panose="020B0502040204020203" pitchFamily="34" charset="0"/>
                <a:cs typeface="Times New Roman" panose="02020603050405020304" pitchFamily="18" charset="0"/>
              </a:rPr>
              <a:t>numpy</a:t>
            </a:r>
            <a:r>
              <a:rPr lang="en-US" sz="2000" dirty="0">
                <a:solidFill>
                  <a:srgbClr val="006699"/>
                </a:solidFill>
                <a:latin typeface="Segoe UI" panose="020B0502040204020203" pitchFamily="34" charset="0"/>
                <a:cs typeface="Times New Roman" panose="02020603050405020304" pitchFamily="18" charset="0"/>
              </a:rPr>
              <a:t> as np   </a:t>
            </a:r>
          </a:p>
          <a:p>
            <a:r>
              <a:rPr lang="en-US" sz="2000" dirty="0">
                <a:solidFill>
                  <a:srgbClr val="006699"/>
                </a:solidFill>
                <a:latin typeface="Segoe UI" panose="020B0502040204020203" pitchFamily="34" charset="0"/>
                <a:cs typeface="Times New Roman" panose="02020603050405020304" pitchFamily="18" charset="0"/>
              </a:rPr>
              <a:t>      print(</a:t>
            </a:r>
            <a:r>
              <a:rPr lang="en-US" sz="2000" dirty="0" err="1">
                <a:solidFill>
                  <a:srgbClr val="006699"/>
                </a:solidFill>
                <a:latin typeface="Segoe UI" panose="020B0502040204020203" pitchFamily="34" charset="0"/>
                <a:cs typeface="Times New Roman" panose="02020603050405020304" pitchFamily="18" charset="0"/>
              </a:rPr>
              <a:t>np.char.join</a:t>
            </a:r>
            <a:r>
              <a:rPr lang="en-US" sz="2000" dirty="0">
                <a:solidFill>
                  <a:srgbClr val="006699"/>
                </a:solidFill>
                <a:latin typeface="Segoe UI" panose="020B0502040204020203" pitchFamily="34" charset="0"/>
                <a:cs typeface="Times New Roman" panose="02020603050405020304" pitchFamily="18" charset="0"/>
              </a:rPr>
              <a:t>(':','HM’)) </a:t>
            </a:r>
          </a:p>
          <a:p>
            <a:r>
              <a:rPr lang="en-US" sz="2200" dirty="0"/>
              <a:t>Output</a:t>
            </a:r>
          </a:p>
          <a:p>
            <a:r>
              <a:rPr lang="en-US" sz="2200" dirty="0"/>
              <a:t>H:M</a:t>
            </a:r>
            <a:endParaRPr lang="en-US" sz="2000" dirty="0">
              <a:solidFill>
                <a:srgbClr val="006699"/>
              </a:solidFill>
              <a:latin typeface="Segoe UI"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9997033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D6DA11B-C721-B37C-872E-D7238C1FA7AE}"/>
              </a:ext>
            </a:extLst>
          </p:cNvPr>
          <p:cNvSpPr>
            <a:spLocks noGrp="1"/>
          </p:cNvSpPr>
          <p:nvPr>
            <p:ph sz="quarter" idx="10"/>
          </p:nvPr>
        </p:nvSpPr>
        <p:spPr>
          <a:xfrm>
            <a:off x="2045492" y="240426"/>
            <a:ext cx="9605963" cy="649287"/>
          </a:xfrm>
        </p:spPr>
        <p:txBody>
          <a:bodyPr/>
          <a:lstStyle/>
          <a:p>
            <a:r>
              <a:rPr lang="en-IN" dirty="0">
                <a:ea typeface="Arial Unicode MS" panose="020B0604020202020204" pitchFamily="34" charset="-128"/>
              </a:rPr>
              <a:t>NumPy Broadcasting</a:t>
            </a:r>
          </a:p>
        </p:txBody>
      </p:sp>
      <p:sp>
        <p:nvSpPr>
          <p:cNvPr id="3" name="TextBox 2">
            <a:extLst>
              <a:ext uri="{FF2B5EF4-FFF2-40B4-BE49-F238E27FC236}">
                <a16:creationId xmlns:a16="http://schemas.microsoft.com/office/drawing/2014/main" id="{2165946C-F09B-2DFF-3284-F2825B21ACE5}"/>
              </a:ext>
            </a:extLst>
          </p:cNvPr>
          <p:cNvSpPr txBox="1"/>
          <p:nvPr/>
        </p:nvSpPr>
        <p:spPr>
          <a:xfrm>
            <a:off x="1379053" y="1369660"/>
            <a:ext cx="10378937" cy="3863622"/>
          </a:xfrm>
          <a:prstGeom prst="rect">
            <a:avLst/>
          </a:prstGeom>
          <a:noFill/>
        </p:spPr>
        <p:txBody>
          <a:bodyPr wrap="square">
            <a:spAutoFit/>
          </a:bodyPr>
          <a:lstStyle/>
          <a:p>
            <a:pPr marL="0" marR="0" algn="just">
              <a:lnSpc>
                <a:spcPct val="107000"/>
              </a:lnSpc>
              <a:spcBef>
                <a:spcPts val="200"/>
              </a:spcBef>
              <a:spcAft>
                <a:spcPts val="0"/>
              </a:spcAft>
            </a:pPr>
            <a:r>
              <a:rPr lang="en-US" sz="2400" b="1" dirty="0">
                <a:solidFill>
                  <a:srgbClr val="610B4B"/>
                </a:solidFill>
                <a:effectLst/>
                <a:latin typeface="Helvetica" panose="020B0604020202020204" pitchFamily="34" charset="0"/>
                <a:ea typeface="Times New Roman" panose="02020603050405020304" pitchFamily="18" charset="0"/>
                <a:cs typeface="Times New Roman" panose="02020603050405020304" pitchFamily="18" charset="0"/>
              </a:rPr>
              <a:t>Intro</a:t>
            </a:r>
          </a:p>
          <a:p>
            <a:pPr marL="0" marR="0" algn="just">
              <a:lnSpc>
                <a:spcPct val="107000"/>
              </a:lnSpc>
              <a:spcBef>
                <a:spcPts val="200"/>
              </a:spcBef>
              <a:spcAft>
                <a:spcPts val="0"/>
              </a:spcAft>
            </a:pPr>
            <a:endParaRPr lang="en-US" sz="1600" b="1" dirty="0">
              <a:solidFill>
                <a:srgbClr val="333333"/>
              </a:solidFill>
              <a:effectLst/>
              <a:latin typeface="Segoe UI" panose="020B0502040204020203" pitchFamily="34" charset="0"/>
              <a:ea typeface="Times New Roman" panose="02020603050405020304" pitchFamily="18" charset="0"/>
            </a:endParaRPr>
          </a:p>
          <a:p>
            <a:pPr marL="228600" marR="0" lvl="0" indent="-228600" algn="just" defTabSz="914400" rtl="0" eaLnBrk="1" fontAlgn="auto" latinLnBrk="0" hangingPunct="1">
              <a:lnSpc>
                <a:spcPct val="90000"/>
              </a:lnSpc>
              <a:spcBef>
                <a:spcPts val="600"/>
              </a:spcBef>
              <a:spcAft>
                <a:spcPts val="60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333333"/>
                </a:solidFill>
                <a:effectLst/>
                <a:uLnTx/>
                <a:uFillTx/>
                <a:latin typeface="inter-regular"/>
                <a:ea typeface="+mn-ea"/>
                <a:cs typeface="+mn-cs"/>
              </a:rPr>
              <a:t>In Mathematical operations, we may need to consider the arrays of different shapes. </a:t>
            </a:r>
          </a:p>
          <a:p>
            <a:pPr marL="228600" marR="0" lvl="0" indent="-228600" algn="just" defTabSz="914400" rtl="0" eaLnBrk="1" fontAlgn="auto" latinLnBrk="0" hangingPunct="1">
              <a:lnSpc>
                <a:spcPct val="90000"/>
              </a:lnSpc>
              <a:spcBef>
                <a:spcPts val="600"/>
              </a:spcBef>
              <a:spcAft>
                <a:spcPts val="60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333333"/>
                </a:solidFill>
                <a:effectLst/>
                <a:uLnTx/>
                <a:uFillTx/>
                <a:latin typeface="inter-regular"/>
                <a:ea typeface="+mn-ea"/>
                <a:cs typeface="+mn-cs"/>
              </a:rPr>
              <a:t>NumPy can perform such operations where the array of different shapes are involved.</a:t>
            </a:r>
          </a:p>
          <a:p>
            <a:pPr marL="685800" marR="0" lvl="1" indent="-228600" algn="just" defTabSz="914400" rtl="0" eaLnBrk="1" fontAlgn="auto" latinLnBrk="0" hangingPunct="1">
              <a:lnSpc>
                <a:spcPct val="90000"/>
              </a:lnSpc>
              <a:spcBef>
                <a:spcPts val="60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333333"/>
                </a:solidFill>
                <a:effectLst/>
                <a:uLnTx/>
                <a:uFillTx/>
                <a:latin typeface="inter-regular"/>
                <a:ea typeface="+mn-ea"/>
                <a:cs typeface="+mn-cs"/>
              </a:rPr>
              <a:t>For example, if we consider the matrix multiplication operation, if the shape of the two matrices is the same then this operation will be easily performed. </a:t>
            </a:r>
          </a:p>
          <a:p>
            <a:pPr marL="685800" marR="0" lvl="1" indent="-228600" algn="just" defTabSz="914400" rtl="0" eaLnBrk="1" fontAlgn="auto" latinLnBrk="0" hangingPunct="1">
              <a:lnSpc>
                <a:spcPct val="90000"/>
              </a:lnSpc>
              <a:spcBef>
                <a:spcPts val="60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333333"/>
                </a:solidFill>
                <a:effectLst/>
                <a:uLnTx/>
                <a:uFillTx/>
                <a:latin typeface="inter-regular"/>
                <a:ea typeface="+mn-ea"/>
                <a:cs typeface="+mn-cs"/>
              </a:rPr>
              <a:t>However, we may also need to operate if the shape is not similar</a:t>
            </a:r>
          </a:p>
        </p:txBody>
      </p:sp>
    </p:spTree>
    <p:extLst>
      <p:ext uri="{BB962C8B-B14F-4D97-AF65-F5344CB8AC3E}">
        <p14:creationId xmlns:p14="http://schemas.microsoft.com/office/powerpoint/2010/main" val="298798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80AFB5-71C8-AE5B-AB70-FBC4742211AA}"/>
              </a:ext>
            </a:extLst>
          </p:cNvPr>
          <p:cNvSpPr>
            <a:spLocks noGrp="1"/>
          </p:cNvSpPr>
          <p:nvPr>
            <p:ph idx="1"/>
          </p:nvPr>
        </p:nvSpPr>
        <p:spPr/>
        <p:txBody>
          <a:bodyPr/>
          <a:lstStyle/>
          <a:p>
            <a:pPr algn="just">
              <a:spcAft>
                <a:spcPts val="1200"/>
              </a:spcAft>
              <a:buFont typeface="+mj-lt"/>
              <a:buAutoNum type="arabicPeriod"/>
            </a:pPr>
            <a:r>
              <a:rPr lang="en-US" b="0" i="0" dirty="0">
                <a:solidFill>
                  <a:srgbClr val="000000"/>
                </a:solidFill>
                <a:effectLst/>
                <a:latin typeface="inter-regular"/>
              </a:rPr>
              <a:t>NumPy performs array-oriented computing.</a:t>
            </a:r>
          </a:p>
          <a:p>
            <a:pPr algn="just">
              <a:spcAft>
                <a:spcPts val="1200"/>
              </a:spcAft>
              <a:buFont typeface="+mj-lt"/>
              <a:buAutoNum type="arabicPeriod"/>
            </a:pPr>
            <a:r>
              <a:rPr lang="en-US" b="0" i="0" dirty="0">
                <a:solidFill>
                  <a:srgbClr val="000000"/>
                </a:solidFill>
                <a:effectLst/>
                <a:latin typeface="inter-regular"/>
              </a:rPr>
              <a:t>It efficiently implements the multidimensional arrays.</a:t>
            </a:r>
          </a:p>
          <a:p>
            <a:pPr algn="just">
              <a:spcAft>
                <a:spcPts val="1200"/>
              </a:spcAft>
              <a:buFont typeface="+mj-lt"/>
              <a:buAutoNum type="arabicPeriod"/>
            </a:pPr>
            <a:r>
              <a:rPr lang="en-US" b="0" i="0" dirty="0">
                <a:solidFill>
                  <a:srgbClr val="000000"/>
                </a:solidFill>
                <a:effectLst/>
                <a:latin typeface="inter-regular"/>
              </a:rPr>
              <a:t>It performs scientific computations.</a:t>
            </a:r>
          </a:p>
          <a:p>
            <a:pPr algn="just">
              <a:spcAft>
                <a:spcPts val="1200"/>
              </a:spcAft>
              <a:buFont typeface="+mj-lt"/>
              <a:buAutoNum type="arabicPeriod"/>
            </a:pPr>
            <a:r>
              <a:rPr lang="en-US" b="0" i="0" dirty="0">
                <a:solidFill>
                  <a:srgbClr val="000000"/>
                </a:solidFill>
                <a:effectLst/>
                <a:latin typeface="inter-regular"/>
              </a:rPr>
              <a:t>It is capable of performing Fourier Transform and reshaping the data stored in multidimensional arrays.</a:t>
            </a:r>
          </a:p>
          <a:p>
            <a:pPr algn="just">
              <a:spcAft>
                <a:spcPts val="1200"/>
              </a:spcAft>
              <a:buFont typeface="+mj-lt"/>
              <a:buAutoNum type="arabicPeriod"/>
            </a:pPr>
            <a:r>
              <a:rPr lang="en-US" b="0" i="0" dirty="0">
                <a:solidFill>
                  <a:srgbClr val="000000"/>
                </a:solidFill>
                <a:effectLst/>
                <a:latin typeface="inter-regular"/>
              </a:rPr>
              <a:t>NumPy provides the in-built functions for linear algebra and random number generation.</a:t>
            </a:r>
          </a:p>
          <a:p>
            <a:endParaRPr lang="en-IN" dirty="0"/>
          </a:p>
        </p:txBody>
      </p:sp>
      <p:sp>
        <p:nvSpPr>
          <p:cNvPr id="3" name="Content Placeholder 2">
            <a:extLst>
              <a:ext uri="{FF2B5EF4-FFF2-40B4-BE49-F238E27FC236}">
                <a16:creationId xmlns:a16="http://schemas.microsoft.com/office/drawing/2014/main" id="{05634916-8731-07B7-A928-70AB9FE2D263}"/>
              </a:ext>
            </a:extLst>
          </p:cNvPr>
          <p:cNvSpPr>
            <a:spLocks noGrp="1"/>
          </p:cNvSpPr>
          <p:nvPr>
            <p:ph sz="quarter" idx="10"/>
          </p:nvPr>
        </p:nvSpPr>
        <p:spPr/>
        <p:txBody>
          <a:bodyPr/>
          <a:lstStyle/>
          <a:p>
            <a:r>
              <a:rPr lang="en-IN" dirty="0"/>
              <a:t>The need of NumPy</a:t>
            </a:r>
          </a:p>
        </p:txBody>
      </p:sp>
    </p:spTree>
    <p:extLst>
      <p:ext uri="{BB962C8B-B14F-4D97-AF65-F5344CB8AC3E}">
        <p14:creationId xmlns:p14="http://schemas.microsoft.com/office/powerpoint/2010/main" val="22957743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D6DA11B-C721-B37C-872E-D7238C1FA7AE}"/>
              </a:ext>
            </a:extLst>
          </p:cNvPr>
          <p:cNvSpPr>
            <a:spLocks noGrp="1"/>
          </p:cNvSpPr>
          <p:nvPr>
            <p:ph sz="quarter" idx="10"/>
          </p:nvPr>
        </p:nvSpPr>
        <p:spPr>
          <a:xfrm>
            <a:off x="2045492" y="240426"/>
            <a:ext cx="9605963" cy="649287"/>
          </a:xfrm>
        </p:spPr>
        <p:txBody>
          <a:bodyPr/>
          <a:lstStyle/>
          <a:p>
            <a:r>
              <a:rPr lang="en-IN" dirty="0">
                <a:ea typeface="Arial Unicode MS" panose="020B0604020202020204" pitchFamily="34" charset="-128"/>
              </a:rPr>
              <a:t>Example</a:t>
            </a:r>
          </a:p>
        </p:txBody>
      </p:sp>
      <p:sp>
        <p:nvSpPr>
          <p:cNvPr id="3" name="TextBox 2">
            <a:extLst>
              <a:ext uri="{FF2B5EF4-FFF2-40B4-BE49-F238E27FC236}">
                <a16:creationId xmlns:a16="http://schemas.microsoft.com/office/drawing/2014/main" id="{2165946C-F09B-2DFF-3284-F2825B21ACE5}"/>
              </a:ext>
            </a:extLst>
          </p:cNvPr>
          <p:cNvSpPr txBox="1"/>
          <p:nvPr/>
        </p:nvSpPr>
        <p:spPr>
          <a:xfrm>
            <a:off x="1379053" y="1369660"/>
            <a:ext cx="10378937" cy="4364593"/>
          </a:xfrm>
          <a:prstGeom prst="rect">
            <a:avLst/>
          </a:prstGeom>
          <a:noFill/>
        </p:spPr>
        <p:txBody>
          <a:bodyPr wrap="square">
            <a:spAutoFit/>
          </a:bodyPr>
          <a:lstStyle/>
          <a:p>
            <a:pPr marL="0" marR="0" algn="just">
              <a:lnSpc>
                <a:spcPct val="107000"/>
              </a:lnSpc>
              <a:spcBef>
                <a:spcPts val="200"/>
              </a:spcBef>
              <a:spcAft>
                <a:spcPts val="0"/>
              </a:spcAft>
            </a:pPr>
            <a:endParaRPr lang="en-US" sz="1600" b="1" dirty="0">
              <a:solidFill>
                <a:srgbClr val="333333"/>
              </a:solidFill>
              <a:effectLst/>
              <a:latin typeface="Segoe UI" panose="020B0502040204020203" pitchFamily="34" charset="0"/>
              <a:ea typeface="Times New Roman" panose="02020603050405020304" pitchFamily="18" charset="0"/>
            </a:endParaRPr>
          </a:p>
          <a:p>
            <a:pPr marR="0" lvl="0" algn="just" defTabSz="914400" rtl="0" eaLnBrk="1" fontAlgn="auto" latinLnBrk="0" hangingPunct="1">
              <a:lnSpc>
                <a:spcPct val="90000"/>
              </a:lnSpc>
              <a:spcBef>
                <a:spcPts val="1000"/>
              </a:spcBef>
              <a:spcAft>
                <a:spcPts val="0"/>
              </a:spcAft>
              <a:buClrTx/>
              <a:buSzTx/>
              <a:tabLst/>
              <a:defRPr/>
            </a:pPr>
            <a:r>
              <a:rPr kumimoji="0" lang="en-US" sz="2800" b="1" i="0" u="none" strike="noStrike" kern="1200" cap="none" spc="0" normalizeH="0" baseline="0" noProof="0" dirty="0">
                <a:ln>
                  <a:noFill/>
                </a:ln>
                <a:solidFill>
                  <a:srgbClr val="006699"/>
                </a:solidFill>
                <a:effectLst/>
                <a:uLnTx/>
                <a:uFillTx/>
                <a:latin typeface="inter-regular"/>
                <a:ea typeface="+mn-ea"/>
                <a:cs typeface="+mn-cs"/>
              </a:rPr>
              <a:t>import</a:t>
            </a:r>
            <a:r>
              <a:rPr kumimoji="0" lang="en-US" sz="2800" b="0" i="0" u="none" strike="noStrike" kern="1200" cap="none" spc="0" normalizeH="0" baseline="0" noProof="0" dirty="0">
                <a:ln>
                  <a:noFill/>
                </a:ln>
                <a:solidFill>
                  <a:srgbClr val="000000"/>
                </a:solidFill>
                <a:effectLst/>
                <a:uLnTx/>
                <a:uFillTx/>
                <a:latin typeface="inter-regular"/>
                <a:ea typeface="+mn-ea"/>
                <a:cs typeface="+mn-cs"/>
              </a:rPr>
              <a:t> </a:t>
            </a:r>
            <a:r>
              <a:rPr kumimoji="0" lang="en-US" sz="2800" b="0" i="0" u="none" strike="noStrike" kern="1200" cap="none" spc="0" normalizeH="0" baseline="0" noProof="0" dirty="0" err="1">
                <a:ln>
                  <a:noFill/>
                </a:ln>
                <a:solidFill>
                  <a:srgbClr val="000000"/>
                </a:solidFill>
                <a:effectLst/>
                <a:uLnTx/>
                <a:uFillTx/>
                <a:latin typeface="inter-regular"/>
                <a:ea typeface="+mn-ea"/>
                <a:cs typeface="+mn-cs"/>
              </a:rPr>
              <a:t>numpy</a:t>
            </a:r>
            <a:r>
              <a:rPr kumimoji="0" lang="en-US" sz="2800" b="0" i="0" u="none" strike="noStrike" kern="1200" cap="none" spc="0" normalizeH="0" baseline="0" noProof="0" dirty="0">
                <a:ln>
                  <a:noFill/>
                </a:ln>
                <a:solidFill>
                  <a:srgbClr val="000000"/>
                </a:solidFill>
                <a:effectLst/>
                <a:uLnTx/>
                <a:uFillTx/>
                <a:latin typeface="inter-regular"/>
                <a:ea typeface="+mn-ea"/>
                <a:cs typeface="+mn-cs"/>
              </a:rPr>
              <a:t> as np  </a:t>
            </a:r>
          </a:p>
          <a:p>
            <a:pPr marR="0" lvl="0" algn="just" defTabSz="914400" rtl="0" eaLnBrk="1" fontAlgn="auto" latinLnBrk="0" hangingPunct="1">
              <a:lnSpc>
                <a:spcPct val="90000"/>
              </a:lnSpc>
              <a:spcBef>
                <a:spcPts val="1000"/>
              </a:spcBef>
              <a:spcAft>
                <a:spcPts val="0"/>
              </a:spcAft>
              <a:buClrTx/>
              <a:buSzTx/>
              <a:tabLst/>
              <a:defRPr/>
            </a:pPr>
            <a:r>
              <a:rPr kumimoji="0" lang="en-US" sz="2800" b="0" i="0" u="none" strike="noStrike" kern="1200" cap="none" spc="0" normalizeH="0" baseline="0" noProof="0" dirty="0">
                <a:ln>
                  <a:noFill/>
                </a:ln>
                <a:solidFill>
                  <a:srgbClr val="000000"/>
                </a:solidFill>
                <a:effectLst/>
                <a:uLnTx/>
                <a:uFillTx/>
                <a:latin typeface="inter-regular"/>
                <a:ea typeface="+mn-ea"/>
                <a:cs typeface="+mn-cs"/>
              </a:rPr>
              <a:t>a = </a:t>
            </a:r>
            <a:r>
              <a:rPr kumimoji="0" lang="en-US" sz="2800" b="0" i="0" u="none" strike="noStrike" kern="1200" cap="none" spc="0" normalizeH="0" baseline="0" noProof="0" dirty="0" err="1">
                <a:ln>
                  <a:noFill/>
                </a:ln>
                <a:solidFill>
                  <a:srgbClr val="000000"/>
                </a:solidFill>
                <a:effectLst/>
                <a:uLnTx/>
                <a:uFillTx/>
                <a:latin typeface="inter-regular"/>
                <a:ea typeface="+mn-ea"/>
                <a:cs typeface="+mn-cs"/>
              </a:rPr>
              <a:t>np.array</a:t>
            </a:r>
            <a:r>
              <a:rPr kumimoji="0" lang="en-US" sz="2800" b="0" i="0" u="none" strike="noStrike" kern="1200" cap="none" spc="0" normalizeH="0" baseline="0" noProof="0" dirty="0">
                <a:ln>
                  <a:noFill/>
                </a:ln>
                <a:solidFill>
                  <a:srgbClr val="000000"/>
                </a:solidFill>
                <a:effectLst/>
                <a:uLnTx/>
                <a:uFillTx/>
                <a:latin typeface="inter-regular"/>
                <a:ea typeface="+mn-ea"/>
                <a:cs typeface="+mn-cs"/>
              </a:rPr>
              <a:t>([1,2,3,4,5,6,7])  </a:t>
            </a:r>
          </a:p>
          <a:p>
            <a:pPr marR="0" lvl="0" algn="just" defTabSz="914400" rtl="0" eaLnBrk="1" fontAlgn="auto" latinLnBrk="0" hangingPunct="1">
              <a:lnSpc>
                <a:spcPct val="90000"/>
              </a:lnSpc>
              <a:spcBef>
                <a:spcPts val="1000"/>
              </a:spcBef>
              <a:spcAft>
                <a:spcPts val="0"/>
              </a:spcAft>
              <a:buClrTx/>
              <a:buSzTx/>
              <a:tabLst/>
              <a:defRPr/>
            </a:pPr>
            <a:r>
              <a:rPr kumimoji="0" lang="en-US" sz="2800" b="0" i="0" u="none" strike="noStrike" kern="1200" cap="none" spc="0" normalizeH="0" baseline="0" noProof="0" dirty="0">
                <a:ln>
                  <a:noFill/>
                </a:ln>
                <a:solidFill>
                  <a:srgbClr val="000000"/>
                </a:solidFill>
                <a:effectLst/>
                <a:uLnTx/>
                <a:uFillTx/>
                <a:latin typeface="inter-regular"/>
                <a:ea typeface="+mn-ea"/>
                <a:cs typeface="+mn-cs"/>
              </a:rPr>
              <a:t>b = </a:t>
            </a:r>
            <a:r>
              <a:rPr kumimoji="0" lang="en-US" sz="2800" b="0" i="0" u="none" strike="noStrike" kern="1200" cap="none" spc="0" normalizeH="0" baseline="0" noProof="0" dirty="0" err="1">
                <a:ln>
                  <a:noFill/>
                </a:ln>
                <a:solidFill>
                  <a:srgbClr val="000000"/>
                </a:solidFill>
                <a:effectLst/>
                <a:uLnTx/>
                <a:uFillTx/>
                <a:latin typeface="inter-regular"/>
                <a:ea typeface="+mn-ea"/>
                <a:cs typeface="+mn-cs"/>
              </a:rPr>
              <a:t>np.array</a:t>
            </a:r>
            <a:r>
              <a:rPr kumimoji="0" lang="en-US" sz="2800" b="0" i="0" u="none" strike="noStrike" kern="1200" cap="none" spc="0" normalizeH="0" baseline="0" noProof="0" dirty="0">
                <a:ln>
                  <a:noFill/>
                </a:ln>
                <a:solidFill>
                  <a:srgbClr val="000000"/>
                </a:solidFill>
                <a:effectLst/>
                <a:uLnTx/>
                <a:uFillTx/>
                <a:latin typeface="inter-regular"/>
                <a:ea typeface="+mn-ea"/>
                <a:cs typeface="+mn-cs"/>
              </a:rPr>
              <a:t>([2,4,6,8,10,12,14])  </a:t>
            </a:r>
          </a:p>
          <a:p>
            <a:pPr marR="0" lvl="0" algn="just" defTabSz="914400" rtl="0" eaLnBrk="1" fontAlgn="auto" latinLnBrk="0" hangingPunct="1">
              <a:lnSpc>
                <a:spcPct val="90000"/>
              </a:lnSpc>
              <a:spcBef>
                <a:spcPts val="1000"/>
              </a:spcBef>
              <a:spcAft>
                <a:spcPts val="0"/>
              </a:spcAft>
              <a:buClrTx/>
              <a:buSzTx/>
              <a:tabLst/>
              <a:defRPr/>
            </a:pPr>
            <a:r>
              <a:rPr kumimoji="0" lang="en-US" sz="2800" b="0" i="0" u="none" strike="noStrike" kern="1200" cap="none" spc="0" normalizeH="0" baseline="0" noProof="0" dirty="0">
                <a:ln>
                  <a:noFill/>
                </a:ln>
                <a:solidFill>
                  <a:srgbClr val="000000"/>
                </a:solidFill>
                <a:effectLst/>
                <a:uLnTx/>
                <a:uFillTx/>
                <a:latin typeface="inter-regular"/>
                <a:ea typeface="+mn-ea"/>
                <a:cs typeface="+mn-cs"/>
              </a:rPr>
              <a:t>c = a*b;  </a:t>
            </a:r>
          </a:p>
          <a:p>
            <a:pPr marR="0" lvl="0" algn="just" defTabSz="914400" rtl="0" eaLnBrk="1" fontAlgn="auto" latinLnBrk="0" hangingPunct="1">
              <a:lnSpc>
                <a:spcPct val="90000"/>
              </a:lnSpc>
              <a:spcBef>
                <a:spcPts val="1000"/>
              </a:spcBef>
              <a:spcAft>
                <a:spcPts val="0"/>
              </a:spcAft>
              <a:buClrTx/>
              <a:buSzTx/>
              <a:tabLst/>
              <a:defRPr/>
            </a:pPr>
            <a:r>
              <a:rPr kumimoji="0" lang="en-US" sz="2800" b="1" i="0" u="none" strike="noStrike" kern="1200" cap="none" spc="0" normalizeH="0" baseline="0" noProof="0" dirty="0">
                <a:ln>
                  <a:noFill/>
                </a:ln>
                <a:solidFill>
                  <a:srgbClr val="006699"/>
                </a:solidFill>
                <a:effectLst/>
                <a:uLnTx/>
                <a:uFillTx/>
                <a:latin typeface="inter-regular"/>
                <a:ea typeface="+mn-ea"/>
                <a:cs typeface="+mn-cs"/>
              </a:rPr>
              <a:t>print</a:t>
            </a:r>
            <a:r>
              <a:rPr kumimoji="0" lang="en-US" sz="2800" b="0" i="0" u="none" strike="noStrike" kern="1200" cap="none" spc="0" normalizeH="0" baseline="0" noProof="0" dirty="0">
                <a:ln>
                  <a:noFill/>
                </a:ln>
                <a:solidFill>
                  <a:srgbClr val="000000"/>
                </a:solidFill>
                <a:effectLst/>
                <a:uLnTx/>
                <a:uFillTx/>
                <a:latin typeface="inter-regular"/>
                <a:ea typeface="+mn-ea"/>
                <a:cs typeface="+mn-cs"/>
              </a:rPr>
              <a:t>(c)  </a:t>
            </a:r>
          </a:p>
          <a:p>
            <a:pPr marR="0" lvl="0" algn="just" defTabSz="914400" rtl="0" eaLnBrk="1" fontAlgn="auto" latinLnBrk="0" hangingPunct="1">
              <a:lnSpc>
                <a:spcPct val="90000"/>
              </a:lnSpc>
              <a:spcBef>
                <a:spcPts val="1000"/>
              </a:spcBef>
              <a:spcAft>
                <a:spcPts val="0"/>
              </a:spcAft>
              <a:buClrTx/>
              <a:buSzTx/>
              <a:tabLst/>
              <a:defRPr/>
            </a:pPr>
            <a:endParaRPr kumimoji="0" lang="en-US" sz="2800" b="0" i="0" u="none" strike="noStrike" kern="1200" cap="none" spc="0" normalizeH="0" baseline="0" noProof="0" dirty="0">
              <a:ln>
                <a:noFill/>
              </a:ln>
              <a:solidFill>
                <a:srgbClr val="000000"/>
              </a:solidFill>
              <a:effectLst/>
              <a:uLnTx/>
              <a:uFillTx/>
              <a:latin typeface="inter-regular"/>
              <a:ea typeface="+mn-ea"/>
              <a:cs typeface="+mn-cs"/>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0000"/>
                </a:solidFill>
                <a:effectLst/>
                <a:uLnTx/>
                <a:uFillTx/>
                <a:latin typeface="inter-regular"/>
                <a:ea typeface="+mn-ea"/>
                <a:cs typeface="+mn-cs"/>
              </a:rPr>
              <a:t>Output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[ 2  8 18 32 50 72 98]</a:t>
            </a:r>
          </a:p>
        </p:txBody>
      </p:sp>
    </p:spTree>
    <p:extLst>
      <p:ext uri="{BB962C8B-B14F-4D97-AF65-F5344CB8AC3E}">
        <p14:creationId xmlns:p14="http://schemas.microsoft.com/office/powerpoint/2010/main" val="42095194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D6DA11B-C721-B37C-872E-D7238C1FA7AE}"/>
              </a:ext>
            </a:extLst>
          </p:cNvPr>
          <p:cNvSpPr>
            <a:spLocks noGrp="1"/>
          </p:cNvSpPr>
          <p:nvPr>
            <p:ph sz="quarter" idx="10"/>
          </p:nvPr>
        </p:nvSpPr>
        <p:spPr>
          <a:xfrm>
            <a:off x="2045492" y="240426"/>
            <a:ext cx="9605963" cy="649287"/>
          </a:xfrm>
        </p:spPr>
        <p:txBody>
          <a:bodyPr/>
          <a:lstStyle/>
          <a:p>
            <a:r>
              <a:rPr lang="en-IN" dirty="0">
                <a:ea typeface="Arial Unicode MS" panose="020B0604020202020204" pitchFamily="34" charset="-128"/>
              </a:rPr>
              <a:t>Example</a:t>
            </a:r>
          </a:p>
        </p:txBody>
      </p:sp>
      <p:sp>
        <p:nvSpPr>
          <p:cNvPr id="3" name="TextBox 2">
            <a:extLst>
              <a:ext uri="{FF2B5EF4-FFF2-40B4-BE49-F238E27FC236}">
                <a16:creationId xmlns:a16="http://schemas.microsoft.com/office/drawing/2014/main" id="{2165946C-F09B-2DFF-3284-F2825B21ACE5}"/>
              </a:ext>
            </a:extLst>
          </p:cNvPr>
          <p:cNvSpPr txBox="1"/>
          <p:nvPr/>
        </p:nvSpPr>
        <p:spPr>
          <a:xfrm>
            <a:off x="1379053" y="1369660"/>
            <a:ext cx="10378937" cy="4632871"/>
          </a:xfrm>
          <a:prstGeom prst="rect">
            <a:avLst/>
          </a:prstGeom>
          <a:noFill/>
        </p:spPr>
        <p:txBody>
          <a:bodyPr wrap="square">
            <a:spAutoFit/>
          </a:bodyPr>
          <a:lstStyle/>
          <a:p>
            <a:pPr marL="0" marR="0" algn="just">
              <a:lnSpc>
                <a:spcPct val="107000"/>
              </a:lnSpc>
              <a:spcBef>
                <a:spcPts val="200"/>
              </a:spcBef>
              <a:spcAft>
                <a:spcPts val="0"/>
              </a:spcAft>
            </a:pPr>
            <a:endParaRPr lang="en-US" sz="1600" b="1" dirty="0">
              <a:solidFill>
                <a:srgbClr val="333333"/>
              </a:solidFill>
              <a:effectLst/>
              <a:latin typeface="Segoe UI" panose="020B0502040204020203" pitchFamily="34" charset="0"/>
              <a:ea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333333"/>
                </a:solidFill>
                <a:effectLst/>
                <a:uLnTx/>
                <a:uFillTx/>
                <a:latin typeface="inter-regular"/>
                <a:ea typeface="+mn-ea"/>
                <a:cs typeface="+mn-cs"/>
              </a:rPr>
              <a:t>However, in the above example, if we consider arrays of different shapes, we will get the errors as shown below. </a:t>
            </a:r>
          </a:p>
          <a:p>
            <a:pPr marR="0" lvl="0" algn="just" defTabSz="914400" rtl="0" eaLnBrk="1" fontAlgn="auto" latinLnBrk="0" hangingPunct="1">
              <a:lnSpc>
                <a:spcPct val="90000"/>
              </a:lnSpc>
              <a:spcBef>
                <a:spcPts val="1000"/>
              </a:spcBef>
              <a:spcAft>
                <a:spcPts val="0"/>
              </a:spcAft>
              <a:buClrTx/>
              <a:buSzTx/>
              <a:tabLst/>
              <a:defRPr/>
            </a:pPr>
            <a:r>
              <a:rPr kumimoji="0" lang="en-US" sz="2800" b="1" i="0" u="none" strike="noStrike" kern="1200" cap="none" spc="0" normalizeH="0" baseline="0" noProof="0" dirty="0">
                <a:ln>
                  <a:noFill/>
                </a:ln>
                <a:solidFill>
                  <a:srgbClr val="006699"/>
                </a:solidFill>
                <a:effectLst/>
                <a:uLnTx/>
                <a:uFillTx/>
                <a:latin typeface="inter-regular"/>
                <a:ea typeface="+mn-ea"/>
                <a:cs typeface="+mn-cs"/>
              </a:rPr>
              <a:t>	import</a:t>
            </a:r>
            <a:r>
              <a:rPr kumimoji="0" lang="en-US" sz="2800" b="0" i="0" u="none" strike="noStrike" kern="1200" cap="none" spc="0" normalizeH="0" baseline="0" noProof="0" dirty="0">
                <a:ln>
                  <a:noFill/>
                </a:ln>
                <a:solidFill>
                  <a:srgbClr val="000000"/>
                </a:solidFill>
                <a:effectLst/>
                <a:uLnTx/>
                <a:uFillTx/>
                <a:latin typeface="inter-regular"/>
                <a:ea typeface="+mn-ea"/>
                <a:cs typeface="+mn-cs"/>
              </a:rPr>
              <a:t> </a:t>
            </a:r>
            <a:r>
              <a:rPr kumimoji="0" lang="en-US" sz="2800" b="0" i="0" u="none" strike="noStrike" kern="1200" cap="none" spc="0" normalizeH="0" baseline="0" noProof="0" dirty="0" err="1">
                <a:ln>
                  <a:noFill/>
                </a:ln>
                <a:solidFill>
                  <a:srgbClr val="000000"/>
                </a:solidFill>
                <a:effectLst/>
                <a:uLnTx/>
                <a:uFillTx/>
                <a:latin typeface="inter-regular"/>
                <a:ea typeface="+mn-ea"/>
                <a:cs typeface="+mn-cs"/>
              </a:rPr>
              <a:t>numpy</a:t>
            </a:r>
            <a:r>
              <a:rPr kumimoji="0" lang="en-US" sz="2800" b="0" i="0" u="none" strike="noStrike" kern="1200" cap="none" spc="0" normalizeH="0" baseline="0" noProof="0" dirty="0">
                <a:ln>
                  <a:noFill/>
                </a:ln>
                <a:solidFill>
                  <a:srgbClr val="000000"/>
                </a:solidFill>
                <a:effectLst/>
                <a:uLnTx/>
                <a:uFillTx/>
                <a:latin typeface="inter-regular"/>
                <a:ea typeface="+mn-ea"/>
                <a:cs typeface="+mn-cs"/>
              </a:rPr>
              <a:t> as np  </a:t>
            </a:r>
          </a:p>
          <a:p>
            <a:pPr marR="0" lvl="0" algn="just" defTabSz="914400" rtl="0" eaLnBrk="1" fontAlgn="auto" latinLnBrk="0" hangingPunct="1">
              <a:lnSpc>
                <a:spcPct val="90000"/>
              </a:lnSpc>
              <a:spcBef>
                <a:spcPts val="1000"/>
              </a:spcBef>
              <a:spcAft>
                <a:spcPts val="0"/>
              </a:spcAft>
              <a:buClrTx/>
              <a:buSzTx/>
              <a:tabLst/>
              <a:defRPr/>
            </a:pPr>
            <a:r>
              <a:rPr kumimoji="0" lang="en-US" sz="2800" b="0" i="0" u="none" strike="noStrike" kern="1200" cap="none" spc="0" normalizeH="0" baseline="0" noProof="0" dirty="0">
                <a:ln>
                  <a:noFill/>
                </a:ln>
                <a:solidFill>
                  <a:srgbClr val="000000"/>
                </a:solidFill>
                <a:effectLst/>
                <a:uLnTx/>
                <a:uFillTx/>
                <a:latin typeface="inter-regular"/>
                <a:ea typeface="+mn-ea"/>
                <a:cs typeface="+mn-cs"/>
              </a:rPr>
              <a:t>	a = </a:t>
            </a:r>
            <a:r>
              <a:rPr kumimoji="0" lang="en-US" sz="2800" b="0" i="0" u="none" strike="noStrike" kern="1200" cap="none" spc="0" normalizeH="0" baseline="0" noProof="0" dirty="0" err="1">
                <a:ln>
                  <a:noFill/>
                </a:ln>
                <a:solidFill>
                  <a:srgbClr val="000000"/>
                </a:solidFill>
                <a:effectLst/>
                <a:uLnTx/>
                <a:uFillTx/>
                <a:latin typeface="inter-regular"/>
                <a:ea typeface="+mn-ea"/>
                <a:cs typeface="+mn-cs"/>
              </a:rPr>
              <a:t>np.array</a:t>
            </a:r>
            <a:r>
              <a:rPr kumimoji="0" lang="en-US" sz="2800" b="0" i="0" u="none" strike="noStrike" kern="1200" cap="none" spc="0" normalizeH="0" baseline="0" noProof="0" dirty="0">
                <a:ln>
                  <a:noFill/>
                </a:ln>
                <a:solidFill>
                  <a:srgbClr val="000000"/>
                </a:solidFill>
                <a:effectLst/>
                <a:uLnTx/>
                <a:uFillTx/>
                <a:latin typeface="inter-regular"/>
                <a:ea typeface="+mn-ea"/>
                <a:cs typeface="+mn-cs"/>
              </a:rPr>
              <a:t>([1,2,3,4,5,6,7])  </a:t>
            </a:r>
          </a:p>
          <a:p>
            <a:pPr marR="0" lvl="0" algn="just" defTabSz="914400" rtl="0" eaLnBrk="1" fontAlgn="auto" latinLnBrk="0" hangingPunct="1">
              <a:lnSpc>
                <a:spcPct val="90000"/>
              </a:lnSpc>
              <a:spcBef>
                <a:spcPts val="1000"/>
              </a:spcBef>
              <a:spcAft>
                <a:spcPts val="0"/>
              </a:spcAft>
              <a:buClrTx/>
              <a:buSzTx/>
              <a:tabLst/>
              <a:defRPr/>
            </a:pPr>
            <a:r>
              <a:rPr kumimoji="0" lang="en-US" sz="2800" b="0" i="0" u="none" strike="noStrike" kern="1200" cap="none" spc="0" normalizeH="0" baseline="0" noProof="0" dirty="0">
                <a:ln>
                  <a:noFill/>
                </a:ln>
                <a:solidFill>
                  <a:srgbClr val="000000"/>
                </a:solidFill>
                <a:effectLst/>
                <a:uLnTx/>
                <a:uFillTx/>
                <a:latin typeface="inter-regular"/>
                <a:ea typeface="+mn-ea"/>
                <a:cs typeface="+mn-cs"/>
              </a:rPr>
              <a:t>	b = </a:t>
            </a:r>
            <a:r>
              <a:rPr kumimoji="0" lang="en-US" sz="2800" b="0" i="0" u="none" strike="noStrike" kern="1200" cap="none" spc="0" normalizeH="0" baseline="0" noProof="0" dirty="0" err="1">
                <a:ln>
                  <a:noFill/>
                </a:ln>
                <a:solidFill>
                  <a:srgbClr val="000000"/>
                </a:solidFill>
                <a:effectLst/>
                <a:uLnTx/>
                <a:uFillTx/>
                <a:latin typeface="inter-regular"/>
                <a:ea typeface="+mn-ea"/>
                <a:cs typeface="+mn-cs"/>
              </a:rPr>
              <a:t>np.array</a:t>
            </a:r>
            <a:r>
              <a:rPr kumimoji="0" lang="en-US" sz="2800" b="0" i="0" u="none" strike="noStrike" kern="1200" cap="none" spc="0" normalizeH="0" baseline="0" noProof="0" dirty="0">
                <a:ln>
                  <a:noFill/>
                </a:ln>
                <a:solidFill>
                  <a:srgbClr val="000000"/>
                </a:solidFill>
                <a:effectLst/>
                <a:uLnTx/>
                <a:uFillTx/>
                <a:latin typeface="inter-regular"/>
                <a:ea typeface="+mn-ea"/>
                <a:cs typeface="+mn-cs"/>
              </a:rPr>
              <a:t>([2,4,6,8,10,12,14,19])  </a:t>
            </a:r>
          </a:p>
          <a:p>
            <a:pPr marR="0" lvl="0" algn="just" defTabSz="914400" rtl="0" eaLnBrk="1" fontAlgn="auto" latinLnBrk="0" hangingPunct="1">
              <a:lnSpc>
                <a:spcPct val="90000"/>
              </a:lnSpc>
              <a:spcBef>
                <a:spcPts val="1000"/>
              </a:spcBef>
              <a:spcAft>
                <a:spcPts val="0"/>
              </a:spcAft>
              <a:buClrTx/>
              <a:buSzTx/>
              <a:tabLst/>
              <a:defRPr/>
            </a:pPr>
            <a:r>
              <a:rPr kumimoji="0" lang="en-US" sz="2800" b="0" i="0" u="none" strike="noStrike" kern="1200" cap="none" spc="0" normalizeH="0" baseline="0" noProof="0" dirty="0">
                <a:ln>
                  <a:noFill/>
                </a:ln>
                <a:solidFill>
                  <a:srgbClr val="000000"/>
                </a:solidFill>
                <a:effectLst/>
                <a:uLnTx/>
                <a:uFillTx/>
                <a:latin typeface="inter-regular"/>
                <a:ea typeface="+mn-ea"/>
                <a:cs typeface="+mn-cs"/>
              </a:rPr>
              <a:t>	c = a*b;  </a:t>
            </a:r>
          </a:p>
          <a:p>
            <a:pPr marR="0" lvl="0" algn="just" defTabSz="914400" rtl="0" eaLnBrk="1" fontAlgn="auto" latinLnBrk="0" hangingPunct="1">
              <a:lnSpc>
                <a:spcPct val="90000"/>
              </a:lnSpc>
              <a:spcBef>
                <a:spcPts val="1000"/>
              </a:spcBef>
              <a:spcAft>
                <a:spcPts val="0"/>
              </a:spcAft>
              <a:buClrTx/>
              <a:buSzTx/>
              <a:tabLst/>
              <a:defRPr/>
            </a:pPr>
            <a:r>
              <a:rPr kumimoji="0" lang="en-US" sz="2800" b="1" i="0" u="none" strike="noStrike" kern="1200" cap="none" spc="0" normalizeH="0" baseline="0" noProof="0" dirty="0">
                <a:ln>
                  <a:noFill/>
                </a:ln>
                <a:solidFill>
                  <a:srgbClr val="006699"/>
                </a:solidFill>
                <a:effectLst/>
                <a:uLnTx/>
                <a:uFillTx/>
                <a:latin typeface="inter-regular"/>
                <a:ea typeface="+mn-ea"/>
                <a:cs typeface="+mn-cs"/>
              </a:rPr>
              <a:t>	print</a:t>
            </a:r>
            <a:r>
              <a:rPr kumimoji="0" lang="en-US" sz="2800" b="0" i="0" u="none" strike="noStrike" kern="1200" cap="none" spc="0" normalizeH="0" baseline="0" noProof="0" dirty="0">
                <a:ln>
                  <a:noFill/>
                </a:ln>
                <a:solidFill>
                  <a:srgbClr val="000000"/>
                </a:solidFill>
                <a:effectLst/>
                <a:uLnTx/>
                <a:uFillTx/>
                <a:latin typeface="inter-regular"/>
                <a:ea typeface="+mn-ea"/>
                <a:cs typeface="+mn-cs"/>
              </a:rPr>
              <a:t>(c)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Output: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ValueError</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operands could not be broadcast together with shapes (7,) (8,) </a:t>
            </a: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33668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D6DA11B-C721-B37C-872E-D7238C1FA7AE}"/>
              </a:ext>
            </a:extLst>
          </p:cNvPr>
          <p:cNvSpPr>
            <a:spLocks noGrp="1"/>
          </p:cNvSpPr>
          <p:nvPr>
            <p:ph sz="quarter" idx="10"/>
          </p:nvPr>
        </p:nvSpPr>
        <p:spPr>
          <a:xfrm>
            <a:off x="2045492" y="240426"/>
            <a:ext cx="9605963" cy="649287"/>
          </a:xfrm>
        </p:spPr>
        <p:txBody>
          <a:bodyPr/>
          <a:lstStyle/>
          <a:p>
            <a:r>
              <a:rPr lang="en-IN" dirty="0">
                <a:ea typeface="Arial Unicode MS" panose="020B0604020202020204" pitchFamily="34" charset="-128"/>
              </a:rPr>
              <a:t>Analysis</a:t>
            </a:r>
          </a:p>
        </p:txBody>
      </p:sp>
      <p:sp>
        <p:nvSpPr>
          <p:cNvPr id="3" name="TextBox 2">
            <a:extLst>
              <a:ext uri="{FF2B5EF4-FFF2-40B4-BE49-F238E27FC236}">
                <a16:creationId xmlns:a16="http://schemas.microsoft.com/office/drawing/2014/main" id="{2165946C-F09B-2DFF-3284-F2825B21ACE5}"/>
              </a:ext>
            </a:extLst>
          </p:cNvPr>
          <p:cNvSpPr txBox="1"/>
          <p:nvPr/>
        </p:nvSpPr>
        <p:spPr>
          <a:xfrm>
            <a:off x="1379053" y="1369660"/>
            <a:ext cx="10378937" cy="3455113"/>
          </a:xfrm>
          <a:prstGeom prst="rect">
            <a:avLst/>
          </a:prstGeom>
          <a:noFill/>
        </p:spPr>
        <p:txBody>
          <a:bodyPr wrap="square">
            <a:spAutoFit/>
          </a:bodyPr>
          <a:lstStyle/>
          <a:p>
            <a:pPr marL="0" marR="0" algn="just">
              <a:lnSpc>
                <a:spcPct val="107000"/>
              </a:lnSpc>
              <a:spcBef>
                <a:spcPts val="200"/>
              </a:spcBef>
              <a:spcAft>
                <a:spcPts val="0"/>
              </a:spcAft>
            </a:pPr>
            <a:endParaRPr lang="en-US" sz="1600" b="1" dirty="0">
              <a:solidFill>
                <a:srgbClr val="333333"/>
              </a:solidFill>
              <a:effectLst/>
              <a:latin typeface="Segoe UI" panose="020B0502040204020203" pitchFamily="34" charset="0"/>
              <a:ea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333333"/>
                </a:solidFill>
                <a:effectLst/>
                <a:uLnTx/>
                <a:uFillTx/>
                <a:latin typeface="inter-regular"/>
                <a:ea typeface="+mn-ea"/>
                <a:cs typeface="+mn-cs"/>
              </a:rPr>
              <a:t>In the previous example, we can see that the shapes of the two arrays are not similar and therefore they cannot be multiplied together.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333333"/>
                </a:solidFill>
                <a:effectLst/>
                <a:uLnTx/>
                <a:uFillTx/>
                <a:latin typeface="inter-regular"/>
                <a:ea typeface="+mn-ea"/>
                <a:cs typeface="+mn-cs"/>
              </a:rPr>
              <a:t> NumPy can perform such operation by using the concept of broadcasting.</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333333"/>
                </a:solidFill>
                <a:effectLst/>
                <a:uLnTx/>
                <a:uFillTx/>
                <a:latin typeface="inter-regular"/>
                <a:ea typeface="+mn-ea"/>
                <a:cs typeface="+mn-cs"/>
              </a:rPr>
              <a:t>In broadcasting, the smaller array is broadcast to the larger array to make their shapes compatible with each other </a:t>
            </a: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18349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D6DA11B-C721-B37C-872E-D7238C1FA7AE}"/>
              </a:ext>
            </a:extLst>
          </p:cNvPr>
          <p:cNvSpPr>
            <a:spLocks noGrp="1"/>
          </p:cNvSpPr>
          <p:nvPr>
            <p:ph sz="quarter" idx="10"/>
          </p:nvPr>
        </p:nvSpPr>
        <p:spPr>
          <a:xfrm>
            <a:off x="2045492" y="240426"/>
            <a:ext cx="9605963" cy="649287"/>
          </a:xfrm>
        </p:spPr>
        <p:txBody>
          <a:bodyPr/>
          <a:lstStyle/>
          <a:p>
            <a:r>
              <a:rPr lang="en-IN" dirty="0">
                <a:ea typeface="Arial Unicode MS" panose="020B0604020202020204" pitchFamily="34" charset="-128"/>
              </a:rPr>
              <a:t>Broadcasting Rules</a:t>
            </a:r>
          </a:p>
        </p:txBody>
      </p:sp>
      <p:sp>
        <p:nvSpPr>
          <p:cNvPr id="3" name="TextBox 2">
            <a:extLst>
              <a:ext uri="{FF2B5EF4-FFF2-40B4-BE49-F238E27FC236}">
                <a16:creationId xmlns:a16="http://schemas.microsoft.com/office/drawing/2014/main" id="{2165946C-F09B-2DFF-3284-F2825B21ACE5}"/>
              </a:ext>
            </a:extLst>
          </p:cNvPr>
          <p:cNvSpPr txBox="1"/>
          <p:nvPr/>
        </p:nvSpPr>
        <p:spPr>
          <a:xfrm>
            <a:off x="1379053" y="1369660"/>
            <a:ext cx="10378937" cy="2679516"/>
          </a:xfrm>
          <a:prstGeom prst="rect">
            <a:avLst/>
          </a:prstGeom>
          <a:noFill/>
        </p:spPr>
        <p:txBody>
          <a:bodyPr wrap="square">
            <a:spAutoFit/>
          </a:bodyPr>
          <a:lstStyle/>
          <a:p>
            <a:pPr marL="0" marR="0" algn="just">
              <a:lnSpc>
                <a:spcPct val="107000"/>
              </a:lnSpc>
              <a:spcBef>
                <a:spcPts val="200"/>
              </a:spcBef>
              <a:spcAft>
                <a:spcPts val="0"/>
              </a:spcAft>
            </a:pPr>
            <a:endParaRPr lang="en-US" sz="1600" b="1" dirty="0">
              <a:solidFill>
                <a:srgbClr val="333333"/>
              </a:solidFill>
              <a:effectLst/>
              <a:latin typeface="Segoe UI" panose="020B0502040204020203" pitchFamily="34" charset="0"/>
              <a:ea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333333"/>
                </a:solidFill>
                <a:effectLst/>
                <a:uLnTx/>
                <a:uFillTx/>
                <a:latin typeface="inter-regular"/>
                <a:ea typeface="+mn-ea"/>
                <a:cs typeface="+mn-cs"/>
              </a:rPr>
              <a:t>All the input arrays have the same shape.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333333"/>
                </a:solidFill>
                <a:effectLst/>
                <a:uLnTx/>
                <a:uFillTx/>
                <a:latin typeface="inter-regular"/>
                <a:ea typeface="+mn-ea"/>
                <a:cs typeface="+mn-cs"/>
              </a:rPr>
              <a:t>Arrays have the same number of dimensions, and the length of each dimension is either a common length or 1.</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333333"/>
                </a:solidFill>
                <a:effectLst/>
                <a:uLnTx/>
                <a:uFillTx/>
                <a:latin typeface="inter-regular"/>
                <a:ea typeface="+mn-ea"/>
                <a:cs typeface="+mn-cs"/>
              </a:rPr>
              <a:t>Array with the fewer dimension can be appended with '1' in its shape.</a:t>
            </a:r>
          </a:p>
        </p:txBody>
      </p:sp>
    </p:spTree>
    <p:extLst>
      <p:ext uri="{BB962C8B-B14F-4D97-AF65-F5344CB8AC3E}">
        <p14:creationId xmlns:p14="http://schemas.microsoft.com/office/powerpoint/2010/main" val="28617324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D6DA11B-C721-B37C-872E-D7238C1FA7AE}"/>
              </a:ext>
            </a:extLst>
          </p:cNvPr>
          <p:cNvSpPr>
            <a:spLocks noGrp="1"/>
          </p:cNvSpPr>
          <p:nvPr>
            <p:ph sz="quarter" idx="10"/>
          </p:nvPr>
        </p:nvSpPr>
        <p:spPr>
          <a:xfrm>
            <a:off x="2045492" y="240426"/>
            <a:ext cx="9605963" cy="649287"/>
          </a:xfrm>
        </p:spPr>
        <p:txBody>
          <a:bodyPr/>
          <a:lstStyle/>
          <a:p>
            <a:r>
              <a:rPr lang="en-IN" dirty="0">
                <a:ea typeface="Arial Unicode MS" panose="020B0604020202020204" pitchFamily="34" charset="-128"/>
              </a:rPr>
              <a:t>Example</a:t>
            </a:r>
          </a:p>
        </p:txBody>
      </p:sp>
      <p:sp>
        <p:nvSpPr>
          <p:cNvPr id="3" name="TextBox 2">
            <a:extLst>
              <a:ext uri="{FF2B5EF4-FFF2-40B4-BE49-F238E27FC236}">
                <a16:creationId xmlns:a16="http://schemas.microsoft.com/office/drawing/2014/main" id="{2165946C-F09B-2DFF-3284-F2825B21ACE5}"/>
              </a:ext>
            </a:extLst>
          </p:cNvPr>
          <p:cNvSpPr txBox="1"/>
          <p:nvPr/>
        </p:nvSpPr>
        <p:spPr>
          <a:xfrm>
            <a:off x="1379053" y="1369660"/>
            <a:ext cx="10378937" cy="4862870"/>
          </a:xfrm>
          <a:prstGeom prst="rect">
            <a:avLst/>
          </a:prstGeom>
          <a:noFill/>
        </p:spPr>
        <p:txBody>
          <a:bodyPr wrap="square">
            <a:spAutoFit/>
          </a:bodyPr>
          <a:lstStyle/>
          <a:p>
            <a:pPr algn="just">
              <a:spcBef>
                <a:spcPts val="600"/>
              </a:spcBef>
              <a:spcAft>
                <a:spcPts val="600"/>
              </a:spcAft>
            </a:pPr>
            <a:r>
              <a:rPr lang="en-US" sz="2200" b="1" i="0" dirty="0">
                <a:solidFill>
                  <a:srgbClr val="006699"/>
                </a:solidFill>
                <a:effectLst/>
                <a:latin typeface="inter-regular"/>
              </a:rPr>
              <a:t>import</a:t>
            </a:r>
            <a:r>
              <a:rPr lang="en-US" sz="2200" b="0" i="0" dirty="0">
                <a:solidFill>
                  <a:srgbClr val="000000"/>
                </a:solidFill>
                <a:effectLst/>
                <a:latin typeface="inter-regular"/>
              </a:rPr>
              <a:t> </a:t>
            </a:r>
            <a:r>
              <a:rPr lang="en-US" sz="2200" b="0" i="0" dirty="0" err="1">
                <a:solidFill>
                  <a:srgbClr val="000000"/>
                </a:solidFill>
                <a:effectLst/>
                <a:latin typeface="inter-regular"/>
              </a:rPr>
              <a:t>numpy</a:t>
            </a:r>
            <a:r>
              <a:rPr lang="en-US" sz="2200" b="0" i="0" dirty="0">
                <a:solidFill>
                  <a:srgbClr val="000000"/>
                </a:solidFill>
                <a:effectLst/>
                <a:latin typeface="inter-regular"/>
              </a:rPr>
              <a:t> as np  </a:t>
            </a:r>
          </a:p>
          <a:p>
            <a:pPr algn="just">
              <a:spcBef>
                <a:spcPts val="600"/>
              </a:spcBef>
              <a:spcAft>
                <a:spcPts val="600"/>
              </a:spcAft>
            </a:pPr>
            <a:r>
              <a:rPr lang="en-US" sz="2200" b="0" i="0" dirty="0">
                <a:solidFill>
                  <a:srgbClr val="000000"/>
                </a:solidFill>
                <a:effectLst/>
                <a:latin typeface="inter-regular"/>
              </a:rPr>
              <a:t>a = </a:t>
            </a:r>
            <a:r>
              <a:rPr lang="en-US" sz="2200" b="0" i="0" dirty="0" err="1">
                <a:solidFill>
                  <a:srgbClr val="000000"/>
                </a:solidFill>
                <a:effectLst/>
                <a:latin typeface="inter-regular"/>
              </a:rPr>
              <a:t>np.array</a:t>
            </a:r>
            <a:r>
              <a:rPr lang="en-US" sz="2200" b="0" i="0" dirty="0">
                <a:solidFill>
                  <a:srgbClr val="000000"/>
                </a:solidFill>
                <a:effectLst/>
                <a:latin typeface="inter-regular"/>
              </a:rPr>
              <a:t>([[1,2,3,4],[2,4,5,6],[10,20,39,3]])  </a:t>
            </a:r>
          </a:p>
          <a:p>
            <a:pPr algn="just">
              <a:spcBef>
                <a:spcPts val="600"/>
              </a:spcBef>
              <a:spcAft>
                <a:spcPts val="600"/>
              </a:spcAft>
            </a:pPr>
            <a:r>
              <a:rPr lang="en-US" sz="2200" b="0" i="0" dirty="0">
                <a:solidFill>
                  <a:srgbClr val="000000"/>
                </a:solidFill>
                <a:effectLst/>
                <a:latin typeface="inter-regular"/>
              </a:rPr>
              <a:t>b = </a:t>
            </a:r>
            <a:r>
              <a:rPr lang="en-US" sz="2200" b="0" i="0" dirty="0" err="1">
                <a:solidFill>
                  <a:srgbClr val="000000"/>
                </a:solidFill>
                <a:effectLst/>
                <a:latin typeface="inter-regular"/>
              </a:rPr>
              <a:t>np.array</a:t>
            </a:r>
            <a:r>
              <a:rPr lang="en-US" sz="2200" b="0" i="0" dirty="0">
                <a:solidFill>
                  <a:srgbClr val="000000"/>
                </a:solidFill>
                <a:effectLst/>
                <a:latin typeface="inter-regular"/>
              </a:rPr>
              <a:t>([2,4,6,8])  </a:t>
            </a:r>
          </a:p>
          <a:p>
            <a:pPr algn="just">
              <a:spcBef>
                <a:spcPts val="600"/>
              </a:spcBef>
              <a:spcAft>
                <a:spcPts val="600"/>
              </a:spcAft>
            </a:pPr>
            <a:r>
              <a:rPr lang="en-US" sz="2200" b="1" i="0" dirty="0">
                <a:solidFill>
                  <a:srgbClr val="006699"/>
                </a:solidFill>
                <a:effectLst/>
                <a:latin typeface="inter-regular"/>
              </a:rPr>
              <a:t>print</a:t>
            </a:r>
            <a:r>
              <a:rPr lang="en-US" sz="2200" b="0" i="0" dirty="0">
                <a:solidFill>
                  <a:srgbClr val="000000"/>
                </a:solidFill>
                <a:effectLst/>
                <a:latin typeface="inter-regular"/>
              </a:rPr>
              <a:t>(</a:t>
            </a:r>
            <a:r>
              <a:rPr lang="en-US" sz="2200" b="0" i="0" dirty="0">
                <a:solidFill>
                  <a:srgbClr val="0000FF"/>
                </a:solidFill>
                <a:effectLst/>
                <a:latin typeface="inter-regular"/>
              </a:rPr>
              <a:t>"\</a:t>
            </a:r>
            <a:r>
              <a:rPr lang="en-US" sz="2200" b="0" i="0" dirty="0" err="1">
                <a:solidFill>
                  <a:srgbClr val="0000FF"/>
                </a:solidFill>
                <a:effectLst/>
                <a:latin typeface="inter-regular"/>
              </a:rPr>
              <a:t>nprinting</a:t>
            </a:r>
            <a:r>
              <a:rPr lang="en-US" sz="2200" b="0" i="0" dirty="0">
                <a:solidFill>
                  <a:srgbClr val="0000FF"/>
                </a:solidFill>
                <a:effectLst/>
                <a:latin typeface="inter-regular"/>
              </a:rPr>
              <a:t> array a.."</a:t>
            </a:r>
            <a:r>
              <a:rPr lang="en-US" sz="2200" b="0" i="0" dirty="0">
                <a:solidFill>
                  <a:srgbClr val="000000"/>
                </a:solidFill>
                <a:effectLst/>
                <a:latin typeface="inter-regular"/>
              </a:rPr>
              <a:t>)  </a:t>
            </a:r>
          </a:p>
          <a:p>
            <a:pPr algn="just">
              <a:spcBef>
                <a:spcPts val="600"/>
              </a:spcBef>
              <a:spcAft>
                <a:spcPts val="600"/>
              </a:spcAft>
            </a:pPr>
            <a:r>
              <a:rPr lang="en-US" sz="2200" b="1" i="0" dirty="0">
                <a:solidFill>
                  <a:srgbClr val="006699"/>
                </a:solidFill>
                <a:effectLst/>
                <a:latin typeface="inter-regular"/>
              </a:rPr>
              <a:t>print</a:t>
            </a:r>
            <a:r>
              <a:rPr lang="en-US" sz="2200" b="0" i="0" dirty="0">
                <a:solidFill>
                  <a:srgbClr val="000000"/>
                </a:solidFill>
                <a:effectLst/>
                <a:latin typeface="inter-regular"/>
              </a:rPr>
              <a:t>(a)  </a:t>
            </a:r>
          </a:p>
          <a:p>
            <a:pPr algn="just">
              <a:spcBef>
                <a:spcPts val="600"/>
              </a:spcBef>
              <a:spcAft>
                <a:spcPts val="600"/>
              </a:spcAft>
            </a:pPr>
            <a:r>
              <a:rPr lang="en-US" sz="2200" b="1" i="0" dirty="0">
                <a:solidFill>
                  <a:srgbClr val="006699"/>
                </a:solidFill>
                <a:effectLst/>
                <a:latin typeface="inter-regular"/>
              </a:rPr>
              <a:t>print</a:t>
            </a:r>
            <a:r>
              <a:rPr lang="en-US" sz="2200" b="0" i="0" dirty="0">
                <a:solidFill>
                  <a:srgbClr val="000000"/>
                </a:solidFill>
                <a:effectLst/>
                <a:latin typeface="inter-regular"/>
              </a:rPr>
              <a:t>(</a:t>
            </a:r>
            <a:r>
              <a:rPr lang="en-US" sz="2200" b="0" i="0" dirty="0">
                <a:solidFill>
                  <a:srgbClr val="0000FF"/>
                </a:solidFill>
                <a:effectLst/>
                <a:latin typeface="inter-regular"/>
              </a:rPr>
              <a:t>"\</a:t>
            </a:r>
            <a:r>
              <a:rPr lang="en-US" sz="2200" b="0" i="0" dirty="0" err="1">
                <a:solidFill>
                  <a:srgbClr val="0000FF"/>
                </a:solidFill>
                <a:effectLst/>
                <a:latin typeface="inter-regular"/>
              </a:rPr>
              <a:t>nprinting</a:t>
            </a:r>
            <a:r>
              <a:rPr lang="en-US" sz="2200" b="0" i="0" dirty="0">
                <a:solidFill>
                  <a:srgbClr val="0000FF"/>
                </a:solidFill>
                <a:effectLst/>
                <a:latin typeface="inter-regular"/>
              </a:rPr>
              <a:t> array b.."</a:t>
            </a:r>
            <a:r>
              <a:rPr lang="en-US" sz="2200" b="0" i="0" dirty="0">
                <a:solidFill>
                  <a:srgbClr val="000000"/>
                </a:solidFill>
                <a:effectLst/>
                <a:latin typeface="inter-regular"/>
              </a:rPr>
              <a:t>)  </a:t>
            </a:r>
          </a:p>
          <a:p>
            <a:pPr algn="just">
              <a:spcBef>
                <a:spcPts val="600"/>
              </a:spcBef>
              <a:spcAft>
                <a:spcPts val="600"/>
              </a:spcAft>
            </a:pPr>
            <a:r>
              <a:rPr lang="en-US" sz="2200" b="1" i="0" dirty="0">
                <a:solidFill>
                  <a:srgbClr val="006699"/>
                </a:solidFill>
                <a:effectLst/>
                <a:latin typeface="inter-regular"/>
              </a:rPr>
              <a:t>print</a:t>
            </a:r>
            <a:r>
              <a:rPr lang="en-US" sz="2200" b="0" i="0" dirty="0">
                <a:solidFill>
                  <a:srgbClr val="000000"/>
                </a:solidFill>
                <a:effectLst/>
                <a:latin typeface="inter-regular"/>
              </a:rPr>
              <a:t>(b)  </a:t>
            </a:r>
          </a:p>
          <a:p>
            <a:pPr algn="just">
              <a:spcBef>
                <a:spcPts val="600"/>
              </a:spcBef>
              <a:spcAft>
                <a:spcPts val="600"/>
              </a:spcAft>
            </a:pPr>
            <a:r>
              <a:rPr lang="en-US" sz="2200" b="1" i="0" dirty="0">
                <a:solidFill>
                  <a:srgbClr val="006699"/>
                </a:solidFill>
                <a:effectLst/>
                <a:latin typeface="inter-regular"/>
              </a:rPr>
              <a:t>print</a:t>
            </a:r>
            <a:r>
              <a:rPr lang="en-US" sz="2200" b="0" i="0" dirty="0">
                <a:solidFill>
                  <a:srgbClr val="000000"/>
                </a:solidFill>
                <a:effectLst/>
                <a:latin typeface="inter-regular"/>
              </a:rPr>
              <a:t>(</a:t>
            </a:r>
            <a:r>
              <a:rPr lang="en-US" sz="2200" b="0" i="0" dirty="0">
                <a:solidFill>
                  <a:srgbClr val="0000FF"/>
                </a:solidFill>
                <a:effectLst/>
                <a:latin typeface="inter-regular"/>
              </a:rPr>
              <a:t>"\</a:t>
            </a:r>
            <a:r>
              <a:rPr lang="en-US" sz="2200" b="0" i="0" dirty="0" err="1">
                <a:solidFill>
                  <a:srgbClr val="0000FF"/>
                </a:solidFill>
                <a:effectLst/>
                <a:latin typeface="inter-regular"/>
              </a:rPr>
              <a:t>nAdding</a:t>
            </a:r>
            <a:r>
              <a:rPr lang="en-US" sz="2200" b="0" i="0" dirty="0">
                <a:solidFill>
                  <a:srgbClr val="0000FF"/>
                </a:solidFill>
                <a:effectLst/>
                <a:latin typeface="inter-regular"/>
              </a:rPr>
              <a:t> arrays a and b .."</a:t>
            </a:r>
            <a:r>
              <a:rPr lang="en-US" sz="2200" b="0" i="0" dirty="0">
                <a:solidFill>
                  <a:srgbClr val="000000"/>
                </a:solidFill>
                <a:effectLst/>
                <a:latin typeface="inter-regular"/>
              </a:rPr>
              <a:t>)  </a:t>
            </a:r>
          </a:p>
          <a:p>
            <a:pPr algn="just">
              <a:spcBef>
                <a:spcPts val="600"/>
              </a:spcBef>
              <a:spcAft>
                <a:spcPts val="600"/>
              </a:spcAft>
            </a:pPr>
            <a:r>
              <a:rPr lang="en-US" sz="2200" b="0" i="0" dirty="0">
                <a:solidFill>
                  <a:srgbClr val="000000"/>
                </a:solidFill>
                <a:effectLst/>
                <a:latin typeface="inter-regular"/>
              </a:rPr>
              <a:t>c = a + b;  </a:t>
            </a:r>
          </a:p>
          <a:p>
            <a:pPr algn="just">
              <a:spcBef>
                <a:spcPts val="600"/>
              </a:spcBef>
              <a:spcAft>
                <a:spcPts val="600"/>
              </a:spcAft>
            </a:pPr>
            <a:r>
              <a:rPr lang="en-US" sz="2200" b="1" i="0" dirty="0">
                <a:solidFill>
                  <a:srgbClr val="006699"/>
                </a:solidFill>
                <a:effectLst/>
                <a:latin typeface="inter-regular"/>
              </a:rPr>
              <a:t>print</a:t>
            </a:r>
            <a:r>
              <a:rPr lang="en-US" sz="2200" b="0" i="0" dirty="0">
                <a:solidFill>
                  <a:srgbClr val="000000"/>
                </a:solidFill>
                <a:effectLst/>
                <a:latin typeface="inter-regular"/>
              </a:rPr>
              <a:t>(c)  </a:t>
            </a:r>
          </a:p>
        </p:txBody>
      </p:sp>
    </p:spTree>
    <p:extLst>
      <p:ext uri="{BB962C8B-B14F-4D97-AF65-F5344CB8AC3E}">
        <p14:creationId xmlns:p14="http://schemas.microsoft.com/office/powerpoint/2010/main" val="3392542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C8BF7B-74F1-1616-6F42-3AFD2222735D}"/>
              </a:ext>
            </a:extLst>
          </p:cNvPr>
          <p:cNvSpPr>
            <a:spLocks noGrp="1"/>
          </p:cNvSpPr>
          <p:nvPr>
            <p:ph idx="1"/>
          </p:nvPr>
        </p:nvSpPr>
        <p:spPr/>
        <p:txBody>
          <a:bodyPr/>
          <a:lstStyle/>
          <a:p>
            <a:pPr marL="0" marR="0" lvl="0" indent="0" algn="l" defTabSz="914400" rtl="0" eaLnBrk="1" fontAlgn="auto" latinLnBrk="0" hangingPunct="1">
              <a:lnSpc>
                <a:spcPct val="90000"/>
              </a:lnSpc>
              <a:spcBef>
                <a:spcPts val="1000"/>
              </a:spcBef>
              <a:spcAft>
                <a:spcPts val="0"/>
              </a:spcAft>
              <a:buClrTx/>
              <a:buSz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printing array a..</a:t>
            </a:r>
          </a:p>
          <a:p>
            <a:pPr marL="0" marR="0" lvl="0" indent="0" algn="l" defTabSz="914400" rtl="0" eaLnBrk="1" fontAlgn="auto" latinLnBrk="0" hangingPunct="1">
              <a:lnSpc>
                <a:spcPct val="90000"/>
              </a:lnSpc>
              <a:spcBef>
                <a:spcPts val="1000"/>
              </a:spcBef>
              <a:spcAft>
                <a:spcPts val="0"/>
              </a:spcAft>
              <a:buClrTx/>
              <a:buSz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[[ 1  2  3  4]</a:t>
            </a:r>
          </a:p>
          <a:p>
            <a:pPr marL="0" marR="0" lvl="0" indent="0" algn="l" defTabSz="914400" rtl="0" eaLnBrk="1" fontAlgn="auto" latinLnBrk="0" hangingPunct="1">
              <a:lnSpc>
                <a:spcPct val="90000"/>
              </a:lnSpc>
              <a:spcBef>
                <a:spcPts val="1000"/>
              </a:spcBef>
              <a:spcAft>
                <a:spcPts val="0"/>
              </a:spcAft>
              <a:buClrTx/>
              <a:buSz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 [ 2  4  5  6]</a:t>
            </a:r>
          </a:p>
          <a:p>
            <a:pPr marL="0" marR="0" lvl="0" indent="0" algn="l" defTabSz="914400" rtl="0" eaLnBrk="1" fontAlgn="auto" latinLnBrk="0" hangingPunct="1">
              <a:lnSpc>
                <a:spcPct val="90000"/>
              </a:lnSpc>
              <a:spcBef>
                <a:spcPts val="1000"/>
              </a:spcBef>
              <a:spcAft>
                <a:spcPts val="0"/>
              </a:spcAft>
              <a:buClrTx/>
              <a:buSz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 [10 20 39  3]]</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printing array b..</a:t>
            </a:r>
          </a:p>
          <a:p>
            <a:pPr marL="0" marR="0" lvl="0" indent="0" algn="l" defTabSz="914400" rtl="0" eaLnBrk="1" fontAlgn="auto" latinLnBrk="0" hangingPunct="1">
              <a:lnSpc>
                <a:spcPct val="90000"/>
              </a:lnSpc>
              <a:spcBef>
                <a:spcPts val="1000"/>
              </a:spcBef>
              <a:spcAft>
                <a:spcPts val="0"/>
              </a:spcAft>
              <a:buClrTx/>
              <a:buSz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[2 4 6 8]</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Adding arrays a and b ..</a:t>
            </a:r>
          </a:p>
          <a:p>
            <a:pPr marL="0" marR="0" lvl="0" indent="0" algn="l" defTabSz="914400" rtl="0" eaLnBrk="1" fontAlgn="auto" latinLnBrk="0" hangingPunct="1">
              <a:lnSpc>
                <a:spcPct val="90000"/>
              </a:lnSpc>
              <a:spcBef>
                <a:spcPts val="1000"/>
              </a:spcBef>
              <a:spcAft>
                <a:spcPts val="0"/>
              </a:spcAft>
              <a:buClrTx/>
              <a:buSz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[[ 3  6  9 12]</a:t>
            </a:r>
          </a:p>
          <a:p>
            <a:pPr marL="0" marR="0" lvl="0" indent="0" algn="l" defTabSz="914400" rtl="0" eaLnBrk="1" fontAlgn="auto" latinLnBrk="0" hangingPunct="1">
              <a:lnSpc>
                <a:spcPct val="90000"/>
              </a:lnSpc>
              <a:spcBef>
                <a:spcPts val="1000"/>
              </a:spcBef>
              <a:spcAft>
                <a:spcPts val="0"/>
              </a:spcAft>
              <a:buClrTx/>
              <a:buSz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 [ 4  8 11 14]</a:t>
            </a:r>
          </a:p>
          <a:p>
            <a:pPr marL="0" marR="0" lvl="0" indent="0" algn="l" defTabSz="914400" rtl="0" eaLnBrk="1" fontAlgn="auto" latinLnBrk="0" hangingPunct="1">
              <a:lnSpc>
                <a:spcPct val="90000"/>
              </a:lnSpc>
              <a:spcBef>
                <a:spcPts val="1000"/>
              </a:spcBef>
              <a:spcAft>
                <a:spcPts val="0"/>
              </a:spcAft>
              <a:buClrTx/>
              <a:buSz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 [12 24 45 11]]</a:t>
            </a:r>
            <a:endParaRPr kumimoji="0" lang="en-IN" sz="22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
        <p:nvSpPr>
          <p:cNvPr id="3" name="Content Placeholder 2">
            <a:extLst>
              <a:ext uri="{FF2B5EF4-FFF2-40B4-BE49-F238E27FC236}">
                <a16:creationId xmlns:a16="http://schemas.microsoft.com/office/drawing/2014/main" id="{9A3B10BC-0534-8622-72CB-6BD6E401F466}"/>
              </a:ext>
            </a:extLst>
          </p:cNvPr>
          <p:cNvSpPr>
            <a:spLocks noGrp="1"/>
          </p:cNvSpPr>
          <p:nvPr>
            <p:ph sz="quarter" idx="10"/>
          </p:nvPr>
        </p:nvSpPr>
        <p:spPr/>
        <p:txBody>
          <a:bodyPr/>
          <a:lstStyle/>
          <a:p>
            <a:r>
              <a:rPr lang="en-IN" dirty="0"/>
              <a:t>Output</a:t>
            </a:r>
          </a:p>
        </p:txBody>
      </p:sp>
    </p:spTree>
    <p:extLst>
      <p:ext uri="{BB962C8B-B14F-4D97-AF65-F5344CB8AC3E}">
        <p14:creationId xmlns:p14="http://schemas.microsoft.com/office/powerpoint/2010/main" val="4475838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BB2270-073A-55FC-2004-4A267971DCFA}"/>
              </a:ext>
            </a:extLst>
          </p:cNvPr>
          <p:cNvSpPr>
            <a:spLocks noGrp="1"/>
          </p:cNvSpPr>
          <p:nvPr>
            <p:ph sz="quarter" idx="10"/>
          </p:nvPr>
        </p:nvSpPr>
        <p:spPr/>
        <p:txBody>
          <a:bodyPr/>
          <a:lstStyle/>
          <a:p>
            <a:r>
              <a:rPr lang="en-IN" dirty="0"/>
              <a:t>Explanation </a:t>
            </a:r>
          </a:p>
        </p:txBody>
      </p:sp>
      <p:pic>
        <p:nvPicPr>
          <p:cNvPr id="6" name="Content Placeholder 5">
            <a:extLst>
              <a:ext uri="{FF2B5EF4-FFF2-40B4-BE49-F238E27FC236}">
                <a16:creationId xmlns:a16="http://schemas.microsoft.com/office/drawing/2014/main" id="{4E18D373-264D-4859-1BF6-99FD571FC470}"/>
              </a:ext>
            </a:extLst>
          </p:cNvPr>
          <p:cNvPicPr>
            <a:picLocks noGrp="1" noChangeAspect="1"/>
          </p:cNvPicPr>
          <p:nvPr>
            <p:ph idx="1"/>
          </p:nvPr>
        </p:nvPicPr>
        <p:blipFill rotWithShape="1">
          <a:blip r:embed="rId2"/>
          <a:srcRect l="18162" t="43682" r="32800" b="29714"/>
          <a:stretch/>
        </p:blipFill>
        <p:spPr>
          <a:xfrm>
            <a:off x="2934371" y="2455932"/>
            <a:ext cx="6380408" cy="1946136"/>
          </a:xfrm>
          <a:prstGeom prst="rect">
            <a:avLst/>
          </a:prstGeom>
        </p:spPr>
      </p:pic>
    </p:spTree>
    <p:extLst>
      <p:ext uri="{BB962C8B-B14F-4D97-AF65-F5344CB8AC3E}">
        <p14:creationId xmlns:p14="http://schemas.microsoft.com/office/powerpoint/2010/main" val="796877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a:t>Galgotias University</a:t>
            </a:r>
            <a:endParaRPr lang="en-IN" dirty="0"/>
          </a:p>
        </p:txBody>
      </p:sp>
      <p:sp>
        <p:nvSpPr>
          <p:cNvPr id="2" name="Content Placeholder 5">
            <a:extLst>
              <a:ext uri="{FF2B5EF4-FFF2-40B4-BE49-F238E27FC236}">
                <a16:creationId xmlns:a16="http://schemas.microsoft.com/office/drawing/2014/main" id="{7C67E79D-EA51-807E-8F8E-5B985963003F}"/>
              </a:ext>
            </a:extLst>
          </p:cNvPr>
          <p:cNvSpPr txBox="1">
            <a:spLocks/>
          </p:cNvSpPr>
          <p:nvPr/>
        </p:nvSpPr>
        <p:spPr>
          <a:xfrm>
            <a:off x="2809895" y="2574810"/>
            <a:ext cx="7402512" cy="2832100"/>
          </a:xfrm>
          <a:prstGeom prst="rect">
            <a:avLst/>
          </a:prstGeom>
        </p:spPr>
        <p:txBody>
          <a:bodyPr/>
          <a:lstStyle>
            <a:lvl1pPr marL="228600" indent="-228600" algn="ctr" defTabSz="914400" rtl="0" eaLnBrk="1" latinLnBrk="0" hangingPunct="1">
              <a:lnSpc>
                <a:spcPct val="90000"/>
              </a:lnSpc>
              <a:spcBef>
                <a:spcPts val="1000"/>
              </a:spcBef>
              <a:buFont typeface="Arial" panose="020B0604020202020204" pitchFamily="34" charset="0"/>
              <a:buNone/>
              <a:defRPr sz="2800" b="1" kern="1200">
                <a:solidFill>
                  <a:schemeClr val="bg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t>THANK YOU</a:t>
            </a:r>
            <a:endParaRPr lang="en-IN" dirty="0"/>
          </a:p>
        </p:txBody>
      </p:sp>
      <p:sp>
        <p:nvSpPr>
          <p:cNvPr id="6" name="TextBox 5">
            <a:extLst>
              <a:ext uri="{FF2B5EF4-FFF2-40B4-BE49-F238E27FC236}">
                <a16:creationId xmlns:a16="http://schemas.microsoft.com/office/drawing/2014/main" id="{DE1B5986-598A-B90C-1E1C-5D5375B9F0BA}"/>
              </a:ext>
            </a:extLst>
          </p:cNvPr>
          <p:cNvSpPr txBox="1"/>
          <p:nvPr/>
        </p:nvSpPr>
        <p:spPr>
          <a:xfrm>
            <a:off x="4572614" y="3698472"/>
            <a:ext cx="3046771" cy="584775"/>
          </a:xfrm>
          <a:prstGeom prst="rect">
            <a:avLst/>
          </a:prstGeom>
          <a:noFill/>
        </p:spPr>
        <p:txBody>
          <a:bodyPr wrap="square">
            <a:spAutoFit/>
          </a:bodyPr>
          <a:lstStyle/>
          <a:p>
            <a:r>
              <a:rPr lang="en-IN" sz="3200" b="1" dirty="0">
                <a:latin typeface="Verdana" panose="020B0604030504040204" pitchFamily="34" charset="0"/>
                <a:ea typeface="Verdana" panose="020B0604030504040204" pitchFamily="34" charset="0"/>
              </a:rPr>
              <a:t>THANK YOU</a:t>
            </a:r>
          </a:p>
        </p:txBody>
      </p:sp>
    </p:spTree>
    <p:extLst>
      <p:ext uri="{BB962C8B-B14F-4D97-AF65-F5344CB8AC3E}">
        <p14:creationId xmlns:p14="http://schemas.microsoft.com/office/powerpoint/2010/main" val="1253284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90FBDA-BB74-7469-EA5B-21458B3AEAF8}"/>
              </a:ext>
            </a:extLst>
          </p:cNvPr>
          <p:cNvSpPr>
            <a:spLocks noGrp="1"/>
          </p:cNvSpPr>
          <p:nvPr>
            <p:ph idx="1"/>
          </p:nvPr>
        </p:nvSpPr>
        <p:spPr/>
        <p:txBody>
          <a:bodyPr/>
          <a:lstStyle/>
          <a:p>
            <a:r>
              <a:rPr lang="en-US" dirty="0"/>
              <a:t>NumPy doesn't come bundled with Python. </a:t>
            </a:r>
          </a:p>
          <a:p>
            <a:r>
              <a:rPr lang="en-US" dirty="0"/>
              <a:t>We have to install it using the python pip installer. </a:t>
            </a:r>
          </a:p>
          <a:p>
            <a:r>
              <a:rPr lang="en-US" dirty="0"/>
              <a:t>Execute the following command. </a:t>
            </a:r>
          </a:p>
          <a:p>
            <a:pPr lvl="1"/>
            <a:r>
              <a:rPr lang="en-IN" b="0" i="0" dirty="0">
                <a:solidFill>
                  <a:srgbClr val="000000"/>
                </a:solidFill>
                <a:effectLst/>
                <a:latin typeface="inter-regular"/>
              </a:rPr>
              <a:t>$ pip install </a:t>
            </a:r>
            <a:r>
              <a:rPr lang="en-IN" b="0" i="0" dirty="0" err="1">
                <a:solidFill>
                  <a:srgbClr val="000000"/>
                </a:solidFill>
                <a:effectLst/>
                <a:latin typeface="inter-regular"/>
              </a:rPr>
              <a:t>numpy</a:t>
            </a:r>
            <a:r>
              <a:rPr lang="en-IN" b="0" i="0" dirty="0">
                <a:solidFill>
                  <a:srgbClr val="000000"/>
                </a:solidFill>
                <a:effectLst/>
                <a:latin typeface="inter-regular"/>
              </a:rPr>
              <a:t>  </a:t>
            </a:r>
            <a:endParaRPr lang="en-US" b="0" i="0" dirty="0">
              <a:solidFill>
                <a:srgbClr val="000000"/>
              </a:solidFill>
              <a:effectLst/>
              <a:latin typeface="inter-regular"/>
            </a:endParaRPr>
          </a:p>
          <a:p>
            <a:r>
              <a:rPr lang="en-US" b="0" i="0" dirty="0">
                <a:solidFill>
                  <a:srgbClr val="333333"/>
                </a:solidFill>
                <a:effectLst/>
                <a:latin typeface="inter-regular"/>
              </a:rPr>
              <a:t>It is best practice to install NumPy with the full SciPy stack. </a:t>
            </a:r>
            <a:endParaRPr lang="en-IN" dirty="0"/>
          </a:p>
          <a:p>
            <a:endParaRPr lang="en-IN" dirty="0"/>
          </a:p>
        </p:txBody>
      </p:sp>
      <p:sp>
        <p:nvSpPr>
          <p:cNvPr id="3" name="Content Placeholder 2">
            <a:extLst>
              <a:ext uri="{FF2B5EF4-FFF2-40B4-BE49-F238E27FC236}">
                <a16:creationId xmlns:a16="http://schemas.microsoft.com/office/drawing/2014/main" id="{F085767D-3888-937D-1031-B7F456638949}"/>
              </a:ext>
            </a:extLst>
          </p:cNvPr>
          <p:cNvSpPr>
            <a:spLocks noGrp="1"/>
          </p:cNvSpPr>
          <p:nvPr>
            <p:ph sz="quarter" idx="10"/>
          </p:nvPr>
        </p:nvSpPr>
        <p:spPr/>
        <p:txBody>
          <a:bodyPr/>
          <a:lstStyle/>
          <a:p>
            <a:r>
              <a:rPr lang="en-IN" dirty="0"/>
              <a:t>NumPy - Environment</a:t>
            </a:r>
          </a:p>
        </p:txBody>
      </p:sp>
    </p:spTree>
    <p:extLst>
      <p:ext uri="{BB962C8B-B14F-4D97-AF65-F5344CB8AC3E}">
        <p14:creationId xmlns:p14="http://schemas.microsoft.com/office/powerpoint/2010/main" val="3181605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90FBDA-BB74-7469-EA5B-21458B3AEAF8}"/>
              </a:ext>
            </a:extLst>
          </p:cNvPr>
          <p:cNvSpPr>
            <a:spLocks noGrp="1"/>
          </p:cNvSpPr>
          <p:nvPr>
            <p:ph idx="1"/>
          </p:nvPr>
        </p:nvSpPr>
        <p:spPr>
          <a:xfrm>
            <a:off x="679450" y="970029"/>
            <a:ext cx="10890250" cy="4873625"/>
          </a:xfrm>
        </p:spPr>
        <p:txBody>
          <a:bodyPr/>
          <a:lstStyle/>
          <a:p>
            <a:pPr>
              <a:spcBef>
                <a:spcPts val="600"/>
              </a:spcBef>
              <a:spcAft>
                <a:spcPts val="1200"/>
              </a:spcAft>
            </a:pPr>
            <a:r>
              <a:rPr lang="en-US" dirty="0"/>
              <a:t>Ubuntu</a:t>
            </a:r>
          </a:p>
          <a:p>
            <a:pPr lvl="1">
              <a:spcBef>
                <a:spcPts val="600"/>
              </a:spcBef>
              <a:spcAft>
                <a:spcPts val="1200"/>
              </a:spcAft>
            </a:pPr>
            <a:r>
              <a:rPr lang="en-US" b="0" i="0" dirty="0">
                <a:solidFill>
                  <a:srgbClr val="333333"/>
                </a:solidFill>
                <a:effectLst/>
                <a:latin typeface="inter-regular"/>
              </a:rPr>
              <a:t>Execute the following command on the terminal. </a:t>
            </a:r>
          </a:p>
          <a:p>
            <a:pPr lvl="1">
              <a:spcBef>
                <a:spcPts val="600"/>
              </a:spcBef>
              <a:spcAft>
                <a:spcPts val="1200"/>
              </a:spcAft>
            </a:pPr>
            <a:r>
              <a:rPr lang="en-IN" dirty="0"/>
              <a:t>$ </a:t>
            </a:r>
            <a:r>
              <a:rPr lang="en-IN" dirty="0" err="1"/>
              <a:t>sudo</a:t>
            </a:r>
            <a:r>
              <a:rPr lang="en-IN" dirty="0"/>
              <a:t> apt-get install python-</a:t>
            </a:r>
            <a:r>
              <a:rPr lang="en-IN" dirty="0" err="1"/>
              <a:t>numpy</a:t>
            </a:r>
            <a:r>
              <a:rPr lang="en-IN" dirty="0"/>
              <a:t>  </a:t>
            </a:r>
          </a:p>
          <a:p>
            <a:pPr lvl="1">
              <a:spcBef>
                <a:spcPts val="600"/>
              </a:spcBef>
              <a:spcAft>
                <a:spcPts val="1200"/>
              </a:spcAft>
            </a:pPr>
            <a:r>
              <a:rPr lang="en-IN" dirty="0"/>
              <a:t>$ python-</a:t>
            </a:r>
            <a:r>
              <a:rPr lang="en-IN" dirty="0" err="1"/>
              <a:t>scipy</a:t>
            </a:r>
            <a:r>
              <a:rPr lang="en-IN" dirty="0"/>
              <a:t> python-</a:t>
            </a:r>
            <a:r>
              <a:rPr lang="en-IN" dirty="0" err="1"/>
              <a:t>matplotlibipythonipythonnotebook</a:t>
            </a:r>
            <a:r>
              <a:rPr lang="en-IN" dirty="0"/>
              <a:t> python-pandas  </a:t>
            </a:r>
          </a:p>
          <a:p>
            <a:pPr lvl="1">
              <a:spcBef>
                <a:spcPts val="600"/>
              </a:spcBef>
              <a:spcAft>
                <a:spcPts val="1200"/>
              </a:spcAft>
            </a:pPr>
            <a:r>
              <a:rPr lang="en-IN" dirty="0"/>
              <a:t>$ python-</a:t>
            </a:r>
            <a:r>
              <a:rPr lang="en-IN" dirty="0" err="1"/>
              <a:t>sympy</a:t>
            </a:r>
            <a:r>
              <a:rPr lang="en-IN" dirty="0"/>
              <a:t> python-nose  </a:t>
            </a:r>
          </a:p>
          <a:p>
            <a:pPr>
              <a:spcBef>
                <a:spcPts val="600"/>
              </a:spcBef>
              <a:spcAft>
                <a:spcPts val="1200"/>
              </a:spcAft>
            </a:pPr>
            <a:r>
              <a:rPr lang="en-IN" b="0" i="0" dirty="0">
                <a:solidFill>
                  <a:srgbClr val="000000"/>
                </a:solidFill>
                <a:effectLst/>
                <a:latin typeface="Heebo" pitchFamily="2" charset="-79"/>
                <a:cs typeface="Heebo" pitchFamily="2" charset="-79"/>
              </a:rPr>
              <a:t>For Fedora</a:t>
            </a:r>
          </a:p>
          <a:p>
            <a:pPr lvl="1">
              <a:spcBef>
                <a:spcPts val="600"/>
              </a:spcBef>
              <a:spcAft>
                <a:spcPts val="1200"/>
              </a:spcAft>
            </a:pPr>
            <a:r>
              <a:rPr lang="en-IN" dirty="0" err="1"/>
              <a:t>sudo</a:t>
            </a:r>
            <a:r>
              <a:rPr lang="en-IN" dirty="0"/>
              <a:t> yum install </a:t>
            </a:r>
            <a:r>
              <a:rPr lang="en-IN" dirty="0" err="1"/>
              <a:t>numpyscipy</a:t>
            </a:r>
            <a:r>
              <a:rPr lang="en-IN" dirty="0"/>
              <a:t> python-</a:t>
            </a:r>
            <a:r>
              <a:rPr lang="en-IN" dirty="0" err="1"/>
              <a:t>matplotlibipython</a:t>
            </a:r>
            <a:r>
              <a:rPr lang="en-IN" dirty="0"/>
              <a:t> </a:t>
            </a:r>
          </a:p>
          <a:p>
            <a:pPr lvl="1">
              <a:spcBef>
                <a:spcPts val="600"/>
              </a:spcBef>
              <a:spcAft>
                <a:spcPts val="1200"/>
              </a:spcAft>
            </a:pPr>
            <a:r>
              <a:rPr lang="en-IN" dirty="0"/>
              <a:t>python-pandas </a:t>
            </a:r>
            <a:r>
              <a:rPr lang="en-IN" dirty="0" err="1"/>
              <a:t>sympy</a:t>
            </a:r>
            <a:r>
              <a:rPr lang="en-IN" dirty="0"/>
              <a:t> python-nose atlas-</a:t>
            </a:r>
            <a:r>
              <a:rPr lang="en-IN" dirty="0" err="1"/>
              <a:t>devel</a:t>
            </a:r>
            <a:endParaRPr lang="en-IN" dirty="0"/>
          </a:p>
          <a:p>
            <a:endParaRPr lang="en-IN" dirty="0"/>
          </a:p>
        </p:txBody>
      </p:sp>
      <p:sp>
        <p:nvSpPr>
          <p:cNvPr id="3" name="Content Placeholder 2">
            <a:extLst>
              <a:ext uri="{FF2B5EF4-FFF2-40B4-BE49-F238E27FC236}">
                <a16:creationId xmlns:a16="http://schemas.microsoft.com/office/drawing/2014/main" id="{F085767D-3888-937D-1031-B7F456638949}"/>
              </a:ext>
            </a:extLst>
          </p:cNvPr>
          <p:cNvSpPr>
            <a:spLocks noGrp="1"/>
          </p:cNvSpPr>
          <p:nvPr>
            <p:ph sz="quarter" idx="10"/>
          </p:nvPr>
        </p:nvSpPr>
        <p:spPr/>
        <p:txBody>
          <a:bodyPr/>
          <a:lstStyle/>
          <a:p>
            <a:r>
              <a:rPr lang="en-IN" dirty="0"/>
              <a:t>NumPy - Environment</a:t>
            </a:r>
          </a:p>
        </p:txBody>
      </p:sp>
    </p:spTree>
    <p:extLst>
      <p:ext uri="{BB962C8B-B14F-4D97-AF65-F5344CB8AC3E}">
        <p14:creationId xmlns:p14="http://schemas.microsoft.com/office/powerpoint/2010/main" val="1259846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D7C136-6DD8-8B13-E437-B7204EE7D6EF}"/>
              </a:ext>
            </a:extLst>
          </p:cNvPr>
          <p:cNvSpPr>
            <a:spLocks noGrp="1"/>
          </p:cNvSpPr>
          <p:nvPr>
            <p:ph idx="1"/>
          </p:nvPr>
        </p:nvSpPr>
        <p:spPr/>
        <p:txBody>
          <a:bodyPr/>
          <a:lstStyle/>
          <a:p>
            <a:pPr>
              <a:spcAft>
                <a:spcPts val="600"/>
              </a:spcAft>
            </a:pPr>
            <a:r>
              <a:rPr lang="en-US" dirty="0"/>
              <a:t>The most important object defined in NumPy is an N-dimensional array type called </a:t>
            </a:r>
            <a:r>
              <a:rPr lang="en-US" dirty="0" err="1"/>
              <a:t>ndarray</a:t>
            </a:r>
            <a:r>
              <a:rPr lang="en-US" dirty="0"/>
              <a:t>. </a:t>
            </a:r>
          </a:p>
          <a:p>
            <a:pPr>
              <a:spcAft>
                <a:spcPts val="600"/>
              </a:spcAft>
            </a:pPr>
            <a:r>
              <a:rPr lang="en-US" dirty="0"/>
              <a:t>It describes the collection of items of the same type. </a:t>
            </a:r>
          </a:p>
          <a:p>
            <a:pPr>
              <a:spcAft>
                <a:spcPts val="600"/>
              </a:spcAft>
            </a:pPr>
            <a:r>
              <a:rPr lang="en-US" dirty="0"/>
              <a:t>Items in the collection can be accessed using a zero-based index</a:t>
            </a:r>
          </a:p>
          <a:p>
            <a:pPr>
              <a:spcAft>
                <a:spcPts val="600"/>
              </a:spcAft>
            </a:pPr>
            <a:r>
              <a:rPr lang="en-US" dirty="0"/>
              <a:t>Every item in an </a:t>
            </a:r>
            <a:r>
              <a:rPr lang="en-US" dirty="0" err="1"/>
              <a:t>ndarray</a:t>
            </a:r>
            <a:r>
              <a:rPr lang="en-US" dirty="0"/>
              <a:t> takes the same size of block in the memory.</a:t>
            </a:r>
          </a:p>
          <a:p>
            <a:pPr>
              <a:spcAft>
                <a:spcPts val="600"/>
              </a:spcAft>
            </a:pPr>
            <a:r>
              <a:rPr lang="en-US" dirty="0"/>
              <a:t>Each element in </a:t>
            </a:r>
            <a:r>
              <a:rPr lang="en-US" dirty="0" err="1"/>
              <a:t>ndarray</a:t>
            </a:r>
            <a:r>
              <a:rPr lang="en-US" dirty="0"/>
              <a:t> is an object of data-type object (called </a:t>
            </a:r>
            <a:r>
              <a:rPr lang="en-US" dirty="0" err="1"/>
              <a:t>dtype</a:t>
            </a:r>
            <a:r>
              <a:rPr lang="en-US" dirty="0"/>
              <a:t>).</a:t>
            </a:r>
            <a:endParaRPr lang="en-IN" dirty="0"/>
          </a:p>
          <a:p>
            <a:endParaRPr lang="en-IN" dirty="0"/>
          </a:p>
        </p:txBody>
      </p:sp>
      <p:sp>
        <p:nvSpPr>
          <p:cNvPr id="3" name="Content Placeholder 2">
            <a:extLst>
              <a:ext uri="{FF2B5EF4-FFF2-40B4-BE49-F238E27FC236}">
                <a16:creationId xmlns:a16="http://schemas.microsoft.com/office/drawing/2014/main" id="{2A734F26-02D8-7C2A-A633-12268DDCBBB0}"/>
              </a:ext>
            </a:extLst>
          </p:cNvPr>
          <p:cNvSpPr>
            <a:spLocks noGrp="1"/>
          </p:cNvSpPr>
          <p:nvPr>
            <p:ph sz="quarter" idx="10"/>
          </p:nvPr>
        </p:nvSpPr>
        <p:spPr/>
        <p:txBody>
          <a:bodyPr/>
          <a:lstStyle/>
          <a:p>
            <a:r>
              <a:rPr lang="en-IN" dirty="0"/>
              <a:t>NumPy - </a:t>
            </a:r>
            <a:r>
              <a:rPr lang="en-IN" dirty="0" err="1"/>
              <a:t>Ndarray</a:t>
            </a:r>
            <a:endParaRPr lang="en-IN" dirty="0"/>
          </a:p>
        </p:txBody>
      </p:sp>
    </p:spTree>
    <p:extLst>
      <p:ext uri="{BB962C8B-B14F-4D97-AF65-F5344CB8AC3E}">
        <p14:creationId xmlns:p14="http://schemas.microsoft.com/office/powerpoint/2010/main" val="2371265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D8F120-F1D7-CB65-D3BD-8FDE5A68AF41}"/>
              </a:ext>
            </a:extLst>
          </p:cNvPr>
          <p:cNvSpPr>
            <a:spLocks noGrp="1"/>
          </p:cNvSpPr>
          <p:nvPr>
            <p:ph idx="1"/>
          </p:nvPr>
        </p:nvSpPr>
        <p:spPr/>
        <p:txBody>
          <a:bodyPr/>
          <a:lstStyle/>
          <a:p>
            <a:r>
              <a:rPr lang="en-US" dirty="0"/>
              <a:t>The </a:t>
            </a:r>
            <a:r>
              <a:rPr lang="en-US" dirty="0" err="1"/>
              <a:t>ndarray</a:t>
            </a:r>
            <a:r>
              <a:rPr lang="en-US" dirty="0"/>
              <a:t> can be created by using the array routine of the </a:t>
            </a:r>
            <a:r>
              <a:rPr lang="en-US" dirty="0" err="1"/>
              <a:t>numpy</a:t>
            </a:r>
            <a:r>
              <a:rPr lang="en-US" dirty="0"/>
              <a:t> module. </a:t>
            </a:r>
          </a:p>
          <a:p>
            <a:r>
              <a:rPr lang="en-US" dirty="0"/>
              <a:t>For this purpose, we need to import the </a:t>
            </a:r>
            <a:r>
              <a:rPr lang="en-US" dirty="0" err="1"/>
              <a:t>numpy</a:t>
            </a:r>
            <a:r>
              <a:rPr lang="en-US" dirty="0"/>
              <a:t>. </a:t>
            </a:r>
          </a:p>
          <a:p>
            <a:r>
              <a:rPr lang="en-IN" dirty="0">
                <a:solidFill>
                  <a:schemeClr val="accent1">
                    <a:lumMod val="50000"/>
                  </a:schemeClr>
                </a:solidFill>
              </a:rPr>
              <a:t>&gt;&gt;&gt; a = </a:t>
            </a:r>
            <a:r>
              <a:rPr lang="en-IN" dirty="0" err="1">
                <a:solidFill>
                  <a:schemeClr val="accent1">
                    <a:lumMod val="50000"/>
                  </a:schemeClr>
                </a:solidFill>
              </a:rPr>
              <a:t>numpy.array</a:t>
            </a:r>
            <a:r>
              <a:rPr lang="en-IN" dirty="0">
                <a:solidFill>
                  <a:schemeClr val="accent1">
                    <a:lumMod val="50000"/>
                  </a:schemeClr>
                </a:solidFill>
              </a:rPr>
              <a:t> </a:t>
            </a:r>
          </a:p>
          <a:p>
            <a:endParaRPr lang="en-IN" dirty="0"/>
          </a:p>
        </p:txBody>
      </p:sp>
      <p:sp>
        <p:nvSpPr>
          <p:cNvPr id="3" name="Content Placeholder 2">
            <a:extLst>
              <a:ext uri="{FF2B5EF4-FFF2-40B4-BE49-F238E27FC236}">
                <a16:creationId xmlns:a16="http://schemas.microsoft.com/office/drawing/2014/main" id="{63B199B1-64D7-7A5A-2552-B3F18F4B5BA7}"/>
              </a:ext>
            </a:extLst>
          </p:cNvPr>
          <p:cNvSpPr>
            <a:spLocks noGrp="1"/>
          </p:cNvSpPr>
          <p:nvPr>
            <p:ph sz="quarter" idx="10"/>
          </p:nvPr>
        </p:nvSpPr>
        <p:spPr/>
        <p:txBody>
          <a:bodyPr/>
          <a:lstStyle/>
          <a:p>
            <a:r>
              <a:rPr lang="en-IN" dirty="0"/>
              <a:t>Creating a </a:t>
            </a:r>
            <a:r>
              <a:rPr lang="en-IN" dirty="0" err="1"/>
              <a:t>ndarray</a:t>
            </a:r>
            <a:endParaRPr lang="en-IN" dirty="0"/>
          </a:p>
        </p:txBody>
      </p:sp>
    </p:spTree>
    <p:extLst>
      <p:ext uri="{BB962C8B-B14F-4D97-AF65-F5344CB8AC3E}">
        <p14:creationId xmlns:p14="http://schemas.microsoft.com/office/powerpoint/2010/main" val="85378191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{0AF5710B-C9BE-D049-99F6-EA598E797940}tf10001119</Template>
  <TotalTime>5434</TotalTime>
  <Words>4715</Words>
  <Application>Microsoft Office PowerPoint</Application>
  <PresentationFormat>Widescreen</PresentationFormat>
  <Paragraphs>654</Paragraphs>
  <Slides>57</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57</vt:i4>
      </vt:variant>
    </vt:vector>
  </HeadingPairs>
  <TitlesOfParts>
    <vt:vector size="74" baseType="lpstr">
      <vt:lpstr>Arial</vt:lpstr>
      <vt:lpstr>Calibri</vt:lpstr>
      <vt:lpstr>Calibri Light</vt:lpstr>
      <vt:lpstr>Courier New</vt:lpstr>
      <vt:lpstr>erdana</vt:lpstr>
      <vt:lpstr>Heebo</vt:lpstr>
      <vt:lpstr>Helvetica</vt:lpstr>
      <vt:lpstr>inter-bold</vt:lpstr>
      <vt:lpstr>inter-regular</vt:lpstr>
      <vt:lpstr>Nunito</vt:lpstr>
      <vt:lpstr>Segoe UI</vt:lpstr>
      <vt:lpstr>Symbol</vt:lpstr>
      <vt:lpstr>Times New Roman</vt:lpstr>
      <vt:lpstr>Tinos</vt:lpstr>
      <vt:lpstr>Verdana</vt:lpstr>
      <vt:lpstr>Wingdings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GAYATHRI</dc:creator>
  <cp:lastModifiedBy>Biswa Sahoo</cp:lastModifiedBy>
  <cp:revision>154</cp:revision>
  <cp:lastPrinted>2020-10-01T09:19:21Z</cp:lastPrinted>
  <dcterms:created xsi:type="dcterms:W3CDTF">2020-05-05T09:43:45Z</dcterms:created>
  <dcterms:modified xsi:type="dcterms:W3CDTF">2023-04-09T03:39:03Z</dcterms:modified>
</cp:coreProperties>
</file>