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09C8-8DF6-6D9E-AF1C-31E7E813D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A8A2B-7E7C-92DD-3542-119486E29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E1D20-C0E2-9FA2-4CE5-46C914AB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DF5E-F8B5-40A9-B5CA-A8C095B612B4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B09F6-4DC5-8B73-0187-1B1598CE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DAD70-86A9-127A-E01E-D6AB644C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EE5F-B4A8-4D52-91C9-F72B7EDB8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73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9BBA-87B6-9578-AF0C-41C94595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43912-7A9A-9A92-4118-3DE1FA94F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8BE76-861D-5F41-3858-FE1DED825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DF5E-F8B5-40A9-B5CA-A8C095B612B4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B3B37-B5DC-F771-3263-7C3019B6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F61FF-575F-C5D5-41D2-C06AAB6D5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EE5F-B4A8-4D52-91C9-F72B7EDB8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14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61A6F9-38CB-5083-3D76-C5F2145D2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53523-3175-8B9C-6EEA-294BAEF2B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B5F2D-99C1-58F2-3CF9-4E56F465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DF5E-F8B5-40A9-B5CA-A8C095B612B4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C12F-1ED2-3BB6-63E8-B0127C8F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62936-1918-1F6A-84CE-529247D24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EE5F-B4A8-4D52-91C9-F72B7EDB8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53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9815-DE82-1E93-5798-2D6AE636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EF754-AEC7-4708-D30C-4F17BE249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07C65-6D6B-A32A-6A3F-F7440250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DF5E-F8B5-40A9-B5CA-A8C095B612B4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129A3-3AB5-A450-7917-E63F3FA4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C388C-8883-D6DD-17BB-AFF3F76E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EE5F-B4A8-4D52-91C9-F72B7EDB8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22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A0D8-7025-775D-09E2-2AE6B2E5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E5EED-94B8-CE05-C281-803499B26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4E2F0-CAC0-B95C-AE4A-5CB02008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DF5E-F8B5-40A9-B5CA-A8C095B612B4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A1467-60A8-6F74-CFC9-983D48C2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85A07-3F23-9B1A-6085-125EAB02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EE5F-B4A8-4D52-91C9-F72B7EDB8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81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B3AB-1EB2-0001-4C42-8C882309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3A349-7834-9E9A-5BA2-15F729A61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649FA-3471-4DD7-7C5F-BC5A73BA8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402A1-3B94-A190-1F9E-7803ACF50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DF5E-F8B5-40A9-B5CA-A8C095B612B4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6E656-A1FC-97C3-29F3-53A450FC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A441B-DFC9-3454-334A-BA297602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EE5F-B4A8-4D52-91C9-F72B7EDB8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62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F11C2-6057-7648-3CEB-1F41DB59A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61343-C42E-43CB-BF9C-54A017DB7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9CFE1-94C4-DE23-8BBA-290ECB3DA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C1862-7463-79A7-AAAA-76349CBB4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750CD-F281-C350-99AF-86D7391F9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1AA06B-4EC9-3DAA-B35F-49C6423A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DF5E-F8B5-40A9-B5CA-A8C095B612B4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97A4A-9141-3198-5CA0-DA9C0C60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D1363-2501-2787-11CC-83FFBAFA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EE5F-B4A8-4D52-91C9-F72B7EDB8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08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DB90-C199-96C3-792C-4804DD06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042DC-17FF-A124-2950-795D0BC1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DF5E-F8B5-40A9-B5CA-A8C095B612B4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53EE45-34F2-0038-F6CD-8EC8AE9C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3492E7-298A-1DCA-9DCC-0033DBC9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EE5F-B4A8-4D52-91C9-F72B7EDB8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12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46EE5-4C99-339B-0DEF-A34574869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DF5E-F8B5-40A9-B5CA-A8C095B612B4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4B44D-1803-216F-F4E7-E20BD40A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72231-6FFA-2861-018B-FFE93D3E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EE5F-B4A8-4D52-91C9-F72B7EDB8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39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1308-F358-EC05-2C39-CCBFE001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589CC-0DE3-0AE2-95D7-2F16666EF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D9EDD-4E34-4E68-A132-ABE1ADBAF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B6328-D2D2-3DAB-3869-50FEF1BF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DF5E-F8B5-40A9-B5CA-A8C095B612B4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7EEA5-98A4-A472-83D7-4B593F92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186AF-CF8C-EEF3-5BDB-3F872847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EE5F-B4A8-4D52-91C9-F72B7EDB8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29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3CC1-260F-59D2-01A1-FD997CF9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EB455-C419-BC3C-1F69-FE75B87D0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1AF42-C80A-5321-0751-6F85E6635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43C04-44FD-81F0-1293-590F576F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DF5E-F8B5-40A9-B5CA-A8C095B612B4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4CA3C-9C9A-E432-3A5A-40C3E4A3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CDA64-BE07-FC77-CB60-6E80FAD2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EE5F-B4A8-4D52-91C9-F72B7EDB8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92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CF8AA3-97F1-14AA-EAFD-6AEC0BA78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C3294-B409-28D8-9A08-FEF76A912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330EA-ED12-D493-DBBE-83D469ED6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7DF5E-F8B5-40A9-B5CA-A8C095B612B4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7468B-12CC-31CA-CF15-0E1FB36ED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98E40-42C2-4BE5-44E3-C0DE22FC9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FEE5F-B4A8-4D52-91C9-F72B7EDB8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39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6090-3B14-CD4A-D6CE-28E1D447B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D18CC-234C-7552-B72E-40A6632EE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908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27C9-2D27-E219-6FCA-F01A19A2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Accessing data from series with Position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D9682C-9639-7AE6-743A-BE2559B2E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74" t="17854" r="71075" b="57898"/>
          <a:stretch/>
        </p:blipFill>
        <p:spPr>
          <a:xfrm>
            <a:off x="838200" y="1782761"/>
            <a:ext cx="6077779" cy="29964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BA78E0-7F54-153A-4492-3B3D5483CE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19883" r="22923" b="52411"/>
          <a:stretch/>
        </p:blipFill>
        <p:spPr>
          <a:xfrm>
            <a:off x="7235627" y="1895304"/>
            <a:ext cx="4555007" cy="262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4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C77B-34FF-6880-B560-73A3A96CE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Create a </a:t>
            </a:r>
            <a:r>
              <a:rPr lang="en-IN" b="0" i="0" dirty="0" err="1">
                <a:solidFill>
                  <a:srgbClr val="610B38"/>
                </a:solidFill>
                <a:effectLst/>
                <a:latin typeface="erdana"/>
              </a:rPr>
              <a:t>DataFrame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CBFCC-FD12-2194-8C85-23510DF0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b="1" i="0" dirty="0">
                <a:solidFill>
                  <a:srgbClr val="333333"/>
                </a:solidFill>
                <a:effectLst/>
                <a:latin typeface="inter-bold"/>
              </a:rPr>
              <a:t>Create an empty </a:t>
            </a:r>
            <a:r>
              <a:rPr lang="en-IN" sz="2600" b="1" i="0" dirty="0" err="1">
                <a:solidFill>
                  <a:srgbClr val="333333"/>
                </a:solidFill>
                <a:effectLst/>
                <a:latin typeface="inter-bold"/>
              </a:rPr>
              <a:t>DataFrame</a:t>
            </a:r>
            <a:endParaRPr lang="en-IN" sz="2600" b="1" i="0" dirty="0">
              <a:solidFill>
                <a:srgbClr val="333333"/>
              </a:solidFill>
              <a:effectLst/>
              <a:latin typeface="inter-bold"/>
            </a:endParaRPr>
          </a:p>
          <a:p>
            <a:pPr marL="0" indent="0" algn="just">
              <a:buNone/>
            </a:pPr>
            <a:r>
              <a:rPr lang="en-IN" sz="2600" b="1" i="0" dirty="0">
                <a:solidFill>
                  <a:srgbClr val="006699"/>
                </a:solidFill>
                <a:effectLst/>
                <a:latin typeface="inter-regular"/>
              </a:rPr>
              <a:t>	import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 pandas as pd  </a:t>
            </a:r>
          </a:p>
          <a:p>
            <a:pPr marL="0" indent="0" algn="just">
              <a:buNone/>
            </a:pP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	</a:t>
            </a:r>
            <a:r>
              <a:rPr lang="en-IN" sz="2600" b="0" i="0" dirty="0" err="1">
                <a:solidFill>
                  <a:srgbClr val="000000"/>
                </a:solidFill>
                <a:effectLst/>
                <a:latin typeface="inter-regular"/>
              </a:rPr>
              <a:t>df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 = </a:t>
            </a:r>
            <a:r>
              <a:rPr lang="en-IN" sz="2600" b="0" i="0" dirty="0" err="1">
                <a:solidFill>
                  <a:srgbClr val="000000"/>
                </a:solidFill>
                <a:effectLst/>
                <a:latin typeface="inter-regular"/>
              </a:rPr>
              <a:t>pd.DataFrame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()  </a:t>
            </a:r>
          </a:p>
          <a:p>
            <a:pPr marL="0" indent="0" algn="just">
              <a:buNone/>
            </a:pPr>
            <a:r>
              <a:rPr lang="en-IN" sz="2600" b="1" i="0" dirty="0">
                <a:solidFill>
                  <a:srgbClr val="006699"/>
                </a:solidFill>
                <a:effectLst/>
                <a:latin typeface="inter-regular"/>
              </a:rPr>
              <a:t>	print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IN" sz="2600" b="0" i="0" dirty="0" err="1">
                <a:solidFill>
                  <a:srgbClr val="000000"/>
                </a:solidFill>
                <a:effectLst/>
                <a:latin typeface="inter-regular"/>
              </a:rPr>
              <a:t>df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r>
              <a:rPr lang="en-US" sz="2600" b="0" i="0" dirty="0">
                <a:solidFill>
                  <a:srgbClr val="610B4B"/>
                </a:solidFill>
                <a:effectLst/>
                <a:latin typeface="erdana"/>
              </a:rPr>
              <a:t>Create a </a:t>
            </a:r>
            <a:r>
              <a:rPr lang="en-US" sz="2600" b="0" i="0" dirty="0" err="1">
                <a:solidFill>
                  <a:srgbClr val="610B4B"/>
                </a:solidFill>
                <a:effectLst/>
                <a:latin typeface="erdana"/>
              </a:rPr>
              <a:t>DataFrame</a:t>
            </a:r>
            <a:r>
              <a:rPr lang="en-US" sz="2600" b="0" i="0" dirty="0">
                <a:solidFill>
                  <a:srgbClr val="610B4B"/>
                </a:solidFill>
                <a:effectLst/>
                <a:latin typeface="erdana"/>
              </a:rPr>
              <a:t> from </a:t>
            </a:r>
            <a:r>
              <a:rPr lang="en-US" sz="2600" b="0" i="0" dirty="0" err="1">
                <a:solidFill>
                  <a:srgbClr val="610B4B"/>
                </a:solidFill>
                <a:effectLst/>
                <a:latin typeface="erdana"/>
              </a:rPr>
              <a:t>Dict</a:t>
            </a:r>
            <a:r>
              <a:rPr lang="en-US" sz="2600" b="0" i="0" dirty="0">
                <a:solidFill>
                  <a:srgbClr val="610B4B"/>
                </a:solidFill>
                <a:effectLst/>
                <a:latin typeface="erdana"/>
              </a:rPr>
              <a:t> of </a:t>
            </a:r>
            <a:r>
              <a:rPr lang="en-US" sz="2600" b="0" i="0" dirty="0" err="1">
                <a:solidFill>
                  <a:srgbClr val="610B4B"/>
                </a:solidFill>
                <a:effectLst/>
                <a:latin typeface="erdana"/>
              </a:rPr>
              <a:t>ndarrays</a:t>
            </a:r>
            <a:r>
              <a:rPr lang="en-US" sz="2600" b="0" i="0" dirty="0">
                <a:solidFill>
                  <a:srgbClr val="610B4B"/>
                </a:solidFill>
                <a:effectLst/>
                <a:latin typeface="erdana"/>
              </a:rPr>
              <a:t>/ Lists</a:t>
            </a:r>
          </a:p>
          <a:p>
            <a:pPr marL="0" indent="0" algn="just">
              <a:buNone/>
            </a:pPr>
            <a:r>
              <a:rPr lang="en-IN" sz="2600" b="1" i="0" dirty="0">
                <a:solidFill>
                  <a:srgbClr val="006699"/>
                </a:solidFill>
                <a:effectLst/>
                <a:latin typeface="inter-regular"/>
              </a:rPr>
              <a:t>	import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 pandas as pd  </a:t>
            </a:r>
          </a:p>
          <a:p>
            <a:pPr marL="0" indent="0" algn="just">
              <a:buNone/>
            </a:pP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	info = {</a:t>
            </a:r>
            <a:r>
              <a:rPr lang="en-IN" sz="2600" b="0" i="0" dirty="0">
                <a:solidFill>
                  <a:srgbClr val="0000FF"/>
                </a:solidFill>
                <a:effectLst/>
                <a:latin typeface="inter-regular"/>
              </a:rPr>
              <a:t>'ID'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 :[101, 102, 103],</a:t>
            </a:r>
            <a:r>
              <a:rPr lang="en-IN" sz="2600" b="0" i="0" dirty="0">
                <a:solidFill>
                  <a:srgbClr val="0000FF"/>
                </a:solidFill>
                <a:effectLst/>
                <a:latin typeface="inter-regular"/>
              </a:rPr>
              <a:t>'Department'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 :[</a:t>
            </a:r>
            <a:r>
              <a:rPr lang="en-IN" sz="2600" b="0" i="0" dirty="0">
                <a:solidFill>
                  <a:srgbClr val="0000FF"/>
                </a:solidFill>
                <a:effectLst/>
                <a:latin typeface="inter-regular"/>
              </a:rPr>
              <a:t>'B.Sc'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sz="2600" b="0" i="0" dirty="0">
                <a:solidFill>
                  <a:srgbClr val="0000FF"/>
                </a:solidFill>
                <a:effectLst/>
                <a:latin typeface="inter-regular"/>
              </a:rPr>
              <a:t>'B.Tech'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sz="2600" b="0" i="0" dirty="0">
                <a:solidFill>
                  <a:srgbClr val="0000FF"/>
                </a:solidFill>
                <a:effectLst/>
                <a:latin typeface="inter-regular"/>
              </a:rPr>
              <a:t>'</a:t>
            </a:r>
            <a:r>
              <a:rPr lang="en-IN" sz="2600" b="0" i="0" dirty="0" err="1">
                <a:solidFill>
                  <a:srgbClr val="0000FF"/>
                </a:solidFill>
                <a:effectLst/>
                <a:latin typeface="inter-regular"/>
              </a:rPr>
              <a:t>M.Tech</a:t>
            </a:r>
            <a:r>
              <a:rPr lang="en-IN" sz="2600" b="0" i="0" dirty="0">
                <a:solidFill>
                  <a:srgbClr val="0000FF"/>
                </a:solidFill>
                <a:effectLst/>
                <a:latin typeface="inter-regular"/>
              </a:rPr>
              <a:t>'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,]}  </a:t>
            </a:r>
          </a:p>
          <a:p>
            <a:pPr marL="0" indent="0" algn="just">
              <a:buNone/>
            </a:pP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	</a:t>
            </a:r>
            <a:r>
              <a:rPr lang="en-IN" sz="2600" b="0" i="0" dirty="0" err="1">
                <a:solidFill>
                  <a:srgbClr val="000000"/>
                </a:solidFill>
                <a:effectLst/>
                <a:latin typeface="inter-regular"/>
              </a:rPr>
              <a:t>df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 = </a:t>
            </a:r>
            <a:r>
              <a:rPr lang="en-IN" sz="2600" b="0" i="0" dirty="0" err="1">
                <a:solidFill>
                  <a:srgbClr val="000000"/>
                </a:solidFill>
                <a:effectLst/>
                <a:latin typeface="inter-regular"/>
              </a:rPr>
              <a:t>pd.DataFrame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(info)  </a:t>
            </a:r>
          </a:p>
          <a:p>
            <a:pPr marL="0" indent="0" algn="just">
              <a:buNone/>
            </a:pPr>
            <a:r>
              <a:rPr lang="en-IN" sz="2600" b="1" i="0" dirty="0">
                <a:solidFill>
                  <a:srgbClr val="006699"/>
                </a:solidFill>
                <a:effectLst/>
                <a:latin typeface="inter-regular"/>
              </a:rPr>
              <a:t>	print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IN" sz="2600" b="0" i="0" dirty="0" err="1">
                <a:solidFill>
                  <a:srgbClr val="000000"/>
                </a:solidFill>
                <a:effectLst/>
                <a:latin typeface="inter-regular"/>
              </a:rPr>
              <a:t>df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9C0DD-A97D-5848-D92B-896D26B27F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93" t="28092" r="60423" b="55490"/>
          <a:stretch/>
        </p:blipFill>
        <p:spPr>
          <a:xfrm>
            <a:off x="6330461" y="2166425"/>
            <a:ext cx="2546252" cy="1125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913CEB-4DC6-BEED-7A81-B96846E6F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77" t="60108" r="51692" b="21627"/>
          <a:stretch/>
        </p:blipFill>
        <p:spPr>
          <a:xfrm>
            <a:off x="6330461" y="5179121"/>
            <a:ext cx="2888886" cy="99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2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B78C-E4D1-6774-0BC5-588DBB435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Create a </a:t>
            </a:r>
            <a:r>
              <a:rPr lang="en-US" b="0" i="0" dirty="0" err="1">
                <a:solidFill>
                  <a:srgbClr val="610B4B"/>
                </a:solidFill>
                <a:effectLst/>
                <a:latin typeface="erdana"/>
              </a:rPr>
              <a:t>DataFrame</a:t>
            </a:r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 from </a:t>
            </a:r>
            <a:r>
              <a:rPr lang="en-US" b="0" i="0" dirty="0" err="1">
                <a:solidFill>
                  <a:srgbClr val="610B4B"/>
                </a:solidFill>
                <a:effectLst/>
                <a:latin typeface="erdana"/>
              </a:rPr>
              <a:t>Dict</a:t>
            </a:r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 of Series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A21DB-DA9B-9857-D030-98CD30C01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600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 pandas as pd  </a:t>
            </a:r>
          </a:p>
          <a:p>
            <a:pPr marL="0" indent="0" algn="just">
              <a:buNone/>
            </a:pP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info = {</a:t>
            </a:r>
            <a:r>
              <a:rPr lang="en-IN" sz="2600" b="0" i="0" dirty="0">
                <a:solidFill>
                  <a:srgbClr val="0000FF"/>
                </a:solidFill>
                <a:effectLst/>
                <a:latin typeface="inter-regular"/>
              </a:rPr>
              <a:t>'one'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 : </a:t>
            </a:r>
            <a:r>
              <a:rPr lang="en-IN" sz="2600" b="0" i="0" dirty="0" err="1">
                <a:solidFill>
                  <a:srgbClr val="000000"/>
                </a:solidFill>
                <a:effectLst/>
                <a:latin typeface="inter-regular"/>
              </a:rPr>
              <a:t>pd.Series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([1, 2, 3, 4, 5, 6], index=[</a:t>
            </a:r>
            <a:r>
              <a:rPr lang="en-IN" sz="2600" b="0" i="0" dirty="0">
                <a:solidFill>
                  <a:srgbClr val="0000FF"/>
                </a:solidFill>
                <a:effectLst/>
                <a:latin typeface="inter-regular"/>
              </a:rPr>
              <a:t>'a'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2600" b="0" i="0" dirty="0">
                <a:solidFill>
                  <a:srgbClr val="0000FF"/>
                </a:solidFill>
                <a:effectLst/>
                <a:latin typeface="inter-regular"/>
              </a:rPr>
              <a:t>'b'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2600" b="0" i="0" dirty="0">
                <a:solidFill>
                  <a:srgbClr val="0000FF"/>
                </a:solidFill>
                <a:effectLst/>
                <a:latin typeface="inter-regular"/>
              </a:rPr>
              <a:t>'c'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2600" b="0" i="0" dirty="0">
                <a:solidFill>
                  <a:srgbClr val="0000FF"/>
                </a:solidFill>
                <a:effectLst/>
                <a:latin typeface="inter-regular"/>
              </a:rPr>
              <a:t>'d'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2600" b="0" i="0" dirty="0">
                <a:solidFill>
                  <a:srgbClr val="0000FF"/>
                </a:solidFill>
                <a:effectLst/>
                <a:latin typeface="inter-regular"/>
              </a:rPr>
              <a:t>'e'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2600" b="0" i="0" dirty="0">
                <a:solidFill>
                  <a:srgbClr val="0000FF"/>
                </a:solidFill>
                <a:effectLst/>
                <a:latin typeface="inter-regular"/>
              </a:rPr>
              <a:t>'f'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]),  </a:t>
            </a:r>
          </a:p>
          <a:p>
            <a:pPr marL="0" indent="0" algn="just">
              <a:buNone/>
            </a:pP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IN" sz="2600" b="0" i="0" dirty="0">
                <a:solidFill>
                  <a:srgbClr val="0000FF"/>
                </a:solidFill>
                <a:effectLst/>
                <a:latin typeface="inter-regular"/>
              </a:rPr>
              <a:t>'two'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 : </a:t>
            </a:r>
            <a:r>
              <a:rPr lang="en-IN" sz="2600" b="0" i="0" dirty="0" err="1">
                <a:solidFill>
                  <a:srgbClr val="000000"/>
                </a:solidFill>
                <a:effectLst/>
                <a:latin typeface="inter-regular"/>
              </a:rPr>
              <a:t>pd.Series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([1, 2, 3, 4, 5, 6, 7, 8], index=[</a:t>
            </a:r>
            <a:r>
              <a:rPr lang="en-IN" sz="2600" b="0" i="0" dirty="0">
                <a:solidFill>
                  <a:srgbClr val="0000FF"/>
                </a:solidFill>
                <a:effectLst/>
                <a:latin typeface="inter-regular"/>
              </a:rPr>
              <a:t>'a'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2600" b="0" i="0" dirty="0">
                <a:solidFill>
                  <a:srgbClr val="0000FF"/>
                </a:solidFill>
                <a:effectLst/>
                <a:latin typeface="inter-regular"/>
              </a:rPr>
              <a:t>'b'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2600" b="0" i="0" dirty="0">
                <a:solidFill>
                  <a:srgbClr val="0000FF"/>
                </a:solidFill>
                <a:effectLst/>
                <a:latin typeface="inter-regular"/>
              </a:rPr>
              <a:t>'c'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2600" b="0" i="0" dirty="0">
                <a:solidFill>
                  <a:srgbClr val="0000FF"/>
                </a:solidFill>
                <a:effectLst/>
                <a:latin typeface="inter-regular"/>
              </a:rPr>
              <a:t>'d'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2600" b="0" i="0" dirty="0">
                <a:solidFill>
                  <a:srgbClr val="0000FF"/>
                </a:solidFill>
                <a:effectLst/>
                <a:latin typeface="inter-regular"/>
              </a:rPr>
              <a:t>'e'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2600" b="0" i="0" dirty="0">
                <a:solidFill>
                  <a:srgbClr val="0000FF"/>
                </a:solidFill>
                <a:effectLst/>
                <a:latin typeface="inter-regular"/>
              </a:rPr>
              <a:t>'f'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2600" b="0" i="0" dirty="0">
                <a:solidFill>
                  <a:srgbClr val="0000FF"/>
                </a:solidFill>
                <a:effectLst/>
                <a:latin typeface="inter-regular"/>
              </a:rPr>
              <a:t>'g'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2600" b="0" i="0" dirty="0">
                <a:solidFill>
                  <a:srgbClr val="0000FF"/>
                </a:solidFill>
                <a:effectLst/>
                <a:latin typeface="inter-regular"/>
              </a:rPr>
              <a:t>'h'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])}   </a:t>
            </a:r>
          </a:p>
          <a:p>
            <a:pPr marL="0" indent="0" algn="just">
              <a:buNone/>
            </a:pP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d1 = </a:t>
            </a:r>
            <a:r>
              <a:rPr lang="en-IN" sz="2600" b="0" i="0" dirty="0" err="1">
                <a:solidFill>
                  <a:srgbClr val="000000"/>
                </a:solidFill>
                <a:effectLst/>
                <a:latin typeface="inter-regular"/>
              </a:rPr>
              <a:t>pd.DataFrame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(info)  </a:t>
            </a:r>
          </a:p>
          <a:p>
            <a:pPr marL="0" indent="0" algn="just">
              <a:buNone/>
            </a:pPr>
            <a:r>
              <a:rPr lang="en-IN" sz="2600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 (d1) </a:t>
            </a:r>
          </a:p>
          <a:p>
            <a:pPr marL="0" indent="0" algn="just">
              <a:buNone/>
            </a:pPr>
            <a:endParaRPr lang="en-IN" sz="2000" b="0" i="0" dirty="0">
              <a:solidFill>
                <a:srgbClr val="002060"/>
              </a:solidFill>
              <a:effectLst/>
              <a:latin typeface="inter-regular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28E88-BE06-A40A-E279-D39369007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16" t="26609" r="46000" b="37019"/>
          <a:stretch/>
        </p:blipFill>
        <p:spPr>
          <a:xfrm>
            <a:off x="7441810" y="3538366"/>
            <a:ext cx="4375052" cy="249315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F07F20-8EEC-FCFE-E3D8-028516E3A53C}"/>
              </a:ext>
            </a:extLst>
          </p:cNvPr>
          <p:cNvSpPr txBox="1">
            <a:spLocks/>
          </p:cNvSpPr>
          <p:nvPr/>
        </p:nvSpPr>
        <p:spPr>
          <a:xfrm>
            <a:off x="838199" y="4124715"/>
            <a:ext cx="6603611" cy="21871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IN" sz="2600" dirty="0">
              <a:solidFill>
                <a:srgbClr val="000000"/>
              </a:solidFill>
              <a:latin typeface="inter-regular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2060"/>
                </a:solidFill>
                <a:latin typeface="inter-regular"/>
              </a:rPr>
              <a:t>Here, a dictionary named "</a:t>
            </a:r>
            <a:r>
              <a:rPr lang="en-US" sz="2000" b="1" dirty="0">
                <a:solidFill>
                  <a:srgbClr val="002060"/>
                </a:solidFill>
                <a:latin typeface="inter-bold"/>
              </a:rPr>
              <a:t>info</a:t>
            </a:r>
            <a:r>
              <a:rPr lang="en-US" sz="2000" dirty="0">
                <a:solidFill>
                  <a:srgbClr val="002060"/>
                </a:solidFill>
                <a:latin typeface="inter-regular"/>
              </a:rPr>
              <a:t>" consists of two </a:t>
            </a:r>
            <a:r>
              <a:rPr lang="en-US" sz="2000" b="1" dirty="0">
                <a:solidFill>
                  <a:srgbClr val="002060"/>
                </a:solidFill>
                <a:latin typeface="inter-bold"/>
              </a:rPr>
              <a:t>Series</a:t>
            </a:r>
            <a:r>
              <a:rPr lang="en-US" sz="2000" dirty="0">
                <a:solidFill>
                  <a:srgbClr val="002060"/>
                </a:solidFill>
                <a:latin typeface="inter-regular"/>
              </a:rPr>
              <a:t> with its respective index.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2060"/>
                </a:solidFill>
                <a:latin typeface="inter-regular"/>
              </a:rPr>
              <a:t>For printing the values,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2060"/>
                </a:solidFill>
                <a:latin typeface="inter-regular"/>
              </a:rPr>
              <a:t>	we have to call the </a:t>
            </a:r>
            <a:r>
              <a:rPr lang="en-US" sz="2000" b="1" dirty="0">
                <a:solidFill>
                  <a:srgbClr val="002060"/>
                </a:solidFill>
                <a:latin typeface="inter-bold"/>
              </a:rPr>
              <a:t>info</a:t>
            </a:r>
            <a:r>
              <a:rPr lang="en-US" sz="2000" dirty="0">
                <a:solidFill>
                  <a:srgbClr val="002060"/>
                </a:solidFill>
                <a:latin typeface="inter-regular"/>
              </a:rPr>
              <a:t> dictionary through a variable called </a:t>
            </a:r>
            <a:r>
              <a:rPr lang="en-US" sz="2000" b="1" dirty="0">
                <a:solidFill>
                  <a:srgbClr val="002060"/>
                </a:solidFill>
                <a:latin typeface="inter-bold"/>
              </a:rPr>
              <a:t>d1</a:t>
            </a:r>
            <a:r>
              <a:rPr lang="en-US" sz="2000" dirty="0">
                <a:solidFill>
                  <a:srgbClr val="002060"/>
                </a:solidFill>
                <a:latin typeface="inter-regular"/>
              </a:rPr>
              <a:t> and pass it as an argument in </a:t>
            </a:r>
            <a:r>
              <a:rPr lang="en-US" sz="2000" b="1" dirty="0">
                <a:solidFill>
                  <a:srgbClr val="002060"/>
                </a:solidFill>
                <a:latin typeface="inter-bold"/>
              </a:rPr>
              <a:t>print()</a:t>
            </a:r>
            <a:r>
              <a:rPr lang="en-US" sz="2000" dirty="0">
                <a:solidFill>
                  <a:srgbClr val="002060"/>
                </a:solidFill>
                <a:latin typeface="inter-regular"/>
              </a:rPr>
              <a:t>.</a:t>
            </a:r>
            <a:endParaRPr lang="en-IN" sz="2000" dirty="0">
              <a:solidFill>
                <a:srgbClr val="002060"/>
              </a:solidFill>
              <a:latin typeface="inter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3932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789E-9C23-FD54-6275-2A2A026B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Column Selection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897E4-72D7-0CD3-428A-3AD356D8C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pandas as pd  </a:t>
            </a:r>
          </a:p>
          <a:p>
            <a:pPr marL="0" indent="0" algn="just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info = {</a:t>
            </a:r>
            <a:r>
              <a:rPr lang="en-IN" sz="2400" b="0" i="0" dirty="0">
                <a:solidFill>
                  <a:srgbClr val="0000FF"/>
                </a:solidFill>
                <a:effectLst/>
                <a:latin typeface="inter-regular"/>
              </a:rPr>
              <a:t>'one'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: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pd.Series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([1, 2, 3, 4, 5, 6], index=[</a:t>
            </a:r>
            <a:r>
              <a:rPr lang="en-IN" sz="2400" b="0" i="0" dirty="0">
                <a:solidFill>
                  <a:srgbClr val="0000FF"/>
                </a:solidFill>
                <a:effectLst/>
                <a:latin typeface="inter-regular"/>
              </a:rPr>
              <a:t>'a'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2400" b="0" i="0" dirty="0">
                <a:solidFill>
                  <a:srgbClr val="0000FF"/>
                </a:solidFill>
                <a:effectLst/>
                <a:latin typeface="inter-regular"/>
              </a:rPr>
              <a:t>'b'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2400" b="0" i="0" dirty="0">
                <a:solidFill>
                  <a:srgbClr val="0000FF"/>
                </a:solidFill>
                <a:effectLst/>
                <a:latin typeface="inter-regular"/>
              </a:rPr>
              <a:t>'c'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2400" b="0" i="0" dirty="0">
                <a:solidFill>
                  <a:srgbClr val="0000FF"/>
                </a:solidFill>
                <a:effectLst/>
                <a:latin typeface="inter-regular"/>
              </a:rPr>
              <a:t>'d'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2400" b="0" i="0" dirty="0">
                <a:solidFill>
                  <a:srgbClr val="0000FF"/>
                </a:solidFill>
                <a:effectLst/>
                <a:latin typeface="inter-regular"/>
              </a:rPr>
              <a:t>'e'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2400" b="0" i="0" dirty="0">
                <a:solidFill>
                  <a:srgbClr val="0000FF"/>
                </a:solidFill>
                <a:effectLst/>
                <a:latin typeface="inter-regular"/>
              </a:rPr>
              <a:t>'f'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]),  </a:t>
            </a:r>
          </a:p>
          <a:p>
            <a:pPr marL="0" indent="0" algn="just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IN" sz="2400" b="0" i="0" dirty="0">
                <a:solidFill>
                  <a:srgbClr val="0000FF"/>
                </a:solidFill>
                <a:effectLst/>
                <a:latin typeface="inter-regular"/>
              </a:rPr>
              <a:t>'two'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: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pd.Series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([1, 2, 3, 4, 5, 6, 7, 8], index=[</a:t>
            </a:r>
            <a:r>
              <a:rPr lang="en-IN" sz="2400" b="0" i="0" dirty="0">
                <a:solidFill>
                  <a:srgbClr val="0000FF"/>
                </a:solidFill>
                <a:effectLst/>
                <a:latin typeface="inter-regular"/>
              </a:rPr>
              <a:t>'a'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2400" b="0" i="0" dirty="0">
                <a:solidFill>
                  <a:srgbClr val="0000FF"/>
                </a:solidFill>
                <a:effectLst/>
                <a:latin typeface="inter-regular"/>
              </a:rPr>
              <a:t>'b'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2400" b="0" i="0" dirty="0">
                <a:solidFill>
                  <a:srgbClr val="0000FF"/>
                </a:solidFill>
                <a:effectLst/>
                <a:latin typeface="inter-regular"/>
              </a:rPr>
              <a:t>'c'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2400" b="0" i="0" dirty="0">
                <a:solidFill>
                  <a:srgbClr val="0000FF"/>
                </a:solidFill>
                <a:effectLst/>
                <a:latin typeface="inter-regular"/>
              </a:rPr>
              <a:t>'d'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2400" b="0" i="0" dirty="0">
                <a:solidFill>
                  <a:srgbClr val="0000FF"/>
                </a:solidFill>
                <a:effectLst/>
                <a:latin typeface="inter-regular"/>
              </a:rPr>
              <a:t>'e'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2400" b="0" i="0" dirty="0">
                <a:solidFill>
                  <a:srgbClr val="0000FF"/>
                </a:solidFill>
                <a:effectLst/>
                <a:latin typeface="inter-regular"/>
              </a:rPr>
              <a:t>'f'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2400" b="0" i="0" dirty="0">
                <a:solidFill>
                  <a:srgbClr val="0000FF"/>
                </a:solidFill>
                <a:effectLst/>
                <a:latin typeface="inter-regular"/>
              </a:rPr>
              <a:t>'g'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2400" b="0" i="0" dirty="0">
                <a:solidFill>
                  <a:srgbClr val="0000FF"/>
                </a:solidFill>
                <a:effectLst/>
                <a:latin typeface="inter-regular"/>
              </a:rPr>
              <a:t>'h'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])}  </a:t>
            </a:r>
          </a:p>
          <a:p>
            <a:pPr marL="0" indent="0" algn="just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d1 =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pd.DataFrame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(info)  </a:t>
            </a:r>
          </a:p>
          <a:p>
            <a:pPr marL="0" indent="0" algn="just">
              <a:buNone/>
            </a:pP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(d1 [</a:t>
            </a:r>
            <a:r>
              <a:rPr lang="en-IN" sz="2400" b="0" i="0" dirty="0">
                <a:solidFill>
                  <a:srgbClr val="0000FF"/>
                </a:solidFill>
                <a:effectLst/>
                <a:latin typeface="inter-regular"/>
              </a:rPr>
              <a:t>'one’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]) </a:t>
            </a:r>
          </a:p>
          <a:p>
            <a:pPr marL="0" indent="0" algn="just">
              <a:buNone/>
            </a:pPr>
            <a:endParaRPr lang="en-IN" sz="2400" dirty="0">
              <a:solidFill>
                <a:srgbClr val="000000"/>
              </a:solidFill>
              <a:latin typeface="inter-regular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D53BE-4EFC-4B57-FBE3-FFA9E29A07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7" t="33633" r="59038" b="34351"/>
          <a:stretch/>
        </p:blipFill>
        <p:spPr>
          <a:xfrm>
            <a:off x="7638756" y="3263705"/>
            <a:ext cx="2729133" cy="219456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6E7A73-43B9-AA3A-06C8-3AFD12B06025}"/>
              </a:ext>
            </a:extLst>
          </p:cNvPr>
          <p:cNvSpPr txBox="1">
            <a:spLocks/>
          </p:cNvSpPr>
          <p:nvPr/>
        </p:nvSpPr>
        <p:spPr>
          <a:xfrm>
            <a:off x="647114" y="3953022"/>
            <a:ext cx="6822831" cy="2700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IN" sz="2400" dirty="0">
              <a:solidFill>
                <a:srgbClr val="000000"/>
              </a:solidFill>
              <a:latin typeface="inter-regular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333333"/>
                </a:solidFill>
                <a:latin typeface="inter-bold"/>
              </a:rPr>
              <a:t>Explanation:</a:t>
            </a:r>
            <a:r>
              <a:rPr lang="en-US" sz="1800" dirty="0">
                <a:solidFill>
                  <a:srgbClr val="333333"/>
                </a:solidFill>
                <a:latin typeface="inter-regular"/>
              </a:rPr>
              <a:t>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333333"/>
                </a:solidFill>
                <a:latin typeface="inter-regular"/>
              </a:rPr>
              <a:t>a dictionary named "</a:t>
            </a:r>
            <a:r>
              <a:rPr lang="en-US" sz="1800" b="1" dirty="0">
                <a:solidFill>
                  <a:srgbClr val="333333"/>
                </a:solidFill>
                <a:latin typeface="inter-bold"/>
              </a:rPr>
              <a:t>info</a:t>
            </a:r>
            <a:r>
              <a:rPr lang="en-US" sz="1800" dirty="0">
                <a:solidFill>
                  <a:srgbClr val="333333"/>
                </a:solidFill>
                <a:latin typeface="inter-regular"/>
              </a:rPr>
              <a:t>" consists of two </a:t>
            </a:r>
            <a:r>
              <a:rPr lang="en-US" sz="1800" b="1" dirty="0">
                <a:solidFill>
                  <a:srgbClr val="333333"/>
                </a:solidFill>
                <a:latin typeface="inter-bold"/>
              </a:rPr>
              <a:t>Series</a:t>
            </a:r>
            <a:r>
              <a:rPr lang="en-US" sz="1800" dirty="0">
                <a:solidFill>
                  <a:srgbClr val="333333"/>
                </a:solidFill>
                <a:latin typeface="inter-regular"/>
              </a:rPr>
              <a:t> with its respective </a:t>
            </a:r>
            <a:r>
              <a:rPr lang="en-US" sz="1800" b="1" dirty="0">
                <a:solidFill>
                  <a:srgbClr val="333333"/>
                </a:solidFill>
                <a:latin typeface="inter-bold"/>
              </a:rPr>
              <a:t>index</a:t>
            </a:r>
            <a:r>
              <a:rPr lang="en-US" sz="1800" dirty="0">
                <a:solidFill>
                  <a:srgbClr val="333333"/>
                </a:solidFill>
                <a:latin typeface="inter-regular"/>
              </a:rPr>
              <a:t>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333333"/>
                </a:solidFill>
                <a:latin typeface="inter-regular"/>
              </a:rPr>
              <a:t> Later, we have called the </a:t>
            </a:r>
            <a:r>
              <a:rPr lang="en-US" sz="1800" b="1" dirty="0">
                <a:solidFill>
                  <a:srgbClr val="333333"/>
                </a:solidFill>
                <a:latin typeface="inter-bold"/>
              </a:rPr>
              <a:t>info</a:t>
            </a:r>
            <a:r>
              <a:rPr lang="en-US" sz="1800" dirty="0">
                <a:solidFill>
                  <a:srgbClr val="333333"/>
                </a:solidFill>
                <a:latin typeface="inter-regular"/>
              </a:rPr>
              <a:t> dictionary through a variable </a:t>
            </a:r>
            <a:r>
              <a:rPr lang="en-US" sz="1800" b="1" dirty="0">
                <a:solidFill>
                  <a:srgbClr val="333333"/>
                </a:solidFill>
                <a:latin typeface="inter-bold"/>
              </a:rPr>
              <a:t>d1</a:t>
            </a:r>
            <a:r>
              <a:rPr lang="en-US" sz="1800" dirty="0">
                <a:solidFill>
                  <a:srgbClr val="333333"/>
                </a:solidFill>
                <a:latin typeface="inter-regular"/>
              </a:rPr>
              <a:t> and selected the "</a:t>
            </a:r>
            <a:r>
              <a:rPr lang="en-US" sz="1800" b="1" dirty="0">
                <a:solidFill>
                  <a:srgbClr val="333333"/>
                </a:solidFill>
                <a:latin typeface="inter-bold"/>
              </a:rPr>
              <a:t>one</a:t>
            </a:r>
            <a:r>
              <a:rPr lang="en-US" sz="1800" dirty="0">
                <a:solidFill>
                  <a:srgbClr val="333333"/>
                </a:solidFill>
                <a:latin typeface="inter-regular"/>
              </a:rPr>
              <a:t>" Series from the </a:t>
            </a:r>
            <a:r>
              <a:rPr lang="en-US" sz="1800" dirty="0" err="1">
                <a:solidFill>
                  <a:srgbClr val="333333"/>
                </a:solidFill>
                <a:latin typeface="inter-regular"/>
              </a:rPr>
              <a:t>DataFrame</a:t>
            </a:r>
            <a:r>
              <a:rPr lang="en-US" sz="1800" dirty="0">
                <a:solidFill>
                  <a:srgbClr val="333333"/>
                </a:solidFill>
                <a:latin typeface="inter-regular"/>
              </a:rPr>
              <a:t> by passing it into the </a:t>
            </a:r>
            <a:r>
              <a:rPr lang="en-US" sz="1800" b="1" dirty="0">
                <a:solidFill>
                  <a:srgbClr val="333333"/>
                </a:solidFill>
                <a:latin typeface="inter-bold"/>
              </a:rPr>
              <a:t>print()</a:t>
            </a:r>
            <a:r>
              <a:rPr lang="en-US" sz="1800" dirty="0">
                <a:solidFill>
                  <a:srgbClr val="333333"/>
                </a:solidFill>
                <a:latin typeface="inter-regular"/>
              </a:rPr>
              <a:t>.</a:t>
            </a:r>
            <a:endParaRPr lang="en-IN" sz="1800" dirty="0">
              <a:solidFill>
                <a:srgbClr val="000000"/>
              </a:solidFill>
              <a:latin typeface="inter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175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C09F-5492-F02D-19EA-CDFC21A6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Column Addition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95C07-C145-DA24-418A-7EA03B4EF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7556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b="0" i="0" dirty="0">
                <a:solidFill>
                  <a:srgbClr val="008200"/>
                </a:solidFill>
                <a:effectLst/>
                <a:latin typeface="inter-regular"/>
              </a:rPr>
              <a:t># importing the pandas library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pandas as pd    </a:t>
            </a:r>
          </a:p>
          <a:p>
            <a:pPr marL="0" indent="0" algn="just">
              <a:buNone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info = {</a:t>
            </a:r>
            <a:r>
              <a:rPr lang="en-IN" sz="2000" b="0" i="0" dirty="0">
                <a:solidFill>
                  <a:srgbClr val="0000FF"/>
                </a:solidFill>
                <a:effectLst/>
                <a:latin typeface="inter-regular"/>
              </a:rPr>
              <a:t>'one'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: 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pd.Series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([1, 2, 3, 4, 5], index=[</a:t>
            </a:r>
            <a:r>
              <a:rPr lang="en-IN" sz="2000" b="0" i="0" dirty="0">
                <a:solidFill>
                  <a:srgbClr val="0000FF"/>
                </a:solidFill>
                <a:effectLst/>
                <a:latin typeface="inter-regular"/>
              </a:rPr>
              <a:t>'a'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2000" b="0" i="0" dirty="0">
                <a:solidFill>
                  <a:srgbClr val="0000FF"/>
                </a:solidFill>
                <a:effectLst/>
                <a:latin typeface="inter-regular"/>
              </a:rPr>
              <a:t>'b'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2000" b="0" i="0" dirty="0">
                <a:solidFill>
                  <a:srgbClr val="0000FF"/>
                </a:solidFill>
                <a:effectLst/>
                <a:latin typeface="inter-regular"/>
              </a:rPr>
              <a:t>'c'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2000" b="0" i="0" dirty="0">
                <a:solidFill>
                  <a:srgbClr val="0000FF"/>
                </a:solidFill>
                <a:effectLst/>
                <a:latin typeface="inter-regular"/>
              </a:rPr>
              <a:t>'d'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2000" b="0" i="0" dirty="0">
                <a:solidFill>
                  <a:srgbClr val="0000FF"/>
                </a:solidFill>
                <a:effectLst/>
                <a:latin typeface="inter-regular"/>
              </a:rPr>
              <a:t>'e'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]),  </a:t>
            </a:r>
          </a:p>
          <a:p>
            <a:pPr marL="0" indent="0" algn="just">
              <a:buNone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IN" sz="2000" b="0" i="0" dirty="0">
                <a:solidFill>
                  <a:srgbClr val="0000FF"/>
                </a:solidFill>
                <a:effectLst/>
                <a:latin typeface="inter-regular"/>
              </a:rPr>
              <a:t>'two'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: 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pd.Series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([1, 2, 3, 4, 5, 6], index=[</a:t>
            </a:r>
            <a:r>
              <a:rPr lang="en-IN" sz="2000" b="0" i="0" dirty="0">
                <a:solidFill>
                  <a:srgbClr val="0000FF"/>
                </a:solidFill>
                <a:effectLst/>
                <a:latin typeface="inter-regular"/>
              </a:rPr>
              <a:t>'a'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2000" b="0" i="0" dirty="0">
                <a:solidFill>
                  <a:srgbClr val="0000FF"/>
                </a:solidFill>
                <a:effectLst/>
                <a:latin typeface="inter-regular"/>
              </a:rPr>
              <a:t>'b'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2000" b="0" i="0" dirty="0">
                <a:solidFill>
                  <a:srgbClr val="0000FF"/>
                </a:solidFill>
                <a:effectLst/>
                <a:latin typeface="inter-regular"/>
              </a:rPr>
              <a:t>'c'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2000" b="0" i="0" dirty="0">
                <a:solidFill>
                  <a:srgbClr val="0000FF"/>
                </a:solidFill>
                <a:effectLst/>
                <a:latin typeface="inter-regular"/>
              </a:rPr>
              <a:t>'d'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2000" b="0" i="0" dirty="0">
                <a:solidFill>
                  <a:srgbClr val="0000FF"/>
                </a:solidFill>
                <a:effectLst/>
                <a:latin typeface="inter-regular"/>
              </a:rPr>
              <a:t>'e'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2000" b="0" i="0" dirty="0">
                <a:solidFill>
                  <a:srgbClr val="0000FF"/>
                </a:solidFill>
                <a:effectLst/>
                <a:latin typeface="inter-regular"/>
              </a:rPr>
              <a:t>'f'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])}  </a:t>
            </a:r>
          </a:p>
          <a:p>
            <a:pPr marL="0" indent="0" algn="just">
              <a:buNone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df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= 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pd.DataFrame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(info)  </a:t>
            </a:r>
          </a:p>
          <a:p>
            <a:pPr marL="0" indent="0" algn="just">
              <a:buNone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535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C09F-5492-F02D-19EA-CDFC21A6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Column Addition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1864D-7F41-9DBB-A438-0D9C00BA2645}"/>
              </a:ext>
            </a:extLst>
          </p:cNvPr>
          <p:cNvSpPr txBox="1"/>
          <p:nvPr/>
        </p:nvSpPr>
        <p:spPr>
          <a:xfrm>
            <a:off x="838199" y="1690688"/>
            <a:ext cx="653444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IN" sz="2000" b="0" i="0" dirty="0">
                <a:solidFill>
                  <a:srgbClr val="008200"/>
                </a:solidFill>
                <a:effectLst/>
                <a:latin typeface="inter-regular"/>
              </a:rPr>
              <a:t># Add a new column to an existing </a:t>
            </a:r>
            <a:r>
              <a:rPr lang="en-IN" sz="2000" b="0" i="0" dirty="0" err="1">
                <a:solidFill>
                  <a:srgbClr val="008200"/>
                </a:solidFill>
                <a:effectLst/>
                <a:latin typeface="inter-regular"/>
              </a:rPr>
              <a:t>DataFrame</a:t>
            </a:r>
            <a:r>
              <a:rPr lang="en-IN" sz="2000" b="0" i="0" dirty="0">
                <a:solidFill>
                  <a:srgbClr val="008200"/>
                </a:solidFill>
                <a:effectLst/>
                <a:latin typeface="inter-regular"/>
              </a:rPr>
              <a:t> object 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endParaRPr lang="en-IN" sz="20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IN" sz="2000" b="0" i="0" dirty="0">
                <a:solidFill>
                  <a:srgbClr val="0000FF"/>
                </a:solidFill>
                <a:effectLst/>
                <a:latin typeface="inter-regular"/>
              </a:rPr>
              <a:t>"Add new column by passing series"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algn="just"/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df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[</a:t>
            </a:r>
            <a:r>
              <a:rPr lang="en-IN" sz="2000" b="0" i="0" dirty="0">
                <a:solidFill>
                  <a:srgbClr val="0000FF"/>
                </a:solidFill>
                <a:effectLst/>
                <a:latin typeface="inter-regular"/>
              </a:rPr>
              <a:t>'three'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]=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pd.Series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([20,40,60],index=[</a:t>
            </a:r>
            <a:r>
              <a:rPr lang="en-IN" sz="2000" b="0" i="0" dirty="0">
                <a:solidFill>
                  <a:srgbClr val="0000FF"/>
                </a:solidFill>
                <a:effectLst/>
                <a:latin typeface="inter-regular"/>
              </a:rPr>
              <a:t>'</a:t>
            </a:r>
            <a:r>
              <a:rPr lang="en-IN" sz="2000" b="0" i="0" dirty="0" err="1">
                <a:solidFill>
                  <a:srgbClr val="0000FF"/>
                </a:solidFill>
                <a:effectLst/>
                <a:latin typeface="inter-regular"/>
              </a:rPr>
              <a:t>a'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sz="2000" b="0" i="0" dirty="0" err="1">
                <a:solidFill>
                  <a:srgbClr val="0000FF"/>
                </a:solidFill>
                <a:effectLst/>
                <a:latin typeface="inter-regular"/>
              </a:rPr>
              <a:t>'b'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sz="2000" b="0" i="0" dirty="0" err="1">
                <a:solidFill>
                  <a:srgbClr val="0000FF"/>
                </a:solidFill>
                <a:effectLst/>
                <a:latin typeface="inter-regular"/>
              </a:rPr>
              <a:t>'c</a:t>
            </a:r>
            <a:r>
              <a:rPr lang="en-IN" sz="2000" b="0" i="0" dirty="0">
                <a:solidFill>
                  <a:srgbClr val="0000FF"/>
                </a:solidFill>
                <a:effectLst/>
                <a:latin typeface="inter-regular"/>
              </a:rPr>
              <a:t>'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])  </a:t>
            </a:r>
          </a:p>
          <a:p>
            <a:pPr algn="just"/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df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algn="just"/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IN" sz="2000" b="0" i="0" dirty="0">
                <a:solidFill>
                  <a:srgbClr val="0000FF"/>
                </a:solidFill>
                <a:effectLst/>
                <a:latin typeface="inter-regular"/>
              </a:rPr>
              <a:t>"Add new column using existing </a:t>
            </a:r>
            <a:r>
              <a:rPr lang="en-IN" sz="2000" b="0" i="0" dirty="0" err="1">
                <a:solidFill>
                  <a:srgbClr val="0000FF"/>
                </a:solidFill>
                <a:effectLst/>
                <a:latin typeface="inter-regular"/>
              </a:rPr>
              <a:t>DataFrame</a:t>
            </a:r>
            <a:r>
              <a:rPr lang="en-IN" sz="2000" b="0" i="0" dirty="0">
                <a:solidFill>
                  <a:srgbClr val="0000FF"/>
                </a:solidFill>
                <a:effectLst/>
                <a:latin typeface="inter-regular"/>
              </a:rPr>
              <a:t> columns"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algn="just"/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df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[</a:t>
            </a:r>
            <a:r>
              <a:rPr lang="en-IN" sz="2000" b="0" i="0" dirty="0">
                <a:solidFill>
                  <a:srgbClr val="0000FF"/>
                </a:solidFill>
                <a:effectLst/>
                <a:latin typeface="inter-regular"/>
              </a:rPr>
              <a:t>'four'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]=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df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[</a:t>
            </a:r>
            <a:r>
              <a:rPr lang="en-IN" sz="2000" b="0" i="0" dirty="0">
                <a:solidFill>
                  <a:srgbClr val="0000FF"/>
                </a:solidFill>
                <a:effectLst/>
                <a:latin typeface="inter-regular"/>
              </a:rPr>
              <a:t>'one'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]+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df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[</a:t>
            </a:r>
            <a:r>
              <a:rPr lang="en-IN" sz="2000" b="0" i="0" dirty="0">
                <a:solidFill>
                  <a:srgbClr val="0000FF"/>
                </a:solidFill>
                <a:effectLst/>
                <a:latin typeface="inter-regular"/>
              </a:rPr>
              <a:t>'three'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]  </a:t>
            </a:r>
          </a:p>
          <a:p>
            <a:pPr algn="just"/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df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2C547C-D7D7-7494-D162-D5F5B81CC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7" t="26245" r="48769" b="13008"/>
          <a:stretch/>
        </p:blipFill>
        <p:spPr>
          <a:xfrm>
            <a:off x="7737230" y="1448972"/>
            <a:ext cx="3981157" cy="416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67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8DD4-221B-C10D-9DC1-3D9A81AF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Column Deletion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9D537-C288-0904-250C-A7EE9672C5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41" r="29500" b="15675"/>
          <a:stretch/>
        </p:blipFill>
        <p:spPr>
          <a:xfrm>
            <a:off x="838200" y="1280160"/>
            <a:ext cx="9807817" cy="466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82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334F-34CB-9C7F-88B3-0BF94DB2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Row Selection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7A055E-CFB4-73BC-2310-254439D29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0C02FB-BBF4-B5B9-AB13-50B8C8A423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41" r="32961" b="35377"/>
          <a:stretch/>
        </p:blipFill>
        <p:spPr>
          <a:xfrm>
            <a:off x="408793" y="1825625"/>
            <a:ext cx="10288135" cy="344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28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36F8-3509-EF9D-7593-0DFFC47B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Slice Rows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B7E80-FD12-D165-833D-18638287A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# importing the pandas library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pandas as pd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info = {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'one'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: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pd.Series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([1, 2, 3, 4, 5], index=[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'a'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'b'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'c'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'd'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'e'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]), 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'two'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: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pd.Series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([1, 2, 3, 4, 5, 6], index=[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'a'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'b'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'c'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'd'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'e'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'f'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])}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df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=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pd.DataFrame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(info)  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df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[2:5])  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0F1C3-A401-1A36-1AA9-95AA539D02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44" t="29118" r="57692" b="54463"/>
          <a:stretch/>
        </p:blipFill>
        <p:spPr>
          <a:xfrm>
            <a:off x="6096000" y="4132384"/>
            <a:ext cx="3765452" cy="174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57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A936-F6C5-0BD3-E861-5BBE9EF8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 err="1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DataFrame</a:t>
            </a:r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 Basic Functionality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24FA8-135A-3B4B-94EC-6B53B77D4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0" i="0" dirty="0">
                <a:effectLst/>
                <a:latin typeface="Heebo" pitchFamily="2" charset="-79"/>
                <a:cs typeface="Heebo" pitchFamily="2" charset="-79"/>
              </a:rPr>
              <a:t>T (Transpose)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Returns the transpose of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DataFrame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. The rows and columns will interchange.</a:t>
            </a: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lvl="1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import pandas as pd</a:t>
            </a:r>
          </a:p>
          <a:p>
            <a:pPr lvl="1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import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numpy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as np</a:t>
            </a:r>
          </a:p>
          <a:p>
            <a:pPr lvl="1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# Create a Dictionary of series</a:t>
            </a:r>
          </a:p>
          <a:p>
            <a:pPr lvl="1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d = {'Name':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pd.Series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(['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Tom','James','Ricky','Vin','Steve','Smith','Jack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']),</a:t>
            </a:r>
          </a:p>
          <a:p>
            <a:pPr lvl="1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  'Age':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pd.Series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([25,26,25,23,30,29,23]),</a:t>
            </a:r>
          </a:p>
          <a:p>
            <a:pPr lvl="1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  'Rating':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pd.Series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([4.23,3.24,3.98,2.56,3.20,4.6,3.8])}</a:t>
            </a:r>
          </a:p>
          <a:p>
            <a:pPr lvl="1"/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# Create a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DataFrame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df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pd.DataFrame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(d)</a:t>
            </a:r>
          </a:p>
          <a:p>
            <a:pPr lvl="1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print ("The transpose of the data series is:")</a:t>
            </a:r>
          </a:p>
          <a:p>
            <a:pPr lvl="1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print (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df.T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19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DF1B-5930-DE9B-C618-837BBA2C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Pandas 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31EB0-5C9D-4B22-DC70-FC316F96B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Python Pandas is defined as an open-source library that provides high-performance data manipulation in Python.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used for data analysis in Python and developed by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Wes McKinney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in 2008.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name of Pandas is derived from the word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Panel Data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which means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an Econometrics from Multidimensional data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 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Data analysis requires lots of processing, such as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restructuring, cleaning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or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merging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etc.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There are different tools are available for fast data processing, such as 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inter-bold"/>
              </a:rPr>
              <a:t>Numpy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,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inter-bold"/>
              </a:rPr>
              <a:t>Scipy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,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inter-bold"/>
              </a:rPr>
              <a:t>Cython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and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Panda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59487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DA06-0954-EB99-AF38-7964623F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05D8C-88D8-16A0-D11A-77F9A9E75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The transpose of the data series is:</a:t>
            </a:r>
          </a:p>
          <a:p>
            <a:pPr marL="0" indent="0">
              <a:buNone/>
            </a:pPr>
            <a:r>
              <a:rPr lang="en-US" dirty="0"/>
              <a:t>	         	0     1       2      3      4      5       6</a:t>
            </a:r>
          </a:p>
          <a:p>
            <a:pPr marL="0" indent="0">
              <a:buNone/>
            </a:pPr>
            <a:r>
              <a:rPr lang="en-US" dirty="0"/>
              <a:t>	Age      25    26      25     23     30     29      23</a:t>
            </a:r>
          </a:p>
          <a:p>
            <a:pPr marL="0" indent="0">
              <a:buNone/>
            </a:pPr>
            <a:r>
              <a:rPr lang="en-US" dirty="0"/>
              <a:t>	Name     Tom   James   Ricky  Vin    Steve  Smith   Jack</a:t>
            </a:r>
          </a:p>
          <a:p>
            <a:pPr marL="0" indent="0">
              <a:buNone/>
            </a:pPr>
            <a:r>
              <a:rPr lang="en-US" dirty="0"/>
              <a:t>	Rating   4.23  3.24    3.98   2.56   3.2    4.6     3.8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0223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1B52-83AC-37D1-265C-C604CC60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Heebo" pitchFamily="2" charset="-79"/>
                <a:cs typeface="Heebo" pitchFamily="2" charset="-79"/>
              </a:rPr>
              <a:t>axes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5A65C-FB06-6D44-8E02-3351B4FD3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import pandas as pd</a:t>
            </a:r>
          </a:p>
          <a:p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</a:t>
            </a:r>
          </a:p>
          <a:p>
            <a:endParaRPr lang="en-IN" dirty="0"/>
          </a:p>
          <a:p>
            <a:r>
              <a:rPr lang="en-IN" dirty="0"/>
              <a:t>#Create a Dictionary of series</a:t>
            </a:r>
          </a:p>
          <a:p>
            <a:r>
              <a:rPr lang="en-IN" dirty="0"/>
              <a:t>d = {'Name':</a:t>
            </a:r>
            <a:r>
              <a:rPr lang="en-IN" dirty="0" err="1"/>
              <a:t>pd.Series</a:t>
            </a:r>
            <a:r>
              <a:rPr lang="en-IN" dirty="0"/>
              <a:t>(['</a:t>
            </a:r>
            <a:r>
              <a:rPr lang="en-IN" dirty="0" err="1"/>
              <a:t>Tom','James','Ricky','Vin','Steve','Smith','Jack</a:t>
            </a:r>
            <a:r>
              <a:rPr lang="en-IN" dirty="0"/>
              <a:t>']),</a:t>
            </a:r>
          </a:p>
          <a:p>
            <a:r>
              <a:rPr lang="en-IN" dirty="0"/>
              <a:t>   'Age':</a:t>
            </a:r>
            <a:r>
              <a:rPr lang="en-IN" dirty="0" err="1"/>
              <a:t>pd.Series</a:t>
            </a:r>
            <a:r>
              <a:rPr lang="en-IN" dirty="0"/>
              <a:t>([25,26,25,23,30,29,23]),</a:t>
            </a:r>
          </a:p>
          <a:p>
            <a:r>
              <a:rPr lang="en-IN" dirty="0"/>
              <a:t>   'Rating':</a:t>
            </a:r>
            <a:r>
              <a:rPr lang="en-IN" dirty="0" err="1"/>
              <a:t>pd.Series</a:t>
            </a:r>
            <a:r>
              <a:rPr lang="en-IN" dirty="0"/>
              <a:t>([4.23,3.24,3.98,2.56,3.20,4.6,3.8])}</a:t>
            </a:r>
          </a:p>
          <a:p>
            <a:endParaRPr lang="en-IN" dirty="0"/>
          </a:p>
          <a:p>
            <a:r>
              <a:rPr lang="en-IN" dirty="0"/>
              <a:t>#Create a </a:t>
            </a:r>
            <a:r>
              <a:rPr lang="en-IN" dirty="0" err="1"/>
              <a:t>DataFrame</a:t>
            </a:r>
            <a:endParaRPr lang="en-IN" dirty="0"/>
          </a:p>
          <a:p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pd.DataFrame</a:t>
            </a:r>
            <a:r>
              <a:rPr lang="en-IN" dirty="0"/>
              <a:t>(d)</a:t>
            </a:r>
          </a:p>
          <a:p>
            <a:r>
              <a:rPr lang="en-IN" dirty="0"/>
              <a:t>print ("Row axis labels and column axis labels are:")</a:t>
            </a:r>
          </a:p>
          <a:p>
            <a:r>
              <a:rPr lang="en-IN" dirty="0"/>
              <a:t>print </a:t>
            </a:r>
            <a:r>
              <a:rPr lang="en-IN" dirty="0" err="1"/>
              <a:t>df.axes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D526D0-D1C0-87B6-6B45-8642888CF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46" t="19062" r="10462" b="70676"/>
          <a:stretch/>
        </p:blipFill>
        <p:spPr>
          <a:xfrm>
            <a:off x="5317586" y="4515729"/>
            <a:ext cx="5387927" cy="70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99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40AA-C560-12EC-DEE7-54042568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 err="1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DataFrame</a:t>
            </a:r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 Basic Functionality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04D911-BB15-8448-1DED-3BA2B40FC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824" r="10799" b="19426"/>
          <a:stretch/>
        </p:blipFill>
        <p:spPr>
          <a:xfrm>
            <a:off x="735080" y="2011678"/>
            <a:ext cx="11024198" cy="4290648"/>
          </a:xfrm>
        </p:spPr>
      </p:pic>
    </p:spTree>
    <p:extLst>
      <p:ext uri="{BB962C8B-B14F-4D97-AF65-F5344CB8AC3E}">
        <p14:creationId xmlns:p14="http://schemas.microsoft.com/office/powerpoint/2010/main" val="1578180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40AA-C560-12EC-DEE7-54042568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 err="1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DataFrame</a:t>
            </a:r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 Basic Functionality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2AAC58-0E5E-90D1-DA53-085D2A151D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77" r="56039" b="27989"/>
          <a:stretch/>
        </p:blipFill>
        <p:spPr>
          <a:xfrm>
            <a:off x="1322364" y="1766594"/>
            <a:ext cx="9411286" cy="46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2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40AA-C560-12EC-DEE7-54042568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Output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67C0E3-D60D-1E6E-B44C-5678577FC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85" t="19883" r="17154" b="14239"/>
          <a:stretch/>
        </p:blipFill>
        <p:spPr>
          <a:xfrm>
            <a:off x="1899139" y="1690688"/>
            <a:ext cx="8187397" cy="46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99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B2D3-985C-3748-A57A-B50E1F0B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Descriptive Statistics in Python Pandas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27A58C-D6D2-8CFB-BDD7-0565451F308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39837" y="1825623"/>
          <a:ext cx="5512326" cy="4351342"/>
        </p:xfrm>
        <a:graphic>
          <a:graphicData uri="http://schemas.openxmlformats.org/drawingml/2006/table">
            <a:tbl>
              <a:tblPr/>
              <a:tblGrid>
                <a:gridCol w="1837442">
                  <a:extLst>
                    <a:ext uri="{9D8B030D-6E8A-4147-A177-3AD203B41FA5}">
                      <a16:colId xmlns:a16="http://schemas.microsoft.com/office/drawing/2014/main" val="992540057"/>
                    </a:ext>
                  </a:extLst>
                </a:gridCol>
                <a:gridCol w="1837442">
                  <a:extLst>
                    <a:ext uri="{9D8B030D-6E8A-4147-A177-3AD203B41FA5}">
                      <a16:colId xmlns:a16="http://schemas.microsoft.com/office/drawing/2014/main" val="1310900517"/>
                    </a:ext>
                  </a:extLst>
                </a:gridCol>
                <a:gridCol w="1837442">
                  <a:extLst>
                    <a:ext uri="{9D8B030D-6E8A-4147-A177-3AD203B41FA5}">
                      <a16:colId xmlns:a16="http://schemas.microsoft.com/office/drawing/2014/main" val="1413297520"/>
                    </a:ext>
                  </a:extLst>
                </a:gridCol>
              </a:tblGrid>
              <a:tr h="38556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Sr.No.</a:t>
                      </a:r>
                    </a:p>
                  </a:txBody>
                  <a:tcPr marL="68850" marR="68850" marT="68850" marB="688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Function</a:t>
                      </a:r>
                    </a:p>
                  </a:txBody>
                  <a:tcPr marL="68850" marR="68850" marT="68850" marB="688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Description</a:t>
                      </a:r>
                    </a:p>
                  </a:txBody>
                  <a:tcPr marL="68850" marR="68850" marT="68850" marB="688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598474"/>
                  </a:ext>
                </a:extLst>
              </a:tr>
              <a:tr h="63342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850" marR="68850" marT="68850" marB="688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count()</a:t>
                      </a:r>
                    </a:p>
                  </a:txBody>
                  <a:tcPr marL="68850" marR="68850" marT="68850" marB="688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Number of non-null observations</a:t>
                      </a:r>
                    </a:p>
                  </a:txBody>
                  <a:tcPr marL="68850" marR="68850" marT="68850" marB="688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808964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850" marR="68850" marT="68850" marB="688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sum()</a:t>
                      </a:r>
                    </a:p>
                  </a:txBody>
                  <a:tcPr marL="68850" marR="68850" marT="68850" marB="688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Sum of values</a:t>
                      </a:r>
                    </a:p>
                  </a:txBody>
                  <a:tcPr marL="68850" marR="68850" marT="68850" marB="688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033127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68850" marR="68850" marT="68850" marB="688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mean()</a:t>
                      </a:r>
                    </a:p>
                  </a:txBody>
                  <a:tcPr marL="68850" marR="68850" marT="68850" marB="688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Mean of Values</a:t>
                      </a:r>
                    </a:p>
                  </a:txBody>
                  <a:tcPr marL="68850" marR="68850" marT="68850" marB="688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773782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4</a:t>
                      </a:r>
                    </a:p>
                  </a:txBody>
                  <a:tcPr marL="68850" marR="68850" marT="68850" marB="688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median()</a:t>
                      </a:r>
                    </a:p>
                  </a:txBody>
                  <a:tcPr marL="68850" marR="68850" marT="68850" marB="688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Median of Values</a:t>
                      </a:r>
                    </a:p>
                  </a:txBody>
                  <a:tcPr marL="68850" marR="68850" marT="68850" marB="688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989029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850" marR="68850" marT="68850" marB="688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mode()</a:t>
                      </a:r>
                    </a:p>
                  </a:txBody>
                  <a:tcPr marL="68850" marR="68850" marT="68850" marB="688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Mode of values</a:t>
                      </a:r>
                    </a:p>
                  </a:txBody>
                  <a:tcPr marL="68850" marR="68850" marT="68850" marB="688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102009"/>
                  </a:ext>
                </a:extLst>
              </a:tr>
              <a:tr h="63342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850" marR="68850" marT="68850" marB="688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std()</a:t>
                      </a:r>
                    </a:p>
                  </a:txBody>
                  <a:tcPr marL="68850" marR="68850" marT="68850" marB="688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Deviation of the Values</a:t>
                      </a:r>
                    </a:p>
                  </a:txBody>
                  <a:tcPr marL="68850" marR="68850" marT="68850" marB="688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909340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7</a:t>
                      </a:r>
                    </a:p>
                  </a:txBody>
                  <a:tcPr marL="68850" marR="68850" marT="68850" marB="688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min()</a:t>
                      </a:r>
                    </a:p>
                  </a:txBody>
                  <a:tcPr marL="68850" marR="68850" marT="68850" marB="688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Minimum Value</a:t>
                      </a:r>
                    </a:p>
                  </a:txBody>
                  <a:tcPr marL="68850" marR="68850" marT="68850" marB="688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597318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8</a:t>
                      </a:r>
                    </a:p>
                  </a:txBody>
                  <a:tcPr marL="68850" marR="68850" marT="68850" marB="688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max()</a:t>
                      </a:r>
                    </a:p>
                  </a:txBody>
                  <a:tcPr marL="68850" marR="68850" marT="68850" marB="688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Maximum Value</a:t>
                      </a:r>
                    </a:p>
                  </a:txBody>
                  <a:tcPr marL="68850" marR="68850" marT="68850" marB="688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046355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9</a:t>
                      </a:r>
                    </a:p>
                  </a:txBody>
                  <a:tcPr marL="68850" marR="68850" marT="68850" marB="688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abs()</a:t>
                      </a:r>
                    </a:p>
                  </a:txBody>
                  <a:tcPr marL="68850" marR="68850" marT="68850" marB="688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Absolute Value</a:t>
                      </a:r>
                    </a:p>
                  </a:txBody>
                  <a:tcPr marL="68850" marR="68850" marT="68850" marB="688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622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799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720B-1CC6-5411-D6B3-57CF098F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8AED61-2951-DA3C-6643-74BE0AF12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81" t="19794" r="61148" b="32035"/>
          <a:stretch/>
        </p:blipFill>
        <p:spPr>
          <a:xfrm>
            <a:off x="2686364" y="1766129"/>
            <a:ext cx="6400041" cy="4726746"/>
          </a:xfrm>
        </p:spPr>
      </p:pic>
    </p:spTree>
    <p:extLst>
      <p:ext uri="{BB962C8B-B14F-4D97-AF65-F5344CB8AC3E}">
        <p14:creationId xmlns:p14="http://schemas.microsoft.com/office/powerpoint/2010/main" val="2086348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A697-A2D6-8259-A458-0E671D20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6CD0ED-A8AF-DD5D-68DB-94CE64FCA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486" t="20118" r="32430" b="14253"/>
          <a:stretch/>
        </p:blipFill>
        <p:spPr>
          <a:xfrm>
            <a:off x="3773893" y="1520640"/>
            <a:ext cx="4644214" cy="4802187"/>
          </a:xfrm>
        </p:spPr>
      </p:pic>
    </p:spTree>
    <p:extLst>
      <p:ext uri="{BB962C8B-B14F-4D97-AF65-F5344CB8AC3E}">
        <p14:creationId xmlns:p14="http://schemas.microsoft.com/office/powerpoint/2010/main" val="606771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94EB-A58B-DC8A-3EBE-3C076D57E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Summarizing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79D86-5904-E8E0-F98F-64FE0C9AE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describe()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function computes a summary of statistics </a:t>
            </a:r>
          </a:p>
          <a:p>
            <a:r>
              <a:rPr lang="en-IN" dirty="0">
                <a:solidFill>
                  <a:srgbClr val="002060"/>
                </a:solidFill>
              </a:rPr>
              <a:t>import pandas as pd</a:t>
            </a:r>
          </a:p>
          <a:p>
            <a:r>
              <a:rPr lang="en-IN" dirty="0">
                <a:solidFill>
                  <a:srgbClr val="002060"/>
                </a:solidFill>
              </a:rPr>
              <a:t>import </a:t>
            </a:r>
            <a:r>
              <a:rPr lang="en-IN" dirty="0" err="1">
                <a:solidFill>
                  <a:srgbClr val="002060"/>
                </a:solidFill>
              </a:rPr>
              <a:t>numpy</a:t>
            </a:r>
            <a:r>
              <a:rPr lang="en-IN" dirty="0">
                <a:solidFill>
                  <a:srgbClr val="002060"/>
                </a:solidFill>
              </a:rPr>
              <a:t> as np</a:t>
            </a:r>
          </a:p>
          <a:p>
            <a:r>
              <a:rPr lang="en-IN" dirty="0">
                <a:solidFill>
                  <a:srgbClr val="002060"/>
                </a:solidFill>
              </a:rPr>
              <a:t>d = {'Name':</a:t>
            </a:r>
            <a:r>
              <a:rPr lang="en-IN" dirty="0" err="1">
                <a:solidFill>
                  <a:srgbClr val="002060"/>
                </a:solidFill>
              </a:rPr>
              <a:t>pd.Series</a:t>
            </a:r>
            <a:r>
              <a:rPr lang="en-IN" dirty="0">
                <a:solidFill>
                  <a:srgbClr val="002060"/>
                </a:solidFill>
              </a:rPr>
              <a:t>(['</a:t>
            </a:r>
            <a:r>
              <a:rPr lang="en-IN" dirty="0" err="1">
                <a:solidFill>
                  <a:srgbClr val="002060"/>
                </a:solidFill>
              </a:rPr>
              <a:t>Tom','James','Ricky','Vin','Steve','Smith','Jack</a:t>
            </a:r>
            <a:r>
              <a:rPr lang="en-IN" dirty="0">
                <a:solidFill>
                  <a:srgbClr val="002060"/>
                </a:solidFill>
              </a:rPr>
              <a:t>',</a:t>
            </a:r>
          </a:p>
          <a:p>
            <a:r>
              <a:rPr lang="en-IN" dirty="0">
                <a:solidFill>
                  <a:srgbClr val="002060"/>
                </a:solidFill>
              </a:rPr>
              <a:t>   'Lee','David','Gasper','</a:t>
            </a:r>
            <a:r>
              <a:rPr lang="en-IN" dirty="0" err="1">
                <a:solidFill>
                  <a:srgbClr val="002060"/>
                </a:solidFill>
              </a:rPr>
              <a:t>Betina</a:t>
            </a:r>
            <a:r>
              <a:rPr lang="en-IN" dirty="0">
                <a:solidFill>
                  <a:srgbClr val="002060"/>
                </a:solidFill>
              </a:rPr>
              <a:t>','Andres']),</a:t>
            </a:r>
          </a:p>
          <a:p>
            <a:r>
              <a:rPr lang="en-IN" dirty="0">
                <a:solidFill>
                  <a:srgbClr val="002060"/>
                </a:solidFill>
              </a:rPr>
              <a:t>   'Age':</a:t>
            </a:r>
            <a:r>
              <a:rPr lang="en-IN" dirty="0" err="1">
                <a:solidFill>
                  <a:srgbClr val="002060"/>
                </a:solidFill>
              </a:rPr>
              <a:t>pd.Series</a:t>
            </a:r>
            <a:r>
              <a:rPr lang="en-IN" dirty="0">
                <a:solidFill>
                  <a:srgbClr val="002060"/>
                </a:solidFill>
              </a:rPr>
              <a:t>([25,26,25,23,30,29,23,34,40,30,51,46]),</a:t>
            </a:r>
          </a:p>
          <a:p>
            <a:r>
              <a:rPr lang="en-IN" dirty="0">
                <a:solidFill>
                  <a:srgbClr val="002060"/>
                </a:solidFill>
              </a:rPr>
              <a:t>   'Rating':</a:t>
            </a:r>
            <a:r>
              <a:rPr lang="en-IN" dirty="0" err="1">
                <a:solidFill>
                  <a:srgbClr val="002060"/>
                </a:solidFill>
              </a:rPr>
              <a:t>pd.Series</a:t>
            </a:r>
            <a:r>
              <a:rPr lang="en-IN" dirty="0">
                <a:solidFill>
                  <a:srgbClr val="002060"/>
                </a:solidFill>
              </a:rPr>
              <a:t>([4.23,3.24,3.98,2.56,3.20,4.6,3.8,3.78,2.98,4.80,4.10,3.65])}</a:t>
            </a:r>
          </a:p>
          <a:p>
            <a:r>
              <a:rPr lang="en-IN" dirty="0">
                <a:solidFill>
                  <a:srgbClr val="002060"/>
                </a:solidFill>
              </a:rPr>
              <a:t>#Create a </a:t>
            </a:r>
            <a:r>
              <a:rPr lang="en-IN" dirty="0" err="1">
                <a:solidFill>
                  <a:srgbClr val="002060"/>
                </a:solidFill>
              </a:rPr>
              <a:t>DataFrame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IN" dirty="0" err="1">
                <a:solidFill>
                  <a:srgbClr val="002060"/>
                </a:solidFill>
              </a:rPr>
              <a:t>df</a:t>
            </a:r>
            <a:r>
              <a:rPr lang="en-IN" dirty="0">
                <a:solidFill>
                  <a:srgbClr val="002060"/>
                </a:solidFill>
              </a:rPr>
              <a:t> = </a:t>
            </a:r>
            <a:r>
              <a:rPr lang="en-IN" dirty="0" err="1">
                <a:solidFill>
                  <a:srgbClr val="002060"/>
                </a:solidFill>
              </a:rPr>
              <a:t>pd.DataFrame</a:t>
            </a:r>
            <a:r>
              <a:rPr lang="en-IN" dirty="0">
                <a:solidFill>
                  <a:srgbClr val="002060"/>
                </a:solidFill>
              </a:rPr>
              <a:t>(d)</a:t>
            </a:r>
          </a:p>
          <a:p>
            <a:r>
              <a:rPr lang="en-IN" dirty="0">
                <a:solidFill>
                  <a:srgbClr val="002060"/>
                </a:solidFill>
              </a:rPr>
              <a:t>print (</a:t>
            </a:r>
            <a:r>
              <a:rPr lang="en-IN" dirty="0" err="1">
                <a:solidFill>
                  <a:srgbClr val="002060"/>
                </a:solidFill>
              </a:rPr>
              <a:t>df.describe</a:t>
            </a:r>
            <a:r>
              <a:rPr lang="en-IN" dirty="0">
                <a:solidFill>
                  <a:srgbClr val="00206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4150926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200F-9875-1B73-7366-8BBFEE87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5F6FA-3F2D-6A91-859D-3DDA9FCBA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         Rating</a:t>
            </a:r>
          </a:p>
          <a:p>
            <a:r>
              <a:rPr lang="en-US" dirty="0"/>
              <a:t>count    12.000000      12.000000</a:t>
            </a:r>
          </a:p>
          <a:p>
            <a:r>
              <a:rPr lang="en-US" dirty="0"/>
              <a:t>mean     31.833333       3.743333</a:t>
            </a:r>
          </a:p>
          <a:p>
            <a:r>
              <a:rPr lang="en-US" dirty="0"/>
              <a:t>std       9.232682       0.661628</a:t>
            </a:r>
          </a:p>
          <a:p>
            <a:r>
              <a:rPr lang="en-US" dirty="0"/>
              <a:t>min      23.000000       2.560000</a:t>
            </a:r>
          </a:p>
          <a:p>
            <a:r>
              <a:rPr lang="en-US" dirty="0"/>
              <a:t>25%      25.000000       3.230000</a:t>
            </a:r>
          </a:p>
          <a:p>
            <a:r>
              <a:rPr lang="en-US" dirty="0"/>
              <a:t>50%      29.500000       3.790000</a:t>
            </a:r>
          </a:p>
          <a:p>
            <a:r>
              <a:rPr lang="en-US" dirty="0"/>
              <a:t>75%      35.500000       4.132500</a:t>
            </a:r>
          </a:p>
          <a:p>
            <a:r>
              <a:rPr lang="en-US" dirty="0"/>
              <a:t>max      51.000000       4.800000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6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DF1B-5930-DE9B-C618-837BBA2C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Pandas 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31EB0-5C9D-4B22-DC70-FC316F96B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But we prefer Pandas because working with Pandas is fast, simple and more expressive than other tools.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Pandas is built on top of the 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inter-bold"/>
              </a:rPr>
              <a:t>Numpy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package, means 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inter-bold"/>
              </a:rPr>
              <a:t>Numpy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is required for operating the Pandas.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can perform five significant steps required for processing and analysis of data irrespective of the origin of the data, i.e.,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load, manipulate, prepare, model, and analyze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007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5A96-8882-F408-1AD2-F6081B35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Read CSV Files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18040-13C9-139B-07D4-42722962B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simple way to store big data sets is to use CSV files (comma separated files).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Load the CSV into a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DataFrame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 </a:t>
            </a:r>
          </a:p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 as pd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'data.csv'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df.to_string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EB169-EAA9-E348-B588-B26867E04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27" t="24641" r="13064" b="41534"/>
          <a:stretch/>
        </p:blipFill>
        <p:spPr>
          <a:xfrm>
            <a:off x="7038536" y="3153728"/>
            <a:ext cx="4482905" cy="231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26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2F48-ECAA-6357-C6D3-19616DF0F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Read CSV Files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030D5-3020-D8F4-0BCC-2C9173CD4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 have a large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DataFrame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with many rows, Pandas will only return the first 5 rows, and the last 5 rows: 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import pandas as pd</a:t>
            </a:r>
          </a:p>
          <a:p>
            <a:r>
              <a:rPr lang="en-IN" dirty="0" err="1">
                <a:solidFill>
                  <a:schemeClr val="accent5">
                    <a:lumMod val="50000"/>
                  </a:schemeClr>
                </a:solidFill>
              </a:rPr>
              <a:t>df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</a:rPr>
              <a:t>pd.read_csv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('data.csv')</a:t>
            </a:r>
          </a:p>
          <a:p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print(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</a:rPr>
              <a:t>df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BA7C6-2E2B-918D-1139-05857370A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4641" r="17039" b="21627"/>
          <a:stretch/>
        </p:blipFill>
        <p:spPr>
          <a:xfrm>
            <a:off x="6208542" y="2809705"/>
            <a:ext cx="4018671" cy="368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5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89FE5-34D5-A0D6-A31F-9F2337E0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Read JSON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5B1AA-81C9-9CB0-8D1E-F88B7D588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 as pd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pd.read_json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data.json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df.to_string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2938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6428-70D4-D156-A002-52AC7951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Read Excel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B27D4-98CF-5BAD-A77A-89CFBA88F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import pandas</a:t>
            </a:r>
          </a:p>
          <a:p>
            <a:r>
              <a:rPr lang="en-IN" dirty="0" err="1">
                <a:solidFill>
                  <a:srgbClr val="002060"/>
                </a:solidFill>
              </a:rPr>
              <a:t>excel_data_df</a:t>
            </a:r>
            <a:r>
              <a:rPr lang="en-IN" dirty="0">
                <a:solidFill>
                  <a:srgbClr val="002060"/>
                </a:solidFill>
              </a:rPr>
              <a:t> = </a:t>
            </a:r>
            <a:r>
              <a:rPr lang="en-IN" dirty="0" err="1">
                <a:solidFill>
                  <a:srgbClr val="002060"/>
                </a:solidFill>
              </a:rPr>
              <a:t>pandas.read_excel</a:t>
            </a:r>
            <a:r>
              <a:rPr lang="en-IN" dirty="0">
                <a:solidFill>
                  <a:srgbClr val="002060"/>
                </a:solidFill>
              </a:rPr>
              <a:t>('records.xlsx', </a:t>
            </a:r>
            <a:r>
              <a:rPr lang="en-IN" dirty="0" err="1">
                <a:solidFill>
                  <a:srgbClr val="002060"/>
                </a:solidFill>
              </a:rPr>
              <a:t>sheet_name</a:t>
            </a:r>
            <a:r>
              <a:rPr lang="en-IN" dirty="0">
                <a:solidFill>
                  <a:srgbClr val="002060"/>
                </a:solidFill>
              </a:rPr>
              <a:t>='Employees')</a:t>
            </a:r>
          </a:p>
          <a:p>
            <a:r>
              <a:rPr lang="en-IN" dirty="0">
                <a:solidFill>
                  <a:srgbClr val="002060"/>
                </a:solidFill>
              </a:rPr>
              <a:t># print whole sheet data</a:t>
            </a:r>
          </a:p>
          <a:p>
            <a:r>
              <a:rPr lang="en-IN" dirty="0">
                <a:solidFill>
                  <a:srgbClr val="002060"/>
                </a:solidFill>
              </a:rPr>
              <a:t>print(</a:t>
            </a:r>
            <a:r>
              <a:rPr lang="en-IN" dirty="0" err="1">
                <a:solidFill>
                  <a:srgbClr val="002060"/>
                </a:solidFill>
              </a:rPr>
              <a:t>excel_data_df</a:t>
            </a:r>
            <a:r>
              <a:rPr lang="en-IN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39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1882-0798-F92C-2725-6564FB8B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Key Features of Pandas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CB31-980A-04DB-12CE-F3C714E01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has a fast and efficient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DataFrame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object with the default and customized indexing.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Used for reshaping and pivoting of the data sets.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Group by data for aggregations and transformations.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is used for data alignment and integration of the missing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Provide the functionality of Time Series.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Process a variety of data sets in different formats like matrix data, tabular heterogeneous, time series.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Handle multiple operations of the data sets such as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subsetting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 slicing, filtering,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groupBy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 re-ordering, and re-shaping.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90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80675-9C99-AD64-76F9-D18DC33B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Benefits of Pandas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B22E8-10FF-09F9-5932-EBF5F3254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Data Representation: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represents the data in a form that is suited for data analysis through its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DataFrame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and Series.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Clear code: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clear API of the Pandas allows you to focus on the core part of the code.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So, it provides clear and concise code for the user.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3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DE98-7B4E-6FF2-1A4E-5AD887EB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Python Pandas Data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B3742-F9AA-766A-B3E0-2F44E6915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Pandas provides two data structures for processing the data, i.e.,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Series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and 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inter-bold"/>
              </a:rPr>
              <a:t>DataFrame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</a:t>
            </a:r>
            <a:endParaRPr lang="en-IN" b="0" i="0" dirty="0">
              <a:solidFill>
                <a:srgbClr val="610B4B"/>
              </a:solidFill>
              <a:effectLst/>
              <a:latin typeface="erdana"/>
            </a:endParaRPr>
          </a:p>
          <a:p>
            <a:r>
              <a:rPr lang="en-IN" b="1" i="0" dirty="0">
                <a:solidFill>
                  <a:srgbClr val="610B4B"/>
                </a:solidFill>
                <a:effectLst/>
                <a:latin typeface="erdana"/>
              </a:rPr>
              <a:t>1) Series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defined as a one-dimensional array that is capable of storing various data types.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row labels of series are called 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index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We can easily convert the list, tuple, and dictionary into series using "series' method.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 Series cannot contain multiple columns.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628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49F9-2337-F983-36C2-D39D581C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Creating Series from Array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3FE96-507E-4472-B3BA-4F13B4718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pandas as pd                           </a:t>
            </a:r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Output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numpy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as np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info =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np.array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([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'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P'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'a'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'n'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'd'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'a'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's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'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])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 =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pd.Series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(info)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(a)  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Explanation: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this code, firstly, we have imported 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pandas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and 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inter-bold"/>
              </a:rPr>
              <a:t>numpy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library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Then, we have taken a variable "info" that consist of an array of some values. 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We have called 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info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variable through a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Series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method and defined it in an "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" variable. 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Series has printed by calling 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print(a)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method.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2434A-A6C6-DD84-06EE-6F13324FE7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7" t="31170" r="26846" b="40918"/>
          <a:stretch/>
        </p:blipFill>
        <p:spPr>
          <a:xfrm>
            <a:off x="5903452" y="2082019"/>
            <a:ext cx="4759859" cy="156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7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8AD7-2BCF-65FD-2DC6-8B393F78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Python Pandas </a:t>
            </a:r>
            <a:r>
              <a:rPr lang="en-IN" b="0" i="0" dirty="0" err="1">
                <a:solidFill>
                  <a:srgbClr val="610B38"/>
                </a:solidFill>
                <a:effectLst/>
                <a:latin typeface="erdana"/>
              </a:rPr>
              <a:t>DataFrame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0A32C-80B3-F63E-1B0D-CAA4D362B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a widely used data structure of pandas and works with a two-dimensional array with labeled axes (rows and columns). </a:t>
            </a:r>
          </a:p>
          <a:p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DataFrame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is defined as a standard way to store data and has two different indexes, i.e., row index and column index.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Create a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inter-bold"/>
              </a:rPr>
              <a:t>DataFrame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 using List: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 </a:t>
            </a:r>
          </a:p>
          <a:p>
            <a:pPr marL="0" indent="0" algn="just">
              <a:buNone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	import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pandas as pd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	# a list of strings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x = [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'Python'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'Pandas'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]   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8200"/>
                </a:solidFill>
                <a:latin typeface="inter-regular"/>
              </a:rPr>
              <a:t>	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Calling </a:t>
            </a:r>
            <a:r>
              <a:rPr lang="en-IN" b="0" i="0" dirty="0" err="1">
                <a:solidFill>
                  <a:srgbClr val="008200"/>
                </a:solidFill>
                <a:effectLst/>
                <a:latin typeface="inter-regular"/>
              </a:rPr>
              <a:t>DataFrame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 constructor on list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df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=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pd.DataFrame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(x)  </a:t>
            </a:r>
          </a:p>
          <a:p>
            <a:pPr marL="0" indent="0" algn="just">
              <a:buNone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	print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df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2D07F-A97B-A2EC-C9E3-A53D279FB7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15" t="34044" r="48308" b="43997"/>
          <a:stretch/>
        </p:blipFill>
        <p:spPr>
          <a:xfrm>
            <a:off x="7298054" y="3733727"/>
            <a:ext cx="3605038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46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8244-52A2-21CC-6A66-5E732F68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Creating a Series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78E4-7762-AC81-6F2E-35EFFA02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Create an Empty Series</a:t>
            </a:r>
          </a:p>
          <a:p>
            <a:pPr marL="0" indent="0" algn="just">
              <a:buNone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	import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pandas as pd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x =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pd.Series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print (x)  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Create a Series from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inter-bold"/>
              </a:rPr>
              <a:t>dict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 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marL="0" indent="0" algn="just">
              <a:buNone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	import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pandas as pd  </a:t>
            </a:r>
          </a:p>
          <a:p>
            <a:pPr marL="0" indent="0" algn="just">
              <a:buNone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	import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numpy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as np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info = {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'x'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: 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., 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'y'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: 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., 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'z'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: 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.}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a =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pd.Series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(info)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print (a)  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6CF04-D1B9-AD97-EA31-F3E8670094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15" t="56506" r="41154" b="17841"/>
          <a:stretch/>
        </p:blipFill>
        <p:spPr>
          <a:xfrm>
            <a:off x="5856848" y="3731523"/>
            <a:ext cx="3980610" cy="1409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3ABF81-B717-57AE-F4D7-C7C6FC5170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15" t="55798" r="37231" b="27989"/>
          <a:stretch/>
        </p:blipFill>
        <p:spPr>
          <a:xfrm>
            <a:off x="5856848" y="1825625"/>
            <a:ext cx="5444197" cy="111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1911</Words>
  <Application>Microsoft Office PowerPoint</Application>
  <PresentationFormat>Widescreen</PresentationFormat>
  <Paragraphs>231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erdana</vt:lpstr>
      <vt:lpstr>Heebo</vt:lpstr>
      <vt:lpstr>inter-bold</vt:lpstr>
      <vt:lpstr>inter-regular</vt:lpstr>
      <vt:lpstr>Nunito</vt:lpstr>
      <vt:lpstr>Segoe UI</vt:lpstr>
      <vt:lpstr>Verdana</vt:lpstr>
      <vt:lpstr>Office Theme</vt:lpstr>
      <vt:lpstr>PowerPoint Presentation</vt:lpstr>
      <vt:lpstr>Pandas Introduction</vt:lpstr>
      <vt:lpstr>Pandas Introduction</vt:lpstr>
      <vt:lpstr>Key Features of Pandas</vt:lpstr>
      <vt:lpstr>Benefits of Pandas</vt:lpstr>
      <vt:lpstr>Python Pandas Data Structure</vt:lpstr>
      <vt:lpstr>Creating Series from Array</vt:lpstr>
      <vt:lpstr>Python Pandas DataFrame</vt:lpstr>
      <vt:lpstr>Creating a Series</vt:lpstr>
      <vt:lpstr>Accessing data from series with Position</vt:lpstr>
      <vt:lpstr>Create a DataFrame</vt:lpstr>
      <vt:lpstr>Create a DataFrame from Dict of Series</vt:lpstr>
      <vt:lpstr>Column Selection</vt:lpstr>
      <vt:lpstr>Column Addition</vt:lpstr>
      <vt:lpstr>Column Addition</vt:lpstr>
      <vt:lpstr>Column Deletion</vt:lpstr>
      <vt:lpstr>Row Selection</vt:lpstr>
      <vt:lpstr>Slice Rows</vt:lpstr>
      <vt:lpstr>DataFrame Basic Functionality</vt:lpstr>
      <vt:lpstr>Output</vt:lpstr>
      <vt:lpstr>axes</vt:lpstr>
      <vt:lpstr>DataFrame Basic Functionality</vt:lpstr>
      <vt:lpstr>DataFrame Basic Functionality</vt:lpstr>
      <vt:lpstr>Output</vt:lpstr>
      <vt:lpstr>Descriptive Statistics in Python Pandas</vt:lpstr>
      <vt:lpstr>Example</vt:lpstr>
      <vt:lpstr>Output</vt:lpstr>
      <vt:lpstr>Summarizing Data</vt:lpstr>
      <vt:lpstr>Output</vt:lpstr>
      <vt:lpstr>Read CSV Files</vt:lpstr>
      <vt:lpstr>Read CSV Files</vt:lpstr>
      <vt:lpstr>Read JSON</vt:lpstr>
      <vt:lpstr>Read Excel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Soumalya Ghosh-GU1213812086</dc:creator>
  <cp:lastModifiedBy>Biswa Sahoo</cp:lastModifiedBy>
  <cp:revision>36</cp:revision>
  <dcterms:created xsi:type="dcterms:W3CDTF">2023-04-09T14:44:13Z</dcterms:created>
  <dcterms:modified xsi:type="dcterms:W3CDTF">2023-04-17T01:35:26Z</dcterms:modified>
</cp:coreProperties>
</file>