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64" r:id="rId5"/>
    <p:sldId id="269" r:id="rId6"/>
    <p:sldId id="267" r:id="rId7"/>
    <p:sldId id="283" r:id="rId8"/>
    <p:sldId id="258" r:id="rId9"/>
    <p:sldId id="262" r:id="rId10"/>
    <p:sldId id="284" r:id="rId11"/>
    <p:sldId id="272" r:id="rId12"/>
    <p:sldId id="261" r:id="rId13"/>
    <p:sldId id="273" r:id="rId14"/>
    <p:sldId id="259" r:id="rId15"/>
    <p:sldId id="274" r:id="rId16"/>
    <p:sldId id="286" r:id="rId17"/>
    <p:sldId id="277" r:id="rId18"/>
    <p:sldId id="287" r:id="rId19"/>
    <p:sldId id="278" r:id="rId20"/>
    <p:sldId id="288" r:id="rId21"/>
    <p:sldId id="279" r:id="rId22"/>
    <p:sldId id="290" r:id="rId23"/>
    <p:sldId id="280" r:id="rId24"/>
    <p:sldId id="291" r:id="rId25"/>
    <p:sldId id="292" r:id="rId26"/>
    <p:sldId id="293" r:id="rId27"/>
    <p:sldId id="294" r:id="rId28"/>
    <p:sldId id="295" r:id="rId29"/>
    <p:sldId id="276" r:id="rId30"/>
    <p:sldId id="296" r:id="rId31"/>
    <p:sldId id="275" r:id="rId32"/>
    <p:sldId id="289" r:id="rId33"/>
    <p:sldId id="281" r:id="rId34"/>
    <p:sldId id="260" r:id="rId35"/>
    <p:sldId id="282" r:id="rId36"/>
    <p:sldId id="285" r:id="rId3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-624" y="-9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13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3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0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pcoder.com/" TargetMode="External"/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www.codechef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s://leetcode.com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codecademy.com/" TargetMode="External"/><Relationship Id="rId9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6326" y="10886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 Algorithmic &amp; Problem Solving</a:t>
            </a:r>
            <a:endParaRPr lang="en-US" sz="5249" dirty="0"/>
          </a:p>
        </p:txBody>
      </p:sp>
      <p:sp>
        <p:nvSpPr>
          <p:cNvPr id="7" name="Shape 4"/>
          <p:cNvSpPr/>
          <p:nvPr/>
        </p:nvSpPr>
        <p:spPr>
          <a:xfrm>
            <a:off x="63195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06663" y="6774647"/>
            <a:ext cx="385056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0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Dr. </a:t>
            </a:r>
            <a:r>
              <a:rPr lang="en-US" sz="2000" b="1" dirty="0" err="1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Subhash</a:t>
            </a:r>
            <a:r>
              <a:rPr lang="en-US" sz="20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Chandra Gupta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0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</a:rPr>
              <a:t>Assistant Professor, SCSE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000" b="1" dirty="0" err="1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</a:rPr>
              <a:t>Galgotias</a:t>
            </a:r>
            <a:r>
              <a:rPr lang="en-US" sz="20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</a:rPr>
              <a:t> University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1106311" y="3038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83892" y="303850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828425" y="380169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Exploring Bitwise Operations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4653082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Box 13"/>
          <p:cNvSpPr txBox="1"/>
          <p:nvPr/>
        </p:nvSpPr>
        <p:spPr>
          <a:xfrm>
            <a:off x="1694387" y="996754"/>
            <a:ext cx="927841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AND (&amp;):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Takes two binary numbers and performs a bitwise AND operation on each pair of corresponding bits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OR (|):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Performs a bitwise OR operation on each pair of corresponding bits in two binary numbers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XOR (^):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Performs a bitwise XOR (exclusive OR) operation on each pair of corresponding bits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NOT (~):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Inverts each bit of a binary number, changing 0s to 1s and 1s to 0s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Left Shift (&lt;&lt;) and Right Shift (&gt;&gt;):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Shifts the bits of a binary number to the left or right by a specified number of positions.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bitwise operations are often used in programming for tasks such as setting or clearing specific bits, checking the parity of numbers, or optimizing certain algorithms.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74172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160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/>
              <a:t>Real Case Applications: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4" name="TextBox 13"/>
          <p:cNvSpPr txBox="1"/>
          <p:nvPr/>
        </p:nvSpPr>
        <p:spPr>
          <a:xfrm>
            <a:off x="4397829" y="1095801"/>
            <a:ext cx="969917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Bitwise </a:t>
            </a:r>
            <a:r>
              <a:rPr lang="en-US" b="1" dirty="0"/>
              <a:t>Flags:</a:t>
            </a:r>
            <a:endParaRPr lang="en-US" dirty="0"/>
          </a:p>
          <a:p>
            <a:pPr lvl="1"/>
            <a:r>
              <a:rPr lang="en-US" dirty="0" smtClean="0"/>
              <a:t>It is </a:t>
            </a:r>
            <a:r>
              <a:rPr lang="en-US" dirty="0"/>
              <a:t>commonly used to represent </a:t>
            </a:r>
            <a:r>
              <a:rPr lang="en-US" b="1" dirty="0"/>
              <a:t>sets of </a:t>
            </a:r>
            <a:r>
              <a:rPr lang="en-US" b="1" dirty="0" smtClean="0"/>
              <a:t>Boolean flags</a:t>
            </a:r>
            <a:r>
              <a:rPr lang="en-US" dirty="0" smtClean="0"/>
              <a:t>. </a:t>
            </a:r>
            <a:r>
              <a:rPr lang="en-US" dirty="0"/>
              <a:t>Each flag corresponds to a specific bit, and bitwise operations can be used to set, clear, or toggle individual flags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4"/>
            <a:r>
              <a:rPr lang="en-US" dirty="0"/>
              <a:t># Define flags</a:t>
            </a:r>
          </a:p>
          <a:p>
            <a:pPr lvl="4"/>
            <a:r>
              <a:rPr lang="en-US" dirty="0"/>
              <a:t>READ = 1       # 0001</a:t>
            </a:r>
          </a:p>
          <a:p>
            <a:pPr lvl="4"/>
            <a:r>
              <a:rPr lang="en-US" dirty="0"/>
              <a:t>WRITE = 2      # 0010</a:t>
            </a:r>
          </a:p>
          <a:p>
            <a:pPr lvl="4"/>
            <a:r>
              <a:rPr lang="en-US" dirty="0"/>
              <a:t>EXECUTE = 4    # 0100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# Set flags</a:t>
            </a:r>
          </a:p>
          <a:p>
            <a:pPr lvl="4"/>
            <a:r>
              <a:rPr lang="en-US" dirty="0"/>
              <a:t>permissions = </a:t>
            </a:r>
            <a:r>
              <a:rPr lang="en-US" dirty="0" smtClean="0"/>
              <a:t>0  </a:t>
            </a:r>
            <a:r>
              <a:rPr lang="en-US" dirty="0"/>
              <a:t># </a:t>
            </a:r>
            <a:r>
              <a:rPr lang="en-US" dirty="0" smtClean="0"/>
              <a:t>0000</a:t>
            </a:r>
            <a:endParaRPr lang="en-US" dirty="0"/>
          </a:p>
          <a:p>
            <a:pPr lvl="4"/>
            <a:r>
              <a:rPr lang="en-US" dirty="0">
                <a:solidFill>
                  <a:srgbClr val="0070C0"/>
                </a:solidFill>
              </a:rPr>
              <a:t>permissions |= READ | WRITE</a:t>
            </a:r>
            <a:r>
              <a:rPr lang="en-US" dirty="0"/>
              <a:t>  </a:t>
            </a:r>
            <a:endParaRPr lang="en-US" dirty="0" smtClean="0"/>
          </a:p>
          <a:p>
            <a:pPr lvl="4"/>
            <a:r>
              <a:rPr lang="en-US" dirty="0" smtClean="0"/>
              <a:t>print(bin(permissions</a:t>
            </a:r>
            <a:r>
              <a:rPr lang="en-US" dirty="0"/>
              <a:t>))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Optimizations:</a:t>
            </a:r>
            <a:endParaRPr lang="en-US" dirty="0"/>
          </a:p>
          <a:p>
            <a:pPr lvl="1"/>
            <a:r>
              <a:rPr lang="en-US" dirty="0"/>
              <a:t>Bitwise operations are sometimes used for low-level optimizations, particularly in embedded systems or performance-critical applications. For example, </a:t>
            </a:r>
            <a:r>
              <a:rPr lang="en-US" dirty="0">
                <a:solidFill>
                  <a:srgbClr val="0070C0"/>
                </a:solidFill>
              </a:rPr>
              <a:t>bitwise AND with a power of two is equivalent to taking the modulus by that power,</a:t>
            </a:r>
            <a:r>
              <a:rPr lang="en-US" dirty="0"/>
              <a:t> which can be more efficient in certain scenarios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4"/>
            <a:r>
              <a:rPr lang="en-US" dirty="0">
                <a:solidFill>
                  <a:srgbClr val="0070C0"/>
                </a:solidFill>
              </a:rPr>
              <a:t># Check if a number is even using bitwise AND</a:t>
            </a:r>
          </a:p>
          <a:p>
            <a:pPr lvl="4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is_even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):</a:t>
            </a:r>
          </a:p>
          <a:p>
            <a:pPr lvl="4"/>
            <a:r>
              <a:rPr lang="en-US" dirty="0"/>
              <a:t>    return </a:t>
            </a:r>
            <a:r>
              <a:rPr lang="en-US" dirty="0" err="1"/>
              <a:t>num</a:t>
            </a:r>
            <a:r>
              <a:rPr lang="en-US" dirty="0"/>
              <a:t> &amp; 1 == 0</a:t>
            </a:r>
          </a:p>
          <a:p>
            <a:pPr lvl="4"/>
            <a:endParaRPr lang="en-US" dirty="0"/>
          </a:p>
          <a:p>
            <a:pPr lvl="4"/>
            <a:r>
              <a:rPr lang="en-US" dirty="0"/>
              <a:t>print(</a:t>
            </a:r>
            <a:r>
              <a:rPr lang="en-US" dirty="0" err="1"/>
              <a:t>is_even</a:t>
            </a:r>
            <a:r>
              <a:rPr lang="en-US" dirty="0"/>
              <a:t>(10))  # Output: True</a:t>
            </a:r>
          </a:p>
          <a:p>
            <a:pPr lvl="4"/>
            <a:r>
              <a:rPr lang="en-US" dirty="0"/>
              <a:t>print(</a:t>
            </a:r>
            <a:r>
              <a:rPr lang="en-US" dirty="0" err="1"/>
              <a:t>is_even</a:t>
            </a:r>
            <a:r>
              <a:rPr lang="en-US" dirty="0"/>
              <a:t>(7))   # Output: False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1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80673" y="809721"/>
            <a:ext cx="896753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Cryptography:</a:t>
            </a:r>
            <a:endParaRPr lang="en-US" dirty="0"/>
          </a:p>
          <a:p>
            <a:pPr lvl="1"/>
            <a:r>
              <a:rPr lang="en-US" dirty="0"/>
              <a:t>Bitwise operations play a crucial role in cryptographic algorithms. XOR operations, for instance, are used in encryption and decryption processes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3"/>
            <a:r>
              <a:rPr lang="en-IN" b="1" dirty="0">
                <a:solidFill>
                  <a:srgbClr val="0070C0"/>
                </a:solidFill>
              </a:rPr>
              <a:t># XOR encryption and decryption </a:t>
            </a:r>
            <a:endParaRPr lang="en-IN" b="1" dirty="0" smtClean="0">
              <a:solidFill>
                <a:srgbClr val="0070C0"/>
              </a:solidFill>
            </a:endParaRPr>
          </a:p>
          <a:p>
            <a:pPr lvl="3"/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/>
              <a:t>xor_encrypt_decrypt</a:t>
            </a:r>
            <a:r>
              <a:rPr lang="en-IN" dirty="0"/>
              <a:t>(data, key): </a:t>
            </a:r>
            <a:endParaRPr lang="en-IN" dirty="0" smtClean="0"/>
          </a:p>
          <a:p>
            <a:pPr lvl="4"/>
            <a:r>
              <a:rPr lang="en-IN" dirty="0" err="1" smtClean="0"/>
              <a:t>encrypted_data</a:t>
            </a:r>
            <a:r>
              <a:rPr lang="en-IN" dirty="0" smtClean="0"/>
              <a:t> </a:t>
            </a:r>
            <a:r>
              <a:rPr lang="en-IN" dirty="0"/>
              <a:t>= data ^ key </a:t>
            </a:r>
            <a:endParaRPr lang="en-IN" dirty="0" smtClean="0"/>
          </a:p>
          <a:p>
            <a:pPr lvl="4"/>
            <a:r>
              <a:rPr lang="en-IN" dirty="0" err="1" smtClean="0"/>
              <a:t>decrypted_data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encrypted_data</a:t>
            </a:r>
            <a:r>
              <a:rPr lang="en-IN" dirty="0"/>
              <a:t> ^ key </a:t>
            </a:r>
            <a:endParaRPr lang="en-IN" dirty="0" smtClean="0"/>
          </a:p>
          <a:p>
            <a:pPr lvl="4"/>
            <a:r>
              <a:rPr lang="en-IN" dirty="0" smtClean="0"/>
              <a:t>return </a:t>
            </a:r>
            <a:r>
              <a:rPr lang="en-IN" dirty="0" err="1"/>
              <a:t>encrypted_data</a:t>
            </a:r>
            <a:r>
              <a:rPr lang="en-IN" dirty="0"/>
              <a:t>, </a:t>
            </a:r>
            <a:r>
              <a:rPr lang="en-IN" dirty="0" err="1"/>
              <a:t>decrypted_data</a:t>
            </a:r>
            <a:r>
              <a:rPr lang="en-IN" dirty="0"/>
              <a:t> </a:t>
            </a:r>
            <a:endParaRPr lang="en-IN" dirty="0" smtClean="0"/>
          </a:p>
          <a:p>
            <a:pPr lvl="4" indent="-481013"/>
            <a:r>
              <a:rPr lang="en-IN" dirty="0" err="1" smtClean="0"/>
              <a:t>data_to_encrypt</a:t>
            </a:r>
            <a:r>
              <a:rPr lang="en-IN" dirty="0" smtClean="0"/>
              <a:t> </a:t>
            </a:r>
            <a:r>
              <a:rPr lang="en-IN" dirty="0"/>
              <a:t>= 0b10101010 </a:t>
            </a:r>
            <a:endParaRPr lang="en-IN" dirty="0" smtClean="0"/>
          </a:p>
          <a:p>
            <a:pPr lvl="4" indent="-481013"/>
            <a:r>
              <a:rPr lang="en-IN" dirty="0" err="1" smtClean="0"/>
              <a:t>encryption_key</a:t>
            </a:r>
            <a:r>
              <a:rPr lang="en-IN" dirty="0" smtClean="0"/>
              <a:t> </a:t>
            </a:r>
            <a:r>
              <a:rPr lang="en-IN" dirty="0"/>
              <a:t>= 0b11001100 </a:t>
            </a:r>
            <a:endParaRPr lang="en-IN" dirty="0" smtClean="0"/>
          </a:p>
          <a:p>
            <a:pPr lvl="4" indent="-481013"/>
            <a:r>
              <a:rPr lang="en-IN" dirty="0" smtClean="0"/>
              <a:t>encrypted</a:t>
            </a:r>
            <a:r>
              <a:rPr lang="en-IN" dirty="0"/>
              <a:t>, decrypted = </a:t>
            </a:r>
            <a:r>
              <a:rPr lang="en-IN" dirty="0" err="1"/>
              <a:t>xor_encrypt_decrypt</a:t>
            </a:r>
            <a:r>
              <a:rPr lang="en-IN" dirty="0"/>
              <a:t>(</a:t>
            </a:r>
            <a:r>
              <a:rPr lang="en-IN" dirty="0" err="1"/>
              <a:t>data_to_encrypt</a:t>
            </a:r>
            <a:r>
              <a:rPr lang="en-IN" dirty="0"/>
              <a:t>, </a:t>
            </a:r>
            <a:r>
              <a:rPr lang="en-IN" dirty="0" err="1" smtClean="0"/>
              <a:t>encryption_key</a:t>
            </a:r>
            <a:r>
              <a:rPr lang="en-IN" dirty="0" smtClean="0"/>
              <a:t>) </a:t>
            </a:r>
          </a:p>
          <a:p>
            <a:pPr lvl="4" indent="-481013"/>
            <a:r>
              <a:rPr lang="en-IN" dirty="0" smtClean="0"/>
              <a:t>print(bin(encrypted</a:t>
            </a:r>
            <a:r>
              <a:rPr lang="en-IN" dirty="0"/>
              <a:t>)) # Output: 0b01100110 </a:t>
            </a:r>
            <a:endParaRPr lang="en-IN" dirty="0" smtClean="0"/>
          </a:p>
          <a:p>
            <a:pPr lvl="4" indent="-481013"/>
            <a:r>
              <a:rPr lang="en-IN" dirty="0" smtClean="0"/>
              <a:t>print(bin(decrypted</a:t>
            </a:r>
            <a:r>
              <a:rPr lang="en-IN" dirty="0"/>
              <a:t>)) # Output: 0b10101010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Graphics Programming:</a:t>
            </a:r>
            <a:endParaRPr lang="en-US" dirty="0"/>
          </a:p>
          <a:p>
            <a:pPr lvl="1"/>
            <a:r>
              <a:rPr lang="en-US" dirty="0"/>
              <a:t>In graphics programming, bitwise operations can be employed for tasks such as pixel manipulation, color blending, and image processing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3"/>
            <a:r>
              <a:rPr lang="en-US" dirty="0"/>
              <a:t># Color blending using bitwise OR </a:t>
            </a:r>
            <a:endParaRPr lang="en-US" dirty="0" smtClean="0"/>
          </a:p>
          <a:p>
            <a:pPr lvl="3"/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blend_colors</a:t>
            </a:r>
            <a:r>
              <a:rPr lang="en-US" dirty="0"/>
              <a:t>(color1, color2): </a:t>
            </a:r>
            <a:endParaRPr lang="en-US" dirty="0" smtClean="0"/>
          </a:p>
          <a:p>
            <a:pPr lvl="3"/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color1 | color2 </a:t>
            </a:r>
            <a:endParaRPr lang="en-US" dirty="0" smtClean="0"/>
          </a:p>
          <a:p>
            <a:pPr lvl="3"/>
            <a:r>
              <a:rPr lang="en-US" dirty="0" smtClean="0"/>
              <a:t>color1 </a:t>
            </a:r>
            <a:r>
              <a:rPr lang="en-US" dirty="0"/>
              <a:t>= 0b11001100 </a:t>
            </a:r>
            <a:endParaRPr lang="en-US" dirty="0" smtClean="0"/>
          </a:p>
          <a:p>
            <a:pPr lvl="3"/>
            <a:r>
              <a:rPr lang="en-US" dirty="0" smtClean="0"/>
              <a:t>color2 </a:t>
            </a:r>
            <a:r>
              <a:rPr lang="en-US" dirty="0"/>
              <a:t>= 0b00110011 </a:t>
            </a:r>
            <a:endParaRPr lang="en-US" dirty="0" smtClean="0"/>
          </a:p>
          <a:p>
            <a:pPr lvl="3"/>
            <a:r>
              <a:rPr lang="en-US" dirty="0" err="1" smtClean="0"/>
              <a:t>blended_color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blend_colors</a:t>
            </a:r>
            <a:r>
              <a:rPr lang="en-US" dirty="0"/>
              <a:t>(color1, color2) </a:t>
            </a:r>
            <a:endParaRPr lang="en-US" dirty="0" smtClean="0"/>
          </a:p>
          <a:p>
            <a:pPr lvl="3"/>
            <a:r>
              <a:rPr lang="en-US" dirty="0" smtClean="0"/>
              <a:t>print(bin(</a:t>
            </a:r>
            <a:r>
              <a:rPr lang="en-US" dirty="0" err="1" smtClean="0"/>
              <a:t>blended_color</a:t>
            </a:r>
            <a:r>
              <a:rPr lang="en-US" dirty="0"/>
              <a:t>)) # Output: </a:t>
            </a:r>
            <a:r>
              <a:rPr lang="en-US" dirty="0" smtClean="0"/>
              <a:t>0b11111111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972188" y="115348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4400" b="1" dirty="0"/>
              <a:t>Real Case Applications:</a:t>
            </a:r>
            <a:endParaRPr lang="en-US" sz="44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8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74172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33010" y="107327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4400" b="1" dirty="0"/>
              <a:t>Real Case Applications:</a:t>
            </a:r>
            <a:endParaRPr lang="en-US" sz="44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TextBox 6"/>
          <p:cNvSpPr txBox="1"/>
          <p:nvPr/>
        </p:nvSpPr>
        <p:spPr>
          <a:xfrm>
            <a:off x="4852737" y="1491916"/>
            <a:ext cx="9200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Network Programming:</a:t>
            </a:r>
            <a:endParaRPr lang="en-US" dirty="0"/>
          </a:p>
          <a:p>
            <a:pPr lvl="1"/>
            <a:r>
              <a:rPr lang="en-US" dirty="0"/>
              <a:t>Bitwise operations are used in networking to manipulate and analyze network protocols at the binary level. For example, in </a:t>
            </a:r>
            <a:r>
              <a:rPr lang="en-US" dirty="0" err="1"/>
              <a:t>subnetting</a:t>
            </a:r>
            <a:r>
              <a:rPr lang="en-US" dirty="0"/>
              <a:t> and IP address </a:t>
            </a:r>
            <a:r>
              <a:rPr lang="en-US" dirty="0" smtClean="0"/>
              <a:t>manipulation, </a:t>
            </a:r>
            <a:r>
              <a:rPr lang="en-US" dirty="0"/>
              <a:t>Check if a specific flag is set in a network packet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File Compression:</a:t>
            </a:r>
            <a:endParaRPr lang="en-US" dirty="0"/>
          </a:p>
          <a:p>
            <a:pPr lvl="1"/>
            <a:r>
              <a:rPr lang="en-US" dirty="0"/>
              <a:t>Bitwise operations are utilized in file compression algorithms, where individual bits are manipulated to represent patterns and compress data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Embedded Systems:</a:t>
            </a:r>
            <a:endParaRPr lang="en-US" dirty="0"/>
          </a:p>
          <a:p>
            <a:pPr lvl="1"/>
            <a:r>
              <a:rPr lang="en-US" dirty="0"/>
              <a:t>In embedded systems programming, where resources are often limited, bitwise operations can be used to efficiently control hardware registers and manage memory.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2126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Examples of Bit Manipulation in Coding Challenges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5081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0722" y="3549848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584496"/>
            <a:ext cx="4175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of Bitwise Operations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how bitwise operations can be applied to solve common coding problems such as GCD calculations and power sets.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33199" y="52604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5482" y="5302091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555313" y="5336738"/>
            <a:ext cx="3649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Exploring Problem Scenarios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555313" y="59060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 into real-world problem scenarios where bit manipulation techniques can be effectively employed.</a:t>
            </a:r>
            <a:endParaRPr lang="en-US" sz="17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02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523774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5804181" y="1246016"/>
            <a:ext cx="328384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latin typeface="Söhne"/>
              </a:rPr>
              <a:t>Swapping </a:t>
            </a:r>
            <a:r>
              <a:rPr lang="en-IN" b="1" dirty="0">
                <a:latin typeface="Söhne"/>
              </a:rPr>
              <a:t>Two Variables</a:t>
            </a:r>
            <a:r>
              <a:rPr lang="en-IN" b="1" dirty="0" smtClean="0">
                <a:latin typeface="Söhne"/>
              </a:rPr>
              <a:t>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void </a:t>
            </a:r>
            <a:r>
              <a:rPr lang="en-US" dirty="0">
                <a:latin typeface="Söhne"/>
              </a:rPr>
              <a:t>swap(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*a,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*b)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02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523774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5804181" y="1246016"/>
            <a:ext cx="328384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>
                <a:latin typeface="Söhne"/>
              </a:rPr>
              <a:t>Swapping </a:t>
            </a:r>
            <a:r>
              <a:rPr lang="en-IN" b="1" dirty="0">
                <a:latin typeface="Söhne"/>
              </a:rPr>
              <a:t>Two Variables</a:t>
            </a:r>
            <a:r>
              <a:rPr lang="en-IN" b="1" dirty="0" smtClean="0">
                <a:latin typeface="Söhne"/>
              </a:rPr>
              <a:t>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void </a:t>
            </a:r>
            <a:r>
              <a:rPr lang="en-US" dirty="0">
                <a:latin typeface="Söhne"/>
              </a:rPr>
              <a:t>swap(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*a,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*b) {</a:t>
            </a:r>
          </a:p>
          <a:p>
            <a:pPr lvl="1"/>
            <a:r>
              <a:rPr lang="en-US" dirty="0">
                <a:latin typeface="Söhne"/>
              </a:rPr>
              <a:t>    *a ^= *b;</a:t>
            </a:r>
          </a:p>
          <a:p>
            <a:pPr lvl="1"/>
            <a:r>
              <a:rPr lang="en-US" dirty="0">
                <a:latin typeface="Söhne"/>
              </a:rPr>
              <a:t>    *b ^= *a;</a:t>
            </a:r>
          </a:p>
          <a:p>
            <a:pPr lvl="1"/>
            <a:r>
              <a:rPr lang="en-US" dirty="0">
                <a:latin typeface="Söhne"/>
              </a:rPr>
              <a:t>    *a ^= *b;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804737" y="1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3595819" y="1226857"/>
            <a:ext cx="43268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 Check if a Number is Power of 2: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is_power_of_two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 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dirty="0"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6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804737" y="1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3595819" y="1226857"/>
            <a:ext cx="48974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 Check if a Number is Power of 2: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is_power_of_two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 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	return (x != 0) &amp;&amp; ((x &amp; (x - 1)) == 0);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dirty="0"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91887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6339019" y="1226857"/>
            <a:ext cx="409599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 Count Set Bits (Hamming Weight):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count_set_bits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5815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6259" y="719550"/>
            <a:ext cx="9182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Algorithmic Thinking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96259" y="19207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73782" y="1962443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618373" y="1997090"/>
            <a:ext cx="4686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Problem-Solving Skills</a:t>
            </a:r>
          </a:p>
        </p:txBody>
      </p:sp>
      <p:sp>
        <p:nvSpPr>
          <p:cNvPr id="9" name="Text 6"/>
          <p:cNvSpPr/>
          <p:nvPr/>
        </p:nvSpPr>
        <p:spPr>
          <a:xfrm>
            <a:off x="1618373" y="25664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why problem-solving skills are crucial in coding interviews and how they contribute to better algorithmic thinking.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96259" y="36730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58542" y="371468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618373" y="3749333"/>
            <a:ext cx="5509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Time and Space Complexity</a:t>
            </a:r>
          </a:p>
        </p:txBody>
      </p:sp>
      <p:sp>
        <p:nvSpPr>
          <p:cNvPr id="13" name="Text 10"/>
          <p:cNvSpPr/>
          <p:nvPr/>
        </p:nvSpPr>
        <p:spPr>
          <a:xfrm>
            <a:off x="1618373" y="43186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a solid understanding of time and space complexity and how it affects the efficiency of algorithms.</a:t>
            </a:r>
            <a:endParaRPr lang="en-US" sz="1750" dirty="0"/>
          </a:p>
        </p:txBody>
      </p:sp>
      <p:sp>
        <p:nvSpPr>
          <p:cNvPr id="14" name="Shape 7"/>
          <p:cNvSpPr/>
          <p:nvPr/>
        </p:nvSpPr>
        <p:spPr>
          <a:xfrm>
            <a:off x="933044" y="53599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5" name="Text 9"/>
          <p:cNvSpPr/>
          <p:nvPr/>
        </p:nvSpPr>
        <p:spPr>
          <a:xfrm>
            <a:off x="1655158" y="5436240"/>
            <a:ext cx="5509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Various Errors</a:t>
            </a:r>
          </a:p>
        </p:txBody>
      </p:sp>
      <p:sp>
        <p:nvSpPr>
          <p:cNvPr id="16" name="Text 10"/>
          <p:cNvSpPr/>
          <p:nvPr/>
        </p:nvSpPr>
        <p:spPr>
          <a:xfrm>
            <a:off x="1655158" y="600559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Identification of programming errors, its significance, and the handling mechanism is important.</a:t>
            </a:r>
            <a:endParaRPr lang="en-US" sz="1750" dirty="0"/>
          </a:p>
        </p:txBody>
      </p:sp>
      <p:sp>
        <p:nvSpPr>
          <p:cNvPr id="17" name="Text 8"/>
          <p:cNvSpPr/>
          <p:nvPr/>
        </p:nvSpPr>
        <p:spPr>
          <a:xfrm>
            <a:off x="1095385" y="540159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 smtClean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91887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6339019" y="1226857"/>
            <a:ext cx="409599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3. Count Set Bits (Hamming Weight):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count_set_bits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count = 0;</a:t>
            </a:r>
          </a:p>
          <a:p>
            <a:pPr lvl="1"/>
            <a:r>
              <a:rPr lang="en-US" dirty="0">
                <a:latin typeface="Söhne"/>
              </a:rPr>
              <a:t>    while (n)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    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    count += n &amp; 1;</a:t>
            </a:r>
          </a:p>
          <a:p>
            <a:pPr lvl="1"/>
            <a:r>
              <a:rPr lang="en-US" dirty="0">
                <a:latin typeface="Söhne"/>
              </a:rPr>
              <a:t>        n &gt;&gt;= 1;</a:t>
            </a:r>
          </a:p>
          <a:p>
            <a:pPr lvl="1"/>
            <a:r>
              <a:rPr lang="en-US" dirty="0">
                <a:latin typeface="Söhne"/>
              </a:rPr>
              <a:t>    </a:t>
            </a:r>
            <a:r>
              <a:rPr lang="en-US" dirty="0" smtClean="0">
                <a:latin typeface="Söhne"/>
              </a:rPr>
              <a:t> }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return count;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804737" y="1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3595819" y="1226857"/>
            <a:ext cx="560922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4.  Toggle n</a:t>
            </a:r>
            <a:r>
              <a:rPr lang="en-IN" b="1" baseline="30000" dirty="0" smtClean="0"/>
              <a:t>th</a:t>
            </a:r>
            <a:r>
              <a:rPr lang="en-IN" b="1" dirty="0" smtClean="0"/>
              <a:t> </a:t>
            </a:r>
            <a:r>
              <a:rPr lang="en-IN" b="1" dirty="0"/>
              <a:t>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toggle_nth_bit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1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804737" y="1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3595819" y="1226857"/>
            <a:ext cx="56092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4.  Toggle n</a:t>
            </a:r>
            <a:r>
              <a:rPr lang="en-IN" b="1" baseline="30000" dirty="0" smtClean="0"/>
              <a:t>th</a:t>
            </a:r>
            <a:r>
              <a:rPr lang="en-IN" b="1" dirty="0" smtClean="0"/>
              <a:t> </a:t>
            </a:r>
            <a:r>
              <a:rPr lang="en-IN" b="1" dirty="0"/>
              <a:t>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toggle_nth_bit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return x ^ (1 &lt;&lt; n);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5773584" y="942185"/>
            <a:ext cx="52886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5. Set N</a:t>
            </a:r>
            <a:r>
              <a:rPr lang="en-IN" b="1" baseline="30000" dirty="0"/>
              <a:t>th</a:t>
            </a:r>
            <a:r>
              <a:rPr lang="en-IN" b="1" dirty="0"/>
              <a:t> 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set_nth_bit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7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5773584" y="942185"/>
            <a:ext cx="52886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5. Set N</a:t>
            </a:r>
            <a:r>
              <a:rPr lang="en-IN" b="1" baseline="30000" dirty="0"/>
              <a:t>th</a:t>
            </a:r>
            <a:r>
              <a:rPr lang="en-IN" b="1" dirty="0"/>
              <a:t> 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set_nth_bit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return x | (1 &lt;&lt; n);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Rectangle 4"/>
          <p:cNvSpPr/>
          <p:nvPr/>
        </p:nvSpPr>
        <p:spPr>
          <a:xfrm>
            <a:off x="5773584" y="3357613"/>
            <a:ext cx="54809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6</a:t>
            </a:r>
            <a:r>
              <a:rPr lang="en-IN" b="1" dirty="0" smtClean="0"/>
              <a:t>. Clear </a:t>
            </a:r>
            <a:r>
              <a:rPr lang="en-IN" b="1" dirty="0"/>
              <a:t>N</a:t>
            </a:r>
            <a:r>
              <a:rPr lang="en-IN" b="1" baseline="30000" dirty="0"/>
              <a:t>th</a:t>
            </a:r>
            <a:r>
              <a:rPr lang="en-IN" b="1" dirty="0"/>
              <a:t> 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clear_nth_bit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Rectangle 4"/>
          <p:cNvSpPr/>
          <p:nvPr/>
        </p:nvSpPr>
        <p:spPr>
          <a:xfrm>
            <a:off x="5773584" y="3357613"/>
            <a:ext cx="548098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6</a:t>
            </a:r>
            <a:r>
              <a:rPr lang="en-IN" b="1" dirty="0" smtClean="0"/>
              <a:t>. Clear </a:t>
            </a:r>
            <a:r>
              <a:rPr lang="en-IN" b="1" dirty="0"/>
              <a:t>N</a:t>
            </a:r>
            <a:r>
              <a:rPr lang="en-IN" b="1" baseline="30000" dirty="0"/>
              <a:t>th</a:t>
            </a:r>
            <a:r>
              <a:rPr lang="en-IN" b="1" dirty="0"/>
              <a:t> Bit: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clear_nth_bit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return x &amp; ~(1 &lt;&lt; n);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 5"/>
          <p:cNvSpPr/>
          <p:nvPr/>
        </p:nvSpPr>
        <p:spPr>
          <a:xfrm>
            <a:off x="5301846" y="2662857"/>
            <a:ext cx="45833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7</a:t>
            </a:r>
            <a:r>
              <a:rPr lang="en-IN" b="1" dirty="0" smtClean="0"/>
              <a:t>. </a:t>
            </a:r>
            <a:r>
              <a:rPr lang="en-US" b="1" dirty="0"/>
              <a:t>Check if N</a:t>
            </a:r>
            <a:r>
              <a:rPr lang="en-US" b="1" baseline="30000" dirty="0"/>
              <a:t>th </a:t>
            </a:r>
            <a:r>
              <a:rPr lang="en-US" b="1" dirty="0"/>
              <a:t>Bit is Set: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is_nth_bit_set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endParaRPr lang="en-US" dirty="0" smtClean="0">
              <a:latin typeface="Söhne"/>
            </a:endParaRP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4892993" y="0"/>
            <a:ext cx="7327044" cy="521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3600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Bitwise </a:t>
            </a:r>
            <a:r>
              <a:rPr lang="en-US" sz="3600" b="1" dirty="0" smtClean="0"/>
              <a:t>Programming Tips and Tricks:</a:t>
            </a:r>
            <a:endParaRPr lang="en-US" sz="3600" dirty="0"/>
          </a:p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 5"/>
          <p:cNvSpPr/>
          <p:nvPr/>
        </p:nvSpPr>
        <p:spPr>
          <a:xfrm>
            <a:off x="5416146" y="2246070"/>
            <a:ext cx="458330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7</a:t>
            </a:r>
            <a:r>
              <a:rPr lang="en-IN" b="1" dirty="0" smtClean="0"/>
              <a:t>. </a:t>
            </a:r>
            <a:r>
              <a:rPr lang="en-US" b="1" dirty="0"/>
              <a:t>Check if N</a:t>
            </a:r>
            <a:r>
              <a:rPr lang="en-US" b="1" baseline="30000" dirty="0"/>
              <a:t>th </a:t>
            </a:r>
            <a:r>
              <a:rPr lang="en-US" b="1" dirty="0"/>
              <a:t>Bit is Set: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</a:t>
            </a:r>
            <a:r>
              <a:rPr lang="en-US" dirty="0" err="1">
                <a:latin typeface="Söhne"/>
              </a:rPr>
              <a:t>is_nth_bit_set</a:t>
            </a:r>
            <a:r>
              <a:rPr lang="en-US" dirty="0">
                <a:latin typeface="Söhne"/>
              </a:rPr>
              <a:t>(unsigned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x, </a:t>
            </a:r>
            <a:r>
              <a:rPr lang="en-US" dirty="0" err="1">
                <a:latin typeface="Söhne"/>
              </a:rPr>
              <a:t>int</a:t>
            </a:r>
            <a:r>
              <a:rPr lang="en-US" dirty="0">
                <a:latin typeface="Söhne"/>
              </a:rPr>
              <a:t> n) </a:t>
            </a:r>
            <a:endParaRPr lang="en-US" dirty="0" smtClean="0">
              <a:latin typeface="Söhne"/>
            </a:endParaRPr>
          </a:p>
          <a:p>
            <a:pPr lvl="1"/>
            <a:r>
              <a:rPr lang="en-US" dirty="0" smtClean="0">
                <a:latin typeface="Söhne"/>
              </a:rPr>
              <a:t>{</a:t>
            </a:r>
            <a:endParaRPr lang="en-US" dirty="0">
              <a:latin typeface="Söhne"/>
            </a:endParaRPr>
          </a:p>
          <a:p>
            <a:pPr lvl="1"/>
            <a:r>
              <a:rPr lang="en-US" dirty="0">
                <a:latin typeface="Söhne"/>
              </a:rPr>
              <a:t>    return (x &gt;&gt; n) &amp; 1;</a:t>
            </a:r>
          </a:p>
          <a:p>
            <a:pPr lvl="1"/>
            <a:r>
              <a:rPr lang="en-US" dirty="0">
                <a:latin typeface="Söhne"/>
              </a:rPr>
              <a:t>}</a:t>
            </a:r>
            <a:endParaRPr lang="en-IN" i="0" dirty="0">
              <a:effectLst/>
              <a:latin typeface="Söhn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346547" y="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</a:rPr>
              <a:t>Hands-on Practice</a:t>
            </a: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1303848" y="1038272"/>
            <a:ext cx="919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42424"/>
                </a:solidFill>
                <a:latin typeface="source-serif-pro"/>
              </a:rPr>
              <a:t>Question: Write </a:t>
            </a:r>
            <a:r>
              <a:rPr lang="en-US" i="1" dirty="0">
                <a:solidFill>
                  <a:srgbClr val="242424"/>
                </a:solidFill>
                <a:latin typeface="source-serif-pro"/>
              </a:rPr>
              <a:t>a function </a:t>
            </a:r>
            <a:r>
              <a:rPr lang="en-US" b="1" i="1" dirty="0" smtClean="0">
                <a:solidFill>
                  <a:srgbClr val="242424"/>
                </a:solidFill>
                <a:latin typeface="source-serif-pro"/>
              </a:rPr>
              <a:t>to add two numbers without using arithmetic + or – operator.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64631" y="1822194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242424"/>
              </a:solidFill>
              <a:latin typeface="source-serif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42424"/>
                </a:solidFill>
                <a:latin typeface="source-serif-pro"/>
              </a:rPr>
              <a:t>Approach?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242424"/>
              </a:solidFill>
              <a:latin typeface="source-serif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42424"/>
                </a:solidFill>
                <a:latin typeface="source-serif-pro"/>
              </a:rPr>
              <a:t>Running Time and Space requirement?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155" y="3642428"/>
            <a:ext cx="4227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7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0124" y="1604803"/>
            <a:ext cx="84503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b="1" dirty="0" smtClean="0"/>
              <a:t>To </a:t>
            </a:r>
            <a:r>
              <a:rPr lang="en-US" sz="2400" b="1" dirty="0"/>
              <a:t>go from city “A” to city “B</a:t>
            </a:r>
            <a:r>
              <a:rPr lang="en-US" sz="2400" b="1" dirty="0" smtClean="0"/>
              <a:t>”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Options: by </a:t>
            </a:r>
            <a:r>
              <a:rPr lang="en-US" sz="2400" dirty="0"/>
              <a:t>flight, by bus, by train and also by bicycle.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Depending </a:t>
            </a:r>
            <a:r>
              <a:rPr lang="en-US" sz="2400" dirty="0"/>
              <a:t>on the availability and convenience, we choose the one that suits us.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Similarly</a:t>
            </a:r>
            <a:r>
              <a:rPr lang="en-US" sz="2400" dirty="0"/>
              <a:t>, in computer science, </a:t>
            </a:r>
            <a:r>
              <a:rPr lang="en-US" sz="2400" dirty="0" smtClean="0"/>
              <a:t>a </a:t>
            </a:r>
            <a:r>
              <a:rPr lang="en-US" sz="2400" b="1" dirty="0"/>
              <a:t>sorting problem </a:t>
            </a:r>
            <a:r>
              <a:rPr lang="en-US" sz="2400" dirty="0"/>
              <a:t>has many algorithms, like insertion sort, selection sort, quick sort and many </a:t>
            </a:r>
            <a:r>
              <a:rPr lang="en-US" sz="2400" dirty="0" smtClean="0"/>
              <a:t>more. </a:t>
            </a:r>
          </a:p>
          <a:p>
            <a:endParaRPr lang="en-US" sz="2400" dirty="0"/>
          </a:p>
          <a:p>
            <a:r>
              <a:rPr lang="en-US" sz="2400" dirty="0" smtClean="0"/>
              <a:t>Algorithm </a:t>
            </a:r>
            <a:r>
              <a:rPr lang="en-US" sz="2400" dirty="0"/>
              <a:t>analysis helps us to determine which algorithm is most efficient in terms of time and space consumed</a:t>
            </a:r>
            <a:r>
              <a:rPr lang="en-US" sz="2400" dirty="0" smtClean="0"/>
              <a:t>.</a:t>
            </a:r>
          </a:p>
        </p:txBody>
      </p:sp>
      <p:sp>
        <p:nvSpPr>
          <p:cNvPr id="4" name="Text 5"/>
          <p:cNvSpPr/>
          <p:nvPr/>
        </p:nvSpPr>
        <p:spPr>
          <a:xfrm>
            <a:off x="2868354" y="567683"/>
            <a:ext cx="4686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Problem-Solving Skills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21772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1346547" y="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</a:rPr>
              <a:t>Hands-on Practice</a:t>
            </a:r>
            <a:endParaRPr lang="en-US" sz="4374" dirty="0"/>
          </a:p>
        </p:txBody>
      </p:sp>
      <p:sp>
        <p:nvSpPr>
          <p:cNvPr id="4" name="Rectangle 3"/>
          <p:cNvSpPr/>
          <p:nvPr/>
        </p:nvSpPr>
        <p:spPr>
          <a:xfrm>
            <a:off x="1303848" y="1038272"/>
            <a:ext cx="9195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242424"/>
                </a:solidFill>
                <a:latin typeface="source-serif-pro"/>
              </a:rPr>
              <a:t>Question: Write </a:t>
            </a:r>
            <a:r>
              <a:rPr lang="en-US" i="1" dirty="0">
                <a:solidFill>
                  <a:srgbClr val="242424"/>
                </a:solidFill>
                <a:latin typeface="source-serif-pro"/>
              </a:rPr>
              <a:t>a function </a:t>
            </a:r>
            <a:r>
              <a:rPr lang="en-US" b="1" i="1" dirty="0" smtClean="0">
                <a:solidFill>
                  <a:srgbClr val="242424"/>
                </a:solidFill>
                <a:latin typeface="source-serif-pro"/>
              </a:rPr>
              <a:t>to add two numbers without using arithmetic + or – operator.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64631" y="1822194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242424"/>
              </a:solidFill>
              <a:latin typeface="source-serif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42424"/>
                </a:solidFill>
                <a:latin typeface="source-serif-pro"/>
              </a:rPr>
              <a:t>Approach?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solidFill>
                <a:srgbClr val="242424"/>
              </a:solidFill>
              <a:latin typeface="source-serif-pr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solidFill>
                  <a:srgbClr val="242424"/>
                </a:solidFill>
                <a:latin typeface="source-serif-pro"/>
              </a:rPr>
              <a:t>Running Time and Space requirement?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8155" y="3642428"/>
            <a:ext cx="4227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 {</a:t>
            </a:r>
          </a:p>
          <a:p>
            <a:r>
              <a:rPr lang="en-US" dirty="0"/>
              <a:t>    while (b != 0)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carry = a &amp; b;</a:t>
            </a:r>
          </a:p>
          <a:p>
            <a:r>
              <a:rPr lang="en-US" dirty="0"/>
              <a:t>        a = a ^ b;</a:t>
            </a:r>
          </a:p>
          <a:p>
            <a:r>
              <a:rPr lang="en-US" dirty="0"/>
              <a:t>        b = carry &lt;&lt;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a;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174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160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</a:rPr>
              <a:t>Hands-on Practice</a:t>
            </a:r>
            <a:endParaRPr lang="en-US" sz="4374" dirty="0"/>
          </a:p>
        </p:txBody>
      </p:sp>
      <p:sp>
        <p:nvSpPr>
          <p:cNvPr id="9" name="TextBox 8"/>
          <p:cNvSpPr txBox="1"/>
          <p:nvPr/>
        </p:nvSpPr>
        <p:spPr>
          <a:xfrm flipV="1">
            <a:off x="3936481" y="2654966"/>
            <a:ext cx="74301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99563" y="1089504"/>
            <a:ext cx="9514702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 smtClean="0">
                <a:solidFill>
                  <a:srgbClr val="242424"/>
                </a:solidFill>
                <a:latin typeface="source-serif-pro"/>
              </a:rPr>
              <a:t>Question</a:t>
            </a: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: Let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non-empty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array of integers ARR is given where every element</a:t>
            </a:r>
            <a:r>
              <a:rPr kumimoji="0" lang="en-US" altLang="en-US" sz="1500" b="0" i="1" u="none" strike="noStrike" cap="none" normalizeH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appears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twice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except for one.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Find that single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	ARR: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5, 4, 2,</a:t>
            </a:r>
            <a:r>
              <a:rPr kumimoji="0" lang="en-US" altLang="en-US" sz="1500" b="0" i="1" u="none" strike="noStrike" cap="none" normalizeH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5, 4</a:t>
            </a: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	Output: 2</a:t>
            </a: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Approach?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Running Time and Space requirement?</a:t>
            </a: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2865" y="4040659"/>
            <a:ext cx="364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singleNumber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1174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1160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</a:rPr>
              <a:t>Hands-on Practice</a:t>
            </a:r>
            <a:endParaRPr lang="en-US" sz="4374" dirty="0"/>
          </a:p>
        </p:txBody>
      </p:sp>
      <p:sp>
        <p:nvSpPr>
          <p:cNvPr id="9" name="TextBox 8"/>
          <p:cNvSpPr txBox="1"/>
          <p:nvPr/>
        </p:nvSpPr>
        <p:spPr>
          <a:xfrm flipV="1">
            <a:off x="3936481" y="2654966"/>
            <a:ext cx="74301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99563" y="1089504"/>
            <a:ext cx="9514702" cy="29084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 smtClean="0">
                <a:solidFill>
                  <a:srgbClr val="242424"/>
                </a:solidFill>
                <a:latin typeface="source-serif-pro"/>
              </a:rPr>
              <a:t>Question</a:t>
            </a: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: Let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non-empty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array of integers ARR is given where every element</a:t>
            </a:r>
            <a:r>
              <a:rPr kumimoji="0" lang="en-US" altLang="en-US" sz="1500" b="0" i="1" u="none" strike="noStrike" cap="none" normalizeH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appears 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twice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except for one.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Find that single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	ARR: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5, 4, 2,</a:t>
            </a:r>
            <a:r>
              <a:rPr kumimoji="0" lang="en-US" altLang="en-US" sz="1500" b="0" i="1" u="none" strike="noStrike" cap="none" normalizeH="0" dirty="0" smtClean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5, 4</a:t>
            </a: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	Output: 2</a:t>
            </a: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Approach?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i="1" dirty="0" smtClean="0">
                <a:solidFill>
                  <a:srgbClr val="242424"/>
                </a:solidFill>
                <a:latin typeface="source-serif-pro"/>
              </a:rPr>
              <a:t>Running Time and Space requirement?</a:t>
            </a: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1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i="1" dirty="0">
              <a:solidFill>
                <a:srgbClr val="242424"/>
              </a:solidFill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2865" y="4040659"/>
            <a:ext cx="3649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singleNumber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r>
              <a:rPr lang="en-US" dirty="0"/>
              <a:t>    let answer = 0;</a:t>
            </a:r>
          </a:p>
          <a:p>
            <a:r>
              <a:rPr lang="en-US" dirty="0"/>
              <a:t>  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answer ^= </a:t>
            </a:r>
            <a:r>
              <a:rPr lang="en-US" dirty="0" err="1"/>
              <a:t>nums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answer;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7" name="Text 9"/>
          <p:cNvSpPr/>
          <p:nvPr/>
        </p:nvSpPr>
        <p:spPr>
          <a:xfrm>
            <a:off x="2667601" y="213503"/>
            <a:ext cx="5509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Understanding Various Errors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1013930"/>
            <a:ext cx="852289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Recognizing and addressing these errors efficiently is crucial for success</a:t>
            </a:r>
            <a:r>
              <a:rPr lang="en-US" dirty="0" smtClean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IN" b="1" dirty="0" smtClean="0"/>
              <a:t>Syntax Errors - </a:t>
            </a:r>
            <a:r>
              <a:rPr lang="en-US" dirty="0"/>
              <a:t>Syntax errors can prevent the code from compiling</a:t>
            </a:r>
            <a:endParaRPr lang="en-IN" b="1" dirty="0" smtClean="0"/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IN" b="1" dirty="0"/>
              <a:t>Logical </a:t>
            </a:r>
            <a:r>
              <a:rPr lang="en-IN" b="1" dirty="0" smtClean="0"/>
              <a:t>Errors - </a:t>
            </a:r>
            <a:r>
              <a:rPr lang="en-US" dirty="0"/>
              <a:t>Logical errors result in incorrect program </a:t>
            </a:r>
            <a:r>
              <a:rPr lang="en-US" dirty="0" smtClean="0"/>
              <a:t>output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IN" b="1" dirty="0"/>
              <a:t>Runtime </a:t>
            </a:r>
            <a:r>
              <a:rPr lang="en-IN" b="1" dirty="0" smtClean="0"/>
              <a:t>Errors - </a:t>
            </a:r>
            <a:r>
              <a:rPr lang="en-US" dirty="0"/>
              <a:t>S</a:t>
            </a:r>
            <a:r>
              <a:rPr lang="en-US" dirty="0" smtClean="0"/>
              <a:t>uch </a:t>
            </a:r>
            <a:r>
              <a:rPr lang="en-US" b="1" dirty="0"/>
              <a:t>as segmentation faults </a:t>
            </a:r>
            <a:r>
              <a:rPr lang="en-US" dirty="0"/>
              <a:t>or null pointer </a:t>
            </a:r>
            <a:r>
              <a:rPr lang="en-US" dirty="0" smtClean="0"/>
              <a:t>dereferences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IN" b="1" dirty="0"/>
              <a:t>Time Limit Exceeded (TLE</a:t>
            </a:r>
            <a:r>
              <a:rPr lang="en-IN" b="1" dirty="0" smtClean="0"/>
              <a:t>) - </a:t>
            </a:r>
            <a:r>
              <a:rPr lang="en-US" dirty="0"/>
              <a:t>Exceeding the allowed execution time leads to rejection of the solution, even if it produces correct results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IN" b="1" dirty="0"/>
              <a:t>Memory Limit Exceeded (MLE</a:t>
            </a:r>
            <a:r>
              <a:rPr lang="en-IN" b="1" dirty="0" smtClean="0"/>
              <a:t>) - </a:t>
            </a:r>
            <a:r>
              <a:rPr lang="en-US" dirty="0"/>
              <a:t>If the program uses more memory than allowed, it can result in an MLE error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IN" b="1" dirty="0"/>
              <a:t>Incorrect Input </a:t>
            </a:r>
            <a:r>
              <a:rPr lang="en-IN" b="1" dirty="0" smtClean="0"/>
              <a:t>Handling - </a:t>
            </a:r>
            <a:r>
              <a:rPr lang="en-US" dirty="0"/>
              <a:t>Incorrect parsing of input can lead to incorrect results or runtime errors.</a:t>
            </a:r>
            <a:endParaRPr lang="en-IN" b="1" dirty="0"/>
          </a:p>
          <a:p>
            <a:pPr marL="342900" indent="-342900">
              <a:buFontTx/>
              <a:buAutoNum type="arabicPeriod"/>
            </a:pPr>
            <a:endParaRPr lang="en-IN" b="1" dirty="0"/>
          </a:p>
          <a:p>
            <a:pPr marL="342900" indent="-342900">
              <a:buFontTx/>
              <a:buAutoNum type="arabicPeriod"/>
            </a:pPr>
            <a:endParaRPr lang="en-IN" b="1" dirty="0"/>
          </a:p>
          <a:p>
            <a:pPr marL="342900" indent="-342900">
              <a:buFontTx/>
              <a:buAutoNum type="arabicPeriod"/>
            </a:pPr>
            <a:endParaRPr lang="en-IN" b="1" dirty="0"/>
          </a:p>
          <a:p>
            <a:pPr marL="342900" indent="-342900">
              <a:buFontTx/>
              <a:buAutoNum type="arabicPeriod"/>
            </a:pPr>
            <a:endParaRPr lang="en-IN" b="1" dirty="0"/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endParaRPr lang="en-IN" b="1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13" name="Picture 12" descr="Image result for Any questi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66" y="2790653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>
            <a:spLocks noGrp="1"/>
          </p:cNvSpPr>
          <p:nvPr/>
        </p:nvSpPr>
        <p:spPr>
          <a:xfrm>
            <a:off x="3200400" y="1854549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/>
        </p:nvSpPr>
        <p:spPr>
          <a:xfrm>
            <a:off x="10495920" y="7226243"/>
            <a:ext cx="3938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you!</a:t>
            </a:r>
            <a:endParaRPr lang="en-US" sz="4374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572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585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/>
          <p:cNvSpPr/>
          <p:nvPr/>
        </p:nvSpPr>
        <p:spPr>
          <a:xfrm>
            <a:off x="10495920" y="7226243"/>
            <a:ext cx="3938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smtClean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you!</a:t>
            </a:r>
            <a:endParaRPr lang="en-US" sz="4374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5720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7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5"/>
          <p:cNvSpPr/>
          <p:nvPr/>
        </p:nvSpPr>
        <p:spPr>
          <a:xfrm>
            <a:off x="3058853" y="229648"/>
            <a:ext cx="4686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spc="3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Problem-Solving Skills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3372" y="1097732"/>
            <a:ext cx="917665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F0F0F"/>
              </a:solidFill>
              <a:latin typeface="Söhne"/>
            </a:endParaRPr>
          </a:p>
          <a:p>
            <a:r>
              <a:rPr lang="en-US" sz="2800" b="1" dirty="0" err="1">
                <a:solidFill>
                  <a:srgbClr val="0F0F0F"/>
                </a:solidFill>
                <a:latin typeface="Söhne"/>
              </a:rPr>
              <a:t>Geeksforgeeks</a:t>
            </a:r>
            <a:r>
              <a:rPr lang="en-US" sz="2800" b="1" dirty="0">
                <a:solidFill>
                  <a:srgbClr val="0F0F0F"/>
                </a:solidFill>
                <a:latin typeface="Söhne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Söhne"/>
                <a:hlinkClick r:id="rId3"/>
              </a:rPr>
              <a:t>https://www.geeksforgeeks.org</a:t>
            </a:r>
            <a:r>
              <a:rPr lang="en-US" sz="2800" b="1" dirty="0" smtClean="0">
                <a:solidFill>
                  <a:srgbClr val="0070C0"/>
                </a:solidFill>
                <a:latin typeface="Söhne"/>
                <a:hlinkClick r:id="rId3"/>
              </a:rPr>
              <a:t>/</a:t>
            </a:r>
            <a:endParaRPr lang="en-US" sz="2800" b="1" dirty="0" smtClean="0">
              <a:solidFill>
                <a:srgbClr val="0070C0"/>
              </a:solidFill>
              <a:latin typeface="Söhne"/>
            </a:endParaRPr>
          </a:p>
          <a:p>
            <a:endParaRPr lang="en-US" sz="2800" b="1" dirty="0">
              <a:solidFill>
                <a:srgbClr val="0F0F0F"/>
              </a:solidFill>
              <a:latin typeface="Söhne"/>
            </a:endParaRPr>
          </a:p>
          <a:p>
            <a:r>
              <a:rPr lang="en-IN" sz="2800" b="1" dirty="0" err="1">
                <a:solidFill>
                  <a:srgbClr val="0F0F0F"/>
                </a:solidFill>
                <a:latin typeface="Söhne"/>
              </a:rPr>
              <a:t>Codecademy</a:t>
            </a:r>
            <a:r>
              <a:rPr lang="en-IN" sz="2800" b="1" dirty="0">
                <a:solidFill>
                  <a:srgbClr val="0F0F0F"/>
                </a:solidFill>
                <a:latin typeface="Söhne"/>
              </a:rPr>
              <a:t>: </a:t>
            </a:r>
            <a:r>
              <a:rPr lang="en-IN" sz="2800" b="1" dirty="0">
                <a:solidFill>
                  <a:srgbClr val="0070C0"/>
                </a:solidFill>
                <a:latin typeface="Söhne"/>
                <a:hlinkClick r:id="rId4"/>
              </a:rPr>
              <a:t>https://www.codecademy.com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  <a:hlinkClick r:id="rId4"/>
              </a:rPr>
              <a:t>/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</a:rPr>
              <a:t> </a:t>
            </a:r>
            <a:endParaRPr lang="en-IN" sz="2800" b="1" dirty="0">
              <a:solidFill>
                <a:srgbClr val="0070C0"/>
              </a:solidFill>
              <a:latin typeface="Söhne"/>
            </a:endParaRPr>
          </a:p>
          <a:p>
            <a:endParaRPr lang="en-IN" sz="2800" dirty="0">
              <a:solidFill>
                <a:srgbClr val="0F0F0F"/>
              </a:solidFill>
              <a:latin typeface="Söhne"/>
            </a:endParaRPr>
          </a:p>
          <a:p>
            <a:r>
              <a:rPr lang="en-IN" sz="2800" b="1" dirty="0" err="1" smtClean="0">
                <a:solidFill>
                  <a:srgbClr val="0F0F0F"/>
                </a:solidFill>
                <a:latin typeface="Söhne"/>
              </a:rPr>
              <a:t>LeetCode</a:t>
            </a:r>
            <a:r>
              <a:rPr lang="en-IN" sz="2800" b="1" dirty="0">
                <a:solidFill>
                  <a:srgbClr val="0F0F0F"/>
                </a:solidFill>
                <a:latin typeface="Söhne"/>
              </a:rPr>
              <a:t>: </a:t>
            </a:r>
            <a:r>
              <a:rPr lang="en-IN" sz="2800" b="1" dirty="0">
                <a:solidFill>
                  <a:srgbClr val="0070C0"/>
                </a:solidFill>
                <a:latin typeface="Söhne"/>
                <a:hlinkClick r:id="rId5"/>
              </a:rPr>
              <a:t>https://leetcode.com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  <a:hlinkClick r:id="rId5"/>
              </a:rPr>
              <a:t>/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</a:rPr>
              <a:t> </a:t>
            </a:r>
          </a:p>
          <a:p>
            <a:endParaRPr lang="en-IN" sz="2800" dirty="0">
              <a:solidFill>
                <a:srgbClr val="0F0F0F"/>
              </a:solidFill>
              <a:latin typeface="Söhne"/>
            </a:endParaRPr>
          </a:p>
          <a:p>
            <a:r>
              <a:rPr lang="en-IN" sz="2800" b="1" dirty="0" err="1" smtClean="0">
                <a:solidFill>
                  <a:srgbClr val="0F0F0F"/>
                </a:solidFill>
                <a:latin typeface="Söhne"/>
              </a:rPr>
              <a:t>Hackerrank</a:t>
            </a:r>
            <a:r>
              <a:rPr lang="en-IN" sz="2800" b="1" dirty="0">
                <a:solidFill>
                  <a:srgbClr val="0F0F0F"/>
                </a:solidFill>
                <a:latin typeface="Söhne"/>
              </a:rPr>
              <a:t>: </a:t>
            </a:r>
            <a:r>
              <a:rPr lang="en-IN" sz="2800" b="1" dirty="0">
                <a:solidFill>
                  <a:srgbClr val="0070C0"/>
                </a:solidFill>
                <a:latin typeface="Söhne"/>
                <a:hlinkClick r:id="rId6"/>
              </a:rPr>
              <a:t>https://www.hackerrank.com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  <a:hlinkClick r:id="rId6"/>
              </a:rPr>
              <a:t>/</a:t>
            </a:r>
            <a:endParaRPr lang="en-IN" sz="2800" b="1" dirty="0" smtClean="0">
              <a:solidFill>
                <a:srgbClr val="0070C0"/>
              </a:solidFill>
              <a:latin typeface="Söhne"/>
            </a:endParaRPr>
          </a:p>
          <a:p>
            <a:endParaRPr lang="en-US" sz="2800" b="1" dirty="0">
              <a:solidFill>
                <a:srgbClr val="0070C0"/>
              </a:solidFill>
              <a:latin typeface="Söhne"/>
            </a:endParaRPr>
          </a:p>
          <a:p>
            <a:r>
              <a:rPr lang="en-US" sz="2800" b="1" dirty="0" err="1" smtClean="0">
                <a:latin typeface="Söhne"/>
              </a:rPr>
              <a:t>CodeChef</a:t>
            </a:r>
            <a:r>
              <a:rPr lang="en-US" sz="2800" b="1" dirty="0">
                <a:latin typeface="Söhne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Söhne"/>
                <a:hlinkClick r:id="rId7"/>
              </a:rPr>
              <a:t>https://www.codechef.com</a:t>
            </a:r>
            <a:r>
              <a:rPr lang="en-US" sz="2800" b="1" dirty="0" smtClean="0">
                <a:solidFill>
                  <a:srgbClr val="0070C0"/>
                </a:solidFill>
                <a:latin typeface="Söhne"/>
                <a:hlinkClick r:id="rId7"/>
              </a:rPr>
              <a:t>/</a:t>
            </a:r>
            <a:r>
              <a:rPr lang="en-US" sz="2800" b="1" dirty="0" smtClean="0">
                <a:solidFill>
                  <a:srgbClr val="0070C0"/>
                </a:solidFill>
                <a:latin typeface="Söhne"/>
              </a:rPr>
              <a:t> </a:t>
            </a:r>
          </a:p>
          <a:p>
            <a:endParaRPr lang="en-US" sz="2800" b="1" dirty="0">
              <a:solidFill>
                <a:srgbClr val="0070C0"/>
              </a:solidFill>
              <a:latin typeface="Söhne"/>
            </a:endParaRPr>
          </a:p>
          <a:p>
            <a:r>
              <a:rPr lang="en-US" sz="2800" b="1" dirty="0" err="1" smtClean="0">
                <a:latin typeface="Söhne"/>
              </a:rPr>
              <a:t>Topcoder</a:t>
            </a:r>
            <a:r>
              <a:rPr lang="en-US" sz="2800" b="1" dirty="0">
                <a:latin typeface="Söhne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Söhne"/>
                <a:hlinkClick r:id="rId8"/>
              </a:rPr>
              <a:t>https://www.topcoder.com</a:t>
            </a:r>
            <a:r>
              <a:rPr lang="en-US" sz="2800" b="1" dirty="0" smtClean="0">
                <a:solidFill>
                  <a:srgbClr val="0070C0"/>
                </a:solidFill>
                <a:latin typeface="Söhne"/>
                <a:hlinkClick r:id="rId8"/>
              </a:rPr>
              <a:t>/</a:t>
            </a:r>
            <a:r>
              <a:rPr lang="en-US" sz="2800" b="1" dirty="0" smtClean="0">
                <a:solidFill>
                  <a:srgbClr val="0070C0"/>
                </a:solidFill>
                <a:latin typeface="Söhne"/>
              </a:rPr>
              <a:t> </a:t>
            </a:r>
            <a:endParaRPr lang="en-IN" sz="2800" b="1" dirty="0" smtClean="0">
              <a:solidFill>
                <a:srgbClr val="0070C0"/>
              </a:solidFill>
              <a:latin typeface="Söhne"/>
            </a:endParaRPr>
          </a:p>
          <a:p>
            <a:endParaRPr lang="en-IN" sz="2800" b="1" dirty="0">
              <a:solidFill>
                <a:srgbClr val="0F0F0F"/>
              </a:solidFill>
              <a:latin typeface="Söhne"/>
            </a:endParaRPr>
          </a:p>
          <a:p>
            <a:r>
              <a:rPr lang="en-IN" sz="2800" b="1" dirty="0">
                <a:solidFill>
                  <a:srgbClr val="0F0F0F"/>
                </a:solidFill>
                <a:latin typeface="Söhne"/>
              </a:rPr>
              <a:t>GitHub: </a:t>
            </a:r>
            <a:r>
              <a:rPr lang="en-IN" sz="2800" b="1" dirty="0">
                <a:solidFill>
                  <a:srgbClr val="0070C0"/>
                </a:solidFill>
                <a:latin typeface="Söhne"/>
                <a:hlinkClick r:id="rId9"/>
              </a:rPr>
              <a:t>https://github.com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  <a:hlinkClick r:id="rId9"/>
              </a:rPr>
              <a:t>/</a:t>
            </a:r>
            <a:r>
              <a:rPr lang="en-IN" sz="2800" b="1" dirty="0" smtClean="0">
                <a:solidFill>
                  <a:srgbClr val="0070C0"/>
                </a:solidFill>
                <a:latin typeface="Söhne"/>
              </a:rPr>
              <a:t> </a:t>
            </a:r>
            <a:endParaRPr lang="en-IN" sz="2800" b="1" dirty="0">
              <a:solidFill>
                <a:srgbClr val="0070C0"/>
              </a:solidFill>
              <a:latin typeface="Söhne"/>
            </a:endParaRPr>
          </a:p>
          <a:p>
            <a:endParaRPr lang="en-IN" sz="28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-56147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0057" y="568533"/>
            <a:ext cx="50297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Placement</a:t>
            </a:r>
            <a:endParaRPr lang="en-IN" sz="6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345" y="2335323"/>
            <a:ext cx="8605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Academic curriculum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Industry Demand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accent1"/>
                </a:solidFill>
              </a:rPr>
              <a:t>Fill the Gap between Academic and Industry</a:t>
            </a:r>
            <a:endParaRPr lang="en-US" sz="3600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1099" y="5182008"/>
            <a:ext cx="9703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How many of you want PLACEMENT?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What’s your strategies?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FF0000"/>
                </a:solidFill>
              </a:rPr>
              <a:t>How to compete with other students globally?</a:t>
            </a:r>
          </a:p>
        </p:txBody>
      </p:sp>
    </p:spTree>
    <p:extLst>
      <p:ext uri="{BB962C8B-B14F-4D97-AF65-F5344CB8AC3E}">
        <p14:creationId xmlns:p14="http://schemas.microsoft.com/office/powerpoint/2010/main" val="35770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5429" y="217714"/>
            <a:ext cx="197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Course Pack</a:t>
            </a:r>
            <a:endParaRPr lang="en-IN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45429" y="217714"/>
            <a:ext cx="1401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Syllabus</a:t>
            </a:r>
            <a:endParaRPr lang="en-IN" sz="28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265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67068" y="289709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Let’s discuss some problem :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4653082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Box 13"/>
          <p:cNvSpPr txBox="1"/>
          <p:nvPr/>
        </p:nvSpPr>
        <p:spPr>
          <a:xfrm>
            <a:off x="310240" y="996754"/>
            <a:ext cx="10825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Could you add two number without using + or - operator</a:t>
            </a: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Could </a:t>
            </a:r>
            <a:r>
              <a:rPr lang="en-US" sz="3200" dirty="0"/>
              <a:t>you </a:t>
            </a:r>
            <a:r>
              <a:rPr lang="en-US" sz="3200" dirty="0" smtClean="0"/>
              <a:t>divide a number by 2 without using / 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Could you </a:t>
            </a:r>
            <a:r>
              <a:rPr lang="en-US" sz="3200" dirty="0" smtClean="0"/>
              <a:t>multiply </a:t>
            </a:r>
            <a:r>
              <a:rPr lang="en-US" sz="3200" dirty="0"/>
              <a:t>a number by 2 without using </a:t>
            </a:r>
            <a:r>
              <a:rPr lang="en-US" sz="3200" dirty="0" smtClean="0"/>
              <a:t>* </a:t>
            </a:r>
            <a:r>
              <a:rPr lang="en-US" sz="3200" dirty="0"/>
              <a:t>operator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Could you check a number is even or odd without using % operator</a:t>
            </a:r>
            <a:endParaRPr lang="en-US" sz="32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4490799" y="39850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8322" y="402675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061399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Exploring Bitwise Operations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63075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 into the world of bitwise operations and unravel their potential applications in problem-solving.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5737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53082" y="577899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5813642"/>
            <a:ext cx="5402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Common Use Cases for Bitwise Operations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638299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common use cases where bitwise operations prove to be powerful tools in algorithmic thinking.</a:t>
            </a: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813102" y="1317555"/>
            <a:ext cx="9062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Bitwise manipulation involves performing operations on individual bits of binary numbers.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/>
              <a:t>computing, data is often represented in binary format, where each digit is a bit (0 or 1). Bitwise operations are low-level operations that directly manipulate </a:t>
            </a:r>
            <a:r>
              <a:rPr lang="en-US" sz="2400" dirty="0" smtClean="0"/>
              <a:t>bits.</a:t>
            </a:r>
            <a:endParaRPr lang="en-IN" sz="2400" dirty="0"/>
          </a:p>
        </p:txBody>
      </p:sp>
      <p:sp>
        <p:nvSpPr>
          <p:cNvPr id="15" name="Text 2"/>
          <p:cNvSpPr/>
          <p:nvPr/>
        </p:nvSpPr>
        <p:spPr>
          <a:xfrm>
            <a:off x="5512176" y="164910"/>
            <a:ext cx="79857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Bit Manipulation Fundamentals</a:t>
            </a:r>
            <a:endParaRPr lang="en-US" sz="4374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2999" y="10886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2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1639</Words>
  <Application>Microsoft Office PowerPoint</Application>
  <PresentationFormat>Custom</PresentationFormat>
  <Paragraphs>358</Paragraphs>
  <Slides>36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64</cp:revision>
  <dcterms:created xsi:type="dcterms:W3CDTF">2023-11-03T07:34:15Z</dcterms:created>
  <dcterms:modified xsi:type="dcterms:W3CDTF">2024-02-24T17:56:57Z</dcterms:modified>
</cp:coreProperties>
</file>