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4" r:id="rId2"/>
    <p:sldId id="326" r:id="rId3"/>
    <p:sldId id="383" r:id="rId4"/>
    <p:sldId id="382" r:id="rId5"/>
    <p:sldId id="401" r:id="rId6"/>
    <p:sldId id="384" r:id="rId7"/>
    <p:sldId id="385" r:id="rId8"/>
    <p:sldId id="386" r:id="rId9"/>
    <p:sldId id="391" r:id="rId10"/>
    <p:sldId id="390" r:id="rId11"/>
    <p:sldId id="387" r:id="rId12"/>
    <p:sldId id="398" r:id="rId13"/>
    <p:sldId id="388" r:id="rId14"/>
    <p:sldId id="394" r:id="rId15"/>
    <p:sldId id="399" r:id="rId16"/>
    <p:sldId id="400" r:id="rId17"/>
    <p:sldId id="395" r:id="rId18"/>
    <p:sldId id="397" r:id="rId19"/>
    <p:sldId id="396" r:id="rId20"/>
  </p:sldIdLst>
  <p:sldSz cx="121681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>
      <p:cViewPr varScale="1">
        <p:scale>
          <a:sx n="68" d="100"/>
          <a:sy n="68" d="100"/>
        </p:scale>
        <p:origin x="798" y="72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14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55D6-0DAF-4AE9-BB5F-BBA13474537D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6208-5073-477F-8BB4-B174B4CEE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1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10-03-2024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14" y="2130426"/>
            <a:ext cx="103429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28" y="3886200"/>
            <a:ext cx="85177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6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5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3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1936" y="274639"/>
            <a:ext cx="273784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9" y="274639"/>
            <a:ext cx="801072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4" y="274638"/>
            <a:ext cx="10656094" cy="563562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094" y="1600201"/>
            <a:ext cx="10047685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9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03" y="4406901"/>
            <a:ext cx="10342960" cy="1362075"/>
          </a:xfrm>
        </p:spPr>
        <p:txBody>
          <a:bodyPr anchor="t"/>
          <a:lstStyle>
            <a:lvl1pPr algn="l">
              <a:defRPr sz="53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03" y="2906713"/>
            <a:ext cx="10342960" cy="1500187"/>
          </a:xfrm>
        </p:spPr>
        <p:txBody>
          <a:bodyPr anchor="b"/>
          <a:lstStyle>
            <a:lvl1pPr marL="0" indent="0">
              <a:buNone/>
              <a:defRPr sz="2661">
                <a:solidFill>
                  <a:schemeClr val="tx1">
                    <a:tint val="75000"/>
                  </a:schemeClr>
                </a:solidFill>
              </a:defRPr>
            </a:lvl1pPr>
            <a:lvl2pPr marL="608396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2pPr>
            <a:lvl3pPr marL="1216792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3pPr>
            <a:lvl4pPr marL="1825188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4pPr>
            <a:lvl5pPr marL="2433584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5pPr>
            <a:lvl6pPr marL="3041980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6pPr>
            <a:lvl7pPr marL="3650376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7pPr>
            <a:lvl8pPr marL="4258772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8pPr>
            <a:lvl9pPr marL="4867168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09" y="1600201"/>
            <a:ext cx="5374283" cy="4525963"/>
          </a:xfrm>
        </p:spPr>
        <p:txBody>
          <a:bodyPr/>
          <a:lstStyle>
            <a:lvl1pPr>
              <a:defRPr sz="3726"/>
            </a:lvl1pPr>
            <a:lvl2pPr>
              <a:defRPr sz="3194"/>
            </a:lvl2pPr>
            <a:lvl3pPr>
              <a:defRPr sz="2661"/>
            </a:lvl3pPr>
            <a:lvl4pPr>
              <a:defRPr sz="2395"/>
            </a:lvl4pPr>
            <a:lvl5pPr>
              <a:defRPr sz="2395"/>
            </a:lvl5pPr>
            <a:lvl6pPr>
              <a:defRPr sz="2395"/>
            </a:lvl6pPr>
            <a:lvl7pPr>
              <a:defRPr sz="2395"/>
            </a:lvl7pPr>
            <a:lvl8pPr>
              <a:defRPr sz="2395"/>
            </a:lvl8pPr>
            <a:lvl9pPr>
              <a:defRPr sz="23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496" y="1600201"/>
            <a:ext cx="5374283" cy="4525963"/>
          </a:xfrm>
        </p:spPr>
        <p:txBody>
          <a:bodyPr/>
          <a:lstStyle>
            <a:lvl1pPr>
              <a:defRPr sz="3726"/>
            </a:lvl1pPr>
            <a:lvl2pPr>
              <a:defRPr sz="3194"/>
            </a:lvl2pPr>
            <a:lvl3pPr>
              <a:defRPr sz="2661"/>
            </a:lvl3pPr>
            <a:lvl4pPr>
              <a:defRPr sz="2395"/>
            </a:lvl4pPr>
            <a:lvl5pPr>
              <a:defRPr sz="2395"/>
            </a:lvl5pPr>
            <a:lvl6pPr>
              <a:defRPr sz="2395"/>
            </a:lvl6pPr>
            <a:lvl7pPr>
              <a:defRPr sz="2395"/>
            </a:lvl7pPr>
            <a:lvl8pPr>
              <a:defRPr sz="2395"/>
            </a:lvl8pPr>
            <a:lvl9pPr>
              <a:defRPr sz="23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10" y="1535113"/>
            <a:ext cx="5376396" cy="639762"/>
          </a:xfrm>
        </p:spPr>
        <p:txBody>
          <a:bodyPr anchor="b"/>
          <a:lstStyle>
            <a:lvl1pPr marL="0" indent="0">
              <a:buNone/>
              <a:defRPr sz="3194" b="1"/>
            </a:lvl1pPr>
            <a:lvl2pPr marL="608396" indent="0">
              <a:buNone/>
              <a:defRPr sz="2661" b="1"/>
            </a:lvl2pPr>
            <a:lvl3pPr marL="1216792" indent="0">
              <a:buNone/>
              <a:defRPr sz="2395" b="1"/>
            </a:lvl3pPr>
            <a:lvl4pPr marL="1825188" indent="0">
              <a:buNone/>
              <a:defRPr sz="2129" b="1"/>
            </a:lvl4pPr>
            <a:lvl5pPr marL="2433584" indent="0">
              <a:buNone/>
              <a:defRPr sz="2129" b="1"/>
            </a:lvl5pPr>
            <a:lvl6pPr marL="3041980" indent="0">
              <a:buNone/>
              <a:defRPr sz="2129" b="1"/>
            </a:lvl6pPr>
            <a:lvl7pPr marL="3650376" indent="0">
              <a:buNone/>
              <a:defRPr sz="2129" b="1"/>
            </a:lvl7pPr>
            <a:lvl8pPr marL="4258772" indent="0">
              <a:buNone/>
              <a:defRPr sz="2129" b="1"/>
            </a:lvl8pPr>
            <a:lvl9pPr marL="4867168" indent="0">
              <a:buNone/>
              <a:defRPr sz="21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10" y="2174875"/>
            <a:ext cx="5376396" cy="3951288"/>
          </a:xfrm>
        </p:spPr>
        <p:txBody>
          <a:bodyPr/>
          <a:lstStyle>
            <a:lvl1pPr>
              <a:defRPr sz="3194"/>
            </a:lvl1pPr>
            <a:lvl2pPr>
              <a:defRPr sz="2661"/>
            </a:lvl2pPr>
            <a:lvl3pPr>
              <a:defRPr sz="2395"/>
            </a:lvl3pPr>
            <a:lvl4pPr>
              <a:defRPr sz="2129"/>
            </a:lvl4pPr>
            <a:lvl5pPr>
              <a:defRPr sz="2129"/>
            </a:lvl5pPr>
            <a:lvl6pPr>
              <a:defRPr sz="2129"/>
            </a:lvl6pPr>
            <a:lvl7pPr>
              <a:defRPr sz="2129"/>
            </a:lvl7pPr>
            <a:lvl8pPr>
              <a:defRPr sz="2129"/>
            </a:lvl8pPr>
            <a:lvl9pPr>
              <a:defRPr sz="21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271" y="1535113"/>
            <a:ext cx="5378508" cy="639762"/>
          </a:xfrm>
        </p:spPr>
        <p:txBody>
          <a:bodyPr anchor="b"/>
          <a:lstStyle>
            <a:lvl1pPr marL="0" indent="0">
              <a:buNone/>
              <a:defRPr sz="3194" b="1"/>
            </a:lvl1pPr>
            <a:lvl2pPr marL="608396" indent="0">
              <a:buNone/>
              <a:defRPr sz="2661" b="1"/>
            </a:lvl2pPr>
            <a:lvl3pPr marL="1216792" indent="0">
              <a:buNone/>
              <a:defRPr sz="2395" b="1"/>
            </a:lvl3pPr>
            <a:lvl4pPr marL="1825188" indent="0">
              <a:buNone/>
              <a:defRPr sz="2129" b="1"/>
            </a:lvl4pPr>
            <a:lvl5pPr marL="2433584" indent="0">
              <a:buNone/>
              <a:defRPr sz="2129" b="1"/>
            </a:lvl5pPr>
            <a:lvl6pPr marL="3041980" indent="0">
              <a:buNone/>
              <a:defRPr sz="2129" b="1"/>
            </a:lvl6pPr>
            <a:lvl7pPr marL="3650376" indent="0">
              <a:buNone/>
              <a:defRPr sz="2129" b="1"/>
            </a:lvl7pPr>
            <a:lvl8pPr marL="4258772" indent="0">
              <a:buNone/>
              <a:defRPr sz="2129" b="1"/>
            </a:lvl8pPr>
            <a:lvl9pPr marL="4867168" indent="0">
              <a:buNone/>
              <a:defRPr sz="21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1271" y="2174875"/>
            <a:ext cx="5378508" cy="3951288"/>
          </a:xfrm>
        </p:spPr>
        <p:txBody>
          <a:bodyPr/>
          <a:lstStyle>
            <a:lvl1pPr>
              <a:defRPr sz="3194"/>
            </a:lvl1pPr>
            <a:lvl2pPr>
              <a:defRPr sz="2661"/>
            </a:lvl2pPr>
            <a:lvl3pPr>
              <a:defRPr sz="2395"/>
            </a:lvl3pPr>
            <a:lvl4pPr>
              <a:defRPr sz="2129"/>
            </a:lvl4pPr>
            <a:lvl5pPr>
              <a:defRPr sz="2129"/>
            </a:lvl5pPr>
            <a:lvl6pPr>
              <a:defRPr sz="2129"/>
            </a:lvl6pPr>
            <a:lvl7pPr>
              <a:defRPr sz="2129"/>
            </a:lvl7pPr>
            <a:lvl8pPr>
              <a:defRPr sz="2129"/>
            </a:lvl8pPr>
            <a:lvl9pPr>
              <a:defRPr sz="21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0" y="273050"/>
            <a:ext cx="4003250" cy="1162050"/>
          </a:xfrm>
        </p:spPr>
        <p:txBody>
          <a:bodyPr anchor="b"/>
          <a:lstStyle>
            <a:lvl1pPr algn="l">
              <a:defRPr sz="26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424" y="273051"/>
            <a:ext cx="6802355" cy="5853113"/>
          </a:xfrm>
        </p:spPr>
        <p:txBody>
          <a:bodyPr/>
          <a:lstStyle>
            <a:lvl1pPr>
              <a:defRPr sz="4258"/>
            </a:lvl1pPr>
            <a:lvl2pPr>
              <a:defRPr sz="3726"/>
            </a:lvl2pPr>
            <a:lvl3pPr>
              <a:defRPr sz="3194"/>
            </a:lvl3pPr>
            <a:lvl4pPr>
              <a:defRPr sz="2661"/>
            </a:lvl4pPr>
            <a:lvl5pPr>
              <a:defRPr sz="2661"/>
            </a:lvl5pPr>
            <a:lvl6pPr>
              <a:defRPr sz="2661"/>
            </a:lvl6pPr>
            <a:lvl7pPr>
              <a:defRPr sz="2661"/>
            </a:lvl7pPr>
            <a:lvl8pPr>
              <a:defRPr sz="2661"/>
            </a:lvl8pPr>
            <a:lvl9pPr>
              <a:defRPr sz="26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10" y="1435101"/>
            <a:ext cx="4003250" cy="4691063"/>
          </a:xfrm>
        </p:spPr>
        <p:txBody>
          <a:bodyPr/>
          <a:lstStyle>
            <a:lvl1pPr marL="0" indent="0">
              <a:buNone/>
              <a:defRPr sz="1863"/>
            </a:lvl1pPr>
            <a:lvl2pPr marL="608396" indent="0">
              <a:buNone/>
              <a:defRPr sz="1597"/>
            </a:lvl2pPr>
            <a:lvl3pPr marL="1216792" indent="0">
              <a:buNone/>
              <a:defRPr sz="1331"/>
            </a:lvl3pPr>
            <a:lvl4pPr marL="1825188" indent="0">
              <a:buNone/>
              <a:defRPr sz="1198"/>
            </a:lvl4pPr>
            <a:lvl5pPr marL="2433584" indent="0">
              <a:buNone/>
              <a:defRPr sz="1198"/>
            </a:lvl5pPr>
            <a:lvl6pPr marL="3041980" indent="0">
              <a:buNone/>
              <a:defRPr sz="1198"/>
            </a:lvl6pPr>
            <a:lvl7pPr marL="3650376" indent="0">
              <a:buNone/>
              <a:defRPr sz="1198"/>
            </a:lvl7pPr>
            <a:lvl8pPr marL="4258772" indent="0">
              <a:buNone/>
              <a:defRPr sz="1198"/>
            </a:lvl8pPr>
            <a:lvl9pPr marL="4867168" indent="0">
              <a:buNone/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50" y="4800600"/>
            <a:ext cx="7300913" cy="566738"/>
          </a:xfrm>
        </p:spPr>
        <p:txBody>
          <a:bodyPr anchor="b"/>
          <a:lstStyle>
            <a:lvl1pPr algn="l">
              <a:defRPr sz="26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050" y="612775"/>
            <a:ext cx="7300913" cy="4114800"/>
          </a:xfrm>
        </p:spPr>
        <p:txBody>
          <a:bodyPr/>
          <a:lstStyle>
            <a:lvl1pPr marL="0" indent="0">
              <a:buNone/>
              <a:defRPr sz="4258"/>
            </a:lvl1pPr>
            <a:lvl2pPr marL="608396" indent="0">
              <a:buNone/>
              <a:defRPr sz="3726"/>
            </a:lvl2pPr>
            <a:lvl3pPr marL="1216792" indent="0">
              <a:buNone/>
              <a:defRPr sz="3194"/>
            </a:lvl3pPr>
            <a:lvl4pPr marL="1825188" indent="0">
              <a:buNone/>
              <a:defRPr sz="2661"/>
            </a:lvl4pPr>
            <a:lvl5pPr marL="2433584" indent="0">
              <a:buNone/>
              <a:defRPr sz="2661"/>
            </a:lvl5pPr>
            <a:lvl6pPr marL="3041980" indent="0">
              <a:buNone/>
              <a:defRPr sz="2661"/>
            </a:lvl6pPr>
            <a:lvl7pPr marL="3650376" indent="0">
              <a:buNone/>
              <a:defRPr sz="2661"/>
            </a:lvl7pPr>
            <a:lvl8pPr marL="4258772" indent="0">
              <a:buNone/>
              <a:defRPr sz="2661"/>
            </a:lvl8pPr>
            <a:lvl9pPr marL="4867168" indent="0">
              <a:buNone/>
              <a:defRPr sz="266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050" y="5367338"/>
            <a:ext cx="7300913" cy="804862"/>
          </a:xfrm>
        </p:spPr>
        <p:txBody>
          <a:bodyPr/>
          <a:lstStyle>
            <a:lvl1pPr marL="0" indent="0">
              <a:buNone/>
              <a:defRPr sz="1863"/>
            </a:lvl1pPr>
            <a:lvl2pPr marL="608396" indent="0">
              <a:buNone/>
              <a:defRPr sz="1597"/>
            </a:lvl2pPr>
            <a:lvl3pPr marL="1216792" indent="0">
              <a:buNone/>
              <a:defRPr sz="1331"/>
            </a:lvl3pPr>
            <a:lvl4pPr marL="1825188" indent="0">
              <a:buNone/>
              <a:defRPr sz="1198"/>
            </a:lvl4pPr>
            <a:lvl5pPr marL="2433584" indent="0">
              <a:buNone/>
              <a:defRPr sz="1198"/>
            </a:lvl5pPr>
            <a:lvl6pPr marL="3041980" indent="0">
              <a:buNone/>
              <a:defRPr sz="1198"/>
            </a:lvl6pPr>
            <a:lvl7pPr marL="3650376" indent="0">
              <a:buNone/>
              <a:defRPr sz="1198"/>
            </a:lvl7pPr>
            <a:lvl8pPr marL="4258772" indent="0">
              <a:buNone/>
              <a:defRPr sz="1198"/>
            </a:lvl8pPr>
            <a:lvl9pPr marL="4867168" indent="0">
              <a:buNone/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10" y="274638"/>
            <a:ext cx="109513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10" y="1600201"/>
            <a:ext cx="109513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09" y="6356351"/>
            <a:ext cx="2839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7464" y="6356351"/>
            <a:ext cx="3853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0535" y="6356351"/>
            <a:ext cx="2839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6792" rtl="0" eaLnBrk="1" latinLnBrk="0" hangingPunct="1">
        <a:spcBef>
          <a:spcPct val="0"/>
        </a:spcBef>
        <a:buNone/>
        <a:defRPr sz="5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297" indent="-456297" algn="l" defTabSz="1216792" rtl="0" eaLnBrk="1" latinLnBrk="0" hangingPunct="1">
        <a:spcBef>
          <a:spcPct val="20000"/>
        </a:spcBef>
        <a:buFont typeface="Arial" pitchFamily="34" charset="0"/>
        <a:buChar char="•"/>
        <a:defRPr sz="4258" kern="1200">
          <a:solidFill>
            <a:schemeClr val="tx1"/>
          </a:solidFill>
          <a:latin typeface="+mn-lt"/>
          <a:ea typeface="+mn-ea"/>
          <a:cs typeface="+mn-cs"/>
        </a:defRPr>
      </a:lvl1pPr>
      <a:lvl2pPr marL="988644" indent="-380248" algn="l" defTabSz="1216792" rtl="0" eaLnBrk="1" latinLnBrk="0" hangingPunct="1">
        <a:spcBef>
          <a:spcPct val="20000"/>
        </a:spcBef>
        <a:buFont typeface="Arial" pitchFamily="34" charset="0"/>
        <a:buChar char="–"/>
        <a:defRPr sz="3726" kern="1200">
          <a:solidFill>
            <a:schemeClr val="tx1"/>
          </a:solidFill>
          <a:latin typeface="+mn-lt"/>
          <a:ea typeface="+mn-ea"/>
          <a:cs typeface="+mn-cs"/>
        </a:defRPr>
      </a:lvl2pPr>
      <a:lvl3pPr marL="1520990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3194" kern="1200">
          <a:solidFill>
            <a:schemeClr val="tx1"/>
          </a:solidFill>
          <a:latin typeface="+mn-lt"/>
          <a:ea typeface="+mn-ea"/>
          <a:cs typeface="+mn-cs"/>
        </a:defRPr>
      </a:lvl3pPr>
      <a:lvl4pPr marL="2129386" indent="-304198" algn="l" defTabSz="1216792" rtl="0" eaLnBrk="1" latinLnBrk="0" hangingPunct="1">
        <a:spcBef>
          <a:spcPct val="20000"/>
        </a:spcBef>
        <a:buFont typeface="Arial" pitchFamily="34" charset="0"/>
        <a:buChar char="–"/>
        <a:defRPr sz="2661" kern="1200">
          <a:solidFill>
            <a:schemeClr val="tx1"/>
          </a:solidFill>
          <a:latin typeface="+mn-lt"/>
          <a:ea typeface="+mn-ea"/>
          <a:cs typeface="+mn-cs"/>
        </a:defRPr>
      </a:lvl4pPr>
      <a:lvl5pPr marL="2737782" indent="-304198" algn="l" defTabSz="1216792" rtl="0" eaLnBrk="1" latinLnBrk="0" hangingPunct="1">
        <a:spcBef>
          <a:spcPct val="20000"/>
        </a:spcBef>
        <a:buFont typeface="Arial" pitchFamily="34" charset="0"/>
        <a:buChar char="»"/>
        <a:defRPr sz="2661" kern="1200">
          <a:solidFill>
            <a:schemeClr val="tx1"/>
          </a:solidFill>
          <a:latin typeface="+mn-lt"/>
          <a:ea typeface="+mn-ea"/>
          <a:cs typeface="+mn-cs"/>
        </a:defRPr>
      </a:lvl5pPr>
      <a:lvl6pPr marL="3346178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6pPr>
      <a:lvl7pPr marL="3954574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7pPr>
      <a:lvl8pPr marL="4562970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8pPr>
      <a:lvl9pPr marL="5171366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1pPr>
      <a:lvl2pPr marL="608396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216792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825188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4pPr>
      <a:lvl5pPr marL="2433584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5pPr>
      <a:lvl6pPr marL="3041980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6pPr>
      <a:lvl7pPr marL="3650376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7pPr>
      <a:lvl8pPr marL="4258772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8pPr>
      <a:lvl9pPr marL="4867168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0385" y="220592"/>
            <a:ext cx="10742229" cy="6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593" dirty="0">
              <a:ea typeface="Arimo" charset="0"/>
              <a:cs typeface="Arimo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1502010" y="6697"/>
            <a:ext cx="10666176" cy="104319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794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sz="1796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sz="2196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Course Code : 		 Course Name: Data mining and web Algo</a:t>
            </a:r>
            <a:br>
              <a:rPr lang="en-US" altLang="zh-CN" sz="1796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lang="zh-CN" altLang="en-US" sz="1796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8808" y="2463939"/>
            <a:ext cx="9794482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4" dirty="0">
                <a:solidFill>
                  <a:srgbClr val="FF0000"/>
                </a:solidFill>
                <a:cs typeface="Calibri"/>
              </a:rPr>
              <a:t>Unit – 1</a:t>
            </a:r>
          </a:p>
          <a:p>
            <a:pPr algn="ctr"/>
            <a:r>
              <a:rPr lang="en-US" sz="3194" dirty="0">
                <a:solidFill>
                  <a:srgbClr val="0070C0"/>
                </a:solidFill>
                <a:cs typeface="Calibri"/>
              </a:rPr>
              <a:t>Data Mining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30256"/>
            <a:ext cx="12168185" cy="400997"/>
          </a:xfrm>
          <a:prstGeom prst="rect">
            <a:avLst/>
          </a:prstGeom>
          <a:solidFill>
            <a:srgbClr val="C00000"/>
          </a:solidFill>
        </p:spPr>
        <p:txBody>
          <a:bodyPr lIns="91261" tIns="45631" rIns="91261" bIns="45631" anchor="t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395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      Faculty Name: Mr. Soumalya </a:t>
            </a:r>
            <a:r>
              <a:rPr lang="en-IN" altLang="zh-CN" sz="2395" b="1" dirty="0" err="1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Ghosh</a:t>
            </a:r>
            <a:r>
              <a:rPr lang="en-IN" altLang="zh-CN" sz="2395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                     Program Name: </a:t>
            </a:r>
            <a:r>
              <a:rPr lang="en-IN" altLang="zh-CN" sz="2395" b="1" dirty="0" err="1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B.Tech</a:t>
            </a:r>
            <a:r>
              <a:rPr lang="en-IN" altLang="zh-CN" sz="2395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CSE    		     		</a:t>
            </a:r>
            <a:endParaRPr lang="zh-CN" altLang="en-US" sz="2395" b="1" dirty="0">
              <a:solidFill>
                <a:schemeClr val="bg1"/>
              </a:solidFill>
              <a:latin typeface="Tinos"/>
              <a:ea typeface="等线 Light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en-IN" altLang="zh-CN" sz="2395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302"/>
            <a:ext cx="1502010" cy="1021588"/>
          </a:xfrm>
          <a:prstGeom prst="rect">
            <a:avLst/>
          </a:prstGeom>
        </p:spPr>
      </p:pic>
    </p:spTree>
  </p:cSld>
  <p:clrMapOvr>
    <a:masterClrMapping/>
  </p:clrMapOvr>
  <p:transition advTm="681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ED06-6C13-9671-3B47-475102A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KDD and Data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98C0-11A2-D53B-6CF3-4354BB2E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the two terms KDD and Data Mining are heavily used interchangeably, they refer to two related yet slightly different concepts.</a:t>
            </a:r>
          </a:p>
          <a:p>
            <a:endParaRPr lang="en-US" dirty="0"/>
          </a:p>
          <a:p>
            <a:r>
              <a:rPr lang="en-US" dirty="0"/>
              <a:t>KDD is the overall process of extracting knowledge from data, while Data Mining is a step inside the KDD process, which deals with identifying patterns in data.</a:t>
            </a:r>
          </a:p>
          <a:p>
            <a:endParaRPr lang="en-US" dirty="0"/>
          </a:p>
          <a:p>
            <a:r>
              <a:rPr lang="en-US" dirty="0"/>
              <a:t>And Data Mining is only the application of a specific algorithm based on the overall goal of the KDD process.</a:t>
            </a:r>
          </a:p>
          <a:p>
            <a:endParaRPr lang="en-US" dirty="0"/>
          </a:p>
          <a:p>
            <a:r>
              <a:rPr lang="en-US" dirty="0"/>
              <a:t>KDD is an iterative process where evaluation measures can be enhanced, mining can be refined, and new data can be integrated and transformed to get different and more appropriate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64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AD16-DA34-7E34-AB29-94CC8047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B39-7E3C-53DD-37C8-79AEDFCB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Business Intelligence </a:t>
            </a:r>
            <a:endParaRPr lang="en-IN" dirty="0"/>
          </a:p>
        </p:txBody>
      </p:sp>
      <p:sp>
        <p:nvSpPr>
          <p:cNvPr id="44" name="AutoShape 1027">
            <a:extLst>
              <a:ext uri="{FF2B5EF4-FFF2-40B4-BE49-F238E27FC236}">
                <a16:creationId xmlns:a16="http://schemas.microsoft.com/office/drawing/2014/main" id="{32F7A272-0A6D-0B0D-717C-444BFD61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694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" name="Line 1028">
            <a:extLst>
              <a:ext uri="{FF2B5EF4-FFF2-40B4-BE49-F238E27FC236}">
                <a16:creationId xmlns:a16="http://schemas.microsoft.com/office/drawing/2014/main" id="{2631A794-0CEA-3C14-80F6-218D9E6C8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894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Line 1029">
            <a:extLst>
              <a:ext uri="{FF2B5EF4-FFF2-40B4-BE49-F238E27FC236}">
                <a16:creationId xmlns:a16="http://schemas.microsoft.com/office/drawing/2014/main" id="{E5CD447B-F057-BE9D-4709-E4538BE17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094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Line 1030">
            <a:extLst>
              <a:ext uri="{FF2B5EF4-FFF2-40B4-BE49-F238E27FC236}">
                <a16:creationId xmlns:a16="http://schemas.microsoft.com/office/drawing/2014/main" id="{8FD52F96-CE32-9501-2505-B00215359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494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Line 1031">
            <a:extLst>
              <a:ext uri="{FF2B5EF4-FFF2-40B4-BE49-F238E27FC236}">
                <a16:creationId xmlns:a16="http://schemas.microsoft.com/office/drawing/2014/main" id="{77F743E9-3EBB-D64C-1321-6E35E184D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094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Line 1032">
            <a:extLst>
              <a:ext uri="{FF2B5EF4-FFF2-40B4-BE49-F238E27FC236}">
                <a16:creationId xmlns:a16="http://schemas.microsoft.com/office/drawing/2014/main" id="{6E3033F8-1334-985D-85F6-9B27CA437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9694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Line 1033">
            <a:extLst>
              <a:ext uri="{FF2B5EF4-FFF2-40B4-BE49-F238E27FC236}">
                <a16:creationId xmlns:a16="http://schemas.microsoft.com/office/drawing/2014/main" id="{1466329A-9507-121D-ED77-961DB5EEE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4094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Line 1034">
            <a:extLst>
              <a:ext uri="{FF2B5EF4-FFF2-40B4-BE49-F238E27FC236}">
                <a16:creationId xmlns:a16="http://schemas.microsoft.com/office/drawing/2014/main" id="{B8F0B97D-6E6C-984E-9716-6030700FE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79894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Text Box 1035">
            <a:extLst>
              <a:ext uri="{FF2B5EF4-FFF2-40B4-BE49-F238E27FC236}">
                <a16:creationId xmlns:a16="http://schemas.microsoft.com/office/drawing/2014/main" id="{2364271A-0582-D247-8603-B222FAD0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419" y="1509713"/>
            <a:ext cx="1920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dirty="0">
                <a:latin typeface="Times New Roman" panose="02020603050405020304" pitchFamily="18" charset="0"/>
              </a:rPr>
              <a:t>Increasing potential</a:t>
            </a:r>
          </a:p>
          <a:p>
            <a:pPr eaLnBrk="0" hangingPunct="0"/>
            <a:r>
              <a:rPr lang="en-US" altLang="en-US" sz="1600" b="1" dirty="0">
                <a:latin typeface="Times New Roman" panose="02020603050405020304" pitchFamily="18" charset="0"/>
              </a:rPr>
              <a:t>to support</a:t>
            </a:r>
          </a:p>
          <a:p>
            <a:pPr eaLnBrk="0" hangingPunct="0"/>
            <a:r>
              <a:rPr lang="en-US" altLang="en-US" sz="1600" b="1" dirty="0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53" name="Text Box 1036">
            <a:extLst>
              <a:ext uri="{FF2B5EF4-FFF2-40B4-BE49-F238E27FC236}">
                <a16:creationId xmlns:a16="http://schemas.microsoft.com/office/drawing/2014/main" id="{80710643-4173-BC4E-F36C-C2803BB6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9282" y="1955800"/>
            <a:ext cx="1001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4" name="Text Box 1037">
            <a:extLst>
              <a:ext uri="{FF2B5EF4-FFF2-40B4-BE49-F238E27FC236}">
                <a16:creationId xmlns:a16="http://schemas.microsoft.com/office/drawing/2014/main" id="{6B81F6C1-C0B7-517E-0908-CD150C29E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57" y="2946400"/>
            <a:ext cx="952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 eaLnBrk="0" hangingPunct="0"/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55" name="Text Box 1038">
            <a:extLst>
              <a:ext uri="{FF2B5EF4-FFF2-40B4-BE49-F238E27FC236}">
                <a16:creationId xmlns:a16="http://schemas.microsoft.com/office/drawing/2014/main" id="{096D8F2B-A96B-FE9A-5D92-42380AA9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357" y="3784600"/>
            <a:ext cx="8556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 eaLnBrk="0" hangingPunct="0"/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56" name="Text Box 1039">
            <a:extLst>
              <a:ext uri="{FF2B5EF4-FFF2-40B4-BE49-F238E27FC236}">
                <a16:creationId xmlns:a16="http://schemas.microsoft.com/office/drawing/2014/main" id="{AE8516C3-4299-3E7A-FBF8-D79B5D66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3294" y="5689600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57" name="Text Box 1040">
            <a:extLst>
              <a:ext uri="{FF2B5EF4-FFF2-40B4-BE49-F238E27FC236}">
                <a16:creationId xmlns:a16="http://schemas.microsoft.com/office/drawing/2014/main" id="{68D3647E-B492-22EF-3349-EFFE0522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894" y="217805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58" name="Text Box 1041">
            <a:extLst>
              <a:ext uri="{FF2B5EF4-FFF2-40B4-BE49-F238E27FC236}">
                <a16:creationId xmlns:a16="http://schemas.microsoft.com/office/drawing/2014/main" id="{2D2DF4A8-C1CE-BAD9-23E0-B65DCF82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494" y="2992438"/>
            <a:ext cx="226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/>
              <a:t>Data Presentation</a:t>
            </a:r>
          </a:p>
        </p:txBody>
      </p:sp>
      <p:sp>
        <p:nvSpPr>
          <p:cNvPr id="59" name="Text Box 1042">
            <a:extLst>
              <a:ext uri="{FF2B5EF4-FFF2-40B4-BE49-F238E27FC236}">
                <a16:creationId xmlns:a16="http://schemas.microsoft.com/office/drawing/2014/main" id="{AD59F437-4A74-7872-C089-2116A61E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294" y="3352800"/>
            <a:ext cx="2578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60" name="Text Box 1043">
            <a:extLst>
              <a:ext uri="{FF2B5EF4-FFF2-40B4-BE49-F238E27FC236}">
                <a16:creationId xmlns:a16="http://schemas.microsoft.com/office/drawing/2014/main" id="{C9801EB1-BA2C-EC07-0B00-2AFE659B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294" y="3765550"/>
            <a:ext cx="1782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61" name="Text Box 1044">
            <a:extLst>
              <a:ext uri="{FF2B5EF4-FFF2-40B4-BE49-F238E27FC236}">
                <a16:creationId xmlns:a16="http://schemas.microsoft.com/office/drawing/2014/main" id="{0EE34232-8765-DB10-B103-7A357D471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094" y="4038600"/>
            <a:ext cx="232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62" name="Text Box 1045">
            <a:extLst>
              <a:ext uri="{FF2B5EF4-FFF2-40B4-BE49-F238E27FC236}">
                <a16:creationId xmlns:a16="http://schemas.microsoft.com/office/drawing/2014/main" id="{21661799-0C3D-5CEA-14D0-1A6132AF3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369" y="4572000"/>
            <a:ext cx="234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1800" b="1"/>
              <a:t>Data Exploration</a:t>
            </a:r>
          </a:p>
        </p:txBody>
      </p:sp>
      <p:sp>
        <p:nvSpPr>
          <p:cNvPr id="63" name="Text Box 1047">
            <a:extLst>
              <a:ext uri="{FF2B5EF4-FFF2-40B4-BE49-F238E27FC236}">
                <a16:creationId xmlns:a16="http://schemas.microsoft.com/office/drawing/2014/main" id="{6AC5774D-23CE-6393-42D5-729120C1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294" y="48768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Text Box 1048">
            <a:extLst>
              <a:ext uri="{FF2B5EF4-FFF2-40B4-BE49-F238E27FC236}">
                <a16:creationId xmlns:a16="http://schemas.microsoft.com/office/drawing/2014/main" id="{73DA6483-CED9-DB00-6D80-20EBA15E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894" y="5410200"/>
            <a:ext cx="6021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65" name="Text Box 1049">
            <a:extLst>
              <a:ext uri="{FF2B5EF4-FFF2-40B4-BE49-F238E27FC236}">
                <a16:creationId xmlns:a16="http://schemas.microsoft.com/office/drawing/2014/main" id="{F03F2C12-A6ED-C3A7-D526-FDCC00A4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094" y="5791200"/>
            <a:ext cx="169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b="1"/>
              <a:t>Data Sources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66" name="Text Box 1050">
            <a:extLst>
              <a:ext uri="{FF2B5EF4-FFF2-40B4-BE49-F238E27FC236}">
                <a16:creationId xmlns:a16="http://schemas.microsoft.com/office/drawing/2014/main" id="{2A1B3558-54B7-79CF-ED6E-6D88CAD3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494" y="6096000"/>
            <a:ext cx="711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 b="1" i="1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46690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A7D0-7FD7-ABE2-227E-9897D128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Typical Data Mining System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E9F94-FD18-9B84-6DF4-515E5D097391}"/>
              </a:ext>
            </a:extLst>
          </p:cNvPr>
          <p:cNvGrpSpPr>
            <a:grpSpLocks/>
          </p:cNvGrpSpPr>
          <p:nvPr/>
        </p:nvGrpSpPr>
        <p:grpSpPr bwMode="auto">
          <a:xfrm>
            <a:off x="4026694" y="1295400"/>
            <a:ext cx="6400800" cy="5181600"/>
            <a:chOff x="960" y="768"/>
            <a:chExt cx="4032" cy="32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708711-C752-ADA5-51D2-1DBEE47AE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28"/>
              <a:ext cx="3600" cy="2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59C055C0-1631-0F43-9126-507C7807B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28"/>
              <a:ext cx="30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data cleaning, integration, and selection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C0C470-CA94-634C-C8E7-85330BC73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360"/>
              <a:ext cx="480" cy="672"/>
              <a:chOff x="2256" y="3312"/>
              <a:chExt cx="576" cy="816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7B5694BA-0DAB-50F2-0EB3-AA4457ED3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Oval 8">
                <a:extLst>
                  <a:ext uri="{FF2B5EF4-FFF2-40B4-BE49-F238E27FC236}">
                    <a16:creationId xmlns:a16="http://schemas.microsoft.com/office/drawing/2014/main" id="{5964FE33-6912-A7C3-A977-8904A9CBA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Oval 9">
                <a:extLst>
                  <a:ext uri="{FF2B5EF4-FFF2-40B4-BE49-F238E27FC236}">
                    <a16:creationId xmlns:a16="http://schemas.microsoft.com/office/drawing/2014/main" id="{584E52FC-3322-65C1-3C08-D3A7FC532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5048B427-8303-1FD7-CFDE-6A0B507EB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360"/>
              <a:ext cx="480" cy="672"/>
              <a:chOff x="2256" y="3312"/>
              <a:chExt cx="576" cy="816"/>
            </a:xfrm>
          </p:grpSpPr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A8A26290-2FCC-16E5-AD39-6447C05DA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" name="Oval 12">
                <a:extLst>
                  <a:ext uri="{FF2B5EF4-FFF2-40B4-BE49-F238E27FC236}">
                    <a16:creationId xmlns:a16="http://schemas.microsoft.com/office/drawing/2014/main" id="{2F482812-4565-BA91-05B9-32213774B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Oval 13">
                <a:extLst>
                  <a:ext uri="{FF2B5EF4-FFF2-40B4-BE49-F238E27FC236}">
                    <a16:creationId xmlns:a16="http://schemas.microsoft.com/office/drawing/2014/main" id="{06848411-50A2-760E-592E-DBBA32DFE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702D5373-E7BA-C2E1-5015-C195DA7F9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360"/>
              <a:ext cx="480" cy="672"/>
              <a:chOff x="2256" y="3312"/>
              <a:chExt cx="576" cy="816"/>
            </a:xfrm>
          </p:grpSpPr>
          <p:sp>
            <p:nvSpPr>
              <p:cNvPr id="43" name="Rectangle 15">
                <a:extLst>
                  <a:ext uri="{FF2B5EF4-FFF2-40B4-BE49-F238E27FC236}">
                    <a16:creationId xmlns:a16="http://schemas.microsoft.com/office/drawing/2014/main" id="{AF6F5DD0-8AB8-DCCD-4929-161BC6131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Oval 16">
                <a:extLst>
                  <a:ext uri="{FF2B5EF4-FFF2-40B4-BE49-F238E27FC236}">
                    <a16:creationId xmlns:a16="http://schemas.microsoft.com/office/drawing/2014/main" id="{8A1CB210-9BB8-5576-B431-1244FC3C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Oval 17">
                <a:extLst>
                  <a:ext uri="{FF2B5EF4-FFF2-40B4-BE49-F238E27FC236}">
                    <a16:creationId xmlns:a16="http://schemas.microsoft.com/office/drawing/2014/main" id="{F5E73B0E-1A53-8E5E-F5C4-B22C069AA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5C1AA7CD-D456-E056-AFB2-4378EC561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360"/>
              <a:ext cx="480" cy="672"/>
              <a:chOff x="2256" y="3312"/>
              <a:chExt cx="576" cy="816"/>
            </a:xfrm>
          </p:grpSpPr>
          <p:sp>
            <p:nvSpPr>
              <p:cNvPr id="40" name="Rectangle 19">
                <a:extLst>
                  <a:ext uri="{FF2B5EF4-FFF2-40B4-BE49-F238E27FC236}">
                    <a16:creationId xmlns:a16="http://schemas.microsoft.com/office/drawing/2014/main" id="{8E2248D1-2BB8-B211-777B-E4754BFDE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Oval 20">
                <a:extLst>
                  <a:ext uri="{FF2B5EF4-FFF2-40B4-BE49-F238E27FC236}">
                    <a16:creationId xmlns:a16="http://schemas.microsoft.com/office/drawing/2014/main" id="{2069A67A-8C37-FF5F-54A4-21D083785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" name="Oval 21">
                <a:extLst>
                  <a:ext uri="{FF2B5EF4-FFF2-40B4-BE49-F238E27FC236}">
                    <a16:creationId xmlns:a16="http://schemas.microsoft.com/office/drawing/2014/main" id="{0089A937-6B2C-6176-2CBD-210019823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888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C6FEBE5F-3EA9-A889-606E-A55CC8917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3504" cy="2064"/>
              <a:chOff x="1584" y="960"/>
              <a:chExt cx="3504" cy="2064"/>
            </a:xfrm>
          </p:grpSpPr>
          <p:sp>
            <p:nvSpPr>
              <p:cNvPr id="20" name="Line 23">
                <a:extLst>
                  <a:ext uri="{FF2B5EF4-FFF2-40B4-BE49-F238E27FC236}">
                    <a16:creationId xmlns:a16="http://schemas.microsoft.com/office/drawing/2014/main" id="{C959D3AA-B892-E4A7-EF2B-1242E529B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14C7BFC0-9231-1C2E-B413-44CA152C9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C34991BC-7D77-BCDC-D1A1-358E42132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F7980868-2528-5212-9882-456D95A3E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220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47173880-D933-376B-9487-3C80F97DD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592"/>
                <a:ext cx="21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000"/>
                  <a:t>Database or Data Warehouse Server</a:t>
                </a:r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FCCF99AE-36AE-B3C8-DA44-736A6F88C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12"/>
                <a:ext cx="220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/>
                  <a:t>Data Mining Engine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E6B1BA7-5060-18B9-4FDE-4394F7D9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632"/>
                <a:ext cx="225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/>
                  <a:t>Pattern Evaluation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607AF130-9B91-56EB-D9B8-E121074D3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230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000"/>
                  <a:t>Graphical User Interface</a:t>
                </a: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C31DB0E3-F330-23F1-171C-0A815CFC0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4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1660AAA5-F28A-15A1-2572-BBE250BD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Line 33">
                <a:extLst>
                  <a:ext uri="{FF2B5EF4-FFF2-40B4-BE49-F238E27FC236}">
                    <a16:creationId xmlns:a16="http://schemas.microsoft.com/office/drawing/2014/main" id="{B395F440-AC63-BA2E-7C83-89EB5DFB1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" name="Line 34">
                <a:extLst>
                  <a:ext uri="{FF2B5EF4-FFF2-40B4-BE49-F238E27FC236}">
                    <a16:creationId xmlns:a16="http://schemas.microsoft.com/office/drawing/2014/main" id="{D9B50F05-CE8D-F692-32DD-9DA9ED19B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9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" name="Line 35">
                <a:extLst>
                  <a:ext uri="{FF2B5EF4-FFF2-40B4-BE49-F238E27FC236}">
                    <a16:creationId xmlns:a16="http://schemas.microsoft.com/office/drawing/2014/main" id="{D97F1CCE-3F22-1B51-B57E-671CF377E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67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3" name="Line 36">
                <a:extLst>
                  <a:ext uri="{FF2B5EF4-FFF2-40B4-BE49-F238E27FC236}">
                    <a16:creationId xmlns:a16="http://schemas.microsoft.com/office/drawing/2014/main" id="{0643A294-6CB9-4418-A952-F076A32AA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672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C5A6B61C-9B6B-9B36-2148-FE0EF408B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968"/>
                <a:ext cx="576" cy="528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000" b="1"/>
              </a:p>
            </p:txBody>
          </p:sp>
          <p:sp>
            <p:nvSpPr>
              <p:cNvPr id="35" name="Oval 38">
                <a:extLst>
                  <a:ext uri="{FF2B5EF4-FFF2-40B4-BE49-F238E27FC236}">
                    <a16:creationId xmlns:a16="http://schemas.microsoft.com/office/drawing/2014/main" id="{30BED307-DA04-D22F-AB33-88780178A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" name="Oval 39">
                <a:extLst>
                  <a:ext uri="{FF2B5EF4-FFF2-40B4-BE49-F238E27FC236}">
                    <a16:creationId xmlns:a16="http://schemas.microsoft.com/office/drawing/2014/main" id="{4CF6F5B4-AFE0-2AF4-25EC-76F14C039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576" cy="240"/>
              </a:xfrm>
              <a:prstGeom prst="ellipse">
                <a:avLst/>
              </a:prstGeom>
              <a:solidFill>
                <a:srgbClr val="00CC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Text Box 40">
                <a:extLst>
                  <a:ext uri="{FF2B5EF4-FFF2-40B4-BE49-F238E27FC236}">
                    <a16:creationId xmlns:a16="http://schemas.microsoft.com/office/drawing/2014/main" id="{7EC64E71-CD59-CF0F-A5BF-75EDE7A63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967"/>
                <a:ext cx="528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/>
                  <a:t>Knowledge-Base</a:t>
                </a:r>
              </a:p>
            </p:txBody>
          </p:sp>
          <p:sp>
            <p:nvSpPr>
              <p:cNvPr id="38" name="Line 41">
                <a:extLst>
                  <a:ext uri="{FF2B5EF4-FFF2-40B4-BE49-F238E27FC236}">
                    <a16:creationId xmlns:a16="http://schemas.microsoft.com/office/drawing/2014/main" id="{5A045946-2956-969B-A9FB-4B1656714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Line 42">
                <a:extLst>
                  <a:ext uri="{FF2B5EF4-FFF2-40B4-BE49-F238E27FC236}">
                    <a16:creationId xmlns:a16="http://schemas.microsoft.com/office/drawing/2014/main" id="{3699C9BD-5640-B977-CB0C-A217E96C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2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" name="Line 43">
              <a:extLst>
                <a:ext uri="{FF2B5EF4-FFF2-40B4-BE49-F238E27FC236}">
                  <a16:creationId xmlns:a16="http://schemas.microsoft.com/office/drawing/2014/main" id="{8C36C1CF-2D57-F63F-76D2-750C57A75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768" cy="62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44">
              <a:extLst>
                <a:ext uri="{FF2B5EF4-FFF2-40B4-BE49-F238E27FC236}">
                  <a16:creationId xmlns:a16="http://schemas.microsoft.com/office/drawing/2014/main" id="{F6BB6464-C085-35AF-74EC-4C1B03E60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832"/>
              <a:ext cx="288" cy="62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45">
              <a:extLst>
                <a:ext uri="{FF2B5EF4-FFF2-40B4-BE49-F238E27FC236}">
                  <a16:creationId xmlns:a16="http://schemas.microsoft.com/office/drawing/2014/main" id="{1219BD1E-F8A6-B9BD-0A5C-342F59F20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32"/>
              <a:ext cx="33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Text Box 46">
              <a:extLst>
                <a:ext uri="{FF2B5EF4-FFF2-40B4-BE49-F238E27FC236}">
                  <a16:creationId xmlns:a16="http://schemas.microsoft.com/office/drawing/2014/main" id="{BF85C1ED-A702-4079-1F67-1A59261B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09"/>
              <a:ext cx="8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EBCB7924-105F-6BEF-3CD8-14A02F27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52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Data </a:t>
              </a:r>
            </a:p>
            <a:p>
              <a:pPr algn="ctr"/>
              <a:r>
                <a:rPr lang="en-US" altLang="en-US" sz="1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Warehouse</a:t>
              </a:r>
            </a:p>
          </p:txBody>
        </p:sp>
        <p:sp>
          <p:nvSpPr>
            <p:cNvPr id="17" name="Line 48">
              <a:extLst>
                <a:ext uri="{FF2B5EF4-FFF2-40B4-BE49-F238E27FC236}">
                  <a16:creationId xmlns:a16="http://schemas.microsoft.com/office/drawing/2014/main" id="{A8AA0F77-C9FD-C4C9-E3A1-B9C69218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32"/>
              <a:ext cx="816" cy="62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Text Box 49">
              <a:extLst>
                <a:ext uri="{FF2B5EF4-FFF2-40B4-BE49-F238E27FC236}">
                  <a16:creationId xmlns:a16="http://schemas.microsoft.com/office/drawing/2014/main" id="{F914342A-7D13-9018-83BA-4D86BACE9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552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World-Wide</a:t>
              </a:r>
            </a:p>
            <a:p>
              <a:pPr algn="ctr"/>
              <a:r>
                <a:rPr lang="en-US" altLang="en-US" sz="1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Web</a:t>
              </a:r>
            </a:p>
          </p:txBody>
        </p:sp>
        <p:sp>
          <p:nvSpPr>
            <p:cNvPr id="19" name="Text Box 50">
              <a:extLst>
                <a:ext uri="{FF2B5EF4-FFF2-40B4-BE49-F238E27FC236}">
                  <a16:creationId xmlns:a16="http://schemas.microsoft.com/office/drawing/2014/main" id="{4025BBF9-C9A3-C540-7F67-AC4CE6E6E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522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Other Info</a:t>
              </a:r>
            </a:p>
            <a:p>
              <a:pPr algn="ctr"/>
              <a:r>
                <a:rPr lang="en-US" altLang="en-US" sz="1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Repositories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2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093A9-6D89-F90F-5EF5-A4BAD335A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1892-AD62-AF89-0D08-6537D0E3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Mining: Confluence of Multiple Disciplines </a:t>
            </a:r>
            <a:endParaRPr lang="en-IN" dirty="0"/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024EF6C5-0F97-F19F-095D-B1FCCA76950C}"/>
              </a:ext>
            </a:extLst>
          </p:cNvPr>
          <p:cNvGrpSpPr>
            <a:grpSpLocks/>
          </p:cNvGrpSpPr>
          <p:nvPr/>
        </p:nvGrpSpPr>
        <p:grpSpPr bwMode="auto">
          <a:xfrm>
            <a:off x="2268736" y="1782764"/>
            <a:ext cx="8534400" cy="4343400"/>
            <a:chOff x="192" y="1152"/>
            <a:chExt cx="5376" cy="2736"/>
          </a:xfrm>
        </p:grpSpPr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0E845AF1-C6C9-F00F-D5C5-E28BECEE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160"/>
              <a:ext cx="1440" cy="67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Data Mining</a:t>
              </a:r>
            </a:p>
          </p:txBody>
        </p:sp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5DF9BC0E-1E25-F14B-F959-53DDDBF49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84B033E7-D40B-FD47-49E9-FF6A23964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6B4B6D3D-5BA9-E37E-BCF9-8C6D6EE7E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A93EA847-E38B-D2F5-D838-C9A9362EF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F9A955C8-6666-31CF-6F7A-D283822E2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9DD35D8F-4F50-FE0B-48F6-6FE94A5FA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53FFFA1C-F715-28D8-39C3-64E4ECAFE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Database </a:t>
              </a:r>
            </a:p>
            <a:p>
              <a:pPr algn="ctr"/>
              <a:r>
                <a:rPr lang="en-US" altLang="en-US" sz="2400"/>
                <a:t>Technology</a:t>
              </a:r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E68CF46-B794-B9E7-C418-0B273FE9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Statistics</a:t>
              </a:r>
            </a:p>
          </p:txBody>
        </p:sp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2952A71B-DDB3-17A2-98FD-99633E7C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Machine</a:t>
              </a:r>
            </a:p>
            <a:p>
              <a:pPr algn="ctr"/>
              <a:r>
                <a:rPr lang="en-US" altLang="en-US" sz="2400"/>
                <a:t>Learning</a:t>
              </a:r>
            </a:p>
          </p:txBody>
        </p: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5D97449E-61FA-F82F-5001-D78B79DC8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Pattern</a:t>
              </a:r>
            </a:p>
            <a:p>
              <a:pPr algn="ctr"/>
              <a:r>
                <a:rPr lang="en-US" altLang="en-US" sz="2400"/>
                <a:t>Recognition</a:t>
              </a:r>
            </a:p>
          </p:txBody>
        </p: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2266A64C-7273-6C48-2565-500CE0AD8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Algorithm</a:t>
              </a:r>
            </a:p>
          </p:txBody>
        </p:sp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B26AF2D7-0013-6DF3-48CE-C520757D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Other</a:t>
              </a:r>
            </a:p>
            <a:p>
              <a:pPr algn="ctr"/>
              <a:r>
                <a:rPr lang="en-US" altLang="en-US" sz="2400"/>
                <a:t>Disciplines</a:t>
              </a:r>
            </a:p>
          </p:txBody>
        </p:sp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E7397984-7FB6-C5C0-641A-B9CE0827B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400"/>
                <a:t>Visualization</a:t>
              </a:r>
              <a:endParaRPr lang="en-US" altLang="en-US" sz="2000"/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F6BCACFA-AF85-AAAC-B5F5-5B4F91DEF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150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3DB2-1615-7098-78EB-0B5B63F0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Mining: On What Kinds of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C931-558B-3A32-D8CD-D53345FA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1800" dirty="0"/>
              <a:t>Database-oriented data sets and applications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Relational database, data warehouse, transactional database</a:t>
            </a:r>
          </a:p>
          <a:p>
            <a:pPr>
              <a:lnSpc>
                <a:spcPct val="130000"/>
              </a:lnSpc>
            </a:pPr>
            <a:r>
              <a:rPr lang="en-US" altLang="en-US" sz="1800" dirty="0"/>
              <a:t>Advanced data sets and advanced applications 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Data streams and sensor data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Time-series data, temporal data, sequence data (incl. bio-sequences) 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Structure data, graphs, social networks and multi-linked data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Object-relational databases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Heterogeneous databases and legacy databases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Spatial data and spatiotemporal data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Multimedia database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Text databases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/>
              <a:t>The World-Wide Web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56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1DB4-E0D0-2EE7-092C-3AD6C25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AFFB-C241-9D30-4744-B01FA8DE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Multidimensional concept description: Characterization and discrimination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Generalize, summarize, and contrast data characteristics, e.g., dry vs. wet regions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Frequent patterns, association, correlation vs. causality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Diaper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Beer [0.5%, 75%]  (Correlation or causality?)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Classification and prediction 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Construct models (functions) that describe and distinguish classes or concepts for future prediction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E.g., classify countries based on (climate), or classify cars based on (gas mileage)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Predict some unknown or missing numerical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9A055-3DBC-58ED-B267-E69D5DC9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9CBA-4C41-223B-73BF-999EA0DD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61C6-6BA6-E19C-D0A4-412BB573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/>
              <a:t>Cluster analysis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Class label is unknown: Group data to form new classes, e.g., cluster houses to find distribution patterns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Maximizing intra-class similarity &amp; minimizing interclass similarity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Outlier analysis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Outlier: Data object that does not comply with the general behavior of the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Noise or exception? Useful in fraud detection, rare events analysis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Trend and evolution analysis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Trend and deviation: e.g., regression analysis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Sequential pattern mining: e.g., digital camera </a:t>
            </a:r>
            <a:r>
              <a:rPr lang="en-US" altLang="en-US" sz="2000" dirty="0">
                <a:sym typeface="Wingdings" panose="05000000000000000000" pitchFamily="2" charset="2"/>
              </a:rPr>
              <a:t> large SD memory</a:t>
            </a:r>
            <a:endParaRPr lang="en-US" altLang="en-US" sz="2000" dirty="0"/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Periodicity analysis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Similarity-based analysis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Other pattern-directed or statistical analyses</a:t>
            </a:r>
          </a:p>
        </p:txBody>
      </p:sp>
    </p:spTree>
    <p:extLst>
      <p:ext uri="{BB962C8B-B14F-4D97-AF65-F5344CB8AC3E}">
        <p14:creationId xmlns:p14="http://schemas.microsoft.com/office/powerpoint/2010/main" val="3256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4F0B-8F1B-6E0C-F5E8-AF2C7F919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07F0-1487-1BD2-5F64-B145299C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- Issues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D47AF-9445-5211-BB11-C7785D954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34" t="28622" r="28170" b="20869"/>
          <a:stretch/>
        </p:blipFill>
        <p:spPr>
          <a:xfrm>
            <a:off x="3112294" y="1219200"/>
            <a:ext cx="7162800" cy="4775200"/>
          </a:xfrm>
        </p:spPr>
      </p:pic>
    </p:spTree>
    <p:extLst>
      <p:ext uri="{BB962C8B-B14F-4D97-AF65-F5344CB8AC3E}">
        <p14:creationId xmlns:p14="http://schemas.microsoft.com/office/powerpoint/2010/main" val="338275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49F60-0E51-87E6-E786-E53087FF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6CD0-064E-586D-1F4D-C3091471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- Issues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F99F-40AD-F361-BFB6-55A0F02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1800" u="sng" dirty="0"/>
              <a:t>Mining methodology 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Mining different kinds of knowledge from diverse data types, e.g., bio, stream, Web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Performance: efficiency, effectiveness, and scalability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Pattern evaluation: the interestingness problem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Incorporation of background knowledge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Handling noise and incomplete data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Parallel, distributed and incremental mining methods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Integration of the discovered knowledge with existing one: knowledge fusion </a:t>
            </a:r>
          </a:p>
          <a:p>
            <a:pPr>
              <a:lnSpc>
                <a:spcPct val="110000"/>
              </a:lnSpc>
            </a:pPr>
            <a:r>
              <a:rPr lang="en-US" altLang="en-US" sz="1800" u="sng" dirty="0"/>
              <a:t>User interaction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Data mining query languages and ad-hoc mining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Expression and visualization of data mining results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Interactive mining of</a:t>
            </a:r>
            <a:r>
              <a:rPr lang="en-US" altLang="en-US" sz="1400" dirty="0"/>
              <a:t> </a:t>
            </a:r>
            <a:r>
              <a:rPr lang="en-US" altLang="en-US" sz="1600" dirty="0"/>
              <a:t>knowledge at multiple levels of abstraction</a:t>
            </a:r>
          </a:p>
          <a:p>
            <a:pPr>
              <a:lnSpc>
                <a:spcPct val="100000"/>
              </a:lnSpc>
            </a:pPr>
            <a:r>
              <a:rPr lang="en-US" altLang="en-US" sz="1800" u="sng" dirty="0"/>
              <a:t>Applications and social impacts</a:t>
            </a:r>
            <a:endParaRPr lang="en-US" altLang="en-US" sz="1800" dirty="0"/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Domain-specific data mining &amp; invisible data mining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/>
              <a:t>Protection of data security, integrity, and privacy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21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B335-903B-8473-EC30-C7846C1B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DAC52-3CDE-C311-5A54-4AEA42DC5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34" t="18478" r="48166" b="34488"/>
          <a:stretch/>
        </p:blipFill>
        <p:spPr>
          <a:xfrm>
            <a:off x="3721894" y="1524000"/>
            <a:ext cx="5551713" cy="4318001"/>
          </a:xfrm>
        </p:spPr>
      </p:pic>
    </p:spTree>
    <p:extLst>
      <p:ext uri="{BB962C8B-B14F-4D97-AF65-F5344CB8AC3E}">
        <p14:creationId xmlns:p14="http://schemas.microsoft.com/office/powerpoint/2010/main" val="138542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8915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Data mining is the process of 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extracting knowledge or insights from large amounts of data </a:t>
            </a:r>
          </a:p>
          <a:p>
            <a:pPr marL="488915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using various statistical and computational techniques.</a:t>
            </a:r>
          </a:p>
          <a:p>
            <a:pPr marL="488915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The primary goal of data mining 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is to discover hidden patterns and relationships in the data that can be used to make informed decisions or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7295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0302A-801A-D05E-58DE-67D26625E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0E3B-6552-AE72-596F-7EBF578F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B91A-CDC0-B6DE-FC3D-0E6FCD02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8915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This involves exploring the data using various techniques such as 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Clustering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Classification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regression analysis, 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association rule mining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anomaly detection. </a:t>
            </a:r>
          </a:p>
        </p:txBody>
      </p:sp>
    </p:spTree>
    <p:extLst>
      <p:ext uri="{BB962C8B-B14F-4D97-AF65-F5344CB8AC3E}">
        <p14:creationId xmlns:p14="http://schemas.microsoft.com/office/powerpoint/2010/main" val="183057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401B6-A6D2-B73F-630C-C2A008D45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950D-E5A0-66E6-DF0B-27BF4A2B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Mining: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830B-5A5B-3423-4CD8-164831D5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8915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Data mining has a wide range of applications across various industries, including marketing, finance, healthcare, and telecommunications. </a:t>
            </a:r>
          </a:p>
          <a:p>
            <a:pPr marL="488915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For example, 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in marketing, </a:t>
            </a:r>
          </a:p>
          <a:p>
            <a:pPr marL="1553608" lvl="2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data mining can be used to identify customer segments and target marketing campaigns</a:t>
            </a:r>
          </a:p>
          <a:p>
            <a:pPr marL="1021262" lvl="1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in healthcare</a:t>
            </a:r>
          </a:p>
          <a:p>
            <a:pPr marL="1553608" lvl="2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it can be used to identify risk factors for diseases and develop personalized treatment plans.</a:t>
            </a:r>
          </a:p>
        </p:txBody>
      </p:sp>
    </p:spTree>
    <p:extLst>
      <p:ext uri="{BB962C8B-B14F-4D97-AF65-F5344CB8AC3E}">
        <p14:creationId xmlns:p14="http://schemas.microsoft.com/office/powerpoint/2010/main" val="272631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B711-F87C-838B-E293-DD993952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Database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37DD-A29D-79AE-305E-E73B1EC5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000" dirty="0"/>
              <a:t>The Explosive Growth of Data: from terabytes to petabytes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Data collection and data availability</a:t>
            </a:r>
          </a:p>
          <a:p>
            <a:pPr lvl="2">
              <a:lnSpc>
                <a:spcPct val="130000"/>
              </a:lnSpc>
            </a:pPr>
            <a:r>
              <a:rPr lang="en-US" altLang="en-US" sz="2000" dirty="0"/>
              <a:t>Automated data collection tools, database systems, Web, computerized society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Major sources of abundant data</a:t>
            </a:r>
          </a:p>
          <a:p>
            <a:pPr lvl="2">
              <a:lnSpc>
                <a:spcPct val="130000"/>
              </a:lnSpc>
            </a:pPr>
            <a:r>
              <a:rPr lang="en-US" altLang="en-US" sz="2000" dirty="0"/>
              <a:t>Business: Web, e-commerce, transactions, stocks, … </a:t>
            </a:r>
          </a:p>
          <a:p>
            <a:pPr lvl="2">
              <a:lnSpc>
                <a:spcPct val="130000"/>
              </a:lnSpc>
            </a:pPr>
            <a:r>
              <a:rPr lang="en-US" altLang="en-US" sz="2000" dirty="0"/>
              <a:t>Science: Remote sensing, bioinformatics, scientific simulation, … </a:t>
            </a:r>
          </a:p>
          <a:p>
            <a:pPr lvl="2">
              <a:lnSpc>
                <a:spcPct val="130000"/>
              </a:lnSpc>
            </a:pPr>
            <a:r>
              <a:rPr lang="en-US" altLang="en-US" sz="2000" dirty="0"/>
              <a:t>Society and everyone: news, digital cameras, YouTube   </a:t>
            </a:r>
          </a:p>
          <a:p>
            <a:pPr>
              <a:lnSpc>
                <a:spcPct val="130000"/>
              </a:lnSpc>
            </a:pPr>
            <a:r>
              <a:rPr lang="en-US" altLang="en-US" sz="2000" u="sng" dirty="0"/>
              <a:t>We are drowning in data, but starving for knowledge!</a:t>
            </a:r>
            <a:r>
              <a:rPr lang="en-US" altLang="en-US" sz="20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“Necessity is the mother of invention”</a:t>
            </a:r>
            <a:r>
              <a:rPr lang="en-US" altLang="en-US" sz="2000" dirty="0">
                <a:cs typeface="Tahoma" panose="020B0604030504040204" pitchFamily="34" charset="0"/>
              </a:rPr>
              <a:t>—</a:t>
            </a:r>
            <a:r>
              <a:rPr lang="en-US" altLang="en-US" sz="2000" dirty="0"/>
              <a:t>Data mining</a:t>
            </a:r>
            <a:r>
              <a:rPr lang="en-US" altLang="en-US" sz="2000" dirty="0">
                <a:cs typeface="Tahoma" panose="020B0604030504040204" pitchFamily="34" charset="0"/>
              </a:rPr>
              <a:t>—</a:t>
            </a:r>
            <a:r>
              <a:rPr lang="en-US" altLang="en-US" sz="2000" dirty="0"/>
              <a:t>Automated analysis of massive data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63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504-E178-C49D-FD55-14B13629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it is called Data Mining?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D13C-6116-56FC-59DD-CA771504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Simply stated, data mining refers to extracting or “mining” knowledge from large amounts of data. </a:t>
            </a:r>
          </a:p>
          <a:p>
            <a:r>
              <a:rPr lang="en-US" dirty="0">
                <a:solidFill>
                  <a:schemeClr val="tx2"/>
                </a:solidFill>
              </a:rPr>
              <a:t>The term is actually a misnomer. </a:t>
            </a:r>
          </a:p>
          <a:p>
            <a:pPr lvl="1"/>
            <a:r>
              <a:rPr lang="en-US" dirty="0"/>
              <a:t>Remember that the mining of gold from rocks or sand is referred to as gold mining rather than rock or sand mining. </a:t>
            </a:r>
          </a:p>
          <a:p>
            <a:pPr lvl="1"/>
            <a:r>
              <a:rPr lang="en-US" dirty="0"/>
              <a:t>Thus, data mining should have been more appropriately named “knowledge mining from data,” which is unfortunately somewhat long. </a:t>
            </a:r>
          </a:p>
          <a:p>
            <a:pPr lvl="1"/>
            <a:r>
              <a:rPr lang="en-US" dirty="0"/>
              <a:t>“Knowledge mining,” a shorter term, may not reflect the emphasis on mining from large amounts of data. </a:t>
            </a:r>
          </a:p>
          <a:p>
            <a:r>
              <a:rPr lang="en-US" dirty="0"/>
              <a:t>Thus, such a misnomer that carries both “data” and “mining” became a popular choice. </a:t>
            </a:r>
          </a:p>
        </p:txBody>
      </p:sp>
    </p:spTree>
    <p:extLst>
      <p:ext uri="{BB962C8B-B14F-4D97-AF65-F5344CB8AC3E}">
        <p14:creationId xmlns:p14="http://schemas.microsoft.com/office/powerpoint/2010/main" val="71067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04A49-308A-B8BD-3A03-ECA838B02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722A-B23B-C3D6-2482-67884D41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it is called Data Mining?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177B-A823-D612-AC49-A791603D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other terms carry a similar or slightly different meaning to data mining, such as </a:t>
            </a:r>
          </a:p>
          <a:p>
            <a:pPr lvl="1"/>
            <a:r>
              <a:rPr lang="en-US" dirty="0"/>
              <a:t>knowledge mining from data, </a:t>
            </a:r>
          </a:p>
          <a:p>
            <a:pPr lvl="1"/>
            <a:r>
              <a:rPr lang="en-US" dirty="0"/>
              <a:t>knowledge extraction, </a:t>
            </a:r>
          </a:p>
          <a:p>
            <a:pPr lvl="1"/>
            <a:r>
              <a:rPr lang="en-US" dirty="0"/>
              <a:t>data/pattern analysis, </a:t>
            </a:r>
          </a:p>
          <a:p>
            <a:pPr lvl="1"/>
            <a:r>
              <a:rPr lang="en-US" dirty="0"/>
              <a:t>data archaeology</a:t>
            </a:r>
          </a:p>
          <a:p>
            <a:pPr lvl="1"/>
            <a:r>
              <a:rPr lang="en-US" dirty="0"/>
              <a:t>data dredging</a:t>
            </a:r>
          </a:p>
          <a:p>
            <a:r>
              <a:rPr lang="en-US" dirty="0"/>
              <a:t>Many people treat data mining as a synonym for another popularly used term, Knowledge Discovery from Data, or KDD</a:t>
            </a:r>
          </a:p>
          <a:p>
            <a:r>
              <a:rPr lang="en-US" dirty="0"/>
              <a:t>Alternatively, others view data mining as simply an essential step in the process of knowledge 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98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3155A-360A-6E38-6877-076E8983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A4D4-F409-35F2-A8D2-73F0EA2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as a step in the process of knowledge discovery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88D9-970D-6442-BECC-E9DB7D55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Data cleaning (to remove noise and inconsistent data)</a:t>
            </a:r>
          </a:p>
          <a:p>
            <a:r>
              <a:rPr lang="en-US" dirty="0"/>
              <a:t>2. Data integration (where multiple data sources may be combined)</a:t>
            </a:r>
          </a:p>
          <a:p>
            <a:r>
              <a:rPr lang="en-US" dirty="0"/>
              <a:t>3. Data selection (where data relevant to the analysis task are retrieved from the database)</a:t>
            </a:r>
          </a:p>
          <a:p>
            <a:r>
              <a:rPr lang="en-US" dirty="0"/>
              <a:t>4. Data transformation (where data are transformed or consolidated into forms appropriate for mining by performing summary or aggregation operations, for instance)</a:t>
            </a:r>
          </a:p>
          <a:p>
            <a:r>
              <a:rPr lang="en-US" dirty="0"/>
              <a:t>5. Data mining (an essential process where intelligent methods are applied in order to</a:t>
            </a:r>
          </a:p>
          <a:p>
            <a:r>
              <a:rPr lang="en-US" dirty="0"/>
              <a:t>extract data patterns)</a:t>
            </a:r>
          </a:p>
          <a:p>
            <a:r>
              <a:rPr lang="en-US" dirty="0"/>
              <a:t>6. Pattern evaluation (to identify the truly interesting patterns representing knowledge</a:t>
            </a:r>
          </a:p>
          <a:p>
            <a:r>
              <a:rPr lang="en-US" dirty="0"/>
              <a:t>based on some interestingness measures)</a:t>
            </a:r>
          </a:p>
          <a:p>
            <a:r>
              <a:rPr lang="en-US" dirty="0"/>
              <a:t>7. Knowledge presentation (where visualization and knowledge representation techniques are used to present the mined knowledge to the user)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39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C9D3-BFE3-675D-82D5-F7CDA5AC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Discovery (KDD) Process</a:t>
            </a:r>
          </a:p>
        </p:txBody>
      </p:sp>
      <p:sp>
        <p:nvSpPr>
          <p:cNvPr id="4" name="Rectangle 2051">
            <a:extLst>
              <a:ext uri="{FF2B5EF4-FFF2-40B4-BE49-F238E27FC236}">
                <a16:creationId xmlns:a16="http://schemas.microsoft.com/office/drawing/2014/main" id="{EF566640-1C29-351E-3C07-06FCF9F2FCF1}"/>
              </a:ext>
            </a:extLst>
          </p:cNvPr>
          <p:cNvSpPr txBox="1">
            <a:spLocks noChangeArrowheads="1"/>
          </p:cNvSpPr>
          <p:nvPr/>
        </p:nvSpPr>
        <p:spPr>
          <a:xfrm>
            <a:off x="2969419" y="1524000"/>
            <a:ext cx="4419600" cy="1143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456297" indent="-456297" algn="l" defTabSz="12167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8644" indent="-380248" algn="l" defTabSz="121679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0990" indent="-304198" algn="l" defTabSz="12167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29386" indent="-304198" algn="l" defTabSz="121679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37782" indent="-304198" algn="l" defTabSz="121679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6178" indent="-304198" algn="l" defTabSz="12167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4574" indent="-304198" algn="l" defTabSz="12167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2970" indent="-304198" algn="l" defTabSz="12167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1366" indent="-304198" algn="l" defTabSz="12167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/>
              <a:t>Data mining—core of knowledge discovery process</a:t>
            </a:r>
            <a:endParaRPr lang="en-US" altLang="en-US" sz="2000" b="1"/>
          </a:p>
        </p:txBody>
      </p:sp>
      <p:sp>
        <p:nvSpPr>
          <p:cNvPr id="5" name="Line 2052">
            <a:extLst>
              <a:ext uri="{FF2B5EF4-FFF2-40B4-BE49-F238E27FC236}">
                <a16:creationId xmlns:a16="http://schemas.microsoft.com/office/drawing/2014/main" id="{071B8BDE-AC45-DFFA-C5EC-8AEA1452E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0019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2053">
            <a:extLst>
              <a:ext uri="{FF2B5EF4-FFF2-40B4-BE49-F238E27FC236}">
                <a16:creationId xmlns:a16="http://schemas.microsoft.com/office/drawing/2014/main" id="{5D835354-069A-937E-F809-D1EBC96F19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2619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2054">
            <a:extLst>
              <a:ext uri="{FF2B5EF4-FFF2-40B4-BE49-F238E27FC236}">
                <a16:creationId xmlns:a16="http://schemas.microsoft.com/office/drawing/2014/main" id="{282C2983-7E4D-E597-01FF-EB6E1B444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6219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2055">
            <a:extLst>
              <a:ext uri="{FF2B5EF4-FFF2-40B4-BE49-F238E27FC236}">
                <a16:creationId xmlns:a16="http://schemas.microsoft.com/office/drawing/2014/main" id="{10C602CD-DF02-6CB3-B36B-68B672785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419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2056">
            <a:extLst>
              <a:ext uri="{FF2B5EF4-FFF2-40B4-BE49-F238E27FC236}">
                <a16:creationId xmlns:a16="http://schemas.microsoft.com/office/drawing/2014/main" id="{3AC11B51-FE9D-B5C4-56B0-A18E5659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419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2057">
            <a:extLst>
              <a:ext uri="{FF2B5EF4-FFF2-40B4-BE49-F238E27FC236}">
                <a16:creationId xmlns:a16="http://schemas.microsoft.com/office/drawing/2014/main" id="{CCBA4E05-1DCD-A574-4FBF-27B5A5BB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419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2058">
            <a:extLst>
              <a:ext uri="{FF2B5EF4-FFF2-40B4-BE49-F238E27FC236}">
                <a16:creationId xmlns:a16="http://schemas.microsoft.com/office/drawing/2014/main" id="{B47BF3FF-1521-6B0F-87AE-333D3C86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419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Oval 2059">
            <a:extLst>
              <a:ext uri="{FF2B5EF4-FFF2-40B4-BE49-F238E27FC236}">
                <a16:creationId xmlns:a16="http://schemas.microsoft.com/office/drawing/2014/main" id="{83299036-C7B6-CFFC-F3FD-28282E06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419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2060">
            <a:extLst>
              <a:ext uri="{FF2B5EF4-FFF2-40B4-BE49-F238E27FC236}">
                <a16:creationId xmlns:a16="http://schemas.microsoft.com/office/drawing/2014/main" id="{65201882-5C22-7D7F-F26B-3C075063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419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2061">
            <a:extLst>
              <a:ext uri="{FF2B5EF4-FFF2-40B4-BE49-F238E27FC236}">
                <a16:creationId xmlns:a16="http://schemas.microsoft.com/office/drawing/2014/main" id="{F562E17C-0E23-720D-BCBB-60DCF192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419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2062">
            <a:extLst>
              <a:ext uri="{FF2B5EF4-FFF2-40B4-BE49-F238E27FC236}">
                <a16:creationId xmlns:a16="http://schemas.microsoft.com/office/drawing/2014/main" id="{BF5A7531-0FFF-FF75-4B5D-B8D1B97F9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19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2063">
            <a:extLst>
              <a:ext uri="{FF2B5EF4-FFF2-40B4-BE49-F238E27FC236}">
                <a16:creationId xmlns:a16="http://schemas.microsoft.com/office/drawing/2014/main" id="{C8A7F7EF-FA26-C9FB-0266-AF08A1A8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19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2064">
            <a:extLst>
              <a:ext uri="{FF2B5EF4-FFF2-40B4-BE49-F238E27FC236}">
                <a16:creationId xmlns:a16="http://schemas.microsoft.com/office/drawing/2014/main" id="{5C1D2869-F4EC-73F1-3FB2-C94B7764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19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2065">
            <a:extLst>
              <a:ext uri="{FF2B5EF4-FFF2-40B4-BE49-F238E27FC236}">
                <a16:creationId xmlns:a16="http://schemas.microsoft.com/office/drawing/2014/main" id="{0733460B-2891-2C7C-DB88-4E2B84089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5619" y="4876800"/>
            <a:ext cx="174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9" name="Text Box 2066">
            <a:extLst>
              <a:ext uri="{FF2B5EF4-FFF2-40B4-BE49-F238E27FC236}">
                <a16:creationId xmlns:a16="http://schemas.microsoft.com/office/drawing/2014/main" id="{3D736259-8BE3-3642-E67E-09C4162F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019" y="5410200"/>
            <a:ext cx="199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0" name="Text Box 2067">
            <a:extLst>
              <a:ext uri="{FF2B5EF4-FFF2-40B4-BE49-F238E27FC236}">
                <a16:creationId xmlns:a16="http://schemas.microsoft.com/office/drawing/2014/main" id="{1E5A2F07-8FC6-8E9A-3536-DD53845C5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419" y="62484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21" name="Text Box 2068">
            <a:extLst>
              <a:ext uri="{FF2B5EF4-FFF2-40B4-BE49-F238E27FC236}">
                <a16:creationId xmlns:a16="http://schemas.microsoft.com/office/drawing/2014/main" id="{4EF1848B-EF71-222C-6C24-7A9944239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619" y="4114800"/>
            <a:ext cx="199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22" name="Rectangle 2069">
            <a:extLst>
              <a:ext uri="{FF2B5EF4-FFF2-40B4-BE49-F238E27FC236}">
                <a16:creationId xmlns:a16="http://schemas.microsoft.com/office/drawing/2014/main" id="{2E0102A1-5174-C963-B8BC-F5D282F0A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019" y="4572000"/>
            <a:ext cx="685800" cy="6858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23" name="Rectangle 2070">
            <a:extLst>
              <a:ext uri="{FF2B5EF4-FFF2-40B4-BE49-F238E27FC236}">
                <a16:creationId xmlns:a16="http://schemas.microsoft.com/office/drawing/2014/main" id="{6CCD3E77-FF9A-1E3A-F14E-5EAE5F38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419" y="3429000"/>
            <a:ext cx="457200" cy="4572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24" name="Rectangle 2071">
            <a:extLst>
              <a:ext uri="{FF2B5EF4-FFF2-40B4-BE49-F238E27FC236}">
                <a16:creationId xmlns:a16="http://schemas.microsoft.com/office/drawing/2014/main" id="{8E02CBA8-923D-F5AA-9DB3-6F116118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819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Rectangle 2072">
            <a:extLst>
              <a:ext uri="{FF2B5EF4-FFF2-40B4-BE49-F238E27FC236}">
                <a16:creationId xmlns:a16="http://schemas.microsoft.com/office/drawing/2014/main" id="{AA238D02-BF29-76B6-57C1-56B48AB4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019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Rectangle 2073">
            <a:extLst>
              <a:ext uri="{FF2B5EF4-FFF2-40B4-BE49-F238E27FC236}">
                <a16:creationId xmlns:a16="http://schemas.microsoft.com/office/drawing/2014/main" id="{E5C81342-1D82-665C-C297-C32BFF5E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619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Rectangle 2074">
            <a:extLst>
              <a:ext uri="{FF2B5EF4-FFF2-40B4-BE49-F238E27FC236}">
                <a16:creationId xmlns:a16="http://schemas.microsoft.com/office/drawing/2014/main" id="{2FF7F2AF-BFCC-00B4-0F97-D5537968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219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075">
            <a:extLst>
              <a:ext uri="{FF2B5EF4-FFF2-40B4-BE49-F238E27FC236}">
                <a16:creationId xmlns:a16="http://schemas.microsoft.com/office/drawing/2014/main" id="{CB991770-B381-5B12-B512-B41C8EC3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019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Rectangle 2076">
            <a:extLst>
              <a:ext uri="{FF2B5EF4-FFF2-40B4-BE49-F238E27FC236}">
                <a16:creationId xmlns:a16="http://schemas.microsoft.com/office/drawing/2014/main" id="{2DBCCA15-D7F1-A196-B4DD-EDFEBCD0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219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WordArt 2077">
            <a:extLst>
              <a:ext uri="{FF2B5EF4-FFF2-40B4-BE49-F238E27FC236}">
                <a16:creationId xmlns:a16="http://schemas.microsoft.com/office/drawing/2014/main" id="{59BAF534-8726-76E5-1444-74F02AC76C5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827419" y="990600"/>
            <a:ext cx="1743075" cy="612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IN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31" name="Text Box 2078">
            <a:extLst>
              <a:ext uri="{FF2B5EF4-FFF2-40B4-BE49-F238E27FC236}">
                <a16:creationId xmlns:a16="http://schemas.microsoft.com/office/drawing/2014/main" id="{20583ABD-2D18-B840-C3B2-5A5FBFE59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419" y="3276600"/>
            <a:ext cx="227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32" name="Text Box 2079">
            <a:extLst>
              <a:ext uri="{FF2B5EF4-FFF2-40B4-BE49-F238E27FC236}">
                <a16:creationId xmlns:a16="http://schemas.microsoft.com/office/drawing/2014/main" id="{2CFDD5A5-989C-855F-A625-E92687AB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544" y="4052888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33" name="Text Box 2080">
            <a:extLst>
              <a:ext uri="{FF2B5EF4-FFF2-40B4-BE49-F238E27FC236}">
                <a16:creationId xmlns:a16="http://schemas.microsoft.com/office/drawing/2014/main" id="{73F6501B-6D1A-870F-6900-0AF99092D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019" y="2590800"/>
            <a:ext cx="155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34" name="Text Box 2081">
            <a:extLst>
              <a:ext uri="{FF2B5EF4-FFF2-40B4-BE49-F238E27FC236}">
                <a16:creationId xmlns:a16="http://schemas.microsoft.com/office/drawing/2014/main" id="{11ABCC05-DBEA-C8E5-AEF6-37C7E720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9" y="1676400"/>
            <a:ext cx="224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35" name="Line 2082">
            <a:extLst>
              <a:ext uri="{FF2B5EF4-FFF2-40B4-BE49-F238E27FC236}">
                <a16:creationId xmlns:a16="http://schemas.microsoft.com/office/drawing/2014/main" id="{BD4908B7-1A12-010D-846B-637E98115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9619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2083">
            <a:extLst>
              <a:ext uri="{FF2B5EF4-FFF2-40B4-BE49-F238E27FC236}">
                <a16:creationId xmlns:a16="http://schemas.microsoft.com/office/drawing/2014/main" id="{C1D63DC8-CA71-1F71-EA97-7BEB82964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019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2084">
            <a:extLst>
              <a:ext uri="{FF2B5EF4-FFF2-40B4-BE49-F238E27FC236}">
                <a16:creationId xmlns:a16="http://schemas.microsoft.com/office/drawing/2014/main" id="{89B96C44-1A70-DA27-F0F9-CEF2E1858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3219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2085">
            <a:extLst>
              <a:ext uri="{FF2B5EF4-FFF2-40B4-BE49-F238E27FC236}">
                <a16:creationId xmlns:a16="http://schemas.microsoft.com/office/drawing/2014/main" id="{B71823F8-995C-B1B4-B9DE-C6B816E2D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3219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2086">
            <a:extLst>
              <a:ext uri="{FF2B5EF4-FFF2-40B4-BE49-F238E27FC236}">
                <a16:creationId xmlns:a16="http://schemas.microsoft.com/office/drawing/2014/main" id="{F1B1A5B2-1B41-322B-5264-A99FC8C0D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019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Line 2087">
            <a:extLst>
              <a:ext uri="{FF2B5EF4-FFF2-40B4-BE49-F238E27FC236}">
                <a16:creationId xmlns:a16="http://schemas.microsoft.com/office/drawing/2014/main" id="{B7611805-626E-743B-AD17-B38578699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6819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2088">
            <a:extLst>
              <a:ext uri="{FF2B5EF4-FFF2-40B4-BE49-F238E27FC236}">
                <a16:creationId xmlns:a16="http://schemas.microsoft.com/office/drawing/2014/main" id="{A8AA6E4D-C536-6806-0173-33416A39A7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5819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Line 2089">
            <a:extLst>
              <a:ext uri="{FF2B5EF4-FFF2-40B4-BE49-F238E27FC236}">
                <a16:creationId xmlns:a16="http://schemas.microsoft.com/office/drawing/2014/main" id="{D31BF33F-E883-CBC9-E077-001F44A34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219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" name="Line 2090">
            <a:extLst>
              <a:ext uri="{FF2B5EF4-FFF2-40B4-BE49-F238E27FC236}">
                <a16:creationId xmlns:a16="http://schemas.microsoft.com/office/drawing/2014/main" id="{1BE86461-0B94-99CC-B49A-08D0E0090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8419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1272</Words>
  <Application>Microsoft Office PowerPoint</Application>
  <PresentationFormat>Custom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Arimo</vt:lpstr>
      <vt:lpstr>Calibri</vt:lpstr>
      <vt:lpstr>Impact</vt:lpstr>
      <vt:lpstr>Tahoma</vt:lpstr>
      <vt:lpstr>Times New Roman</vt:lpstr>
      <vt:lpstr>Tinos</vt:lpstr>
      <vt:lpstr>Wingdings</vt:lpstr>
      <vt:lpstr>Office Theme</vt:lpstr>
      <vt:lpstr>PowerPoint Presentation</vt:lpstr>
      <vt:lpstr>What is Data Mining? </vt:lpstr>
      <vt:lpstr>What is Data Mining? </vt:lpstr>
      <vt:lpstr>Data Mining: Applications </vt:lpstr>
      <vt:lpstr>Evolution of Database Technology</vt:lpstr>
      <vt:lpstr>Why it is called Data Mining? </vt:lpstr>
      <vt:lpstr>Why it is called Data Mining? </vt:lpstr>
      <vt:lpstr>Data mining as a step in the process of knowledge discovery</vt:lpstr>
      <vt:lpstr>Knowledge Discovery (KDD) Process</vt:lpstr>
      <vt:lpstr>Difference between KDD and Data Mining</vt:lpstr>
      <vt:lpstr>Data Mining and Business Intelligence </vt:lpstr>
      <vt:lpstr>Architecture: Typical Data Mining System</vt:lpstr>
      <vt:lpstr>Data Mining: Confluence of Multiple Disciplines </vt:lpstr>
      <vt:lpstr>Data Mining: On What Kinds of Data?</vt:lpstr>
      <vt:lpstr>Data Mining Functionalities</vt:lpstr>
      <vt:lpstr>Data Mining Functionalities</vt:lpstr>
      <vt:lpstr>Data Mining - Issues</vt:lpstr>
      <vt:lpstr>Data Mining - Issues</vt:lpstr>
      <vt:lpstr>Data Mining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Soumalya</dc:creator>
  <cp:lastModifiedBy>Soumalya Ghosh-GU1213812086</cp:lastModifiedBy>
  <cp:revision>181</cp:revision>
  <dcterms:created xsi:type="dcterms:W3CDTF">2006-08-16T00:00:00Z</dcterms:created>
  <dcterms:modified xsi:type="dcterms:W3CDTF">2024-03-10T07:56:07Z</dcterms:modified>
</cp:coreProperties>
</file>