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0"/>
  </p:notesMasterIdLst>
  <p:sldIdLst>
    <p:sldId id="609" r:id="rId3"/>
    <p:sldId id="330" r:id="rId4"/>
    <p:sldId id="400" r:id="rId5"/>
    <p:sldId id="402" r:id="rId6"/>
    <p:sldId id="403" r:id="rId7"/>
    <p:sldId id="404" r:id="rId8"/>
    <p:sldId id="405" r:id="rId9"/>
    <p:sldId id="406" r:id="rId10"/>
    <p:sldId id="407" r:id="rId11"/>
    <p:sldId id="408" r:id="rId12"/>
    <p:sldId id="409" r:id="rId13"/>
    <p:sldId id="410" r:id="rId14"/>
    <p:sldId id="411" r:id="rId15"/>
    <p:sldId id="412" r:id="rId16"/>
    <p:sldId id="413" r:id="rId17"/>
    <p:sldId id="415" r:id="rId18"/>
    <p:sldId id="416" r:id="rId19"/>
    <p:sldId id="417" r:id="rId20"/>
    <p:sldId id="423" r:id="rId21"/>
    <p:sldId id="424" r:id="rId22"/>
    <p:sldId id="425" r:id="rId23"/>
    <p:sldId id="426" r:id="rId24"/>
    <p:sldId id="427" r:id="rId25"/>
    <p:sldId id="428" r:id="rId26"/>
    <p:sldId id="429" r:id="rId27"/>
    <p:sldId id="470" r:id="rId28"/>
    <p:sldId id="471" r:id="rId29"/>
    <p:sldId id="472" r:id="rId30"/>
    <p:sldId id="473" r:id="rId31"/>
    <p:sldId id="474" r:id="rId32"/>
    <p:sldId id="475" r:id="rId33"/>
    <p:sldId id="476" r:id="rId34"/>
    <p:sldId id="482" r:id="rId35"/>
    <p:sldId id="483" r:id="rId36"/>
    <p:sldId id="418" r:id="rId37"/>
    <p:sldId id="419" r:id="rId38"/>
    <p:sldId id="484" r:id="rId39"/>
    <p:sldId id="485" r:id="rId40"/>
    <p:sldId id="486" r:id="rId41"/>
    <p:sldId id="487" r:id="rId42"/>
    <p:sldId id="488" r:id="rId43"/>
    <p:sldId id="489" r:id="rId44"/>
    <p:sldId id="490" r:id="rId45"/>
    <p:sldId id="491" r:id="rId46"/>
    <p:sldId id="492" r:id="rId47"/>
    <p:sldId id="493" r:id="rId48"/>
    <p:sldId id="494" r:id="rId49"/>
    <p:sldId id="495" r:id="rId50"/>
    <p:sldId id="496" r:id="rId51"/>
    <p:sldId id="497" r:id="rId52"/>
    <p:sldId id="498" r:id="rId53"/>
    <p:sldId id="499" r:id="rId54"/>
    <p:sldId id="500" r:id="rId55"/>
    <p:sldId id="501" r:id="rId56"/>
    <p:sldId id="502" r:id="rId57"/>
    <p:sldId id="503" r:id="rId58"/>
    <p:sldId id="504" r:id="rId59"/>
    <p:sldId id="505" r:id="rId60"/>
    <p:sldId id="506" r:id="rId61"/>
    <p:sldId id="508" r:id="rId62"/>
    <p:sldId id="510" r:id="rId63"/>
    <p:sldId id="511" r:id="rId64"/>
    <p:sldId id="512" r:id="rId65"/>
    <p:sldId id="513" r:id="rId66"/>
    <p:sldId id="514" r:id="rId67"/>
    <p:sldId id="515" r:id="rId68"/>
    <p:sldId id="516" r:id="rId69"/>
    <p:sldId id="517" r:id="rId70"/>
    <p:sldId id="518" r:id="rId71"/>
    <p:sldId id="519" r:id="rId72"/>
    <p:sldId id="520" r:id="rId73"/>
    <p:sldId id="521" r:id="rId74"/>
    <p:sldId id="522" r:id="rId75"/>
    <p:sldId id="523" r:id="rId76"/>
    <p:sldId id="524" r:id="rId77"/>
    <p:sldId id="525" r:id="rId78"/>
    <p:sldId id="526" r:id="rId79"/>
    <p:sldId id="527" r:id="rId80"/>
    <p:sldId id="528" r:id="rId81"/>
    <p:sldId id="529" r:id="rId82"/>
    <p:sldId id="530" r:id="rId83"/>
    <p:sldId id="531" r:id="rId84"/>
    <p:sldId id="532" r:id="rId85"/>
    <p:sldId id="533" r:id="rId86"/>
    <p:sldId id="535" r:id="rId87"/>
    <p:sldId id="536" r:id="rId88"/>
    <p:sldId id="537" r:id="rId89"/>
    <p:sldId id="538" r:id="rId90"/>
    <p:sldId id="539" r:id="rId91"/>
    <p:sldId id="540" r:id="rId92"/>
    <p:sldId id="541" r:id="rId93"/>
    <p:sldId id="542" r:id="rId94"/>
    <p:sldId id="543" r:id="rId95"/>
    <p:sldId id="544" r:id="rId96"/>
    <p:sldId id="545" r:id="rId97"/>
    <p:sldId id="546" r:id="rId98"/>
    <p:sldId id="547" r:id="rId99"/>
    <p:sldId id="548" r:id="rId100"/>
    <p:sldId id="549" r:id="rId101"/>
    <p:sldId id="550" r:id="rId102"/>
    <p:sldId id="551" r:id="rId103"/>
    <p:sldId id="552" r:id="rId104"/>
    <p:sldId id="553" r:id="rId105"/>
    <p:sldId id="554" r:id="rId106"/>
    <p:sldId id="555" r:id="rId107"/>
    <p:sldId id="556" r:id="rId108"/>
    <p:sldId id="557" r:id="rId109"/>
    <p:sldId id="558" r:id="rId110"/>
    <p:sldId id="559" r:id="rId111"/>
    <p:sldId id="560" r:id="rId112"/>
    <p:sldId id="561" r:id="rId113"/>
    <p:sldId id="562" r:id="rId114"/>
    <p:sldId id="563" r:id="rId115"/>
    <p:sldId id="564" r:id="rId116"/>
    <p:sldId id="565" r:id="rId117"/>
    <p:sldId id="566" r:id="rId118"/>
    <p:sldId id="567" r:id="rId119"/>
    <p:sldId id="568" r:id="rId120"/>
    <p:sldId id="569" r:id="rId121"/>
    <p:sldId id="570" r:id="rId122"/>
    <p:sldId id="571" r:id="rId123"/>
    <p:sldId id="572" r:id="rId124"/>
    <p:sldId id="573" r:id="rId125"/>
    <p:sldId id="574" r:id="rId126"/>
    <p:sldId id="575" r:id="rId127"/>
    <p:sldId id="576" r:id="rId128"/>
    <p:sldId id="577" r:id="rId129"/>
    <p:sldId id="578" r:id="rId130"/>
    <p:sldId id="579" r:id="rId131"/>
    <p:sldId id="580" r:id="rId132"/>
    <p:sldId id="581" r:id="rId133"/>
    <p:sldId id="582" r:id="rId134"/>
    <p:sldId id="583" r:id="rId135"/>
    <p:sldId id="584" r:id="rId136"/>
    <p:sldId id="585" r:id="rId137"/>
    <p:sldId id="586" r:id="rId138"/>
    <p:sldId id="587" r:id="rId139"/>
    <p:sldId id="588" r:id="rId140"/>
    <p:sldId id="589" r:id="rId141"/>
    <p:sldId id="590" r:id="rId142"/>
    <p:sldId id="591" r:id="rId143"/>
    <p:sldId id="592" r:id="rId144"/>
    <p:sldId id="593" r:id="rId145"/>
    <p:sldId id="594" r:id="rId146"/>
    <p:sldId id="595" r:id="rId147"/>
    <p:sldId id="596" r:id="rId148"/>
    <p:sldId id="597" r:id="rId149"/>
    <p:sldId id="598" r:id="rId150"/>
    <p:sldId id="599" r:id="rId151"/>
    <p:sldId id="600" r:id="rId152"/>
    <p:sldId id="601" r:id="rId153"/>
    <p:sldId id="602" r:id="rId154"/>
    <p:sldId id="603" r:id="rId155"/>
    <p:sldId id="604" r:id="rId156"/>
    <p:sldId id="605" r:id="rId157"/>
    <p:sldId id="606" r:id="rId158"/>
    <p:sldId id="607" r:id="rId159"/>
    <p:sldId id="608" r:id="rId160"/>
    <p:sldId id="611" r:id="rId161"/>
    <p:sldId id="610" r:id="rId162"/>
    <p:sldId id="616" r:id="rId163"/>
    <p:sldId id="617" r:id="rId164"/>
    <p:sldId id="308" r:id="rId165"/>
    <p:sldId id="612" r:id="rId166"/>
    <p:sldId id="613" r:id="rId167"/>
    <p:sldId id="614" r:id="rId168"/>
    <p:sldId id="615" r:id="rId1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02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53" autoAdjust="0"/>
    <p:restoredTop sz="94280" autoAdjust="0"/>
  </p:normalViewPr>
  <p:slideViewPr>
    <p:cSldViewPr snapToGrid="0">
      <p:cViewPr varScale="1">
        <p:scale>
          <a:sx n="68" d="100"/>
          <a:sy n="68" d="100"/>
        </p:scale>
        <p:origin x="948" y="60"/>
      </p:cViewPr>
      <p:guideLst/>
    </p:cSldViewPr>
  </p:slideViewPr>
  <p:outlineViewPr>
    <p:cViewPr>
      <p:scale>
        <a:sx n="33" d="100"/>
        <a:sy n="33" d="100"/>
      </p:scale>
      <p:origin x="0" y="-123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presProps" Target="presProp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2"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png"/></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3.80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0 113,'49'0,"-24"0,25 0,24 0,-24 0,-1 0,-24 0,26 0,-2 0,1 0,24 0,1 0,-1 0,-24 0,24 0,-24 0,0 0,25-18,-25 18,-26 0,26 0,0 0,-1 0,1 0,-1 0,1 0,0 0,-1 0,26 0,-51 0,26 0,-25 0,26 0,-27 0,26-19,-25 19,24 0,-24 0,0 0,0 0,49 0,-49 0,0 0,0 0,24 0,-24 0,0 0,24 0,-24 0,0 0,0 0,25 19,-25-19,0 0,0 0,24 0,-24 0,25 0,-1 0,1 0,-25 0,25 0,49 18,-74-18,-1 0,26 20,-25-20,0 0,25 0,0 0,-1 0,1 0,0 0,-1 0,1 0,-1 0,1 0,24 0,-24 0,0 0,-26 0,27 0,-1 0,-26 0,1 0,0 0,0 0,-25 0,25 0,-25 0,25 0,-1 0,26-20,-25 20,0-56,-50-1</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48.11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917 46,'25'0,"-25"0,25 0,-25 0,25 0,0 0,-1 0,-24 0,25 0,-25 0,50 0,-50 0,25 25,24-25,-24 0,0 0,0 0,-1 0,-24 0,50 24,-50-24,25 0,24 0,-49 0,25 0,-25 0,25 0,0 0,0 0,-25 0,24 0,1 0,-25 0,25 0,0 0,0 0,-25 0,24 0,1 0,-25 0,25 0,0 0,-25 0,25 0,24 0,-24 0,0 0,0 0,0 0,-1 0,26 0,-50 0,25 0,0 0,-1 0,1 0,0 0,0 0,0 0,-1 0,1 0,0 0,0 0,24 0,-24 0,0 0,25 0,-26 0,1 0,0 0,25 0,-26 0,1 0,0 0,0 0,0 0,24 0,-24 0,-1-24,1 24,24 0,-24 0,0 0,0 0,0 0,-1 0,26 0,-25 0,0 0,-1 0,26 0,0 0,-26 0,1 0,25 0,-25 0,-1 0,26 0,-25 0,0-25,-1 25,26 0,-25 0,0 0,24 0,-24 0,25 0,-26 0,26 0,24 0,-49 0,25 0,-25 0,24 0,-24 0,25 0,-25 0,24-24,-24 24,0 0,0 0,49 0,-24 0,-1 0,1 0,-25 0,24 0,-24 0,25 0,-26 0,26 0,0 0,-26 0,26 0,0 0,-1 0,-24 0,0 0,0 0,-1 0,1 0,0 0,0 0,0 0,0 0,-25 0,24 0,-24 0,25 0,0 0,0 0,0 0,-1 0,1 0,0 0,0 0,-25 0,25 0,-1 0,1 0,-25 0,25 0,-25 0,25 0,0 0,-25 0,24 0,-24 0</inkml:trace>
  <inkml:trace contextRef="#ctx0" brushRef="#br0" timeOffset="9643">0 1093,'24'0,"-24"-25,25 25,25 0,24 0,-24 0,-1 0,26 0,-1 0,25 0,-24 0,24 0,0 0,-24 0,-1 0,1 0,-26 0,1 0,-1 0,1 0,24 0,-24 0,0 0,-1 0,1-24,-1 24,1 0,0 0,-26 0,26 0,0 0,24-25,-24 25,-1 0,26 0,-26 0,1 0,24 0,-24 0,24 0,1-23,24 23,0 0,0 0,-49 0,-1 0,0 0,-24 0,0 0,0 0,0 0,24 0,1 0,-1 0,1 0,0 0,-1 0,1 0,24 0,-24 0,-25 0,24 0,1 0,-1 0,-24 0,25 0,24 0,-24 0,-1 0,1 0,25 0,-26 0,26 0,-26 0,26 0,-1 0,-24 0,-1 0,26 0,-26-25,1 25,-1 0,26 0,-26 0,1 0,0 0,-26 0,26 0,24 0,1 0,-50 0,24 0,-24 0,0 0,-25 0,25 0,-25 0,25-24,-1 48</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1.22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5,'25'0,"-25"0,24 0,1 0,25 0,-25 0,-25 0,49 20,-24-20,-25 0,50 0,-26 0,26 0,-26 0,25 19,1-19,0 0,-26 0,1 0,25 0,-1 0,-24 0,25 0,-1 0,1 0,-25 0,25 0,-26 0,51-19,-50 19,-1 0,1 0,24 0,-24-20,-1 20,1 0,0 0,0 0,0 0,-1 0,1 0,25 0,-1 0,-24 0,0 0,25 0,-26 20,1-20,25 0,-1 0,-24 0,0 0,25 0,-1 0,-25 0,1 0,0 0,24 0,-24 0,0 19,25-19,-26 0,1 0,0 0,0 0,0 0,24 0,-24 0,-25 0,50 0,-50 0,24 20,26-20,-25 0,0 0,-1 0,26 0,-25 0,0 0,23 0,-48 0,25 0,-25 0,25 0,0 0,-1 0,1 0,-25 0,25 0,0 0,-25 0,25 0,-1 0,-24 0,25 0,-25 0,25 0,-25 0,25 0,0 0,-25 0,25 0,-25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0.75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75,'0'0,"25"0,26 0,-27 0,26 0,1 0,-2 0,2-21,-26 21,-1 0,27 0,-26 0,0 0,0 0,50 0,-50 0,0 0,0 0,25 0,-24 0,-2 0,26 0,-50 0,26 0,-1 0,-25 0,24 0,1 0,-25 0,26 0,-1 0,-25 0,50 0,-50 0,25 0,25 0,-25 0,1 0,-2 0,1 0,-25 0,25 0,0 0,1 0,-2 0,-24 0,25 0,51 0,-52 0,1 0,1 0,-1 0,0 0,-1 0,27 0,-51 0,25 0,0 0,0 0,0 0,0 0,0 0,0 0,0 0,25 0,-25 0,25 0,0 0,-24 0,24 0,0 0,-25 0,25 0,-50 0,25 0,0 0,0 0,-25 0,25 0,-25 0,26 0,-26 0,24 0,1-21,0 21,-25 0,25 0,1 0,-2 0,26 0,1-22,-27 22,27 0,-26 0,24 0,-23 0,-1 0,-25 0,25 0,0 0,0 0,-25 0,25 0,0 0,-25 0,25 0,-50 64</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3.266"/>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0 102,'-25'0,"50"0,0 0,-1 0,77 0,-2 0,1 0,50 0,-76 0,26-25,0 25,0 0,0 0,-25 0,24 0,1 0,-26 0,2 0,-27 0,1-25,25 25,-25 0,25 0,-25 0,0 0,-1 0,2 0,-1 0,-1 0,2 0,-26 0,24 0,26 0,-25 0,25 0,0 25,-1-25,-24 0,25 0,-25 0,24 0,2 0,-2 0,-23 0,-1 0,-1 0,1 0,0 0,25 0,-50 0,-1 0,1 0,26 0,-26 0,-1 0,26 0,1 0,-2 0,1 0,-25-25,25 25,0 0,-25 0,-1 0,52-25,-51 25,24-25,-24 25,25 0,-24 0,-26 0,49 0,-49 0,25 0,-25 0,25 0,-25 0,49 0,-49 0,26 0,-1 0,-25 0,25 0,0 0,-25 0</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5.509"/>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0-1,'0'0,"25"0,-25 25,50-25,-26 0,26 49,24-24,50 25,-24-50,24 49,-50-24,25 0,0 0,25 0,-24-25,-26 0,1 0,24 0,-25 0,1 0,24-25,0 25,-25 0,-24 0,0 0,-1 0,1 0,24 0,1-25,-1 25,25 0,50 0,-50 0,1 0,-26 0,24 0,-23 0,-1 0,25 0,1 0,-26 0,0 0,1 0,-1 0,-24 0,-1 0,-24 0,0 0,25 0,-26 0,1-25,25 25,-1 0,-24 0,0 0,49 0,-49 0,0 0,25 0,-26 0,51 0,-50 0,24 0,1 0,-25 0,49 0,-24 0,-25 0,-25 0,24 0,1 0,-25 0,25 0,0 0,0 0,24 0,-24 0,0 0,0 0,-1 0,-24 0,25 0,0 0,-25 0,25 0,0 0,24 0,26-25,148 25,25 100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758A-FB98-4FC2-A04E-23106B21B63F}"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4E38F-AA3A-4E29-A747-D907D59FF63C}" type="slidenum">
              <a:rPr lang="en-US" smtClean="0"/>
              <a:t>‹#›</a:t>
            </a:fld>
            <a:endParaRPr lang="en-US"/>
          </a:p>
        </p:txBody>
      </p:sp>
    </p:spTree>
    <p:extLst>
      <p:ext uri="{BB962C8B-B14F-4D97-AF65-F5344CB8AC3E}">
        <p14:creationId xmlns:p14="http://schemas.microsoft.com/office/powerpoint/2010/main" val="326706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2</a:t>
            </a:fld>
            <a:endParaRPr lang="en-US"/>
          </a:p>
        </p:txBody>
      </p:sp>
    </p:spTree>
    <p:extLst>
      <p:ext uri="{BB962C8B-B14F-4D97-AF65-F5344CB8AC3E}">
        <p14:creationId xmlns:p14="http://schemas.microsoft.com/office/powerpoint/2010/main" val="4270077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11</a:t>
            </a:fld>
            <a:endParaRPr lang="en-US"/>
          </a:p>
        </p:txBody>
      </p:sp>
    </p:spTree>
    <p:extLst>
      <p:ext uri="{BB962C8B-B14F-4D97-AF65-F5344CB8AC3E}">
        <p14:creationId xmlns:p14="http://schemas.microsoft.com/office/powerpoint/2010/main" val="389766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12</a:t>
            </a:fld>
            <a:endParaRPr lang="en-US"/>
          </a:p>
        </p:txBody>
      </p:sp>
    </p:spTree>
    <p:extLst>
      <p:ext uri="{BB962C8B-B14F-4D97-AF65-F5344CB8AC3E}">
        <p14:creationId xmlns:p14="http://schemas.microsoft.com/office/powerpoint/2010/main" val="1670949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3833167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14</a:t>
            </a:fld>
            <a:endParaRPr lang="en-US"/>
          </a:p>
        </p:txBody>
      </p:sp>
    </p:spTree>
    <p:extLst>
      <p:ext uri="{BB962C8B-B14F-4D97-AF65-F5344CB8AC3E}">
        <p14:creationId xmlns:p14="http://schemas.microsoft.com/office/powerpoint/2010/main" val="1917679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15</a:t>
            </a:fld>
            <a:endParaRPr lang="en-US"/>
          </a:p>
        </p:txBody>
      </p:sp>
    </p:spTree>
    <p:extLst>
      <p:ext uri="{BB962C8B-B14F-4D97-AF65-F5344CB8AC3E}">
        <p14:creationId xmlns:p14="http://schemas.microsoft.com/office/powerpoint/2010/main" val="1854498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16</a:t>
            </a:fld>
            <a:endParaRPr lang="en-US"/>
          </a:p>
        </p:txBody>
      </p:sp>
    </p:spTree>
    <p:extLst>
      <p:ext uri="{BB962C8B-B14F-4D97-AF65-F5344CB8AC3E}">
        <p14:creationId xmlns:p14="http://schemas.microsoft.com/office/powerpoint/2010/main" val="1512030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17</a:t>
            </a:fld>
            <a:endParaRPr lang="en-US"/>
          </a:p>
        </p:txBody>
      </p:sp>
    </p:spTree>
    <p:extLst>
      <p:ext uri="{BB962C8B-B14F-4D97-AF65-F5344CB8AC3E}">
        <p14:creationId xmlns:p14="http://schemas.microsoft.com/office/powerpoint/2010/main" val="697744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18</a:t>
            </a:fld>
            <a:endParaRPr lang="en-US"/>
          </a:p>
        </p:txBody>
      </p:sp>
    </p:spTree>
    <p:extLst>
      <p:ext uri="{BB962C8B-B14F-4D97-AF65-F5344CB8AC3E}">
        <p14:creationId xmlns:p14="http://schemas.microsoft.com/office/powerpoint/2010/main" val="339602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19</a:t>
            </a:fld>
            <a:endParaRPr lang="en-US"/>
          </a:p>
        </p:txBody>
      </p:sp>
    </p:spTree>
    <p:extLst>
      <p:ext uri="{BB962C8B-B14F-4D97-AF65-F5344CB8AC3E}">
        <p14:creationId xmlns:p14="http://schemas.microsoft.com/office/powerpoint/2010/main" val="1902693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20</a:t>
            </a:fld>
            <a:endParaRPr lang="en-US"/>
          </a:p>
        </p:txBody>
      </p:sp>
    </p:spTree>
    <p:extLst>
      <p:ext uri="{BB962C8B-B14F-4D97-AF65-F5344CB8AC3E}">
        <p14:creationId xmlns:p14="http://schemas.microsoft.com/office/powerpoint/2010/main" val="38070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3</a:t>
            </a:fld>
            <a:endParaRPr lang="en-US"/>
          </a:p>
        </p:txBody>
      </p:sp>
    </p:spTree>
    <p:extLst>
      <p:ext uri="{BB962C8B-B14F-4D97-AF65-F5344CB8AC3E}">
        <p14:creationId xmlns:p14="http://schemas.microsoft.com/office/powerpoint/2010/main" val="3559951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21</a:t>
            </a:fld>
            <a:endParaRPr lang="en-US"/>
          </a:p>
        </p:txBody>
      </p:sp>
    </p:spTree>
    <p:extLst>
      <p:ext uri="{BB962C8B-B14F-4D97-AF65-F5344CB8AC3E}">
        <p14:creationId xmlns:p14="http://schemas.microsoft.com/office/powerpoint/2010/main" val="1651305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22</a:t>
            </a:fld>
            <a:endParaRPr lang="en-US"/>
          </a:p>
        </p:txBody>
      </p:sp>
    </p:spTree>
    <p:extLst>
      <p:ext uri="{BB962C8B-B14F-4D97-AF65-F5344CB8AC3E}">
        <p14:creationId xmlns:p14="http://schemas.microsoft.com/office/powerpoint/2010/main" val="4036758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23</a:t>
            </a:fld>
            <a:endParaRPr lang="en-US"/>
          </a:p>
        </p:txBody>
      </p:sp>
    </p:spTree>
    <p:extLst>
      <p:ext uri="{BB962C8B-B14F-4D97-AF65-F5344CB8AC3E}">
        <p14:creationId xmlns:p14="http://schemas.microsoft.com/office/powerpoint/2010/main" val="3898059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24</a:t>
            </a:fld>
            <a:endParaRPr lang="en-US"/>
          </a:p>
        </p:txBody>
      </p:sp>
    </p:spTree>
    <p:extLst>
      <p:ext uri="{BB962C8B-B14F-4D97-AF65-F5344CB8AC3E}">
        <p14:creationId xmlns:p14="http://schemas.microsoft.com/office/powerpoint/2010/main" val="1615198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25</a:t>
            </a:fld>
            <a:endParaRPr lang="en-US"/>
          </a:p>
        </p:txBody>
      </p:sp>
    </p:spTree>
    <p:extLst>
      <p:ext uri="{BB962C8B-B14F-4D97-AF65-F5344CB8AC3E}">
        <p14:creationId xmlns:p14="http://schemas.microsoft.com/office/powerpoint/2010/main" val="2763099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35</a:t>
            </a:fld>
            <a:endParaRPr lang="en-US"/>
          </a:p>
        </p:txBody>
      </p:sp>
    </p:spTree>
    <p:extLst>
      <p:ext uri="{BB962C8B-B14F-4D97-AF65-F5344CB8AC3E}">
        <p14:creationId xmlns:p14="http://schemas.microsoft.com/office/powerpoint/2010/main" val="2761032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36</a:t>
            </a:fld>
            <a:endParaRPr lang="en-US"/>
          </a:p>
        </p:txBody>
      </p:sp>
    </p:spTree>
    <p:extLst>
      <p:ext uri="{BB962C8B-B14F-4D97-AF65-F5344CB8AC3E}">
        <p14:creationId xmlns:p14="http://schemas.microsoft.com/office/powerpoint/2010/main" val="113380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4</a:t>
            </a:fld>
            <a:endParaRPr lang="en-US"/>
          </a:p>
        </p:txBody>
      </p:sp>
    </p:spTree>
    <p:extLst>
      <p:ext uri="{BB962C8B-B14F-4D97-AF65-F5344CB8AC3E}">
        <p14:creationId xmlns:p14="http://schemas.microsoft.com/office/powerpoint/2010/main" val="975410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5</a:t>
            </a:fld>
            <a:endParaRPr lang="en-US"/>
          </a:p>
        </p:txBody>
      </p:sp>
    </p:spTree>
    <p:extLst>
      <p:ext uri="{BB962C8B-B14F-4D97-AF65-F5344CB8AC3E}">
        <p14:creationId xmlns:p14="http://schemas.microsoft.com/office/powerpoint/2010/main" val="92884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6</a:t>
            </a:fld>
            <a:endParaRPr lang="en-US"/>
          </a:p>
        </p:txBody>
      </p:sp>
    </p:spTree>
    <p:extLst>
      <p:ext uri="{BB962C8B-B14F-4D97-AF65-F5344CB8AC3E}">
        <p14:creationId xmlns:p14="http://schemas.microsoft.com/office/powerpoint/2010/main" val="146432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243364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8</a:t>
            </a:fld>
            <a:endParaRPr lang="en-US"/>
          </a:p>
        </p:txBody>
      </p:sp>
    </p:spTree>
    <p:extLst>
      <p:ext uri="{BB962C8B-B14F-4D97-AF65-F5344CB8AC3E}">
        <p14:creationId xmlns:p14="http://schemas.microsoft.com/office/powerpoint/2010/main" val="3192188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9</a:t>
            </a:fld>
            <a:endParaRPr lang="en-US"/>
          </a:p>
        </p:txBody>
      </p:sp>
    </p:spTree>
    <p:extLst>
      <p:ext uri="{BB962C8B-B14F-4D97-AF65-F5344CB8AC3E}">
        <p14:creationId xmlns:p14="http://schemas.microsoft.com/office/powerpoint/2010/main" val="384042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networks interconnected</a:t>
            </a:r>
          </a:p>
        </p:txBody>
      </p:sp>
      <p:sp>
        <p:nvSpPr>
          <p:cNvPr id="4" name="Slide Number Placeholder 3"/>
          <p:cNvSpPr>
            <a:spLocks noGrp="1"/>
          </p:cNvSpPr>
          <p:nvPr>
            <p:ph type="sldNum" sz="quarter" idx="10"/>
          </p:nvPr>
        </p:nvSpPr>
        <p:spPr/>
        <p:txBody>
          <a:bodyPr/>
          <a:lstStyle/>
          <a:p>
            <a:fld id="{286C5573-8C1C-4A81-B070-4C8858968B08}" type="slidenum">
              <a:rPr lang="en-US" smtClean="0"/>
              <a:t>10</a:t>
            </a:fld>
            <a:endParaRPr lang="en-US"/>
          </a:p>
        </p:txBody>
      </p:sp>
    </p:spTree>
    <p:extLst>
      <p:ext uri="{BB962C8B-B14F-4D97-AF65-F5344CB8AC3E}">
        <p14:creationId xmlns:p14="http://schemas.microsoft.com/office/powerpoint/2010/main" val="34751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27F9-B33B-4642-BD6A-21266A654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F5125C-5B4F-4413-B89D-492775025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7276C1-F193-44B0-B550-B3FBEEAABAC5}"/>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5" name="Footer Placeholder 4">
            <a:extLst>
              <a:ext uri="{FF2B5EF4-FFF2-40B4-BE49-F238E27FC236}">
                <a16:creationId xmlns:a16="http://schemas.microsoft.com/office/drawing/2014/main" id="{3C019E24-3D44-46C9-950B-0419F7041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DC6A5-6D56-4E46-B306-473483ADE0FE}"/>
              </a:ext>
            </a:extLst>
          </p:cNvPr>
          <p:cNvSpPr>
            <a:spLocks noGrp="1"/>
          </p:cNvSpPr>
          <p:nvPr>
            <p:ph type="sldNum" sz="quarter" idx="12"/>
          </p:nvPr>
        </p:nvSpPr>
        <p:spPr/>
        <p:txBody>
          <a:bodyPr/>
          <a:lstStyle/>
          <a:p>
            <a:fld id="{7F83B461-D001-4136-B2D0-7AB8033EAABC}" type="slidenum">
              <a:rPr lang="en-US" smtClean="0"/>
              <a:t>‹#›</a:t>
            </a:fld>
            <a:endParaRPr lang="en-US"/>
          </a:p>
        </p:txBody>
      </p:sp>
    </p:spTree>
    <p:extLst>
      <p:ext uri="{BB962C8B-B14F-4D97-AF65-F5344CB8AC3E}">
        <p14:creationId xmlns:p14="http://schemas.microsoft.com/office/powerpoint/2010/main" val="659743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5DD8-AD3D-4E1C-91FB-6CFBF53C24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837736-8BFE-42A6-9BD8-D0866A6A57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45E59-4F9E-4401-816F-1EC5040ED160}"/>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5" name="Footer Placeholder 4">
            <a:extLst>
              <a:ext uri="{FF2B5EF4-FFF2-40B4-BE49-F238E27FC236}">
                <a16:creationId xmlns:a16="http://schemas.microsoft.com/office/drawing/2014/main" id="{76913B54-BFE5-454D-819B-496A9BB5C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58546-92DC-4960-A154-11652C4926B5}"/>
              </a:ext>
            </a:extLst>
          </p:cNvPr>
          <p:cNvSpPr>
            <a:spLocks noGrp="1"/>
          </p:cNvSpPr>
          <p:nvPr>
            <p:ph type="sldNum" sz="quarter" idx="12"/>
          </p:nvPr>
        </p:nvSpPr>
        <p:spPr/>
        <p:txBody>
          <a:bodyPr/>
          <a:lstStyle/>
          <a:p>
            <a:fld id="{7F83B461-D001-4136-B2D0-7AB8033EAABC}" type="slidenum">
              <a:rPr lang="en-US" smtClean="0"/>
              <a:t>‹#›</a:t>
            </a:fld>
            <a:endParaRPr lang="en-US"/>
          </a:p>
        </p:txBody>
      </p:sp>
    </p:spTree>
    <p:extLst>
      <p:ext uri="{BB962C8B-B14F-4D97-AF65-F5344CB8AC3E}">
        <p14:creationId xmlns:p14="http://schemas.microsoft.com/office/powerpoint/2010/main" val="143767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DABD2-B439-4B72-92DF-476962A418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45970-1681-418F-A20C-B9409AF5D6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365D7-0BA5-4166-8644-A559928DA714}"/>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5" name="Footer Placeholder 4">
            <a:extLst>
              <a:ext uri="{FF2B5EF4-FFF2-40B4-BE49-F238E27FC236}">
                <a16:creationId xmlns:a16="http://schemas.microsoft.com/office/drawing/2014/main" id="{B19A0993-7FC1-489F-8871-8350DAD6B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E185B-2C81-4B32-8B47-5E79AD8A9D26}"/>
              </a:ext>
            </a:extLst>
          </p:cNvPr>
          <p:cNvSpPr>
            <a:spLocks noGrp="1"/>
          </p:cNvSpPr>
          <p:nvPr>
            <p:ph type="sldNum" sz="quarter" idx="12"/>
          </p:nvPr>
        </p:nvSpPr>
        <p:spPr/>
        <p:txBody>
          <a:bodyPr/>
          <a:lstStyle/>
          <a:p>
            <a:fld id="{7F83B461-D001-4136-B2D0-7AB8033EAABC}" type="slidenum">
              <a:rPr lang="en-US" smtClean="0"/>
              <a:t>‹#›</a:t>
            </a:fld>
            <a:endParaRPr lang="en-US"/>
          </a:p>
        </p:txBody>
      </p:sp>
    </p:spTree>
    <p:extLst>
      <p:ext uri="{BB962C8B-B14F-4D97-AF65-F5344CB8AC3E}">
        <p14:creationId xmlns:p14="http://schemas.microsoft.com/office/powerpoint/2010/main" val="2576632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A578F77-828B-4279-AF80-6D2AEC3A9EE1}" type="slidenum">
              <a:rPr lang="ar-SA" altLang="en-US"/>
              <a:pPr>
                <a:defRPr/>
              </a:pPr>
              <a:t>‹#›</a:t>
            </a:fld>
            <a:endParaRPr lang="en-US" altLang="en-US"/>
          </a:p>
        </p:txBody>
      </p:sp>
    </p:spTree>
    <p:extLst>
      <p:ext uri="{BB962C8B-B14F-4D97-AF65-F5344CB8AC3E}">
        <p14:creationId xmlns:p14="http://schemas.microsoft.com/office/powerpoint/2010/main" val="3273563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6DDB5F1-7C92-42A7-AA90-123388164196}" type="slidenum">
              <a:rPr lang="ar-SA" altLang="en-US"/>
              <a:pPr>
                <a:defRPr/>
              </a:pPr>
              <a:t>‹#›</a:t>
            </a:fld>
            <a:endParaRPr lang="en-US" altLang="en-US"/>
          </a:p>
        </p:txBody>
      </p:sp>
    </p:spTree>
    <p:extLst>
      <p:ext uri="{BB962C8B-B14F-4D97-AF65-F5344CB8AC3E}">
        <p14:creationId xmlns:p14="http://schemas.microsoft.com/office/powerpoint/2010/main" val="103167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DBB100A-90A4-4E85-971F-9BA076FC870A}" type="slidenum">
              <a:rPr lang="ar-SA" altLang="en-US"/>
              <a:pPr>
                <a:defRPr/>
              </a:pPr>
              <a:t>‹#›</a:t>
            </a:fld>
            <a:endParaRPr lang="en-US" altLang="en-US"/>
          </a:p>
        </p:txBody>
      </p:sp>
    </p:spTree>
    <p:extLst>
      <p:ext uri="{BB962C8B-B14F-4D97-AF65-F5344CB8AC3E}">
        <p14:creationId xmlns:p14="http://schemas.microsoft.com/office/powerpoint/2010/main" val="2926076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31A95A1-A74B-4C43-B0CF-7E6C7A64A4A1}" type="slidenum">
              <a:rPr lang="ar-SA" altLang="en-US"/>
              <a:pPr>
                <a:defRPr/>
              </a:pPr>
              <a:t>‹#›</a:t>
            </a:fld>
            <a:endParaRPr lang="en-US" altLang="en-US"/>
          </a:p>
        </p:txBody>
      </p:sp>
    </p:spTree>
    <p:extLst>
      <p:ext uri="{BB962C8B-B14F-4D97-AF65-F5344CB8AC3E}">
        <p14:creationId xmlns:p14="http://schemas.microsoft.com/office/powerpoint/2010/main" val="600953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EDFD8386-AFF6-494D-B14B-CA0D5DFDB70F}" type="slidenum">
              <a:rPr lang="ar-SA" altLang="en-US"/>
              <a:pPr>
                <a:defRPr/>
              </a:pPr>
              <a:t>‹#›</a:t>
            </a:fld>
            <a:endParaRPr lang="en-US" altLang="en-US"/>
          </a:p>
        </p:txBody>
      </p:sp>
    </p:spTree>
    <p:extLst>
      <p:ext uri="{BB962C8B-B14F-4D97-AF65-F5344CB8AC3E}">
        <p14:creationId xmlns:p14="http://schemas.microsoft.com/office/powerpoint/2010/main" val="3604526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A9BE723A-E65A-416D-B0E9-33A167FE5223}" type="slidenum">
              <a:rPr lang="ar-SA" altLang="en-US"/>
              <a:pPr>
                <a:defRPr/>
              </a:pPr>
              <a:t>‹#›</a:t>
            </a:fld>
            <a:endParaRPr lang="en-US" altLang="en-US"/>
          </a:p>
        </p:txBody>
      </p:sp>
    </p:spTree>
    <p:extLst>
      <p:ext uri="{BB962C8B-B14F-4D97-AF65-F5344CB8AC3E}">
        <p14:creationId xmlns:p14="http://schemas.microsoft.com/office/powerpoint/2010/main" val="834576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456A27E-EAB1-4919-8717-A76383AB8C80}" type="slidenum">
              <a:rPr lang="ar-SA" altLang="en-US"/>
              <a:pPr>
                <a:defRPr/>
              </a:pPr>
              <a:t>‹#›</a:t>
            </a:fld>
            <a:endParaRPr lang="en-US" altLang="en-US"/>
          </a:p>
        </p:txBody>
      </p:sp>
    </p:spTree>
    <p:extLst>
      <p:ext uri="{BB962C8B-B14F-4D97-AF65-F5344CB8AC3E}">
        <p14:creationId xmlns:p14="http://schemas.microsoft.com/office/powerpoint/2010/main" val="2260267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6BABCA3-4A61-4814-B8BE-039E59FA08FC}" type="slidenum">
              <a:rPr lang="ar-SA" altLang="en-US"/>
              <a:pPr>
                <a:defRPr/>
              </a:pPr>
              <a:t>‹#›</a:t>
            </a:fld>
            <a:endParaRPr lang="en-US" altLang="en-US"/>
          </a:p>
        </p:txBody>
      </p:sp>
    </p:spTree>
    <p:extLst>
      <p:ext uri="{BB962C8B-B14F-4D97-AF65-F5344CB8AC3E}">
        <p14:creationId xmlns:p14="http://schemas.microsoft.com/office/powerpoint/2010/main" val="298230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B42F-8B90-4984-8534-6087C3EFE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476DF-0BFC-425A-BD86-934EFE6AEA3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D472F0-89D9-4E8B-A2D4-89EC9A5352B7}"/>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5" name="Footer Placeholder 4">
            <a:extLst>
              <a:ext uri="{FF2B5EF4-FFF2-40B4-BE49-F238E27FC236}">
                <a16:creationId xmlns:a16="http://schemas.microsoft.com/office/drawing/2014/main" id="{88971D1A-372E-4F45-BB2D-FC18D5417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EEDB5-E1EB-47FA-9EA3-E712A1067270}"/>
              </a:ext>
            </a:extLst>
          </p:cNvPr>
          <p:cNvSpPr>
            <a:spLocks noGrp="1"/>
          </p:cNvSpPr>
          <p:nvPr>
            <p:ph type="sldNum" sz="quarter" idx="12"/>
          </p:nvPr>
        </p:nvSpPr>
        <p:spPr/>
        <p:txBody>
          <a:bodyPr/>
          <a:lstStyle/>
          <a:p>
            <a:fld id="{7F83B461-D001-4136-B2D0-7AB8033EAABC}" type="slidenum">
              <a:rPr lang="en-US" smtClean="0"/>
              <a:t>‹#›</a:t>
            </a:fld>
            <a:endParaRPr lang="en-US" dirty="0"/>
          </a:p>
        </p:txBody>
      </p:sp>
      <p:sp>
        <p:nvSpPr>
          <p:cNvPr id="9" name="TextBox 8">
            <a:extLst>
              <a:ext uri="{FF2B5EF4-FFF2-40B4-BE49-F238E27FC236}">
                <a16:creationId xmlns:a16="http://schemas.microsoft.com/office/drawing/2014/main" id="{1E7D8A73-BCF8-4581-822D-D72336BE3313}"/>
              </a:ext>
            </a:extLst>
          </p:cNvPr>
          <p:cNvSpPr txBox="1"/>
          <p:nvPr userDrawn="1"/>
        </p:nvSpPr>
        <p:spPr>
          <a:xfrm>
            <a:off x="10894430" y="6342651"/>
            <a:ext cx="457176" cy="369332"/>
          </a:xfrm>
          <a:prstGeom prst="rect">
            <a:avLst/>
          </a:prstGeom>
          <a:noFill/>
        </p:spPr>
        <p:txBody>
          <a:bodyPr wrap="none" rtlCol="0">
            <a:spAutoFit/>
          </a:bodyPr>
          <a:lstStyle/>
          <a:p>
            <a:fld id="{7F83B461-D001-4136-B2D0-7AB8033EAABC}" type="slidenum">
              <a:rPr lang="en-US" smtClean="0"/>
              <a:pPr/>
              <a:t>‹#›</a:t>
            </a:fld>
            <a:endParaRPr lang="en-US" dirty="0"/>
          </a:p>
        </p:txBody>
      </p:sp>
    </p:spTree>
    <p:extLst>
      <p:ext uri="{BB962C8B-B14F-4D97-AF65-F5344CB8AC3E}">
        <p14:creationId xmlns:p14="http://schemas.microsoft.com/office/powerpoint/2010/main" val="1446032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896589F-41BE-4EF0-9FC7-6B95E34CF5BF}" type="slidenum">
              <a:rPr lang="ar-SA" altLang="en-US"/>
              <a:pPr>
                <a:defRPr/>
              </a:pPr>
              <a:t>‹#›</a:t>
            </a:fld>
            <a:endParaRPr lang="en-US" altLang="en-US"/>
          </a:p>
        </p:txBody>
      </p:sp>
    </p:spTree>
    <p:extLst>
      <p:ext uri="{BB962C8B-B14F-4D97-AF65-F5344CB8AC3E}">
        <p14:creationId xmlns:p14="http://schemas.microsoft.com/office/powerpoint/2010/main" val="1498877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BBC8E0A-F91A-488A-A073-1BE44203561E}" type="slidenum">
              <a:rPr lang="ar-SA" altLang="en-US"/>
              <a:pPr>
                <a:defRPr/>
              </a:pPr>
              <a:t>‹#›</a:t>
            </a:fld>
            <a:endParaRPr lang="en-US" altLang="en-US"/>
          </a:p>
        </p:txBody>
      </p:sp>
    </p:spTree>
    <p:extLst>
      <p:ext uri="{BB962C8B-B14F-4D97-AF65-F5344CB8AC3E}">
        <p14:creationId xmlns:p14="http://schemas.microsoft.com/office/powerpoint/2010/main" val="574055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315319D-3241-46B8-9878-75089524BD89}" type="slidenum">
              <a:rPr lang="ar-SA" altLang="en-US"/>
              <a:pPr>
                <a:defRPr/>
              </a:pPr>
              <a:t>‹#›</a:t>
            </a:fld>
            <a:endParaRPr lang="en-US" altLang="en-US"/>
          </a:p>
        </p:txBody>
      </p:sp>
    </p:spTree>
    <p:extLst>
      <p:ext uri="{BB962C8B-B14F-4D97-AF65-F5344CB8AC3E}">
        <p14:creationId xmlns:p14="http://schemas.microsoft.com/office/powerpoint/2010/main" val="3796286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FB23-D6DA-40CF-B756-A3CEC522158C}" type="slidenum">
              <a:rPr lang="ar-SA" altLang="en-US"/>
              <a:pPr>
                <a:defRPr/>
              </a:pPr>
              <a:t>‹#›</a:t>
            </a:fld>
            <a:endParaRPr lang="en-US" altLang="en-US"/>
          </a:p>
        </p:txBody>
      </p:sp>
    </p:spTree>
    <p:extLst>
      <p:ext uri="{BB962C8B-B14F-4D97-AF65-F5344CB8AC3E}">
        <p14:creationId xmlns:p14="http://schemas.microsoft.com/office/powerpoint/2010/main" val="3421429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Online Image Placeholder 2"/>
          <p:cNvSpPr>
            <a:spLocks noGrp="1"/>
          </p:cNvSpPr>
          <p:nvPr>
            <p:ph type="clipArt" sz="half" idx="1"/>
          </p:nvPr>
        </p:nvSpPr>
        <p:spPr>
          <a:xfrm>
            <a:off x="609600" y="1600201"/>
            <a:ext cx="5384800" cy="4525963"/>
          </a:xfrm>
        </p:spPr>
        <p:txBody>
          <a:bodyPr/>
          <a:lstStyle/>
          <a:p>
            <a:pPr lvl="0"/>
            <a:endParaRPr lang="en-US" noProof="0"/>
          </a:p>
        </p:txBody>
      </p:sp>
      <p:sp>
        <p:nvSpPr>
          <p:cNvPr id="4" name="Text Placeholder 3"/>
          <p:cNvSpPr>
            <a:spLocks noGrp="1"/>
          </p:cNvSpPr>
          <p:nvPr>
            <p:ph type="body"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2C74E05-E939-4159-8F47-C6F4C11D8530}" type="slidenum">
              <a:rPr lang="ar-SA" altLang="en-US"/>
              <a:pPr>
                <a:defRPr/>
              </a:pPr>
              <a:t>‹#›</a:t>
            </a:fld>
            <a:endParaRPr lang="en-US" altLang="en-US"/>
          </a:p>
        </p:txBody>
      </p:sp>
    </p:spTree>
    <p:extLst>
      <p:ext uri="{BB962C8B-B14F-4D97-AF65-F5344CB8AC3E}">
        <p14:creationId xmlns:p14="http://schemas.microsoft.com/office/powerpoint/2010/main" val="16076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15CC-F354-4752-9C58-412B011B11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F8C184-38DE-472B-9778-1E98EDAE2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5682E-097D-4391-8E5B-FFD3CB7761DB}"/>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5" name="Footer Placeholder 4">
            <a:extLst>
              <a:ext uri="{FF2B5EF4-FFF2-40B4-BE49-F238E27FC236}">
                <a16:creationId xmlns:a16="http://schemas.microsoft.com/office/drawing/2014/main" id="{52BB3E6E-86F8-4E9D-8D40-5300B94A2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2241D-FF43-430A-ACE2-C48FE942F815}"/>
              </a:ext>
            </a:extLst>
          </p:cNvPr>
          <p:cNvSpPr>
            <a:spLocks noGrp="1"/>
          </p:cNvSpPr>
          <p:nvPr>
            <p:ph type="sldNum" sz="quarter" idx="12"/>
          </p:nvPr>
        </p:nvSpPr>
        <p:spPr/>
        <p:txBody>
          <a:bodyPr/>
          <a:lstStyle/>
          <a:p>
            <a:fld id="{7F83B461-D001-4136-B2D0-7AB8033EAABC}" type="slidenum">
              <a:rPr lang="en-US" smtClean="0"/>
              <a:t>‹#›</a:t>
            </a:fld>
            <a:endParaRPr lang="en-US"/>
          </a:p>
        </p:txBody>
      </p:sp>
    </p:spTree>
    <p:extLst>
      <p:ext uri="{BB962C8B-B14F-4D97-AF65-F5344CB8AC3E}">
        <p14:creationId xmlns:p14="http://schemas.microsoft.com/office/powerpoint/2010/main" val="406289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A184-3927-4F44-9F93-F4D8B3839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E5DEB-DC08-4A05-A617-146A262946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D61564-37D8-48DC-89A3-532E57D21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4D5128-9A08-467D-97B0-C782237ED8F6}"/>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6" name="Footer Placeholder 5">
            <a:extLst>
              <a:ext uri="{FF2B5EF4-FFF2-40B4-BE49-F238E27FC236}">
                <a16:creationId xmlns:a16="http://schemas.microsoft.com/office/drawing/2014/main" id="{50A2FBBE-FE5A-484A-8465-87A6B1E4B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C5129-60F3-42EB-8F9C-662E22B2A66E}"/>
              </a:ext>
            </a:extLst>
          </p:cNvPr>
          <p:cNvSpPr>
            <a:spLocks noGrp="1"/>
          </p:cNvSpPr>
          <p:nvPr>
            <p:ph type="sldNum" sz="quarter" idx="12"/>
          </p:nvPr>
        </p:nvSpPr>
        <p:spPr/>
        <p:txBody>
          <a:bodyPr/>
          <a:lstStyle/>
          <a:p>
            <a:fld id="{7F83B461-D001-4136-B2D0-7AB8033EAABC}" type="slidenum">
              <a:rPr lang="en-US" smtClean="0"/>
              <a:t>‹#›</a:t>
            </a:fld>
            <a:endParaRPr lang="en-US"/>
          </a:p>
        </p:txBody>
      </p:sp>
    </p:spTree>
    <p:extLst>
      <p:ext uri="{BB962C8B-B14F-4D97-AF65-F5344CB8AC3E}">
        <p14:creationId xmlns:p14="http://schemas.microsoft.com/office/powerpoint/2010/main" val="75797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E8AD-7F59-431B-AEDC-274BC87459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DB20EF-5FCE-49CF-989F-B4E6116667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36E498-8480-46CB-91A5-B535E70530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9B544-B35D-4A61-9EE2-263BBD813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CDE01-B185-41C2-9D6D-7F09091F4C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778D29-ED02-48BE-928E-02E908D1D831}"/>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8" name="Footer Placeholder 7">
            <a:extLst>
              <a:ext uri="{FF2B5EF4-FFF2-40B4-BE49-F238E27FC236}">
                <a16:creationId xmlns:a16="http://schemas.microsoft.com/office/drawing/2014/main" id="{0D73BEFB-6F3D-41C1-90AF-21B1F2C66F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65F711-904C-402E-AABD-B3EB3E4278DA}"/>
              </a:ext>
            </a:extLst>
          </p:cNvPr>
          <p:cNvSpPr>
            <a:spLocks noGrp="1"/>
          </p:cNvSpPr>
          <p:nvPr>
            <p:ph type="sldNum" sz="quarter" idx="12"/>
          </p:nvPr>
        </p:nvSpPr>
        <p:spPr/>
        <p:txBody>
          <a:bodyPr/>
          <a:lstStyle/>
          <a:p>
            <a:fld id="{7F83B461-D001-4136-B2D0-7AB8033EAABC}" type="slidenum">
              <a:rPr lang="en-US" smtClean="0"/>
              <a:t>‹#›</a:t>
            </a:fld>
            <a:endParaRPr lang="en-US"/>
          </a:p>
        </p:txBody>
      </p:sp>
    </p:spTree>
    <p:extLst>
      <p:ext uri="{BB962C8B-B14F-4D97-AF65-F5344CB8AC3E}">
        <p14:creationId xmlns:p14="http://schemas.microsoft.com/office/powerpoint/2010/main" val="256690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1B64-B096-4952-8A3F-0208498D32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F04042-00DC-4481-BFD1-6AA5E58AA1A9}"/>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4" name="Footer Placeholder 3">
            <a:extLst>
              <a:ext uri="{FF2B5EF4-FFF2-40B4-BE49-F238E27FC236}">
                <a16:creationId xmlns:a16="http://schemas.microsoft.com/office/drawing/2014/main" id="{C45620C8-6210-414D-9D08-F6EA169E7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66E3E3-C0F5-4931-B3AD-55AA5539C30A}"/>
              </a:ext>
            </a:extLst>
          </p:cNvPr>
          <p:cNvSpPr>
            <a:spLocks noGrp="1"/>
          </p:cNvSpPr>
          <p:nvPr>
            <p:ph type="sldNum" sz="quarter" idx="12"/>
          </p:nvPr>
        </p:nvSpPr>
        <p:spPr/>
        <p:txBody>
          <a:bodyPr/>
          <a:lstStyle/>
          <a:p>
            <a:fld id="{7F83B461-D001-4136-B2D0-7AB8033EAABC}" type="slidenum">
              <a:rPr lang="en-US" smtClean="0"/>
              <a:t>‹#›</a:t>
            </a:fld>
            <a:endParaRPr lang="en-US"/>
          </a:p>
        </p:txBody>
      </p:sp>
    </p:spTree>
    <p:extLst>
      <p:ext uri="{BB962C8B-B14F-4D97-AF65-F5344CB8AC3E}">
        <p14:creationId xmlns:p14="http://schemas.microsoft.com/office/powerpoint/2010/main" val="336004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DAE5D-4F1E-45BA-B560-1695628DB792}"/>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3" name="Footer Placeholder 2">
            <a:extLst>
              <a:ext uri="{FF2B5EF4-FFF2-40B4-BE49-F238E27FC236}">
                <a16:creationId xmlns:a16="http://schemas.microsoft.com/office/drawing/2014/main" id="{295358B5-BB6B-44E1-AA1A-FE6249ECA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0F6186-466D-4A8E-97CD-7E32A90CF93E}"/>
              </a:ext>
            </a:extLst>
          </p:cNvPr>
          <p:cNvSpPr>
            <a:spLocks noGrp="1"/>
          </p:cNvSpPr>
          <p:nvPr>
            <p:ph type="sldNum" sz="quarter" idx="12"/>
          </p:nvPr>
        </p:nvSpPr>
        <p:spPr/>
        <p:txBody>
          <a:bodyPr/>
          <a:lstStyle/>
          <a:p>
            <a:fld id="{7F83B461-D001-4136-B2D0-7AB8033EAABC}" type="slidenum">
              <a:rPr lang="en-US" smtClean="0"/>
              <a:t>‹#›</a:t>
            </a:fld>
            <a:endParaRPr lang="en-US"/>
          </a:p>
        </p:txBody>
      </p:sp>
    </p:spTree>
    <p:extLst>
      <p:ext uri="{BB962C8B-B14F-4D97-AF65-F5344CB8AC3E}">
        <p14:creationId xmlns:p14="http://schemas.microsoft.com/office/powerpoint/2010/main" val="150583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3BD2-84E6-4B79-89D3-9F88823F1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457B7-3EE5-4757-B0EB-B767AD527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B3AECF-661D-4D63-88B9-9F613FCEC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58151-B7EC-479E-9350-F50E238E38E0}"/>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6" name="Footer Placeholder 5">
            <a:extLst>
              <a:ext uri="{FF2B5EF4-FFF2-40B4-BE49-F238E27FC236}">
                <a16:creationId xmlns:a16="http://schemas.microsoft.com/office/drawing/2014/main" id="{89F9BD2F-CE4E-46C5-A710-84D1FB44E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0657CC-49D3-4FEB-A911-9AA51D4964A5}"/>
              </a:ext>
            </a:extLst>
          </p:cNvPr>
          <p:cNvSpPr>
            <a:spLocks noGrp="1"/>
          </p:cNvSpPr>
          <p:nvPr>
            <p:ph type="sldNum" sz="quarter" idx="12"/>
          </p:nvPr>
        </p:nvSpPr>
        <p:spPr/>
        <p:txBody>
          <a:bodyPr/>
          <a:lstStyle/>
          <a:p>
            <a:fld id="{7F83B461-D001-4136-B2D0-7AB8033EAABC}" type="slidenum">
              <a:rPr lang="en-US" smtClean="0"/>
              <a:t>‹#›</a:t>
            </a:fld>
            <a:endParaRPr lang="en-US"/>
          </a:p>
        </p:txBody>
      </p:sp>
    </p:spTree>
    <p:extLst>
      <p:ext uri="{BB962C8B-B14F-4D97-AF65-F5344CB8AC3E}">
        <p14:creationId xmlns:p14="http://schemas.microsoft.com/office/powerpoint/2010/main" val="231390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30DB-FB71-46D4-AC9A-38D0C7EC9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AD7F78-2D7E-4729-A907-ED5DB58C6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6B9A5-C11D-481C-BCF4-A93D74497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DC74F-2BC5-4A1A-9D49-6821282F58EA}"/>
              </a:ext>
            </a:extLst>
          </p:cNvPr>
          <p:cNvSpPr>
            <a:spLocks noGrp="1"/>
          </p:cNvSpPr>
          <p:nvPr>
            <p:ph type="dt" sz="half" idx="10"/>
          </p:nvPr>
        </p:nvSpPr>
        <p:spPr/>
        <p:txBody>
          <a:bodyPr/>
          <a:lstStyle/>
          <a:p>
            <a:fld id="{062DC57C-6F7C-4204-BAE5-95FFC5CA1905}" type="datetimeFigureOut">
              <a:rPr lang="en-US" smtClean="0"/>
              <a:t>3/4/2024</a:t>
            </a:fld>
            <a:endParaRPr lang="en-US"/>
          </a:p>
        </p:txBody>
      </p:sp>
      <p:sp>
        <p:nvSpPr>
          <p:cNvPr id="6" name="Footer Placeholder 5">
            <a:extLst>
              <a:ext uri="{FF2B5EF4-FFF2-40B4-BE49-F238E27FC236}">
                <a16:creationId xmlns:a16="http://schemas.microsoft.com/office/drawing/2014/main" id="{8CB82B79-CC65-4EEE-ADFD-D093BC8B1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DC30D-5800-4B19-9AC2-32029A723F74}"/>
              </a:ext>
            </a:extLst>
          </p:cNvPr>
          <p:cNvSpPr>
            <a:spLocks noGrp="1"/>
          </p:cNvSpPr>
          <p:nvPr>
            <p:ph type="sldNum" sz="quarter" idx="12"/>
          </p:nvPr>
        </p:nvSpPr>
        <p:spPr/>
        <p:txBody>
          <a:bodyPr/>
          <a:lstStyle/>
          <a:p>
            <a:fld id="{7F83B461-D001-4136-B2D0-7AB8033EAABC}" type="slidenum">
              <a:rPr lang="en-US" smtClean="0"/>
              <a:t>‹#›</a:t>
            </a:fld>
            <a:endParaRPr lang="en-US"/>
          </a:p>
        </p:txBody>
      </p:sp>
    </p:spTree>
    <p:extLst>
      <p:ext uri="{BB962C8B-B14F-4D97-AF65-F5344CB8AC3E}">
        <p14:creationId xmlns:p14="http://schemas.microsoft.com/office/powerpoint/2010/main" val="321188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48426-D8F2-404F-89CD-A10041C3C1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B85CCF8-ECD0-44C1-B984-1AE2DFF25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04FD5CF-FA7D-4CD7-A558-4ACD9ABBD2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DC57C-6F7C-4204-BAE5-95FFC5CA1905}" type="datetimeFigureOut">
              <a:rPr lang="en-US" smtClean="0"/>
              <a:t>3/4/2024</a:t>
            </a:fld>
            <a:endParaRPr lang="en-US"/>
          </a:p>
        </p:txBody>
      </p:sp>
      <p:sp>
        <p:nvSpPr>
          <p:cNvPr id="5" name="Footer Placeholder 4">
            <a:extLst>
              <a:ext uri="{FF2B5EF4-FFF2-40B4-BE49-F238E27FC236}">
                <a16:creationId xmlns:a16="http://schemas.microsoft.com/office/drawing/2014/main" id="{790FFCE9-CC72-4509-9CC0-BDC5D1C4E3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F8D748-A7F7-47B3-98CE-167FECE51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3B461-D001-4136-B2D0-7AB8033EAABC}" type="slidenum">
              <a:rPr lang="en-US" smtClean="0"/>
              <a:t>‹#›</a:t>
            </a:fld>
            <a:endParaRPr lang="en-US"/>
          </a:p>
        </p:txBody>
      </p:sp>
      <p:sp>
        <p:nvSpPr>
          <p:cNvPr id="8" name="TextBox 7">
            <a:extLst>
              <a:ext uri="{FF2B5EF4-FFF2-40B4-BE49-F238E27FC236}">
                <a16:creationId xmlns:a16="http://schemas.microsoft.com/office/drawing/2014/main" id="{E1F499E9-D0FF-4673-A63C-B361D87756CB}"/>
              </a:ext>
            </a:extLst>
          </p:cNvPr>
          <p:cNvSpPr txBox="1"/>
          <p:nvPr userDrawn="1"/>
        </p:nvSpPr>
        <p:spPr>
          <a:xfrm>
            <a:off x="10894430" y="6342651"/>
            <a:ext cx="457176" cy="369332"/>
          </a:xfrm>
          <a:prstGeom prst="rect">
            <a:avLst/>
          </a:prstGeom>
          <a:noFill/>
        </p:spPr>
        <p:txBody>
          <a:bodyPr wrap="none" rtlCol="0">
            <a:spAutoFit/>
          </a:bodyPr>
          <a:lstStyle/>
          <a:p>
            <a:fld id="{7F83B461-D001-4136-B2D0-7AB8033EAABC}" type="slidenum">
              <a:rPr lang="en-US" smtClean="0"/>
              <a:pPr/>
              <a:t>‹#›</a:t>
            </a:fld>
            <a:endParaRPr lang="en-US" dirty="0"/>
          </a:p>
        </p:txBody>
      </p:sp>
    </p:spTree>
    <p:extLst>
      <p:ext uri="{BB962C8B-B14F-4D97-AF65-F5344CB8AC3E}">
        <p14:creationId xmlns:p14="http://schemas.microsoft.com/office/powerpoint/2010/main" val="340500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ar-SA" altLang="en-US"/>
              <a:t>انقر لتحرير نمط العنوان الرئيسي</a:t>
            </a:r>
            <a:endParaRPr lang="en-US" altLang="en-US"/>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ar-SA" altLang="en-US"/>
              <a:t>انقر لتحرير أنماط النص الرئيسي</a:t>
            </a:r>
            <a:endParaRPr lang="en-US" altLang="en-US"/>
          </a:p>
          <a:p>
            <a:pPr lvl="1"/>
            <a:r>
              <a:rPr lang="ar-SA" altLang="en-US"/>
              <a:t>المستوى الثاني</a:t>
            </a:r>
            <a:endParaRPr lang="en-US" altLang="en-US"/>
          </a:p>
          <a:p>
            <a:pPr lvl="2"/>
            <a:r>
              <a:rPr lang="ar-SA" altLang="en-US"/>
              <a:t>المستوى الثالث</a:t>
            </a:r>
            <a:endParaRPr lang="en-US" altLang="en-US"/>
          </a:p>
          <a:p>
            <a:pPr lvl="3"/>
            <a:r>
              <a:rPr lang="ar-SA" altLang="en-US"/>
              <a:t>المستوى الرابع</a:t>
            </a:r>
            <a:endParaRPr lang="en-US" altLang="en-US"/>
          </a:p>
          <a:p>
            <a:pPr lvl="4"/>
            <a:r>
              <a:rPr lang="ar-SA" altLang="en-US"/>
              <a:t>المستوى الخامس</a:t>
            </a:r>
            <a:endParaRPr lang="en-US" altLang="en-US"/>
          </a:p>
        </p:txBody>
      </p:sp>
      <p:sp>
        <p:nvSpPr>
          <p:cNvPr id="24678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24678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24679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F416A7F-7449-454D-8171-D55A3A74FBF3}" type="slidenum">
              <a:rPr lang="ar-SA" altLang="en-US"/>
              <a:pPr>
                <a:defRPr/>
              </a:pPr>
              <a:t>‹#›</a:t>
            </a:fld>
            <a:endParaRPr lang="en-US" altLang="en-US"/>
          </a:p>
        </p:txBody>
      </p:sp>
    </p:spTree>
    <p:extLst>
      <p:ext uri="{BB962C8B-B14F-4D97-AF65-F5344CB8AC3E}">
        <p14:creationId xmlns:p14="http://schemas.microsoft.com/office/powerpoint/2010/main" val="2025188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xnu.com/formtest.asp" TargetMode="Externa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jpg"/><Relationship Id="rId4" Type="http://schemas.openxmlformats.org/officeDocument/2006/relationships/image" Target="../media/image17.png"/></Relationships>
</file>

<file path=ppt/slides/_rels/slide1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jpg"/><Relationship Id="rId4" Type="http://schemas.openxmlformats.org/officeDocument/2006/relationships/image" Target="../media/image17.png"/></Relationships>
</file>

<file path=ppt/slides/_rels/slide1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jpg"/><Relationship Id="rId4" Type="http://schemas.openxmlformats.org/officeDocument/2006/relationships/image" Target="../media/image20.png"/></Relationships>
</file>

<file path=ppt/slides/_rels/slide1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jpg"/><Relationship Id="rId4" Type="http://schemas.openxmlformats.org/officeDocument/2006/relationships/image" Target="../media/image22.png"/></Relationships>
</file>

<file path=ppt/slides/_rels/slide1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jpg"/><Relationship Id="rId4" Type="http://schemas.openxmlformats.org/officeDocument/2006/relationships/image" Target="../media/image25.png"/></Relationships>
</file>

<file path=ppt/slides/_rels/slide1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jpg"/><Relationship Id="rId4" Type="http://schemas.openxmlformats.org/officeDocument/2006/relationships/image" Target="../media/image27.png"/></Relationships>
</file>

<file path=ppt/slides/_rels/slide1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jpg"/><Relationship Id="rId4" Type="http://schemas.openxmlformats.org/officeDocument/2006/relationships/image" Target="../media/image35.png"/></Relationships>
</file>

<file path=ppt/slides/_rels/slide147.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customXml" Target="../ink/ink5.xml"/><Relationship Id="rId3" Type="http://schemas.openxmlformats.org/officeDocument/2006/relationships/oleObject" Target="../embeddings/oleObject8.bin"/><Relationship Id="rId7" Type="http://schemas.openxmlformats.org/officeDocument/2006/relationships/customXml" Target="../ink/ink2.xml"/><Relationship Id="rId12" Type="http://schemas.openxmlformats.org/officeDocument/2006/relationships/image" Target="../media/image44.emf"/><Relationship Id="rId17" Type="http://schemas.openxmlformats.org/officeDocument/2006/relationships/image" Target="../media/image1.jpg"/><Relationship Id="rId2" Type="http://schemas.openxmlformats.org/officeDocument/2006/relationships/slideLayout" Target="../slideLayouts/slideLayout13.xml"/><Relationship Id="rId16" Type="http://schemas.openxmlformats.org/officeDocument/2006/relationships/image" Target="../media/image46.emf"/><Relationship Id="rId1" Type="http://schemas.openxmlformats.org/officeDocument/2006/relationships/vmlDrawing" Target="../drawings/vmlDrawing8.vml"/><Relationship Id="rId6" Type="http://schemas.openxmlformats.org/officeDocument/2006/relationships/image" Target="../media/image41.emf"/><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43.emf"/><Relationship Id="rId4" Type="http://schemas.openxmlformats.org/officeDocument/2006/relationships/image" Target="../media/image36.png"/><Relationship Id="rId9" Type="http://schemas.openxmlformats.org/officeDocument/2006/relationships/customXml" Target="../ink/ink3.xml"/><Relationship Id="rId14" Type="http://schemas.openxmlformats.org/officeDocument/2006/relationships/image" Target="../media/image45.emf"/></Relationships>
</file>

<file path=ppt/slides/_rels/slide1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1.jpg"/><Relationship Id="rId4" Type="http://schemas.openxmlformats.org/officeDocument/2006/relationships/image" Target="../media/image38.png"/></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1.jpg"/><Relationship Id="rId4" Type="http://schemas.openxmlformats.org/officeDocument/2006/relationships/image" Target="../media/image39.png"/></Relationships>
</file>

<file path=ppt/slides/_rels/slide1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hyperlink" Target="file:///C:\Users\Admin\Desktop\first.htm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domain.com/dir/file.ext"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mailto:kmf@yahoo.com" TargetMode="External"/><Relationship Id="rId2" Type="http://schemas.openxmlformats.org/officeDocument/2006/relationships/hyperlink" Target="mailto:kmf" TargetMode="External"/><Relationship Id="rId1" Type="http://schemas.openxmlformats.org/officeDocument/2006/relationships/slideLayout" Target="../slideLayouts/slideLayout13.xml"/><Relationship Id="rId5" Type="http://schemas.openxmlformats.org/officeDocument/2006/relationships/image" Target="../media/image1.jpg"/><Relationship Id="rId4" Type="http://schemas.openxmlformats.org/officeDocument/2006/relationships/hyperlink" Target="mailto:kMF"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DABE9E-244A-4272-9A97-4DEAC8EC9245}"/>
              </a:ext>
            </a:extLst>
          </p:cNvPr>
          <p:cNvSpPr txBox="1">
            <a:spLocks/>
          </p:cNvSpPr>
          <p:nvPr/>
        </p:nvSpPr>
        <p:spPr>
          <a:xfrm>
            <a:off x="853439" y="1023257"/>
            <a:ext cx="10781211" cy="23295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002060"/>
                </a:solidFill>
                <a:latin typeface="Bookman Old Style" panose="02050604050505020204" pitchFamily="18" charset="0"/>
              </a:rPr>
              <a:t>Course Title: Web Technology</a:t>
            </a:r>
            <a:br>
              <a:rPr lang="en-US" sz="4800" dirty="0">
                <a:solidFill>
                  <a:srgbClr val="002060"/>
                </a:solidFill>
                <a:latin typeface="Bookman Old Style" panose="02050604050505020204" pitchFamily="18" charset="0"/>
              </a:rPr>
            </a:br>
            <a:r>
              <a:rPr lang="en-US" sz="4800" dirty="0">
                <a:solidFill>
                  <a:srgbClr val="002060"/>
                </a:solidFill>
                <a:latin typeface="Bookman Old Style" panose="02050604050505020204" pitchFamily="18" charset="0"/>
              </a:rPr>
              <a:t> </a:t>
            </a:r>
            <a:br>
              <a:rPr lang="en-IN" sz="2800" i="1" dirty="0">
                <a:solidFill>
                  <a:srgbClr val="FF0000"/>
                </a:solidFill>
                <a:latin typeface="Bookman Old Style" panose="02050604050505020204" pitchFamily="18" charset="0"/>
              </a:rPr>
            </a:br>
            <a:r>
              <a:rPr lang="en-IN" sz="2800" i="1" dirty="0">
                <a:solidFill>
                  <a:srgbClr val="FF0000"/>
                </a:solidFill>
                <a:latin typeface="Bookman Old Style" panose="02050604050505020204" pitchFamily="18" charset="0"/>
              </a:rPr>
              <a:t>Module I</a:t>
            </a:r>
            <a:br>
              <a:rPr lang="en-IN" sz="2800" i="1" dirty="0">
                <a:solidFill>
                  <a:srgbClr val="FF0000"/>
                </a:solidFill>
                <a:latin typeface="Bookman Old Style" panose="02050604050505020204" pitchFamily="18" charset="0"/>
              </a:rPr>
            </a:br>
            <a:br>
              <a:rPr lang="en-IN" sz="3200" dirty="0">
                <a:solidFill>
                  <a:srgbClr val="FF0000"/>
                </a:solidFill>
                <a:latin typeface="Bookman Old Style" panose="02050604050505020204" pitchFamily="18" charset="0"/>
              </a:rPr>
            </a:br>
            <a:r>
              <a:rPr lang="en-IN" sz="2800" i="1" dirty="0">
                <a:solidFill>
                  <a:srgbClr val="FF0000"/>
                </a:solidFill>
                <a:latin typeface="Bookman Old Style" panose="02050604050505020204" pitchFamily="18" charset="0"/>
              </a:rPr>
              <a:t>Topic – </a:t>
            </a:r>
            <a:r>
              <a:rPr lang="en-US" sz="2800" i="1" dirty="0">
                <a:solidFill>
                  <a:srgbClr val="FF0000"/>
                </a:solidFill>
                <a:latin typeface="Bookman Old Style" panose="02050604050505020204" pitchFamily="18" charset="0"/>
              </a:rPr>
              <a:t>HTML</a:t>
            </a:r>
            <a:endParaRPr lang="en-IN" sz="2800" i="1" dirty="0">
              <a:solidFill>
                <a:srgbClr val="FF0000"/>
              </a:solidFill>
              <a:latin typeface="Bookman Old Style" panose="02050604050505020204" pitchFamily="18" charset="0"/>
            </a:endParaRPr>
          </a:p>
        </p:txBody>
      </p:sp>
      <p:sp>
        <p:nvSpPr>
          <p:cNvPr id="5" name="Subtitle 2">
            <a:extLst>
              <a:ext uri="{FF2B5EF4-FFF2-40B4-BE49-F238E27FC236}">
                <a16:creationId xmlns:a16="http://schemas.microsoft.com/office/drawing/2014/main" id="{60580FCC-BE99-404B-BE1C-3287328C5911}"/>
              </a:ext>
            </a:extLst>
          </p:cNvPr>
          <p:cNvSpPr txBox="1">
            <a:spLocks/>
          </p:cNvSpPr>
          <p:nvPr/>
        </p:nvSpPr>
        <p:spPr>
          <a:xfrm>
            <a:off x="853439" y="4995415"/>
            <a:ext cx="10781211" cy="123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latin typeface="Arial Narrow" panose="020B0606020202030204" pitchFamily="34" charset="0"/>
              </a:rPr>
              <a:t>Prepared by:</a:t>
            </a:r>
          </a:p>
          <a:p>
            <a:pPr marL="0" indent="0">
              <a:spcBef>
                <a:spcPts val="0"/>
              </a:spcBef>
              <a:buNone/>
            </a:pPr>
            <a:r>
              <a:rPr lang="en-IN" sz="1800" dirty="0">
                <a:latin typeface="Arial Narrow" panose="020B0606020202030204" pitchFamily="34" charset="0"/>
              </a:rPr>
              <a:t>Dr Jitender Tanwar</a:t>
            </a:r>
          </a:p>
          <a:p>
            <a:pPr marL="0" indent="0">
              <a:spcBef>
                <a:spcPts val="0"/>
              </a:spcBef>
              <a:buNone/>
            </a:pPr>
            <a:r>
              <a:rPr lang="en-US" sz="1800" i="1" dirty="0">
                <a:latin typeface="Arial Narrow" panose="020B0606020202030204" pitchFamily="34" charset="0"/>
              </a:rPr>
              <a:t>A</a:t>
            </a:r>
            <a:r>
              <a:rPr lang="en-IN" sz="1800" i="1" dirty="0" err="1">
                <a:latin typeface="Arial Narrow" panose="020B0606020202030204" pitchFamily="34" charset="0"/>
              </a:rPr>
              <a:t>ssociate</a:t>
            </a:r>
            <a:r>
              <a:rPr lang="en-IN" sz="1800" i="1" dirty="0">
                <a:latin typeface="Arial Narrow" panose="020B0606020202030204" pitchFamily="34" charset="0"/>
              </a:rPr>
              <a:t> Professor</a:t>
            </a:r>
          </a:p>
          <a:p>
            <a:pPr marL="0" indent="0">
              <a:spcBef>
                <a:spcPts val="0"/>
              </a:spcBef>
              <a:buNone/>
            </a:pPr>
            <a:r>
              <a:rPr lang="en-US" sz="1800" i="1" dirty="0">
                <a:latin typeface="Arial Narrow" panose="020B0606020202030204" pitchFamily="34" charset="0"/>
              </a:rPr>
              <a:t>S</a:t>
            </a:r>
            <a:r>
              <a:rPr lang="en-IN" sz="1800" i="1" dirty="0">
                <a:latin typeface="Arial Narrow" panose="020B0606020202030204" pitchFamily="34" charset="0"/>
              </a:rPr>
              <a:t>CSE</a:t>
            </a:r>
          </a:p>
        </p:txBody>
      </p:sp>
      <p:pic>
        <p:nvPicPr>
          <p:cNvPr id="6" name="Google Shape;97;p2">
            <a:extLst>
              <a:ext uri="{FF2B5EF4-FFF2-40B4-BE49-F238E27FC236}">
                <a16:creationId xmlns:a16="http://schemas.microsoft.com/office/drawing/2014/main" id="{92310075-E040-47FA-94C9-F7FD7100DE64}"/>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7878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Setting Document Properties</a:t>
            </a:r>
            <a:endParaRPr lang="en-US" altLang="en-US" dirty="0"/>
          </a:p>
        </p:txBody>
      </p:sp>
      <p:sp>
        <p:nvSpPr>
          <p:cNvPr id="2" name="Rectangle 1"/>
          <p:cNvSpPr/>
          <p:nvPr/>
        </p:nvSpPr>
        <p:spPr>
          <a:xfrm>
            <a:off x="1545786" y="1734521"/>
            <a:ext cx="8980714" cy="3083921"/>
          </a:xfrm>
          <a:prstGeom prst="rect">
            <a:avLst/>
          </a:prstGeom>
        </p:spPr>
        <p:txBody>
          <a:bodyPr wrap="square">
            <a:spAutoFit/>
          </a:bodyPr>
          <a:lstStyle/>
          <a:p>
            <a:pPr marL="342900" lvl="0" indent="-342900" algn="just" fontAlgn="base">
              <a:lnSpc>
                <a:spcPct val="90000"/>
              </a:lnSpc>
              <a:spcBef>
                <a:spcPct val="20000"/>
              </a:spcBef>
              <a:spcAft>
                <a:spcPct val="0"/>
              </a:spcAft>
              <a:buClr>
                <a:srgbClr val="FFFFFF"/>
              </a:buClr>
              <a:buFont typeface="Wingdings" panose="05000000000000000000" pitchFamily="2" charset="2"/>
              <a:buChar char="§"/>
            </a:pPr>
            <a:r>
              <a:rPr lang="en-US" altLang="en-US" sz="3600" dirty="0">
                <a:solidFill>
                  <a:srgbClr val="000000"/>
                </a:solidFill>
                <a:latin typeface="Arial"/>
                <a:cs typeface="Arial"/>
              </a:rPr>
              <a:t>Document properties are controlled by attributes of the </a:t>
            </a:r>
            <a:r>
              <a:rPr lang="en-US" altLang="en-US" sz="3600" dirty="0">
                <a:solidFill>
                  <a:srgbClr val="FF0000"/>
                </a:solidFill>
                <a:latin typeface="Arial"/>
                <a:cs typeface="Arial"/>
              </a:rPr>
              <a:t>BODY</a:t>
            </a:r>
            <a:r>
              <a:rPr lang="en-US" altLang="en-US" sz="3600" dirty="0">
                <a:solidFill>
                  <a:srgbClr val="000000"/>
                </a:solidFill>
                <a:latin typeface="Arial"/>
                <a:cs typeface="Arial"/>
              </a:rPr>
              <a:t> element. For example, there are color settings for the background color of the page, the document’s text and different states of links.</a:t>
            </a:r>
          </a:p>
        </p:txBody>
      </p:sp>
      <p:pic>
        <p:nvPicPr>
          <p:cNvPr id="6" name="Google Shape;97;p2">
            <a:extLst>
              <a:ext uri="{FF2B5EF4-FFF2-40B4-BE49-F238E27FC236}">
                <a16:creationId xmlns:a16="http://schemas.microsoft.com/office/drawing/2014/main" id="{72960512-3CFF-40C8-BD81-9856DB5C4E67}"/>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7898451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C6DBC8D-57E3-49BA-9FED-D1A6389FFF3E}" type="slidenum">
              <a:rPr lang="ar-SA" altLang="en-US" sz="1800" kern="0"/>
              <a:pPr/>
              <a:t>100</a:t>
            </a:fld>
            <a:endParaRPr lang="en-US" altLang="en-US" sz="1800" kern="0"/>
          </a:p>
        </p:txBody>
      </p:sp>
      <p:pic>
        <p:nvPicPr>
          <p:cNvPr id="120835" name="Picture 4" descr="FIG5-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24" y="417356"/>
            <a:ext cx="8126413"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63304611-1D7A-43A1-B098-01031F3E2F13}"/>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9884023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28175D-107C-4CF7-B517-79B7329F8D03}" type="slidenum">
              <a:rPr lang="ar-SA" altLang="en-US" sz="1800" kern="0"/>
              <a:pPr/>
              <a:t>101</a:t>
            </a:fld>
            <a:endParaRPr lang="en-US" altLang="en-US" sz="1800" kern="0"/>
          </a:p>
        </p:txBody>
      </p:sp>
      <p:sp>
        <p:nvSpPr>
          <p:cNvPr id="121859" name="Rectangle 4"/>
          <p:cNvSpPr>
            <a:spLocks noGrp="1" noChangeArrowheads="1"/>
          </p:cNvSpPr>
          <p:nvPr>
            <p:ph type="body" idx="1"/>
          </p:nvPr>
        </p:nvSpPr>
        <p:spPr>
          <a:solidFill>
            <a:schemeClr val="accent1"/>
          </a:solidFill>
          <a:extLst>
            <a:ext uri="{91240B29-F687-4F45-9708-019B960494DF}">
              <a14:hiddenLine xmlns:a14="http://schemas.microsoft.com/office/drawing/2010/main" w="9525">
                <a:solidFill>
                  <a:srgbClr val="FF0000"/>
                </a:solidFill>
                <a:miter lim="800000"/>
                <a:headEnd/>
                <a:tailEnd/>
              </a14:hiddenLine>
            </a:ext>
          </a:extLst>
        </p:spPr>
        <p:txBody>
          <a:bodyPr/>
          <a:lstStyle/>
          <a:p>
            <a:pPr marL="609600" indent="-609600" eaLnBrk="1" hangingPunct="1">
              <a:lnSpc>
                <a:spcPct val="90000"/>
              </a:lnSpc>
              <a:buFontTx/>
              <a:buAutoNum type="arabicParenR"/>
            </a:pPr>
            <a:r>
              <a:rPr lang="en-US" altLang="en-US" sz="2400" dirty="0"/>
              <a:t>&lt;FRAMESET COLS="2*, 3*, 5*"&gt; </a:t>
            </a:r>
          </a:p>
          <a:p>
            <a:pPr marL="609600" indent="-609600" eaLnBrk="1" hangingPunct="1">
              <a:lnSpc>
                <a:spcPct val="90000"/>
              </a:lnSpc>
              <a:buNone/>
            </a:pPr>
            <a:r>
              <a:rPr lang="en-US" altLang="en-US" sz="2400" dirty="0"/>
              <a:t>2) &lt;FRAMESET COLS="150, 20%, *, 3*"&gt; </a:t>
            </a:r>
          </a:p>
          <a:p>
            <a:pPr marL="609600" indent="-609600" eaLnBrk="1" hangingPunct="1">
              <a:lnSpc>
                <a:spcPct val="90000"/>
              </a:lnSpc>
              <a:buNone/>
            </a:pPr>
            <a:endParaRPr lang="en-US" altLang="en-US" sz="2400" dirty="0"/>
          </a:p>
          <a:p>
            <a:pPr marL="609600" indent="-609600" eaLnBrk="1" hangingPunct="1">
              <a:lnSpc>
                <a:spcPct val="90000"/>
              </a:lnSpc>
              <a:buNone/>
            </a:pPr>
            <a:r>
              <a:rPr lang="en-US" altLang="en-US" sz="2400" dirty="0"/>
              <a:t> </a:t>
            </a:r>
            <a:r>
              <a:rPr lang="en-US" altLang="en-US" sz="2400" dirty="0">
                <a:solidFill>
                  <a:srgbClr val="FF0000"/>
                </a:solidFill>
              </a:rPr>
              <a:t>So what are the space-allocation priorities?</a:t>
            </a:r>
            <a:r>
              <a:rPr lang="en-US" altLang="en-US" sz="2400" dirty="0"/>
              <a:t> </a:t>
            </a:r>
            <a:r>
              <a:rPr lang="en-US" altLang="en-US" sz="2400" dirty="0">
                <a:solidFill>
                  <a:srgbClr val="0000FF"/>
                </a:solidFill>
              </a:rPr>
              <a:t>Absolute pixel</a:t>
            </a:r>
            <a:r>
              <a:rPr lang="en-US" altLang="en-US" sz="2400" dirty="0"/>
              <a:t> values are always assigned </a:t>
            </a:r>
            <a:r>
              <a:rPr lang="en-US" altLang="en-US" sz="2400" dirty="0">
                <a:solidFill>
                  <a:srgbClr val="0000FF"/>
                </a:solidFill>
              </a:rPr>
              <a:t>space first</a:t>
            </a:r>
            <a:r>
              <a:rPr lang="en-US" altLang="en-US" sz="2400" dirty="0"/>
              <a:t>, in order from </a:t>
            </a:r>
            <a:r>
              <a:rPr lang="en-US" altLang="en-US" sz="2400" dirty="0">
                <a:solidFill>
                  <a:srgbClr val="0000FF"/>
                </a:solidFill>
              </a:rPr>
              <a:t>left</a:t>
            </a:r>
            <a:r>
              <a:rPr lang="en-US" altLang="en-US" sz="2400" dirty="0"/>
              <a:t> to </a:t>
            </a:r>
            <a:r>
              <a:rPr lang="en-US" altLang="en-US" sz="2400" dirty="0">
                <a:solidFill>
                  <a:srgbClr val="0000FF"/>
                </a:solidFill>
              </a:rPr>
              <a:t>right</a:t>
            </a:r>
            <a:r>
              <a:rPr lang="en-US" altLang="en-US" sz="2400" dirty="0"/>
              <a:t>. These are followed by </a:t>
            </a:r>
            <a:r>
              <a:rPr lang="en-US" altLang="en-US" sz="2400" dirty="0">
                <a:solidFill>
                  <a:srgbClr val="0000FF"/>
                </a:solidFill>
              </a:rPr>
              <a:t>percentage</a:t>
            </a:r>
            <a:r>
              <a:rPr lang="en-US" altLang="en-US" sz="2400" dirty="0"/>
              <a:t> values of the total space. Finally, </a:t>
            </a:r>
            <a:r>
              <a:rPr lang="en-US" altLang="en-US" sz="2400" dirty="0">
                <a:solidFill>
                  <a:srgbClr val="0000FF"/>
                </a:solidFill>
              </a:rPr>
              <a:t>proportional </a:t>
            </a:r>
            <a:r>
              <a:rPr lang="en-US" altLang="en-US" sz="2400" dirty="0"/>
              <a:t>values are divided based upon what space is </a:t>
            </a:r>
            <a:r>
              <a:rPr lang="en-US" altLang="en-US" sz="2400" dirty="0">
                <a:solidFill>
                  <a:srgbClr val="0000FF"/>
                </a:solidFill>
              </a:rPr>
              <a:t>left</a:t>
            </a:r>
            <a:r>
              <a:rPr lang="en-US" altLang="en-US" sz="2400" dirty="0"/>
              <a:t>. </a:t>
            </a:r>
          </a:p>
        </p:txBody>
      </p:sp>
      <p:sp>
        <p:nvSpPr>
          <p:cNvPr id="121860" name="Rectangle 5"/>
          <p:cNvSpPr>
            <a:spLocks noGrp="1" noChangeArrowheads="1"/>
          </p:cNvSpPr>
          <p:nvPr>
            <p:ph type="title"/>
          </p:nvPr>
        </p:nvSpPr>
        <p:spPr>
          <a:xfrm>
            <a:off x="2613962" y="141340"/>
            <a:ext cx="8002588"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What do the following mean? </a:t>
            </a:r>
          </a:p>
        </p:txBody>
      </p:sp>
      <p:pic>
        <p:nvPicPr>
          <p:cNvPr id="5" name="Google Shape;97;p2">
            <a:extLst>
              <a:ext uri="{FF2B5EF4-FFF2-40B4-BE49-F238E27FC236}">
                <a16:creationId xmlns:a16="http://schemas.microsoft.com/office/drawing/2014/main" id="{B2BDEBE0-81EA-443D-B98E-693AE7AA2375}"/>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667299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348723-BC2B-46F7-96ED-9ED1E1B48DBD}" type="slidenum">
              <a:rPr lang="ar-SA" altLang="en-US" sz="1800" kern="0"/>
              <a:pPr/>
              <a:t>102</a:t>
            </a:fld>
            <a:endParaRPr lang="en-US" altLang="en-US" sz="1800" kern="0"/>
          </a:p>
        </p:txBody>
      </p:sp>
      <p:sp>
        <p:nvSpPr>
          <p:cNvPr id="122883" name="Rectangle 3"/>
          <p:cNvSpPr>
            <a:spLocks noGrp="1" noChangeArrowheads="1"/>
          </p:cNvSpPr>
          <p:nvPr>
            <p:ph type="body" idx="1"/>
          </p:nvPr>
        </p:nvSpPr>
        <p:spPr>
          <a:xfrm>
            <a:off x="609600" y="1524000"/>
            <a:ext cx="11217639" cy="3962400"/>
          </a:xfrm>
          <a:solidFill>
            <a:schemeClr val="accent1"/>
          </a:solidFill>
        </p:spPr>
        <p:txBody>
          <a:bodyPr/>
          <a:lstStyle/>
          <a:p>
            <a:pPr marL="0" indent="0" eaLnBrk="1" hangingPunct="1">
              <a:lnSpc>
                <a:spcPct val="90000"/>
              </a:lnSpc>
              <a:buNone/>
            </a:pPr>
            <a:r>
              <a:rPr lang="en-US" altLang="en-US" sz="2400" dirty="0"/>
              <a:t>The &lt;FRAME&gt; tag has six associated attributes: </a:t>
            </a:r>
          </a:p>
          <a:p>
            <a:pPr marL="0" indent="0" eaLnBrk="1" hangingPunct="1">
              <a:lnSpc>
                <a:spcPct val="90000"/>
              </a:lnSpc>
              <a:buNone/>
            </a:pPr>
            <a:r>
              <a:rPr lang="en-US" altLang="en-US" sz="2400" dirty="0">
                <a:solidFill>
                  <a:srgbClr val="0000FF"/>
                </a:solidFill>
              </a:rPr>
              <a:t>SRC</a:t>
            </a:r>
            <a:r>
              <a:rPr lang="en-US" altLang="en-US" sz="2400" dirty="0"/>
              <a:t>, </a:t>
            </a:r>
            <a:r>
              <a:rPr lang="en-US" altLang="en-US" sz="2400" dirty="0">
                <a:solidFill>
                  <a:srgbClr val="0000FF"/>
                </a:solidFill>
              </a:rPr>
              <a:t>NAME</a:t>
            </a:r>
            <a:r>
              <a:rPr lang="en-US" altLang="en-US" sz="2400" dirty="0"/>
              <a:t>, </a:t>
            </a:r>
            <a:r>
              <a:rPr lang="en-US" altLang="en-US" sz="2400" dirty="0">
                <a:solidFill>
                  <a:srgbClr val="0000FF"/>
                </a:solidFill>
              </a:rPr>
              <a:t>MARGINWIDTH</a:t>
            </a:r>
            <a:r>
              <a:rPr lang="en-US" altLang="en-US" sz="2400" dirty="0"/>
              <a:t>, </a:t>
            </a:r>
            <a:r>
              <a:rPr lang="en-US" altLang="en-US" sz="2400" dirty="0">
                <a:solidFill>
                  <a:srgbClr val="0000FF"/>
                </a:solidFill>
              </a:rPr>
              <a:t>MARGINHEIGHT</a:t>
            </a:r>
            <a:r>
              <a:rPr lang="en-US" altLang="en-US" sz="2400" dirty="0"/>
              <a:t>, </a:t>
            </a:r>
            <a:r>
              <a:rPr lang="en-US" altLang="en-US" sz="2400" dirty="0">
                <a:solidFill>
                  <a:srgbClr val="0000FF"/>
                </a:solidFill>
              </a:rPr>
              <a:t>SCROLLING</a:t>
            </a:r>
            <a:r>
              <a:rPr lang="en-US" altLang="en-US" sz="2400" dirty="0"/>
              <a:t>, and </a:t>
            </a:r>
            <a:r>
              <a:rPr lang="en-US" altLang="en-US" sz="2400" dirty="0">
                <a:solidFill>
                  <a:srgbClr val="0000FF"/>
                </a:solidFill>
              </a:rPr>
              <a:t>NORESIZE</a:t>
            </a:r>
            <a:r>
              <a:rPr lang="en-US" altLang="en-US" sz="2400" dirty="0"/>
              <a:t>. </a:t>
            </a:r>
          </a:p>
          <a:p>
            <a:pPr marL="0" indent="0" eaLnBrk="1" hangingPunct="1">
              <a:lnSpc>
                <a:spcPct val="90000"/>
              </a:lnSpc>
              <a:buNone/>
            </a:pPr>
            <a:endParaRPr lang="en-US" altLang="en-US" sz="2400" dirty="0"/>
          </a:p>
          <a:p>
            <a:pPr marL="0" indent="0" eaLnBrk="1" hangingPunct="1">
              <a:lnSpc>
                <a:spcPct val="90000"/>
              </a:lnSpc>
              <a:buNone/>
            </a:pPr>
            <a:r>
              <a:rPr lang="en-US" altLang="en-US" sz="2400" dirty="0"/>
              <a:t>Here's a complete generic FRAME:</a:t>
            </a:r>
          </a:p>
          <a:p>
            <a:pPr marL="0" indent="0" eaLnBrk="1" hangingPunct="1">
              <a:lnSpc>
                <a:spcPct val="90000"/>
              </a:lnSpc>
              <a:buNone/>
            </a:pPr>
            <a:r>
              <a:rPr lang="en-US" altLang="en-US" sz="2400" dirty="0">
                <a:solidFill>
                  <a:srgbClr val="FF0000"/>
                </a:solidFill>
              </a:rPr>
              <a:t>&lt;</a:t>
            </a:r>
            <a:r>
              <a:rPr lang="en-US" altLang="en-US" sz="2400" dirty="0">
                <a:solidFill>
                  <a:srgbClr val="0000FF"/>
                </a:solidFill>
              </a:rPr>
              <a:t>FRAME</a:t>
            </a:r>
            <a:r>
              <a:rPr lang="en-US" altLang="en-US" sz="2400" dirty="0">
                <a:solidFill>
                  <a:srgbClr val="FF0000"/>
                </a:solidFill>
              </a:rPr>
              <a:t> SRC="</a:t>
            </a:r>
            <a:r>
              <a:rPr lang="en-US" altLang="en-US" sz="2400" dirty="0" err="1">
                <a:solidFill>
                  <a:srgbClr val="FF0000"/>
                </a:solidFill>
              </a:rPr>
              <a:t>url</a:t>
            </a:r>
            <a:r>
              <a:rPr lang="en-US" altLang="en-US" sz="2400" dirty="0">
                <a:solidFill>
                  <a:srgbClr val="FF0000"/>
                </a:solidFill>
              </a:rPr>
              <a:t>"  NAME="</a:t>
            </a:r>
            <a:r>
              <a:rPr lang="en-US" altLang="en-US" sz="2400" dirty="0" err="1">
                <a:solidFill>
                  <a:srgbClr val="FF0000"/>
                </a:solidFill>
              </a:rPr>
              <a:t>window_name</a:t>
            </a:r>
            <a:r>
              <a:rPr lang="en-US" altLang="en-US" sz="2400" dirty="0">
                <a:solidFill>
                  <a:srgbClr val="FF0000"/>
                </a:solidFill>
              </a:rPr>
              <a:t>" SCROLLING=</a:t>
            </a:r>
            <a:r>
              <a:rPr lang="en-US" altLang="en-US" sz="2400" dirty="0">
                <a:solidFill>
                  <a:srgbClr val="00CC00"/>
                </a:solidFill>
              </a:rPr>
              <a:t>YES|NO|AUTO </a:t>
            </a:r>
            <a:r>
              <a:rPr lang="en-US" altLang="en-US" sz="2400" dirty="0">
                <a:solidFill>
                  <a:srgbClr val="FF0000"/>
                </a:solidFill>
              </a:rPr>
              <a:t>MARGINWIDTH="value" MARGINHEIGHT="value" NORESIZE&gt; </a:t>
            </a:r>
          </a:p>
        </p:txBody>
      </p:sp>
      <p:sp>
        <p:nvSpPr>
          <p:cNvPr id="122884" name="Rectangle 4"/>
          <p:cNvSpPr>
            <a:spLocks noGrp="1" noChangeArrowheads="1"/>
          </p:cNvSpPr>
          <p:nvPr>
            <p:ph type="title"/>
          </p:nvPr>
        </p:nvSpPr>
        <p:spPr>
          <a:xfrm>
            <a:off x="2539012" y="136525"/>
            <a:ext cx="8002588"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Generic Frame Formula  </a:t>
            </a:r>
          </a:p>
        </p:txBody>
      </p:sp>
      <p:pic>
        <p:nvPicPr>
          <p:cNvPr id="5" name="Google Shape;97;p2">
            <a:extLst>
              <a:ext uri="{FF2B5EF4-FFF2-40B4-BE49-F238E27FC236}">
                <a16:creationId xmlns:a16="http://schemas.microsoft.com/office/drawing/2014/main" id="{B28427CF-0EF7-4DE5-AA7C-049ED8431E95}"/>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5892557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B1F247-7A04-4EF4-B3CE-28DAC37D5E6C}" type="slidenum">
              <a:rPr lang="ar-SA" altLang="en-US" sz="1800" kern="0"/>
              <a:pPr/>
              <a:t>103</a:t>
            </a:fld>
            <a:endParaRPr lang="en-US" altLang="en-US" sz="1800" kern="0"/>
          </a:p>
        </p:txBody>
      </p:sp>
      <p:sp>
        <p:nvSpPr>
          <p:cNvPr id="123907" name="Rectangle 3"/>
          <p:cNvSpPr>
            <a:spLocks noGrp="1" noChangeArrowheads="1"/>
          </p:cNvSpPr>
          <p:nvPr>
            <p:ph type="body" idx="1"/>
          </p:nvPr>
        </p:nvSpPr>
        <p:spPr>
          <a:xfrm>
            <a:off x="1752600" y="1646238"/>
            <a:ext cx="8458200" cy="4525962"/>
          </a:xfrm>
        </p:spPr>
        <p:txBody>
          <a:bodyPr/>
          <a:lstStyle/>
          <a:p>
            <a:pPr eaLnBrk="1" hangingPunct="1">
              <a:buFontTx/>
              <a:buNone/>
            </a:pPr>
            <a:r>
              <a:rPr lang="en-US" altLang="en-US" sz="2800" b="1">
                <a:solidFill>
                  <a:srgbClr val="FF0000"/>
                </a:solidFill>
              </a:rPr>
              <a:t>&lt;FRAMESET </a:t>
            </a:r>
            <a:r>
              <a:rPr lang="en-US" altLang="en-US" sz="2800" b="1">
                <a:solidFill>
                  <a:srgbClr val="0000FF"/>
                </a:solidFill>
              </a:rPr>
              <a:t>ROWS="*, 2*, *"</a:t>
            </a:r>
            <a:r>
              <a:rPr lang="en-US" altLang="en-US" sz="2800" b="1">
                <a:solidFill>
                  <a:srgbClr val="FF0000"/>
                </a:solidFill>
              </a:rPr>
              <a:t>    COLS="2*, *"&gt;</a:t>
            </a:r>
          </a:p>
          <a:p>
            <a:pPr eaLnBrk="1" hangingPunct="1">
              <a:buFontTx/>
              <a:buNone/>
            </a:pPr>
            <a:r>
              <a:rPr lang="en-US" altLang="en-US" sz="2800" b="1"/>
              <a:t>&lt;FRAME SRC=“”&gt;</a:t>
            </a:r>
          </a:p>
          <a:p>
            <a:pPr eaLnBrk="1" hangingPunct="1">
              <a:buFontTx/>
              <a:buNone/>
            </a:pPr>
            <a:r>
              <a:rPr lang="en-US" altLang="en-US" sz="2800" b="1"/>
              <a:t>&lt;FRAME SRC=“”&gt;</a:t>
            </a:r>
          </a:p>
          <a:p>
            <a:pPr eaLnBrk="1" hangingPunct="1">
              <a:buFontTx/>
              <a:buNone/>
            </a:pPr>
            <a:r>
              <a:rPr lang="en-US" altLang="en-US" sz="2800" b="1"/>
              <a:t>&lt;FRAME SRC=“”&gt;</a:t>
            </a:r>
          </a:p>
          <a:p>
            <a:pPr eaLnBrk="1" hangingPunct="1">
              <a:buFontTx/>
              <a:buNone/>
            </a:pPr>
            <a:r>
              <a:rPr lang="en-US" altLang="en-US" sz="2800" b="1"/>
              <a:t>&lt;FRAME SRC=“”&gt;</a:t>
            </a:r>
          </a:p>
          <a:p>
            <a:pPr eaLnBrk="1" hangingPunct="1">
              <a:buFontTx/>
              <a:buNone/>
            </a:pPr>
            <a:r>
              <a:rPr lang="en-US" altLang="en-US" sz="2800" b="1"/>
              <a:t>&lt;FRAME SRC=“”&gt;</a:t>
            </a:r>
          </a:p>
          <a:p>
            <a:pPr eaLnBrk="1" hangingPunct="1">
              <a:buFontTx/>
              <a:buNone/>
            </a:pPr>
            <a:r>
              <a:rPr lang="en-US" altLang="en-US" sz="2800" b="1"/>
              <a:t>&lt;FRAME SRC=“”&gt;</a:t>
            </a:r>
          </a:p>
          <a:p>
            <a:pPr eaLnBrk="1" hangingPunct="1">
              <a:buFontTx/>
              <a:buNone/>
            </a:pPr>
            <a:r>
              <a:rPr lang="en-US" altLang="en-US" sz="2800" b="1">
                <a:solidFill>
                  <a:srgbClr val="FF0000"/>
                </a:solidFill>
              </a:rPr>
              <a:t>&lt;/FRAMESET&gt;</a:t>
            </a:r>
          </a:p>
        </p:txBody>
      </p:sp>
      <p:sp>
        <p:nvSpPr>
          <p:cNvPr id="123908" name="Rectangle 4"/>
          <p:cNvSpPr>
            <a:spLocks noGrp="1" noChangeArrowheads="1"/>
          </p:cNvSpPr>
          <p:nvPr>
            <p:ph type="title"/>
          </p:nvPr>
        </p:nvSpPr>
        <p:spPr>
          <a:xfrm>
            <a:off x="2718893" y="136525"/>
            <a:ext cx="8002588"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What will be the Output?</a:t>
            </a:r>
          </a:p>
        </p:txBody>
      </p:sp>
      <p:pic>
        <p:nvPicPr>
          <p:cNvPr id="5" name="Google Shape;97;p2">
            <a:extLst>
              <a:ext uri="{FF2B5EF4-FFF2-40B4-BE49-F238E27FC236}">
                <a16:creationId xmlns:a16="http://schemas.microsoft.com/office/drawing/2014/main" id="{24D24DC7-40EB-42BD-A6A7-D2AF938F1AE1}"/>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2300371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80F85C-D202-4276-A47E-98C6A30449CA}" type="slidenum">
              <a:rPr lang="ar-SA" altLang="en-US" sz="1800" kern="0"/>
              <a:pPr/>
              <a:t>104</a:t>
            </a:fld>
            <a:endParaRPr lang="en-US" altLang="en-US" sz="1800" kern="0"/>
          </a:p>
        </p:txBody>
      </p:sp>
      <p:sp>
        <p:nvSpPr>
          <p:cNvPr id="124931" name="Rectangle 2"/>
          <p:cNvSpPr>
            <a:spLocks noGrp="1" noChangeArrowheads="1"/>
          </p:cNvSpPr>
          <p:nvPr>
            <p:ph type="title"/>
          </p:nvPr>
        </p:nvSpPr>
        <p:spPr>
          <a:xfrm>
            <a:off x="2475199" y="76200"/>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Targets</a:t>
            </a:r>
          </a:p>
        </p:txBody>
      </p:sp>
      <p:sp>
        <p:nvSpPr>
          <p:cNvPr id="124932" name="Rectangle 3"/>
          <p:cNvSpPr>
            <a:spLocks noGrp="1" noChangeArrowheads="1"/>
          </p:cNvSpPr>
          <p:nvPr>
            <p:ph type="body" idx="1"/>
          </p:nvPr>
        </p:nvSpPr>
        <p:spPr>
          <a:xfrm>
            <a:off x="704538" y="1371600"/>
            <a:ext cx="10702977" cy="4339652"/>
          </a:xfrm>
          <a:solidFill>
            <a:schemeClr val="accent1"/>
          </a:solidFill>
        </p:spPr>
        <p:txBody>
          <a:bodyPr/>
          <a:lstStyle/>
          <a:p>
            <a:pPr algn="just" eaLnBrk="1" hangingPunct="1">
              <a:lnSpc>
                <a:spcPct val="90000"/>
              </a:lnSpc>
              <a:buClr>
                <a:schemeClr val="accent2"/>
              </a:buClr>
              <a:buFont typeface="Wingdings" panose="05000000000000000000" pitchFamily="2" charset="2"/>
              <a:buChar char="§"/>
            </a:pPr>
            <a:r>
              <a:rPr lang="en-US" altLang="en-US" sz="2400" dirty="0"/>
              <a:t>When you use links for use in a frames environment you will need to specify an additional attribute called </a:t>
            </a:r>
            <a:r>
              <a:rPr lang="en-US" altLang="en-US" sz="2400" b="1" dirty="0">
                <a:solidFill>
                  <a:srgbClr val="FF0000"/>
                </a:solidFill>
              </a:rPr>
              <a:t>TARGET</a:t>
            </a:r>
            <a:r>
              <a:rPr lang="en-US" altLang="en-US" sz="2400" b="1" dirty="0"/>
              <a:t>.</a:t>
            </a:r>
          </a:p>
          <a:p>
            <a:pPr algn="just" eaLnBrk="1" hangingPunct="1">
              <a:lnSpc>
                <a:spcPct val="90000"/>
              </a:lnSpc>
              <a:buClr>
                <a:schemeClr val="accent2"/>
              </a:buClr>
              <a:buFont typeface="Wingdings" panose="05000000000000000000" pitchFamily="2" charset="2"/>
              <a:buChar char="§"/>
            </a:pPr>
            <a:r>
              <a:rPr lang="en-US" altLang="en-US" sz="2400" dirty="0"/>
              <a:t>The </a:t>
            </a:r>
            <a:r>
              <a:rPr lang="en-US" altLang="en-US" sz="2400" b="1" dirty="0">
                <a:solidFill>
                  <a:srgbClr val="FF0000"/>
                </a:solidFill>
              </a:rPr>
              <a:t>TARGET</a:t>
            </a:r>
            <a:r>
              <a:rPr lang="en-US" altLang="en-US" sz="2400" dirty="0"/>
              <a:t> attribute uses the NAME attribute of the </a:t>
            </a:r>
            <a:r>
              <a:rPr lang="en-US" altLang="en-US" sz="2400" b="1" dirty="0">
                <a:solidFill>
                  <a:srgbClr val="FF0000"/>
                </a:solidFill>
              </a:rPr>
              <a:t>FRAME</a:t>
            </a:r>
            <a:r>
              <a:rPr lang="en-US" altLang="en-US" sz="2400" dirty="0"/>
              <a:t> element.</a:t>
            </a:r>
          </a:p>
          <a:p>
            <a:pPr algn="just" eaLnBrk="1" hangingPunct="1">
              <a:lnSpc>
                <a:spcPct val="90000"/>
              </a:lnSpc>
              <a:buClr>
                <a:schemeClr val="accent2"/>
              </a:buClr>
              <a:buFont typeface="Wingdings" panose="05000000000000000000" pitchFamily="2" charset="2"/>
              <a:buChar char="§"/>
            </a:pPr>
            <a:r>
              <a:rPr lang="en-US" altLang="en-US" sz="2400" dirty="0"/>
              <a:t>If we were to place a link in doc1.html that linked to doc3.html and we wanted doc3.html to be displayed in the right windowpane; the HTML code would appear in doc1.html as follows:</a:t>
            </a:r>
          </a:p>
          <a:p>
            <a:pPr algn="just" eaLnBrk="1" hangingPunct="1">
              <a:lnSpc>
                <a:spcPct val="90000"/>
              </a:lnSpc>
              <a:buClr>
                <a:schemeClr val="accent2"/>
              </a:buClr>
              <a:buFont typeface="Wingdings" panose="05000000000000000000" pitchFamily="2" charset="2"/>
              <a:buNone/>
            </a:pPr>
            <a:endParaRPr lang="en-US" altLang="en-US" sz="2400" dirty="0"/>
          </a:p>
          <a:p>
            <a:pPr algn="just" eaLnBrk="1" hangingPunct="1">
              <a:lnSpc>
                <a:spcPct val="90000"/>
              </a:lnSpc>
              <a:buClr>
                <a:schemeClr val="accent2"/>
              </a:buClr>
              <a:buFont typeface="Wingdings" panose="05000000000000000000" pitchFamily="2" charset="2"/>
              <a:buNone/>
            </a:pPr>
            <a:r>
              <a:rPr lang="en-US" altLang="en-US" sz="2400" dirty="0">
                <a:solidFill>
                  <a:srgbClr val="0000FF"/>
                </a:solidFill>
              </a:rPr>
              <a:t>&lt;</a:t>
            </a:r>
            <a:r>
              <a:rPr lang="en-US" altLang="en-US" sz="2400" b="1" dirty="0">
                <a:solidFill>
                  <a:srgbClr val="A50021"/>
                </a:solidFill>
              </a:rPr>
              <a:t>A</a:t>
            </a:r>
            <a:r>
              <a:rPr lang="en-US" altLang="en-US" sz="2400" dirty="0">
                <a:solidFill>
                  <a:srgbClr val="0000FF"/>
                </a:solidFill>
              </a:rPr>
              <a:t> </a:t>
            </a:r>
            <a:r>
              <a:rPr lang="en-US" altLang="en-US" sz="2400" b="1" dirty="0">
                <a:solidFill>
                  <a:srgbClr val="FF0000"/>
                </a:solidFill>
              </a:rPr>
              <a:t>HREF</a:t>
            </a:r>
            <a:r>
              <a:rPr lang="en-US" altLang="en-US" sz="2400" dirty="0">
                <a:solidFill>
                  <a:srgbClr val="0000FF"/>
                </a:solidFill>
              </a:rPr>
              <a:t>=“</a:t>
            </a:r>
            <a:r>
              <a:rPr lang="en-US" altLang="en-US" sz="2400" dirty="0">
                <a:solidFill>
                  <a:srgbClr val="333300"/>
                </a:solidFill>
              </a:rPr>
              <a:t>doc3.html</a:t>
            </a:r>
            <a:r>
              <a:rPr lang="en-US" altLang="en-US" sz="2400" dirty="0">
                <a:solidFill>
                  <a:srgbClr val="0000FF"/>
                </a:solidFill>
              </a:rPr>
              <a:t>” </a:t>
            </a:r>
            <a:r>
              <a:rPr lang="en-US" altLang="en-US" sz="2400" b="1" dirty="0">
                <a:solidFill>
                  <a:srgbClr val="FF0000"/>
                </a:solidFill>
              </a:rPr>
              <a:t>TARGET</a:t>
            </a:r>
            <a:r>
              <a:rPr lang="en-US" altLang="en-US" sz="2400" dirty="0">
                <a:solidFill>
                  <a:srgbClr val="0000FF"/>
                </a:solidFill>
              </a:rPr>
              <a:t>=“</a:t>
            </a:r>
            <a:r>
              <a:rPr lang="en-US" altLang="en-US" sz="2400" dirty="0" err="1">
                <a:solidFill>
                  <a:srgbClr val="0000FF"/>
                </a:solidFill>
              </a:rPr>
              <a:t>right_pane</a:t>
            </a:r>
            <a:r>
              <a:rPr lang="en-US" altLang="en-US" sz="2400" dirty="0">
                <a:solidFill>
                  <a:srgbClr val="0000FF"/>
                </a:solidFill>
              </a:rPr>
              <a:t>”&gt;Link to Document 3 &lt;/</a:t>
            </a:r>
            <a:r>
              <a:rPr lang="en-US" altLang="en-US" sz="2400" b="1" dirty="0">
                <a:solidFill>
                  <a:srgbClr val="A50021"/>
                </a:solidFill>
              </a:rPr>
              <a:t>A</a:t>
            </a:r>
            <a:r>
              <a:rPr lang="en-US" altLang="en-US" sz="2400" dirty="0">
                <a:solidFill>
                  <a:srgbClr val="0000FF"/>
                </a:solidFill>
              </a:rPr>
              <a:t>&gt;</a:t>
            </a:r>
          </a:p>
        </p:txBody>
      </p:sp>
      <p:pic>
        <p:nvPicPr>
          <p:cNvPr id="5" name="Google Shape;97;p2">
            <a:extLst>
              <a:ext uri="{FF2B5EF4-FFF2-40B4-BE49-F238E27FC236}">
                <a16:creationId xmlns:a16="http://schemas.microsoft.com/office/drawing/2014/main" id="{1A0822BB-24AB-480A-8FB3-554EC68FED92}"/>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1090501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DE8C56-A12B-4888-9EBD-0BB75579F933}" type="slidenum">
              <a:rPr lang="ar-SA" altLang="en-US" sz="1800" kern="0"/>
              <a:pPr/>
              <a:t>105</a:t>
            </a:fld>
            <a:endParaRPr lang="en-US" altLang="en-US" sz="1800" kern="0"/>
          </a:p>
        </p:txBody>
      </p:sp>
      <p:sp>
        <p:nvSpPr>
          <p:cNvPr id="125955" name="Rectangle 18"/>
          <p:cNvSpPr>
            <a:spLocks noGrp="1" noChangeArrowheads="1"/>
          </p:cNvSpPr>
          <p:nvPr>
            <p:ph type="title"/>
          </p:nvPr>
        </p:nvSpPr>
        <p:spPr>
          <a:xfrm>
            <a:off x="1981200" y="-1"/>
            <a:ext cx="8305800" cy="47830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Special Targets</a:t>
            </a:r>
          </a:p>
        </p:txBody>
      </p:sp>
      <p:sp>
        <p:nvSpPr>
          <p:cNvPr id="125956" name="Rectangle 19"/>
          <p:cNvSpPr>
            <a:spLocks noGrp="1" noChangeArrowheads="1"/>
          </p:cNvSpPr>
          <p:nvPr>
            <p:ph type="body" idx="1"/>
          </p:nvPr>
        </p:nvSpPr>
        <p:spPr>
          <a:xfrm>
            <a:off x="415584" y="1091076"/>
            <a:ext cx="11437032" cy="5630399"/>
          </a:xfrm>
          <a:solidFill>
            <a:schemeClr val="accent1"/>
          </a:solidFill>
        </p:spPr>
        <p:txBody>
          <a:bodyPr/>
          <a:lstStyle/>
          <a:p>
            <a:pPr marL="0" indent="0" eaLnBrk="1" hangingPunct="1">
              <a:lnSpc>
                <a:spcPct val="80000"/>
              </a:lnSpc>
              <a:buNone/>
            </a:pPr>
            <a:r>
              <a:rPr lang="en-US" altLang="en-US" sz="2400" dirty="0"/>
              <a:t>There are </a:t>
            </a:r>
            <a:r>
              <a:rPr lang="en-US" altLang="en-US" sz="2400" b="1" dirty="0">
                <a:solidFill>
                  <a:srgbClr val="FF0000"/>
                </a:solidFill>
              </a:rPr>
              <a:t>4</a:t>
            </a:r>
            <a:r>
              <a:rPr lang="en-US" altLang="en-US" sz="2400" dirty="0"/>
              <a:t> special target names that cannot be assigned by the NAME attribute of the FRAME tag.</a:t>
            </a:r>
          </a:p>
          <a:p>
            <a:pPr marL="609600" indent="-609600" algn="just" eaLnBrk="1" hangingPunct="1">
              <a:lnSpc>
                <a:spcPct val="80000"/>
              </a:lnSpc>
              <a:buNone/>
            </a:pPr>
            <a:r>
              <a:rPr lang="en-US" altLang="en-US" sz="2400" b="1" dirty="0">
                <a:solidFill>
                  <a:srgbClr val="FF0000"/>
                </a:solidFill>
              </a:rPr>
              <a:t>1.	TARGET=“_top”</a:t>
            </a:r>
            <a:r>
              <a:rPr lang="en-US" altLang="en-US" sz="2400" dirty="0"/>
              <a:t> : This loads the linked document into the full browser window with the URL specified by the HREF attribute. All frames disappear, leaving the new linked page to occupy the entire window. The back is turned on. </a:t>
            </a:r>
          </a:p>
          <a:p>
            <a:pPr marL="609600" indent="-609600" eaLnBrk="1" hangingPunct="1">
              <a:lnSpc>
                <a:spcPct val="80000"/>
              </a:lnSpc>
              <a:buNone/>
            </a:pPr>
            <a:r>
              <a:rPr lang="en-US" altLang="en-US" sz="2400" b="1" dirty="0">
                <a:solidFill>
                  <a:srgbClr val="FF0000"/>
                </a:solidFill>
              </a:rPr>
              <a:t>2.	TARGET=“_blank”</a:t>
            </a:r>
            <a:r>
              <a:rPr lang="en-US" altLang="en-US" sz="2400" dirty="0"/>
              <a:t> : Opens an unnamed new browser window and loads the document specified in the URL attribute into the new window (and your old window stays open). The back is turned off. Other windows remains on.</a:t>
            </a:r>
          </a:p>
          <a:p>
            <a:pPr marL="609600" indent="-609600" eaLnBrk="1" hangingPunct="1">
              <a:lnSpc>
                <a:spcPct val="80000"/>
              </a:lnSpc>
            </a:pPr>
            <a:endParaRPr lang="en-US" altLang="en-US" sz="2400" b="1" dirty="0"/>
          </a:p>
          <a:p>
            <a:pPr marL="609600" indent="-609600" eaLnBrk="1" hangingPunct="1">
              <a:lnSpc>
                <a:spcPct val="80000"/>
              </a:lnSpc>
              <a:buNone/>
            </a:pPr>
            <a:r>
              <a:rPr lang="en-US" altLang="en-US" sz="2400" b="1" dirty="0">
                <a:solidFill>
                  <a:srgbClr val="FF0000"/>
                </a:solidFill>
              </a:rPr>
              <a:t>3.	TARGET=“_self”</a:t>
            </a:r>
            <a:r>
              <a:rPr lang="en-US" altLang="en-US" sz="2400" dirty="0"/>
              <a:t> : Loads the document in the same window where the anchor was {</a:t>
            </a:r>
            <a:r>
              <a:rPr lang="en-US" altLang="en-US" sz="2400" i="1" dirty="0"/>
              <a:t>Clicked</a:t>
            </a:r>
            <a:r>
              <a:rPr lang="en-US" altLang="en-US" sz="2400" dirty="0"/>
              <a:t>}. This is the </a:t>
            </a:r>
            <a:r>
              <a:rPr lang="en-US" altLang="en-US" sz="2400" b="1" dirty="0"/>
              <a:t>default</a:t>
            </a:r>
            <a:r>
              <a:rPr lang="en-US" altLang="en-US" sz="2400" dirty="0"/>
              <a:t> setting for linking elements.</a:t>
            </a:r>
          </a:p>
          <a:p>
            <a:pPr marL="609600" indent="-609600" eaLnBrk="1" hangingPunct="1">
              <a:lnSpc>
                <a:spcPct val="80000"/>
              </a:lnSpc>
            </a:pPr>
            <a:endParaRPr lang="en-US" altLang="en-US" sz="2400" dirty="0"/>
          </a:p>
          <a:p>
            <a:pPr marL="609600" indent="-609600" eaLnBrk="1" hangingPunct="1">
              <a:lnSpc>
                <a:spcPct val="80000"/>
              </a:lnSpc>
              <a:buNone/>
            </a:pPr>
            <a:r>
              <a:rPr lang="en-US" altLang="en-US" sz="2400" b="1" dirty="0">
                <a:solidFill>
                  <a:srgbClr val="FF0000"/>
                </a:solidFill>
              </a:rPr>
              <a:t>4.	TARGET=“_parent”</a:t>
            </a:r>
            <a:r>
              <a:rPr lang="en-US" altLang="en-US" sz="2400" dirty="0"/>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p>
        </p:txBody>
      </p:sp>
      <p:pic>
        <p:nvPicPr>
          <p:cNvPr id="5" name="Google Shape;97;p2">
            <a:extLst>
              <a:ext uri="{FF2B5EF4-FFF2-40B4-BE49-F238E27FC236}">
                <a16:creationId xmlns:a16="http://schemas.microsoft.com/office/drawing/2014/main" id="{D736836D-A7EB-40E8-A716-47E9670070D5}"/>
              </a:ext>
            </a:extLst>
          </p:cNvPr>
          <p:cNvPicPr preferRelativeResize="0"/>
          <p:nvPr/>
        </p:nvPicPr>
        <p:blipFill rotWithShape="1">
          <a:blip r:embed="rId2">
            <a:alphaModFix/>
          </a:blip>
          <a:srcRect/>
          <a:stretch/>
        </p:blipFill>
        <p:spPr>
          <a:xfrm>
            <a:off x="-1" y="-3488"/>
            <a:ext cx="2057401" cy="706874"/>
          </a:xfrm>
          <a:prstGeom prst="rect">
            <a:avLst/>
          </a:prstGeom>
          <a:noFill/>
          <a:ln>
            <a:noFill/>
          </a:ln>
        </p:spPr>
      </p:pic>
    </p:spTree>
    <p:extLst>
      <p:ext uri="{BB962C8B-B14F-4D97-AF65-F5344CB8AC3E}">
        <p14:creationId xmlns:p14="http://schemas.microsoft.com/office/powerpoint/2010/main" val="8967970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5B3146-049C-4C53-A72A-B298F1DFFC6C}" type="slidenum">
              <a:rPr lang="ar-SA" altLang="en-US" sz="1800" kern="0"/>
              <a:pPr/>
              <a:t>106</a:t>
            </a:fld>
            <a:endParaRPr lang="en-US" altLang="en-US" sz="1800" kern="0"/>
          </a:p>
        </p:txBody>
      </p:sp>
      <p:sp>
        <p:nvSpPr>
          <p:cNvPr id="126979" name="Rectangle 4"/>
          <p:cNvSpPr>
            <a:spLocks noChangeArrowheads="1"/>
          </p:cNvSpPr>
          <p:nvPr/>
        </p:nvSpPr>
        <p:spPr bwMode="auto">
          <a:xfrm>
            <a:off x="959371" y="838200"/>
            <a:ext cx="10837888" cy="56323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kern="0" dirty="0"/>
              <a:t>If a frame contains the following link, then clicking the link launches a new, unnamed browser display window that contains the content defined in stuff.HTM. This can be a simple HTML document, or an entirely new FRAMESET definition. </a:t>
            </a:r>
          </a:p>
          <a:p>
            <a:r>
              <a:rPr lang="en-US" altLang="en-US" sz="2400" b="1" kern="0" dirty="0">
                <a:solidFill>
                  <a:srgbClr val="FF0000"/>
                </a:solidFill>
              </a:rPr>
              <a:t>1.	&lt;A HREF="stuff.html" TARGET="_blank"&gt; </a:t>
            </a:r>
          </a:p>
          <a:p>
            <a:r>
              <a:rPr lang="en-US" altLang="en-US" sz="2400" kern="0" dirty="0"/>
              <a:t>If a frame contains the following link, then clicking the link will simply cause the frame which contains the link to clear, and its content will be replaced with whatever is in stuff.htm.</a:t>
            </a:r>
          </a:p>
          <a:p>
            <a:r>
              <a:rPr lang="en-US" altLang="en-US" sz="2400" b="1" kern="0" dirty="0">
                <a:solidFill>
                  <a:srgbClr val="FF0000"/>
                </a:solidFill>
              </a:rPr>
              <a:t>2.	&lt;A HREF="stuff.html" TARGET="_self"&gt; </a:t>
            </a:r>
          </a:p>
          <a:p>
            <a:r>
              <a:rPr lang="en-US" altLang="en-US" sz="2400" kern="0" dirty="0"/>
              <a:t>If a frame contains the following link, the frameset that contains the frame that contains this link will be replaced by stuff.HTM.</a:t>
            </a:r>
          </a:p>
          <a:p>
            <a:r>
              <a:rPr lang="en-US" altLang="en-US" sz="2400" b="1" kern="0" dirty="0">
                <a:solidFill>
                  <a:srgbClr val="FF0000"/>
                </a:solidFill>
              </a:rPr>
              <a:t>3.	&lt;A HREF="stuff.html" TARGET="_parent"&gt; </a:t>
            </a:r>
          </a:p>
          <a:p>
            <a:r>
              <a:rPr lang="en-US" altLang="en-US" sz="2400" kern="0" dirty="0"/>
              <a:t>Finally, if a frame contains the following link, clicking the link replaces the entire browser window with the contents of stuff.HTM.</a:t>
            </a:r>
          </a:p>
          <a:p>
            <a:r>
              <a:rPr lang="en-US" altLang="en-US" sz="2400" b="1" kern="0" dirty="0">
                <a:solidFill>
                  <a:srgbClr val="FF0000"/>
                </a:solidFill>
              </a:rPr>
              <a:t>4.	&lt;A HREF="stuff.html" TARGET="_top"&gt; </a:t>
            </a:r>
          </a:p>
        </p:txBody>
      </p:sp>
      <p:pic>
        <p:nvPicPr>
          <p:cNvPr id="4" name="Google Shape;97;p2">
            <a:extLst>
              <a:ext uri="{FF2B5EF4-FFF2-40B4-BE49-F238E27FC236}">
                <a16:creationId xmlns:a16="http://schemas.microsoft.com/office/drawing/2014/main" id="{A5F53AC4-F2C3-4D11-8456-F570C7DC7F08}"/>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8864028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5227B1-10B6-41B0-BFAB-3D7288242B99}" type="slidenum">
              <a:rPr lang="ar-SA" altLang="en-US" sz="1800" kern="0"/>
              <a:pPr/>
              <a:t>107</a:t>
            </a:fld>
            <a:endParaRPr lang="en-US" altLang="en-US" sz="1800" kern="0"/>
          </a:p>
        </p:txBody>
      </p:sp>
      <p:sp>
        <p:nvSpPr>
          <p:cNvPr id="128003" name="Rectangle 4"/>
          <p:cNvSpPr>
            <a:spLocks noChangeArrowheads="1"/>
          </p:cNvSpPr>
          <p:nvPr/>
        </p:nvSpPr>
        <p:spPr bwMode="auto">
          <a:xfrm>
            <a:off x="2590800" y="184252"/>
            <a:ext cx="7772400" cy="1143000"/>
          </a:xfrm>
          <a:prstGeom prst="rect">
            <a:avLst/>
          </a:prstGeom>
          <a:solidFill>
            <a:srgbClr val="333300"/>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sz="4400" kern="0" dirty="0">
                <a:solidFill>
                  <a:srgbClr val="FFFF00"/>
                </a:solidFill>
              </a:rPr>
              <a:t>Targeting links to frames</a:t>
            </a:r>
          </a:p>
        </p:txBody>
      </p:sp>
      <p:sp>
        <p:nvSpPr>
          <p:cNvPr id="128004" name="Rectangle 5"/>
          <p:cNvSpPr>
            <a:spLocks noChangeArrowheads="1"/>
          </p:cNvSpPr>
          <p:nvPr/>
        </p:nvSpPr>
        <p:spPr bwMode="auto">
          <a:xfrm>
            <a:off x="1981200" y="1974952"/>
            <a:ext cx="8382000" cy="472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GB" altLang="en-US" sz="2000" kern="0" dirty="0"/>
          </a:p>
          <a:p>
            <a:r>
              <a:rPr lang="en-GB" altLang="en-US" sz="2000" kern="0" dirty="0"/>
              <a:t>The TARGET attribute allows you to specify the frame into which a page is to be loaded into in a frames setting.</a:t>
            </a:r>
          </a:p>
          <a:p>
            <a:endParaRPr lang="en-GB" altLang="en-US" sz="2000" kern="0" dirty="0"/>
          </a:p>
          <a:p>
            <a:r>
              <a:rPr lang="en-GB" altLang="en-US" sz="2000" kern="0" dirty="0"/>
              <a:t>&lt;A HREF=“chap1.html” TARGET=“_self”&gt; [Chapter 1]&lt;/A&gt;</a:t>
            </a:r>
          </a:p>
          <a:p>
            <a:r>
              <a:rPr lang="en-GB" altLang="en-US" sz="2000" kern="0" dirty="0"/>
              <a:t>&lt;A HREF=“chap1.html” TARGET=“_parent”&gt; [Chapter 2]&lt;/A&gt;</a:t>
            </a:r>
          </a:p>
          <a:p>
            <a:endParaRPr lang="en-GB" altLang="en-US" sz="2000" kern="0" dirty="0"/>
          </a:p>
          <a:p>
            <a:endParaRPr lang="en-GB" altLang="en-US" sz="2000" kern="0" dirty="0"/>
          </a:p>
          <a:p>
            <a:r>
              <a:rPr lang="en-GB" altLang="en-US" sz="1600" kern="0" dirty="0">
                <a:latin typeface="Times New Roman" panose="02020603050405020304" pitchFamily="18" charset="0"/>
              </a:rPr>
              <a:t>Parent window</a:t>
            </a:r>
          </a:p>
        </p:txBody>
      </p:sp>
      <p:grpSp>
        <p:nvGrpSpPr>
          <p:cNvPr id="128005" name="Group 6"/>
          <p:cNvGrpSpPr>
            <a:grpSpLocks/>
          </p:cNvGrpSpPr>
          <p:nvPr/>
        </p:nvGrpSpPr>
        <p:grpSpPr bwMode="auto">
          <a:xfrm>
            <a:off x="6172200" y="4184752"/>
            <a:ext cx="3352800" cy="2438400"/>
            <a:chOff x="2880" y="2448"/>
            <a:chExt cx="2112" cy="1536"/>
          </a:xfrm>
        </p:grpSpPr>
        <p:sp>
          <p:nvSpPr>
            <p:cNvPr id="128011" name="Text Box 7"/>
            <p:cNvSpPr txBox="1">
              <a:spLocks noChangeArrowheads="1"/>
            </p:cNvSpPr>
            <p:nvPr/>
          </p:nvSpPr>
          <p:spPr bwMode="auto">
            <a:xfrm>
              <a:off x="2928" y="2592"/>
              <a:ext cx="2064"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GB" altLang="en-US" b="1" kern="0"/>
                <a:t>Learning HTML</a:t>
              </a:r>
            </a:p>
            <a:p>
              <a:pPr algn="ctr">
                <a:spcBef>
                  <a:spcPct val="50000"/>
                </a:spcBef>
              </a:pPr>
              <a:r>
                <a:rPr lang="en-GB" altLang="en-US" sz="1600" kern="0"/>
                <a:t>[Chapter 1][Chapter 2][Chapter 3]</a:t>
              </a:r>
            </a:p>
          </p:txBody>
        </p:sp>
        <p:grpSp>
          <p:nvGrpSpPr>
            <p:cNvPr id="128012" name="Group 8"/>
            <p:cNvGrpSpPr>
              <a:grpSpLocks/>
            </p:cNvGrpSpPr>
            <p:nvPr/>
          </p:nvGrpSpPr>
          <p:grpSpPr bwMode="auto">
            <a:xfrm>
              <a:off x="2880" y="2448"/>
              <a:ext cx="2112" cy="1536"/>
              <a:chOff x="2880" y="2448"/>
              <a:chExt cx="2112" cy="1536"/>
            </a:xfrm>
          </p:grpSpPr>
          <p:sp>
            <p:nvSpPr>
              <p:cNvPr id="128013" name="Rectangle 9"/>
              <p:cNvSpPr>
                <a:spLocks noChangeArrowheads="1"/>
              </p:cNvSpPr>
              <p:nvPr/>
            </p:nvSpPr>
            <p:spPr bwMode="auto">
              <a:xfrm>
                <a:off x="2880" y="2448"/>
                <a:ext cx="2112" cy="1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kern="0"/>
              </a:p>
            </p:txBody>
          </p:sp>
          <p:sp>
            <p:nvSpPr>
              <p:cNvPr id="128014" name="Line 10"/>
              <p:cNvSpPr>
                <a:spLocks noChangeShapeType="1"/>
              </p:cNvSpPr>
              <p:nvPr/>
            </p:nvSpPr>
            <p:spPr bwMode="auto">
              <a:xfrm>
                <a:off x="2880" y="3120"/>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kern="0">
                  <a:solidFill>
                    <a:sysClr val="windowText" lastClr="000000"/>
                  </a:solidFill>
                </a:endParaRPr>
              </a:p>
            </p:txBody>
          </p:sp>
        </p:grpSp>
      </p:grpSp>
      <p:sp>
        <p:nvSpPr>
          <p:cNvPr id="128006" name="Text Box 11"/>
          <p:cNvSpPr txBox="1">
            <a:spLocks noChangeArrowheads="1"/>
          </p:cNvSpPr>
          <p:nvPr/>
        </p:nvSpPr>
        <p:spPr bwMode="auto">
          <a:xfrm>
            <a:off x="4800600" y="4489552"/>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GB" altLang="en-US" sz="1600" b="1" kern="0">
                <a:latin typeface="Times New Roman" panose="02020603050405020304" pitchFamily="18" charset="0"/>
              </a:rPr>
              <a:t>chap1.html</a:t>
            </a:r>
          </a:p>
        </p:txBody>
      </p:sp>
      <p:sp>
        <p:nvSpPr>
          <p:cNvPr id="128007" name="Text Box 12"/>
          <p:cNvSpPr txBox="1">
            <a:spLocks noChangeArrowheads="1"/>
          </p:cNvSpPr>
          <p:nvPr/>
        </p:nvSpPr>
        <p:spPr bwMode="auto">
          <a:xfrm>
            <a:off x="4648200" y="5600802"/>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GB" altLang="en-US" sz="1600" b="1" kern="0">
                <a:latin typeface="Times New Roman" panose="02020603050405020304" pitchFamily="18" charset="0"/>
              </a:rPr>
              <a:t>chap2.html</a:t>
            </a:r>
          </a:p>
        </p:txBody>
      </p:sp>
      <p:sp>
        <p:nvSpPr>
          <p:cNvPr id="128008" name="Line 13"/>
          <p:cNvSpPr>
            <a:spLocks noChangeShapeType="1"/>
          </p:cNvSpPr>
          <p:nvPr/>
        </p:nvSpPr>
        <p:spPr bwMode="auto">
          <a:xfrm flipH="1" flipV="1">
            <a:off x="3657600" y="5784952"/>
            <a:ext cx="990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kern="0">
              <a:solidFill>
                <a:sysClr val="windowText" lastClr="000000"/>
              </a:solidFill>
            </a:endParaRPr>
          </a:p>
        </p:txBody>
      </p:sp>
      <p:sp>
        <p:nvSpPr>
          <p:cNvPr id="128009" name="Line 14"/>
          <p:cNvSpPr>
            <a:spLocks noChangeShapeType="1"/>
          </p:cNvSpPr>
          <p:nvPr/>
        </p:nvSpPr>
        <p:spPr bwMode="auto">
          <a:xfrm>
            <a:off x="5943600" y="4641952"/>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kern="0">
              <a:solidFill>
                <a:sysClr val="windowText" lastClr="000000"/>
              </a:solidFill>
            </a:endParaRPr>
          </a:p>
        </p:txBody>
      </p:sp>
      <p:sp>
        <p:nvSpPr>
          <p:cNvPr id="128010" name="Rectangle 15"/>
          <p:cNvSpPr>
            <a:spLocks noChangeArrowheads="1"/>
          </p:cNvSpPr>
          <p:nvPr/>
        </p:nvSpPr>
        <p:spPr bwMode="auto">
          <a:xfrm>
            <a:off x="2057400" y="4260952"/>
            <a:ext cx="2514600" cy="22860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kern="0"/>
          </a:p>
        </p:txBody>
      </p:sp>
      <p:pic>
        <p:nvPicPr>
          <p:cNvPr id="15" name="Google Shape;97;p2">
            <a:extLst>
              <a:ext uri="{FF2B5EF4-FFF2-40B4-BE49-F238E27FC236}">
                <a16:creationId xmlns:a16="http://schemas.microsoft.com/office/drawing/2014/main" id="{C4D30FE1-AC90-4DF9-AE0A-9F65A93F78FB}"/>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5673770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0903E0-C326-45E4-A43F-95E27EFBDA17}" type="slidenum">
              <a:rPr lang="ar-SA" altLang="en-US" sz="1800" kern="0"/>
              <a:pPr/>
              <a:t>108</a:t>
            </a:fld>
            <a:endParaRPr lang="en-US" altLang="en-US" sz="1800" kern="0"/>
          </a:p>
        </p:txBody>
      </p:sp>
      <p:sp>
        <p:nvSpPr>
          <p:cNvPr id="129027" name="Rectangle 4"/>
          <p:cNvSpPr>
            <a:spLocks noChangeArrowheads="1"/>
          </p:cNvSpPr>
          <p:nvPr/>
        </p:nvSpPr>
        <p:spPr bwMode="auto">
          <a:xfrm>
            <a:off x="2387600" y="105556"/>
            <a:ext cx="7772400" cy="1143000"/>
          </a:xfrm>
          <a:prstGeom prst="rect">
            <a:avLst/>
          </a:prstGeom>
          <a:solidFill>
            <a:schemeClr val="tx2"/>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sz="3200" kern="0">
                <a:solidFill>
                  <a:srgbClr val="FFFF00"/>
                </a:solidFill>
              </a:rPr>
              <a:t>Targeting links to frames</a:t>
            </a:r>
          </a:p>
        </p:txBody>
      </p:sp>
      <p:sp>
        <p:nvSpPr>
          <p:cNvPr id="129028" name="Rectangle 5"/>
          <p:cNvSpPr>
            <a:spLocks noChangeArrowheads="1"/>
          </p:cNvSpPr>
          <p:nvPr/>
        </p:nvSpPr>
        <p:spPr bwMode="auto">
          <a:xfrm>
            <a:off x="1259175" y="1752600"/>
            <a:ext cx="9653664" cy="472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2000" kern="0"/>
              <a:t>The TARGET attribute allows you to specify the frame into which a page is to be loaded into in a frames setting.</a:t>
            </a:r>
          </a:p>
          <a:p>
            <a:endParaRPr lang="en-GB" altLang="en-US" sz="2000" kern="0"/>
          </a:p>
          <a:p>
            <a:r>
              <a:rPr lang="en-GB" altLang="en-US" sz="2000" kern="0"/>
              <a:t>&lt;A HREF=“chap1.html” TARGET=“bottom”&gt; [Chapter 1]&lt;/A&gt;</a:t>
            </a:r>
          </a:p>
          <a:p>
            <a:r>
              <a:rPr lang="en-GB" altLang="en-US" sz="2000" kern="0"/>
              <a:t>&lt;A HREF=“chap2.html” TARGET=“bottom”&gt; [Chapter 2]&lt;/A&gt;</a:t>
            </a:r>
          </a:p>
          <a:p>
            <a:r>
              <a:rPr lang="en-GB" altLang="en-US" sz="2000" kern="0"/>
              <a:t>&lt;A HREF=“chap3.html” TARGET=“bottom”&gt; [Chapter 3]&lt;/A&gt;</a:t>
            </a:r>
          </a:p>
          <a:p>
            <a:endParaRPr lang="en-GB" altLang="en-US" sz="2000" kern="0"/>
          </a:p>
          <a:p>
            <a:endParaRPr lang="en-GB" altLang="en-US" sz="2000" kern="0"/>
          </a:p>
          <a:p>
            <a:endParaRPr lang="en-GB" altLang="en-US" sz="2000" kern="0"/>
          </a:p>
        </p:txBody>
      </p:sp>
      <p:grpSp>
        <p:nvGrpSpPr>
          <p:cNvPr id="129029" name="Group 6"/>
          <p:cNvGrpSpPr>
            <a:grpSpLocks/>
          </p:cNvGrpSpPr>
          <p:nvPr/>
        </p:nvGrpSpPr>
        <p:grpSpPr bwMode="auto">
          <a:xfrm>
            <a:off x="6096000" y="3886200"/>
            <a:ext cx="3352800" cy="2438400"/>
            <a:chOff x="2880" y="2448"/>
            <a:chExt cx="2112" cy="1536"/>
          </a:xfrm>
        </p:grpSpPr>
        <p:sp>
          <p:nvSpPr>
            <p:cNvPr id="129036" name="Text Box 7"/>
            <p:cNvSpPr txBox="1">
              <a:spLocks noChangeArrowheads="1"/>
            </p:cNvSpPr>
            <p:nvPr/>
          </p:nvSpPr>
          <p:spPr bwMode="auto">
            <a:xfrm>
              <a:off x="2928" y="2592"/>
              <a:ext cx="2064"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GB" altLang="en-US" b="1" kern="0"/>
                <a:t>Learning HTML</a:t>
              </a:r>
            </a:p>
            <a:p>
              <a:pPr algn="ctr">
                <a:spcBef>
                  <a:spcPct val="50000"/>
                </a:spcBef>
              </a:pPr>
              <a:r>
                <a:rPr lang="en-GB" altLang="en-US" sz="1600" kern="0"/>
                <a:t>[Chapter 1][Chapter 2][Chapter 3]</a:t>
              </a:r>
            </a:p>
          </p:txBody>
        </p:sp>
        <p:grpSp>
          <p:nvGrpSpPr>
            <p:cNvPr id="129037" name="Group 8"/>
            <p:cNvGrpSpPr>
              <a:grpSpLocks/>
            </p:cNvGrpSpPr>
            <p:nvPr/>
          </p:nvGrpSpPr>
          <p:grpSpPr bwMode="auto">
            <a:xfrm>
              <a:off x="2880" y="2448"/>
              <a:ext cx="2112" cy="1536"/>
              <a:chOff x="2880" y="2448"/>
              <a:chExt cx="2112" cy="1536"/>
            </a:xfrm>
          </p:grpSpPr>
          <p:sp>
            <p:nvSpPr>
              <p:cNvPr id="129038" name="Rectangle 9"/>
              <p:cNvSpPr>
                <a:spLocks noChangeArrowheads="1"/>
              </p:cNvSpPr>
              <p:nvPr/>
            </p:nvSpPr>
            <p:spPr bwMode="auto">
              <a:xfrm>
                <a:off x="2880" y="2448"/>
                <a:ext cx="2112" cy="1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kern="0"/>
              </a:p>
            </p:txBody>
          </p:sp>
          <p:sp>
            <p:nvSpPr>
              <p:cNvPr id="129039" name="Line 10"/>
              <p:cNvSpPr>
                <a:spLocks noChangeShapeType="1"/>
              </p:cNvSpPr>
              <p:nvPr/>
            </p:nvSpPr>
            <p:spPr bwMode="auto">
              <a:xfrm>
                <a:off x="2880" y="3120"/>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kern="0">
                  <a:solidFill>
                    <a:sysClr val="windowText" lastClr="000000"/>
                  </a:solidFill>
                </a:endParaRPr>
              </a:p>
            </p:txBody>
          </p:sp>
        </p:grpSp>
      </p:grpSp>
      <p:sp>
        <p:nvSpPr>
          <p:cNvPr id="129030" name="Text Box 11"/>
          <p:cNvSpPr txBox="1">
            <a:spLocks noChangeArrowheads="1"/>
          </p:cNvSpPr>
          <p:nvPr/>
        </p:nvSpPr>
        <p:spPr bwMode="auto">
          <a:xfrm>
            <a:off x="3124200" y="41148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GB" altLang="en-US" sz="1600" b="1" kern="0">
                <a:latin typeface="Times New Roman" panose="02020603050405020304" pitchFamily="18" charset="0"/>
              </a:rPr>
              <a:t>chap1.html</a:t>
            </a:r>
          </a:p>
        </p:txBody>
      </p:sp>
      <p:sp>
        <p:nvSpPr>
          <p:cNvPr id="129031" name="Text Box 12"/>
          <p:cNvSpPr txBox="1">
            <a:spLocks noChangeArrowheads="1"/>
          </p:cNvSpPr>
          <p:nvPr/>
        </p:nvSpPr>
        <p:spPr bwMode="auto">
          <a:xfrm>
            <a:off x="3124200" y="49212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GB" altLang="en-US" sz="1600" b="1" kern="0">
                <a:latin typeface="Times New Roman" panose="02020603050405020304" pitchFamily="18" charset="0"/>
              </a:rPr>
              <a:t>chap2.html</a:t>
            </a:r>
          </a:p>
        </p:txBody>
      </p:sp>
      <p:sp>
        <p:nvSpPr>
          <p:cNvPr id="129032" name="Text Box 13"/>
          <p:cNvSpPr txBox="1">
            <a:spLocks noChangeArrowheads="1"/>
          </p:cNvSpPr>
          <p:nvPr/>
        </p:nvSpPr>
        <p:spPr bwMode="auto">
          <a:xfrm>
            <a:off x="3124200" y="56832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GB" altLang="en-US" sz="1600" b="1" kern="0">
                <a:latin typeface="Times New Roman" panose="02020603050405020304" pitchFamily="18" charset="0"/>
              </a:rPr>
              <a:t>chap3.html</a:t>
            </a:r>
          </a:p>
        </p:txBody>
      </p:sp>
      <p:sp>
        <p:nvSpPr>
          <p:cNvPr id="129033" name="Line 14"/>
          <p:cNvSpPr>
            <a:spLocks noChangeShapeType="1"/>
          </p:cNvSpPr>
          <p:nvPr/>
        </p:nvSpPr>
        <p:spPr bwMode="auto">
          <a:xfrm>
            <a:off x="4267200" y="4343400"/>
            <a:ext cx="28194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kern="0">
              <a:solidFill>
                <a:sysClr val="windowText" lastClr="000000"/>
              </a:solidFill>
            </a:endParaRPr>
          </a:p>
        </p:txBody>
      </p:sp>
      <p:sp>
        <p:nvSpPr>
          <p:cNvPr id="129034" name="Line 15"/>
          <p:cNvSpPr>
            <a:spLocks noChangeShapeType="1"/>
          </p:cNvSpPr>
          <p:nvPr/>
        </p:nvSpPr>
        <p:spPr bwMode="auto">
          <a:xfrm>
            <a:off x="4341813" y="5105400"/>
            <a:ext cx="2667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kern="0">
              <a:solidFill>
                <a:sysClr val="windowText" lastClr="000000"/>
              </a:solidFill>
            </a:endParaRPr>
          </a:p>
        </p:txBody>
      </p:sp>
      <p:sp>
        <p:nvSpPr>
          <p:cNvPr id="129035" name="Line 16"/>
          <p:cNvSpPr>
            <a:spLocks noChangeShapeType="1"/>
          </p:cNvSpPr>
          <p:nvPr/>
        </p:nvSpPr>
        <p:spPr bwMode="auto">
          <a:xfrm flipV="1">
            <a:off x="4419600" y="5715000"/>
            <a:ext cx="2514600" cy="152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kern="0">
              <a:solidFill>
                <a:sysClr val="windowText" lastClr="000000"/>
              </a:solidFill>
            </a:endParaRPr>
          </a:p>
        </p:txBody>
      </p:sp>
      <p:pic>
        <p:nvPicPr>
          <p:cNvPr id="16" name="Google Shape;97;p2">
            <a:extLst>
              <a:ext uri="{FF2B5EF4-FFF2-40B4-BE49-F238E27FC236}">
                <a16:creationId xmlns:a16="http://schemas.microsoft.com/office/drawing/2014/main" id="{7E8CD1D4-6714-4E1F-BE0E-BE97136DAAE2}"/>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6605523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2F5C1E-2940-4083-B269-8F6D057F259F}" type="slidenum">
              <a:rPr lang="ar-SA" altLang="en-US" sz="1800" kern="0"/>
              <a:pPr/>
              <a:t>109</a:t>
            </a:fld>
            <a:endParaRPr lang="en-US" altLang="en-US" sz="1800" kern="0"/>
          </a:p>
        </p:txBody>
      </p:sp>
      <p:sp>
        <p:nvSpPr>
          <p:cNvPr id="130051" name="Rectangle 2"/>
          <p:cNvSpPr>
            <a:spLocks noGrp="1" noChangeArrowheads="1"/>
          </p:cNvSpPr>
          <p:nvPr>
            <p:ph type="title"/>
          </p:nvPr>
        </p:nvSpPr>
        <p:spPr>
          <a:xfrm>
            <a:off x="2520846" y="136525"/>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6000" b="1">
                <a:solidFill>
                  <a:srgbClr val="FFFF00"/>
                </a:solidFill>
                <a:latin typeface="Perpetua Titling MT" panose="02020502060505020804" pitchFamily="18" charset="0"/>
              </a:rPr>
              <a:t>Forms</a:t>
            </a:r>
          </a:p>
        </p:txBody>
      </p:sp>
      <p:sp>
        <p:nvSpPr>
          <p:cNvPr id="130052" name="Rectangle 3"/>
          <p:cNvSpPr>
            <a:spLocks noGrp="1" noChangeArrowheads="1"/>
          </p:cNvSpPr>
          <p:nvPr>
            <p:ph type="body" idx="1"/>
          </p:nvPr>
        </p:nvSpPr>
        <p:spPr>
          <a:xfrm>
            <a:off x="1126761" y="1531495"/>
            <a:ext cx="9938478" cy="4839325"/>
          </a:xfrm>
          <a:solidFill>
            <a:schemeClr val="accent1"/>
          </a:solidFill>
        </p:spPr>
        <p:txBody>
          <a:bodyPr/>
          <a:lstStyle/>
          <a:p>
            <a:pPr marL="609600" indent="-609600" eaLnBrk="1" hangingPunct="1">
              <a:buClr>
                <a:schemeClr val="accent2"/>
              </a:buClr>
              <a:buFont typeface="Wingdings" panose="05000000000000000000" pitchFamily="2" charset="2"/>
              <a:buChar char="§"/>
            </a:pPr>
            <a:r>
              <a:rPr lang="en-US" altLang="en-US" sz="2000" dirty="0"/>
              <a:t>Forms add the ability to web pages to not only provide the person viewing the document with dynamic information but also to obtain information from the person viewing it, and process the information.</a:t>
            </a:r>
          </a:p>
          <a:p>
            <a:pPr marL="609600" indent="-609600" eaLnBrk="1" hangingPunct="1">
              <a:buClr>
                <a:schemeClr val="accent2"/>
              </a:buClr>
              <a:buNone/>
            </a:pPr>
            <a:r>
              <a:rPr lang="en-US" altLang="en-US" sz="2000" b="1" i="1" dirty="0"/>
              <a:t>Objectives:</a:t>
            </a:r>
          </a:p>
          <a:p>
            <a:pPr marL="609600" indent="-609600" eaLnBrk="1" hangingPunct="1">
              <a:buClr>
                <a:schemeClr val="accent2"/>
              </a:buClr>
              <a:buNone/>
            </a:pPr>
            <a:r>
              <a:rPr lang="en-US" altLang="en-US" sz="2000" dirty="0"/>
              <a:t>Upon completing this section, you should be able to</a:t>
            </a:r>
          </a:p>
          <a:p>
            <a:pPr marL="609600" indent="-609600" eaLnBrk="1" hangingPunct="1">
              <a:buClr>
                <a:schemeClr val="accent2"/>
              </a:buClr>
              <a:buFont typeface="Wingdings" panose="05000000000000000000" pitchFamily="2" charset="2"/>
              <a:buAutoNum type="arabicPeriod"/>
            </a:pPr>
            <a:r>
              <a:rPr lang="en-US" altLang="en-US" sz="2000" dirty="0"/>
              <a:t>Create a FORM.</a:t>
            </a:r>
          </a:p>
          <a:p>
            <a:pPr marL="609600" indent="-609600" eaLnBrk="1" hangingPunct="1">
              <a:buClr>
                <a:schemeClr val="accent2"/>
              </a:buClr>
              <a:buFont typeface="Wingdings" panose="05000000000000000000" pitchFamily="2" charset="2"/>
              <a:buAutoNum type="arabicPeriod"/>
            </a:pPr>
            <a:r>
              <a:rPr lang="en-US" altLang="en-US" sz="2000" dirty="0"/>
              <a:t>Add elements to a FORM.</a:t>
            </a:r>
          </a:p>
          <a:p>
            <a:pPr marL="609600" indent="-609600" eaLnBrk="1" hangingPunct="1">
              <a:buClr>
                <a:schemeClr val="accent2"/>
              </a:buClr>
              <a:buFont typeface="Wingdings" panose="05000000000000000000" pitchFamily="2" charset="2"/>
              <a:buAutoNum type="arabicPeriod"/>
            </a:pPr>
            <a:r>
              <a:rPr lang="en-US" altLang="en-US" sz="2000" dirty="0"/>
              <a:t>Define CGI </a:t>
            </a:r>
            <a:r>
              <a:rPr lang="en-US" altLang="en-US" dirty="0"/>
              <a:t>(Common Gateway Interface).</a:t>
            </a:r>
            <a:endParaRPr lang="en-US" altLang="en-US" sz="2000" dirty="0"/>
          </a:p>
          <a:p>
            <a:pPr marL="609600" indent="-609600" eaLnBrk="1" hangingPunct="1">
              <a:buClr>
                <a:schemeClr val="accent2"/>
              </a:buClr>
              <a:buFont typeface="Wingdings" panose="05000000000000000000" pitchFamily="2" charset="2"/>
              <a:buAutoNum type="arabicPeriod"/>
            </a:pPr>
            <a:r>
              <a:rPr lang="en-US" altLang="en-US" sz="2000" dirty="0"/>
              <a:t>Describe the purpose of a CGI Application.</a:t>
            </a:r>
          </a:p>
          <a:p>
            <a:pPr marL="609600" indent="-609600" eaLnBrk="1" hangingPunct="1">
              <a:buClr>
                <a:schemeClr val="accent2"/>
              </a:buClr>
              <a:buFont typeface="Wingdings" panose="05000000000000000000" pitchFamily="2" charset="2"/>
              <a:buAutoNum type="arabicPeriod"/>
            </a:pPr>
            <a:r>
              <a:rPr lang="en-US" altLang="en-US" sz="2000" dirty="0"/>
              <a:t>Specify an action for the FORM.</a:t>
            </a:r>
          </a:p>
          <a:p>
            <a:pPr marL="609600" indent="-609600" eaLnBrk="1" hangingPunct="1">
              <a:buClr>
                <a:schemeClr val="accent2"/>
              </a:buClr>
              <a:buFont typeface="Wingdings" panose="05000000000000000000" pitchFamily="2" charset="2"/>
              <a:buChar char="§"/>
            </a:pPr>
            <a:r>
              <a:rPr lang="en-US" altLang="en-US" sz="2000" dirty="0"/>
              <a:t>Forms work in all browsers.</a:t>
            </a:r>
          </a:p>
          <a:p>
            <a:pPr marL="609600" indent="-609600" eaLnBrk="1" hangingPunct="1">
              <a:buClr>
                <a:schemeClr val="accent2"/>
              </a:buClr>
              <a:buFont typeface="Wingdings" panose="05000000000000000000" pitchFamily="2" charset="2"/>
              <a:buChar char="§"/>
            </a:pPr>
            <a:r>
              <a:rPr lang="en-US" altLang="en-US" sz="2000" dirty="0"/>
              <a:t>Forms are Platform Independent.</a:t>
            </a:r>
          </a:p>
        </p:txBody>
      </p:sp>
      <p:pic>
        <p:nvPicPr>
          <p:cNvPr id="5" name="Google Shape;97;p2">
            <a:extLst>
              <a:ext uri="{FF2B5EF4-FFF2-40B4-BE49-F238E27FC236}">
                <a16:creationId xmlns:a16="http://schemas.microsoft.com/office/drawing/2014/main" id="{0649539B-3385-4DBC-856A-898CBBB5F20A}"/>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02637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Color Codes</a:t>
            </a:r>
            <a:endParaRPr lang="en-US" altLang="en-US" dirty="0"/>
          </a:p>
        </p:txBody>
      </p:sp>
      <p:sp>
        <p:nvSpPr>
          <p:cNvPr id="2" name="Rectangle 1"/>
          <p:cNvSpPr/>
          <p:nvPr/>
        </p:nvSpPr>
        <p:spPr>
          <a:xfrm>
            <a:off x="2270239" y="1581021"/>
            <a:ext cx="8191500" cy="3539430"/>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en-US" sz="3200" b="0" i="0" u="none" strike="noStrike" kern="0" cap="none" spc="0" normalizeH="0" baseline="0" noProof="0" dirty="0">
                <a:ln>
                  <a:noFill/>
                </a:ln>
                <a:solidFill>
                  <a:srgbClr val="000000"/>
                </a:solidFill>
                <a:effectLst/>
                <a:uLnTx/>
                <a:uFillTx/>
                <a:latin typeface="Arial"/>
                <a:cs typeface="Arial"/>
              </a:rPr>
              <a:t>Colors are set using </a:t>
            </a:r>
            <a:r>
              <a:rPr kumimoji="0" lang="en-US" altLang="en-US" sz="3200" b="0" i="0" u="none" strike="noStrike" kern="0" cap="none" spc="0" normalizeH="0" baseline="0" noProof="0" dirty="0">
                <a:ln>
                  <a:noFill/>
                </a:ln>
                <a:solidFill>
                  <a:srgbClr val="FF0000"/>
                </a:solidFill>
                <a:effectLst/>
                <a:uLnTx/>
                <a:uFillTx/>
                <a:latin typeface="Arial"/>
                <a:cs typeface="Arial"/>
              </a:rPr>
              <a:t>“RGB”</a:t>
            </a:r>
            <a:r>
              <a:rPr kumimoji="0" lang="en-US" altLang="en-US" sz="3200" b="0" i="0" u="none" strike="noStrike" kern="0" cap="none" spc="0" normalizeH="0" baseline="0" noProof="0" dirty="0">
                <a:ln>
                  <a:noFill/>
                </a:ln>
                <a:solidFill>
                  <a:srgbClr val="000000"/>
                </a:solidFill>
                <a:effectLst/>
                <a:uLnTx/>
                <a:uFillTx/>
                <a:latin typeface="Arial"/>
                <a:cs typeface="Arial"/>
              </a:rPr>
              <a:t> color codes, which are, represented as hexadecimal values. Each 2-digit section of the code represents the amount, in sequence, of </a:t>
            </a:r>
            <a:r>
              <a:rPr kumimoji="0" lang="en-US" altLang="en-US" sz="3200" b="0" i="0" u="none" strike="noStrike" kern="0" cap="none" spc="0" normalizeH="0" baseline="0" noProof="0" dirty="0">
                <a:ln>
                  <a:noFill/>
                </a:ln>
                <a:solidFill>
                  <a:srgbClr val="FF0000"/>
                </a:solidFill>
                <a:effectLst/>
                <a:uLnTx/>
                <a:uFillTx/>
                <a:latin typeface="Arial"/>
                <a:cs typeface="Arial"/>
              </a:rPr>
              <a:t>red</a:t>
            </a:r>
            <a:r>
              <a:rPr kumimoji="0" lang="en-US" altLang="en-US" sz="3200" b="0" i="0" u="none" strike="noStrike" kern="0" cap="none" spc="0" normalizeH="0" baseline="0" noProof="0" dirty="0">
                <a:ln>
                  <a:noFill/>
                </a:ln>
                <a:solidFill>
                  <a:srgbClr val="000000"/>
                </a:solidFill>
                <a:effectLst/>
                <a:uLnTx/>
                <a:uFillTx/>
                <a:latin typeface="Arial"/>
                <a:cs typeface="Arial"/>
              </a:rPr>
              <a:t>, </a:t>
            </a:r>
            <a:r>
              <a:rPr kumimoji="0" lang="en-US" altLang="en-US" sz="3200" b="0" i="0" u="none" strike="noStrike" kern="0" cap="none" spc="0" normalizeH="0" baseline="0" noProof="0" dirty="0">
                <a:ln>
                  <a:noFill/>
                </a:ln>
                <a:solidFill>
                  <a:srgbClr val="FF0000"/>
                </a:solidFill>
                <a:effectLst/>
                <a:uLnTx/>
                <a:uFillTx/>
                <a:latin typeface="Arial"/>
                <a:cs typeface="Arial"/>
              </a:rPr>
              <a:t>green</a:t>
            </a:r>
            <a:r>
              <a:rPr kumimoji="0" lang="en-US" altLang="en-US" sz="3200" b="0" i="0" u="none" strike="noStrike" kern="0" cap="none" spc="0" normalizeH="0" baseline="0" noProof="0" dirty="0">
                <a:ln>
                  <a:noFill/>
                </a:ln>
                <a:solidFill>
                  <a:srgbClr val="000000"/>
                </a:solidFill>
                <a:effectLst/>
                <a:uLnTx/>
                <a:uFillTx/>
                <a:latin typeface="Arial"/>
                <a:cs typeface="Arial"/>
              </a:rPr>
              <a:t> or </a:t>
            </a:r>
            <a:r>
              <a:rPr kumimoji="0" lang="en-US" altLang="en-US" sz="3200" b="0" i="0" u="none" strike="noStrike" kern="0" cap="none" spc="0" normalizeH="0" baseline="0" noProof="0" dirty="0">
                <a:ln>
                  <a:noFill/>
                </a:ln>
                <a:solidFill>
                  <a:srgbClr val="FF0000"/>
                </a:solidFill>
                <a:effectLst/>
                <a:uLnTx/>
                <a:uFillTx/>
                <a:latin typeface="Arial"/>
                <a:cs typeface="Arial"/>
              </a:rPr>
              <a:t>blue</a:t>
            </a:r>
            <a:r>
              <a:rPr kumimoji="0" lang="en-US" altLang="en-US" sz="3200" b="0" i="0" u="none" strike="noStrike" kern="0" cap="none" spc="0" normalizeH="0" baseline="0" noProof="0" dirty="0">
                <a:ln>
                  <a:noFill/>
                </a:ln>
                <a:solidFill>
                  <a:srgbClr val="000000"/>
                </a:solidFill>
                <a:effectLst/>
                <a:uLnTx/>
                <a:uFillTx/>
                <a:latin typeface="Arial"/>
                <a:cs typeface="Arial"/>
              </a:rPr>
              <a:t> that forms the color. For example, a </a:t>
            </a:r>
            <a:r>
              <a:rPr kumimoji="0" lang="en-US" altLang="en-US" sz="3200" b="0" i="0" u="none" strike="noStrike" kern="0" cap="none" spc="0" normalizeH="0" baseline="0" noProof="0" dirty="0">
                <a:ln>
                  <a:noFill/>
                </a:ln>
                <a:solidFill>
                  <a:srgbClr val="FF0000"/>
                </a:solidFill>
                <a:effectLst/>
                <a:uLnTx/>
                <a:uFillTx/>
                <a:latin typeface="Arial"/>
                <a:cs typeface="Arial"/>
              </a:rPr>
              <a:t>RGB</a:t>
            </a:r>
            <a:r>
              <a:rPr kumimoji="0" lang="ar-SA" altLang="en-US" sz="3200" b="0" i="0" u="none" strike="noStrike" kern="0" cap="none" spc="0" normalizeH="0" baseline="0" noProof="0" dirty="0">
                <a:ln>
                  <a:noFill/>
                </a:ln>
                <a:solidFill>
                  <a:srgbClr val="FF0000"/>
                </a:solidFill>
                <a:effectLst/>
                <a:uLnTx/>
                <a:uFillTx/>
                <a:latin typeface="Arial"/>
                <a:cs typeface="Arial"/>
              </a:rPr>
              <a:t> </a:t>
            </a:r>
            <a:r>
              <a:rPr kumimoji="0" lang="en-US" altLang="en-US" sz="3200" b="0" i="0" u="none" strike="noStrike" kern="0" cap="none" spc="0" normalizeH="0" baseline="0" noProof="0" dirty="0">
                <a:ln>
                  <a:noFill/>
                </a:ln>
                <a:solidFill>
                  <a:srgbClr val="000000"/>
                </a:solidFill>
                <a:effectLst/>
                <a:uLnTx/>
                <a:uFillTx/>
                <a:latin typeface="Arial"/>
                <a:cs typeface="Arial"/>
              </a:rPr>
              <a:t>value with 00 as the first two digits has no red in the color. </a:t>
            </a:r>
            <a:endParaRPr kumimoji="0" lang="en-US" sz="1800" b="0" i="0" u="none" strike="noStrike" kern="0" cap="none" spc="0" normalizeH="0" baseline="0" noProof="0" dirty="0">
              <a:ln>
                <a:noFill/>
              </a:ln>
              <a:solidFill>
                <a:sysClr val="windowText" lastClr="000000"/>
              </a:solidFill>
              <a:effectLst/>
              <a:uLnTx/>
              <a:uFillTx/>
            </a:endParaRPr>
          </a:p>
        </p:txBody>
      </p:sp>
      <p:pic>
        <p:nvPicPr>
          <p:cNvPr id="6" name="Google Shape;97;p2">
            <a:extLst>
              <a:ext uri="{FF2B5EF4-FFF2-40B4-BE49-F238E27FC236}">
                <a16:creationId xmlns:a16="http://schemas.microsoft.com/office/drawing/2014/main" id="{ABF8BD58-E876-4034-A7DD-424CA6CD07C1}"/>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2107219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8A2721-322B-4417-9CBB-211F1A3F2261}" type="slidenum">
              <a:rPr lang="ar-SA" altLang="en-US" sz="1800" kern="0"/>
              <a:pPr/>
              <a:t>110</a:t>
            </a:fld>
            <a:endParaRPr lang="en-US" altLang="en-US" sz="1800" kern="0"/>
          </a:p>
        </p:txBody>
      </p:sp>
      <p:sp>
        <p:nvSpPr>
          <p:cNvPr id="131075" name="Rectangle 2"/>
          <p:cNvSpPr>
            <a:spLocks noGrp="1" noChangeArrowheads="1"/>
          </p:cNvSpPr>
          <p:nvPr>
            <p:ph type="title"/>
          </p:nvPr>
        </p:nvSpPr>
        <p:spPr>
          <a:xfrm>
            <a:off x="2508250" y="167573"/>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6600" b="1">
                <a:solidFill>
                  <a:srgbClr val="FFFF00"/>
                </a:solidFill>
                <a:latin typeface="Perpetua Titling MT" panose="02020502060505020804" pitchFamily="18" charset="0"/>
              </a:rPr>
              <a:t>Forms</a:t>
            </a:r>
          </a:p>
        </p:txBody>
      </p:sp>
      <p:sp>
        <p:nvSpPr>
          <p:cNvPr id="131076" name="Rectangle 3"/>
          <p:cNvSpPr>
            <a:spLocks noGrp="1" noChangeArrowheads="1"/>
          </p:cNvSpPr>
          <p:nvPr>
            <p:ph type="body" idx="1"/>
          </p:nvPr>
        </p:nvSpPr>
        <p:spPr>
          <a:xfrm>
            <a:off x="1439057" y="1371600"/>
            <a:ext cx="9653664" cy="5029200"/>
          </a:xfrm>
          <a:solidFill>
            <a:schemeClr val="accent1"/>
          </a:solidFill>
        </p:spPr>
        <p:txBody>
          <a:bodyPr/>
          <a:lstStyle/>
          <a:p>
            <a:pPr eaLnBrk="1" hangingPunct="1">
              <a:buClr>
                <a:schemeClr val="accent2"/>
              </a:buClr>
              <a:buFont typeface="Wingdings" panose="05000000000000000000" pitchFamily="2" charset="2"/>
              <a:buChar char="§"/>
            </a:pPr>
            <a:r>
              <a:rPr lang="en-US" altLang="en-US" sz="2000" dirty="0"/>
              <a:t>To insert a form we use the &lt;FORM&gt;&lt;/FORM&gt; tags. The rest of the form elements must be inserted in between the form tags.</a:t>
            </a:r>
          </a:p>
          <a:p>
            <a:pPr eaLnBrk="1" hangingPunct="1">
              <a:buClr>
                <a:schemeClr val="accent2"/>
              </a:buClr>
              <a:buFont typeface="Wingdings" panose="05000000000000000000" pitchFamily="2" charset="2"/>
              <a:buNone/>
            </a:pPr>
            <a:r>
              <a:rPr lang="en-US" altLang="en-US" sz="2000" dirty="0"/>
              <a:t>&lt;HTML&gt; &lt;HEAD&gt;</a:t>
            </a:r>
          </a:p>
          <a:p>
            <a:pPr eaLnBrk="1" hangingPunct="1">
              <a:buClr>
                <a:schemeClr val="accent2"/>
              </a:buClr>
              <a:buFont typeface="Wingdings" panose="05000000000000000000" pitchFamily="2" charset="2"/>
              <a:buNone/>
            </a:pPr>
            <a:r>
              <a:rPr lang="en-US" altLang="en-US" sz="2000" dirty="0"/>
              <a:t>&lt;TITLE&gt; Sample Form&lt;/TITLE&gt;</a:t>
            </a:r>
          </a:p>
          <a:p>
            <a:pPr eaLnBrk="1" hangingPunct="1">
              <a:buClr>
                <a:schemeClr val="accent2"/>
              </a:buClr>
              <a:buFont typeface="Wingdings" panose="05000000000000000000" pitchFamily="2" charset="2"/>
              <a:buNone/>
            </a:pPr>
            <a:r>
              <a:rPr lang="en-US" altLang="en-US" sz="2000" dirty="0"/>
              <a:t>&lt;/HEAD&gt;</a:t>
            </a:r>
          </a:p>
          <a:p>
            <a:pPr eaLnBrk="1" hangingPunct="1">
              <a:buClr>
                <a:schemeClr val="accent2"/>
              </a:buClr>
              <a:buFont typeface="Wingdings" panose="05000000000000000000" pitchFamily="2" charset="2"/>
              <a:buNone/>
            </a:pPr>
            <a:r>
              <a:rPr lang="en-US" altLang="en-US" sz="2000" dirty="0"/>
              <a:t>&lt;BODY BGCOLOR=“FFFFFF”&gt;</a:t>
            </a:r>
          </a:p>
          <a:p>
            <a:pPr eaLnBrk="1" hangingPunct="1">
              <a:buClr>
                <a:schemeClr val="accent2"/>
              </a:buClr>
              <a:buFont typeface="Wingdings" panose="05000000000000000000" pitchFamily="2" charset="2"/>
              <a:buNone/>
            </a:pPr>
            <a:r>
              <a:rPr lang="en-US" altLang="en-US" sz="2000" dirty="0"/>
              <a:t>&lt;</a:t>
            </a:r>
            <a:r>
              <a:rPr lang="en-US" altLang="en-US" sz="2000" dirty="0">
                <a:solidFill>
                  <a:srgbClr val="FF0000"/>
                </a:solidFill>
              </a:rPr>
              <a:t>FORM</a:t>
            </a:r>
            <a:r>
              <a:rPr lang="en-US" altLang="en-US" sz="2000" dirty="0"/>
              <a:t> ACTION = </a:t>
            </a:r>
            <a:r>
              <a:rPr lang="en-US" altLang="en-US" sz="2000" dirty="0">
                <a:hlinkClick r:id="rId2"/>
              </a:rPr>
              <a:t>http://www.xnu.com/formtest.asp</a:t>
            </a:r>
            <a:r>
              <a:rPr lang="en-US" altLang="en-US" sz="2000" dirty="0"/>
              <a:t>&gt;</a:t>
            </a:r>
          </a:p>
          <a:p>
            <a:pPr eaLnBrk="1" hangingPunct="1">
              <a:buClr>
                <a:schemeClr val="accent2"/>
              </a:buClr>
              <a:buFont typeface="Wingdings" panose="05000000000000000000" pitchFamily="2" charset="2"/>
              <a:buNone/>
            </a:pPr>
            <a:r>
              <a:rPr lang="en-US" altLang="en-US" sz="2000" dirty="0"/>
              <a:t>&lt;P&gt; First Name: </a:t>
            </a:r>
            <a:r>
              <a:rPr lang="en-US" altLang="en-US" sz="2000" dirty="0">
                <a:solidFill>
                  <a:srgbClr val="FF0000"/>
                </a:solidFill>
              </a:rPr>
              <a:t>&lt;INPUT TYPE=“TEXT” NAME=“</a:t>
            </a:r>
            <a:r>
              <a:rPr lang="en-US" altLang="en-US" sz="2000" dirty="0" err="1">
                <a:solidFill>
                  <a:srgbClr val="FF0000"/>
                </a:solidFill>
              </a:rPr>
              <a:t>fname</a:t>
            </a:r>
            <a:r>
              <a:rPr lang="en-US" altLang="en-US" sz="2000" dirty="0">
                <a:solidFill>
                  <a:srgbClr val="FF0000"/>
                </a:solidFill>
              </a:rPr>
              <a:t>” MAXLENGTH=“50”&gt;</a:t>
            </a:r>
            <a:r>
              <a:rPr lang="en-US" altLang="en-US" sz="2000" dirty="0"/>
              <a:t> &lt;/P&gt;</a:t>
            </a:r>
          </a:p>
          <a:p>
            <a:pPr eaLnBrk="1" hangingPunct="1">
              <a:buClr>
                <a:schemeClr val="accent2"/>
              </a:buClr>
              <a:buFont typeface="Wingdings" panose="05000000000000000000" pitchFamily="2" charset="2"/>
              <a:buNone/>
            </a:pPr>
            <a:r>
              <a:rPr lang="en-US" altLang="en-US" sz="2000" dirty="0"/>
              <a:t>&lt;P&gt; </a:t>
            </a:r>
            <a:r>
              <a:rPr lang="en-US" altLang="en-US" sz="2000" dirty="0">
                <a:solidFill>
                  <a:srgbClr val="FF0000"/>
                </a:solidFill>
              </a:rPr>
              <a:t>&lt;INPUT TYPE=“SUBMIT” NAME=“fsubmit1” VALUE=“Send Info”&gt;</a:t>
            </a:r>
            <a:r>
              <a:rPr lang="en-US" altLang="en-US" sz="2000" dirty="0"/>
              <a:t> &lt;/P&gt;</a:t>
            </a:r>
          </a:p>
          <a:p>
            <a:pPr eaLnBrk="1" hangingPunct="1">
              <a:buClr>
                <a:schemeClr val="accent2"/>
              </a:buClr>
              <a:buFont typeface="Wingdings" panose="05000000000000000000" pitchFamily="2" charset="2"/>
              <a:buNone/>
            </a:pPr>
            <a:r>
              <a:rPr lang="en-US" altLang="en-US" sz="2000" dirty="0"/>
              <a:t>&lt;/</a:t>
            </a:r>
            <a:r>
              <a:rPr lang="en-US" altLang="en-US" sz="2000" dirty="0">
                <a:solidFill>
                  <a:srgbClr val="FF0000"/>
                </a:solidFill>
              </a:rPr>
              <a:t>FORM</a:t>
            </a:r>
            <a:r>
              <a:rPr lang="en-US" altLang="en-US" sz="2000" dirty="0"/>
              <a:t>&gt;</a:t>
            </a:r>
          </a:p>
          <a:p>
            <a:pPr eaLnBrk="1" hangingPunct="1">
              <a:buClr>
                <a:schemeClr val="accent2"/>
              </a:buClr>
              <a:buFont typeface="Wingdings" panose="05000000000000000000" pitchFamily="2" charset="2"/>
              <a:buNone/>
            </a:pPr>
            <a:r>
              <a:rPr lang="en-US" altLang="en-US" sz="2000" dirty="0"/>
              <a:t>&lt;/BODY&gt; &lt;/HTML&gt;</a:t>
            </a:r>
            <a:endParaRPr lang="en-US" altLang="en-US" dirty="0"/>
          </a:p>
        </p:txBody>
      </p:sp>
      <p:pic>
        <p:nvPicPr>
          <p:cNvPr id="5" name="Google Shape;97;p2">
            <a:extLst>
              <a:ext uri="{FF2B5EF4-FFF2-40B4-BE49-F238E27FC236}">
                <a16:creationId xmlns:a16="http://schemas.microsoft.com/office/drawing/2014/main" id="{8779ADE3-E3D8-4130-9D6E-701018719B87}"/>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1782307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044BDC-F0BD-42B4-8A12-9ACB93A80AD3}" type="slidenum">
              <a:rPr lang="ar-SA" altLang="en-US" sz="1800" kern="0"/>
              <a:pPr/>
              <a:t>111</a:t>
            </a:fld>
            <a:endParaRPr lang="en-US" altLang="en-US" sz="1800" kern="0"/>
          </a:p>
        </p:txBody>
      </p:sp>
      <p:sp>
        <p:nvSpPr>
          <p:cNvPr id="132099" name="Rectangle 2"/>
          <p:cNvSpPr>
            <a:spLocks noGrp="1" noChangeArrowheads="1"/>
          </p:cNvSpPr>
          <p:nvPr>
            <p:ph type="title"/>
          </p:nvPr>
        </p:nvSpPr>
        <p:spPr>
          <a:xfrm>
            <a:off x="2362200" y="138842"/>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&lt;FORM&gt; element attributes</a:t>
            </a:r>
          </a:p>
        </p:txBody>
      </p:sp>
      <p:sp>
        <p:nvSpPr>
          <p:cNvPr id="132100" name="Rectangle 3"/>
          <p:cNvSpPr>
            <a:spLocks noGrp="1" noChangeArrowheads="1"/>
          </p:cNvSpPr>
          <p:nvPr>
            <p:ph type="body" idx="1"/>
          </p:nvPr>
        </p:nvSpPr>
        <p:spPr>
          <a:xfrm>
            <a:off x="839449" y="1371600"/>
            <a:ext cx="10223292" cy="5029200"/>
          </a:xfrm>
          <a:solidFill>
            <a:schemeClr val="accent1"/>
          </a:solidFill>
        </p:spPr>
        <p:txBody>
          <a:bodyPr/>
          <a:lstStyle/>
          <a:p>
            <a:pPr algn="just" eaLnBrk="1" hangingPunct="1">
              <a:lnSpc>
                <a:spcPct val="80000"/>
              </a:lnSpc>
              <a:buClr>
                <a:schemeClr val="accent2"/>
              </a:buClr>
              <a:buFont typeface="Wingdings" panose="05000000000000000000" pitchFamily="2" charset="2"/>
              <a:buChar char="§"/>
            </a:pPr>
            <a:r>
              <a:rPr lang="en-US" altLang="en-US" sz="2400" b="1" dirty="0">
                <a:solidFill>
                  <a:srgbClr val="FF0000"/>
                </a:solidFill>
              </a:rPr>
              <a:t>ACTION</a:t>
            </a:r>
            <a:r>
              <a:rPr lang="en-US" altLang="en-US" sz="2400" b="1" dirty="0"/>
              <a:t>:</a:t>
            </a:r>
            <a:r>
              <a:rPr lang="en-US" altLang="en-US" sz="2400" dirty="0"/>
              <a:t> is the</a:t>
            </a:r>
            <a:r>
              <a:rPr lang="en-US" altLang="en-US" sz="2400" b="1" dirty="0">
                <a:solidFill>
                  <a:srgbClr val="0000FF"/>
                </a:solidFill>
              </a:rPr>
              <a:t> URL</a:t>
            </a:r>
            <a:r>
              <a:rPr lang="en-US" altLang="en-US" sz="2400" dirty="0"/>
              <a:t> of the </a:t>
            </a:r>
            <a:r>
              <a:rPr lang="en-US" altLang="en-US" sz="2400" b="1" dirty="0">
                <a:solidFill>
                  <a:srgbClr val="0000FF"/>
                </a:solidFill>
              </a:rPr>
              <a:t>CGI</a:t>
            </a:r>
            <a:r>
              <a:rPr lang="en-US" altLang="en-US" sz="2400" dirty="0"/>
              <a:t> (Common Gateway Interface) program that is going to accept the data from the form, process it, and send a response back to the browser.</a:t>
            </a:r>
          </a:p>
          <a:p>
            <a:pPr algn="just" eaLnBrk="1" hangingPunct="1">
              <a:lnSpc>
                <a:spcPct val="80000"/>
              </a:lnSpc>
              <a:buClr>
                <a:schemeClr val="accent2"/>
              </a:buClr>
              <a:buFont typeface="Wingdings" panose="05000000000000000000" pitchFamily="2" charset="2"/>
              <a:buChar char="§"/>
            </a:pPr>
            <a:endParaRPr lang="en-US" altLang="en-US" sz="2400" dirty="0"/>
          </a:p>
          <a:p>
            <a:pPr algn="just" eaLnBrk="1" hangingPunct="1">
              <a:lnSpc>
                <a:spcPct val="80000"/>
              </a:lnSpc>
              <a:buClr>
                <a:schemeClr val="accent2"/>
              </a:buClr>
              <a:buFont typeface="Wingdings" panose="05000000000000000000" pitchFamily="2" charset="2"/>
              <a:buChar char="§"/>
            </a:pPr>
            <a:r>
              <a:rPr lang="en-US" altLang="en-US" sz="2400" b="1" dirty="0">
                <a:solidFill>
                  <a:srgbClr val="FF0000"/>
                </a:solidFill>
              </a:rPr>
              <a:t>METHOD</a:t>
            </a:r>
            <a:r>
              <a:rPr lang="en-US" altLang="en-US" sz="2400" b="1" dirty="0"/>
              <a:t>:</a:t>
            </a:r>
            <a:r>
              <a:rPr lang="en-US" altLang="en-US" sz="2400" dirty="0"/>
              <a:t> </a:t>
            </a:r>
            <a:r>
              <a:rPr lang="en-US" altLang="en-US" sz="2400" b="1" dirty="0">
                <a:solidFill>
                  <a:srgbClr val="0000FF"/>
                </a:solidFill>
              </a:rPr>
              <a:t>GET</a:t>
            </a:r>
            <a:r>
              <a:rPr lang="en-US" altLang="en-US" sz="2400" dirty="0"/>
              <a:t> (default) or </a:t>
            </a:r>
            <a:r>
              <a:rPr lang="en-US" altLang="en-US" sz="2400" b="1" dirty="0">
                <a:solidFill>
                  <a:srgbClr val="0000FF"/>
                </a:solidFill>
              </a:rPr>
              <a:t>POST</a:t>
            </a:r>
            <a:r>
              <a:rPr lang="en-US" altLang="en-US" sz="2400" dirty="0"/>
              <a:t> specifies which </a:t>
            </a:r>
            <a:r>
              <a:rPr lang="en-US" altLang="en-US" sz="2400" b="1" dirty="0">
                <a:solidFill>
                  <a:srgbClr val="0000FF"/>
                </a:solidFill>
              </a:rPr>
              <a:t>HTTP</a:t>
            </a:r>
            <a:r>
              <a:rPr lang="en-US" altLang="en-US" sz="2400" dirty="0"/>
              <a:t> method will be used to send the form’s contents to the web server. The CGI application should be written to accept the data from either method.</a:t>
            </a:r>
          </a:p>
          <a:p>
            <a:pPr algn="just" eaLnBrk="1" hangingPunct="1">
              <a:lnSpc>
                <a:spcPct val="80000"/>
              </a:lnSpc>
              <a:buClr>
                <a:schemeClr val="accent2"/>
              </a:buClr>
              <a:buFont typeface="Wingdings" panose="05000000000000000000" pitchFamily="2" charset="2"/>
              <a:buChar char="§"/>
            </a:pPr>
            <a:endParaRPr lang="en-US" altLang="en-US" sz="2400" dirty="0"/>
          </a:p>
          <a:p>
            <a:pPr algn="just" eaLnBrk="1" hangingPunct="1">
              <a:lnSpc>
                <a:spcPct val="80000"/>
              </a:lnSpc>
              <a:buClr>
                <a:schemeClr val="accent2"/>
              </a:buClr>
              <a:buFont typeface="Wingdings" panose="05000000000000000000" pitchFamily="2" charset="2"/>
              <a:buChar char="§"/>
            </a:pPr>
            <a:r>
              <a:rPr lang="en-US" altLang="en-US" sz="2400" b="1" dirty="0">
                <a:solidFill>
                  <a:srgbClr val="FF0000"/>
                </a:solidFill>
              </a:rPr>
              <a:t>NAME</a:t>
            </a:r>
            <a:r>
              <a:rPr lang="en-US" altLang="en-US" sz="2400" b="1" dirty="0"/>
              <a:t>:</a:t>
            </a:r>
            <a:r>
              <a:rPr lang="en-US" altLang="en-US" sz="2400" dirty="0"/>
              <a:t> is a form name used by</a:t>
            </a:r>
            <a:r>
              <a:rPr lang="en-US" altLang="en-US" sz="2400" dirty="0">
                <a:solidFill>
                  <a:srgbClr val="0000FF"/>
                </a:solidFill>
              </a:rPr>
              <a:t> VBScript</a:t>
            </a:r>
            <a:r>
              <a:rPr lang="en-US" altLang="en-US" sz="2400" dirty="0"/>
              <a:t>  or </a:t>
            </a:r>
            <a:r>
              <a:rPr lang="en-US" altLang="en-US" sz="2400" dirty="0">
                <a:solidFill>
                  <a:srgbClr val="0000FF"/>
                </a:solidFill>
              </a:rPr>
              <a:t> </a:t>
            </a:r>
            <a:r>
              <a:rPr lang="en-US" altLang="en-US" sz="2400" dirty="0" err="1">
                <a:solidFill>
                  <a:srgbClr val="0000FF"/>
                </a:solidFill>
              </a:rPr>
              <a:t>JavaScripts</a:t>
            </a:r>
            <a:r>
              <a:rPr lang="en-US" altLang="en-US" sz="2400" dirty="0">
                <a:solidFill>
                  <a:srgbClr val="0000FF"/>
                </a:solidFill>
              </a:rPr>
              <a:t>.</a:t>
            </a:r>
          </a:p>
          <a:p>
            <a:pPr algn="just" eaLnBrk="1" hangingPunct="1">
              <a:lnSpc>
                <a:spcPct val="80000"/>
              </a:lnSpc>
              <a:buClr>
                <a:schemeClr val="accent2"/>
              </a:buClr>
              <a:buFont typeface="Wingdings" panose="05000000000000000000" pitchFamily="2" charset="2"/>
              <a:buChar char="§"/>
            </a:pPr>
            <a:endParaRPr lang="en-US" altLang="en-US" sz="2400" dirty="0">
              <a:solidFill>
                <a:srgbClr val="0000FF"/>
              </a:solidFill>
            </a:endParaRPr>
          </a:p>
          <a:p>
            <a:pPr algn="just" eaLnBrk="1" hangingPunct="1">
              <a:lnSpc>
                <a:spcPct val="80000"/>
              </a:lnSpc>
              <a:buClr>
                <a:schemeClr val="accent2"/>
              </a:buClr>
              <a:buFont typeface="Wingdings" panose="05000000000000000000" pitchFamily="2" charset="2"/>
              <a:buChar char="§"/>
            </a:pPr>
            <a:r>
              <a:rPr lang="en-US" altLang="en-US" sz="2400" b="1" dirty="0">
                <a:solidFill>
                  <a:srgbClr val="FF0000"/>
                </a:solidFill>
              </a:rPr>
              <a:t>TARGET</a:t>
            </a:r>
            <a:r>
              <a:rPr lang="en-US" altLang="en-US" sz="2400" b="1" dirty="0"/>
              <a:t>:</a:t>
            </a:r>
            <a:r>
              <a:rPr lang="en-US" altLang="en-US" sz="2400" dirty="0"/>
              <a:t> is the target frame where the response page will show up.</a:t>
            </a:r>
          </a:p>
          <a:p>
            <a:pPr algn="just" eaLnBrk="1" hangingPunct="1">
              <a:lnSpc>
                <a:spcPct val="80000"/>
              </a:lnSpc>
              <a:buClr>
                <a:schemeClr val="accent2"/>
              </a:buClr>
              <a:buFont typeface="Wingdings" panose="05000000000000000000" pitchFamily="2" charset="2"/>
              <a:buChar char="§"/>
            </a:pPr>
            <a:endParaRPr lang="en-US" altLang="en-US" sz="2400" dirty="0"/>
          </a:p>
        </p:txBody>
      </p:sp>
      <p:pic>
        <p:nvPicPr>
          <p:cNvPr id="5" name="Google Shape;97;p2">
            <a:extLst>
              <a:ext uri="{FF2B5EF4-FFF2-40B4-BE49-F238E27FC236}">
                <a16:creationId xmlns:a16="http://schemas.microsoft.com/office/drawing/2014/main" id="{D763423B-BA65-4D70-9A8B-6A88B0CA0D64}"/>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1345109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1CED9A-532D-4B5E-AD70-9CB9A8102B06}" type="slidenum">
              <a:rPr lang="ar-SA" altLang="en-US" sz="1800" kern="0"/>
              <a:pPr/>
              <a:t>112</a:t>
            </a:fld>
            <a:endParaRPr lang="en-US" altLang="en-US" sz="1800" kern="0"/>
          </a:p>
        </p:txBody>
      </p:sp>
      <p:sp>
        <p:nvSpPr>
          <p:cNvPr id="133123" name="Rectangle 2"/>
          <p:cNvSpPr>
            <a:spLocks noGrp="1" noChangeArrowheads="1"/>
          </p:cNvSpPr>
          <p:nvPr>
            <p:ph type="title"/>
          </p:nvPr>
        </p:nvSpPr>
        <p:spPr>
          <a:xfrm>
            <a:off x="2355954" y="136525"/>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Form Elements</a:t>
            </a:r>
          </a:p>
        </p:txBody>
      </p:sp>
      <p:sp>
        <p:nvSpPr>
          <p:cNvPr id="133124" name="Rectangle 3"/>
          <p:cNvSpPr>
            <a:spLocks noGrp="1" noChangeArrowheads="1"/>
          </p:cNvSpPr>
          <p:nvPr>
            <p:ph type="body" idx="1"/>
          </p:nvPr>
        </p:nvSpPr>
        <p:spPr>
          <a:xfrm>
            <a:off x="749509" y="1447801"/>
            <a:ext cx="10672996" cy="4594225"/>
          </a:xfrm>
          <a:solidFill>
            <a:schemeClr val="accent1"/>
          </a:solidFill>
        </p:spPr>
        <p:txBody>
          <a:bodyPr/>
          <a:lstStyle/>
          <a:p>
            <a:pPr eaLnBrk="1" hangingPunct="1">
              <a:buClr>
                <a:schemeClr val="accent2"/>
              </a:buClr>
              <a:buFont typeface="Wingdings" panose="05000000000000000000" pitchFamily="2" charset="2"/>
              <a:buChar char="§"/>
            </a:pPr>
            <a:r>
              <a:rPr lang="en-US" altLang="en-US" b="1" dirty="0"/>
              <a:t>Form elements have properties: </a:t>
            </a:r>
            <a:r>
              <a:rPr lang="en-US" altLang="en-US" b="1" dirty="0">
                <a:solidFill>
                  <a:srgbClr val="FF0000"/>
                </a:solidFill>
              </a:rPr>
              <a:t>Text</a:t>
            </a:r>
            <a:r>
              <a:rPr lang="en-US" altLang="en-US" b="1" dirty="0"/>
              <a:t> boxes, </a:t>
            </a:r>
            <a:r>
              <a:rPr lang="en-US" altLang="en-US" b="1" dirty="0">
                <a:solidFill>
                  <a:srgbClr val="FF0000"/>
                </a:solidFill>
              </a:rPr>
              <a:t>Password</a:t>
            </a:r>
            <a:r>
              <a:rPr lang="en-US" altLang="en-US" b="1" dirty="0"/>
              <a:t> boxes, </a:t>
            </a:r>
            <a:r>
              <a:rPr lang="en-US" altLang="en-US" b="1" dirty="0">
                <a:solidFill>
                  <a:srgbClr val="FF0000"/>
                </a:solidFill>
              </a:rPr>
              <a:t>Checkboxes</a:t>
            </a:r>
            <a:r>
              <a:rPr lang="en-US" altLang="en-US" b="1" dirty="0"/>
              <a:t>, Option(</a:t>
            </a:r>
            <a:r>
              <a:rPr lang="en-US" altLang="en-US" b="1" dirty="0">
                <a:solidFill>
                  <a:srgbClr val="FF0000"/>
                </a:solidFill>
              </a:rPr>
              <a:t>Radio</a:t>
            </a:r>
            <a:r>
              <a:rPr lang="en-US" altLang="en-US" b="1" dirty="0"/>
              <a:t>) buttons, </a:t>
            </a:r>
            <a:r>
              <a:rPr lang="en-US" altLang="en-US" b="1" dirty="0">
                <a:solidFill>
                  <a:srgbClr val="FF0000"/>
                </a:solidFill>
              </a:rPr>
              <a:t>Submit</a:t>
            </a:r>
            <a:r>
              <a:rPr lang="en-US" altLang="en-US" b="1" dirty="0"/>
              <a:t>, </a:t>
            </a:r>
            <a:r>
              <a:rPr lang="en-US" altLang="en-US" b="1" dirty="0">
                <a:solidFill>
                  <a:srgbClr val="FF0000"/>
                </a:solidFill>
              </a:rPr>
              <a:t>Reset</a:t>
            </a:r>
            <a:r>
              <a:rPr lang="en-US" altLang="en-US" b="1" dirty="0"/>
              <a:t>, </a:t>
            </a:r>
            <a:r>
              <a:rPr lang="en-US" altLang="en-US" b="1" dirty="0">
                <a:solidFill>
                  <a:srgbClr val="FF0000"/>
                </a:solidFill>
              </a:rPr>
              <a:t>File</a:t>
            </a:r>
            <a:r>
              <a:rPr lang="en-US" altLang="en-US" b="1" dirty="0"/>
              <a:t>, </a:t>
            </a:r>
            <a:r>
              <a:rPr lang="en-US" altLang="en-US" b="1" dirty="0">
                <a:solidFill>
                  <a:srgbClr val="FF0000"/>
                </a:solidFill>
              </a:rPr>
              <a:t>Hidden</a:t>
            </a:r>
            <a:r>
              <a:rPr lang="en-US" altLang="en-US" b="1" dirty="0"/>
              <a:t> and </a:t>
            </a:r>
            <a:r>
              <a:rPr lang="en-US" altLang="en-US" b="1" dirty="0">
                <a:solidFill>
                  <a:srgbClr val="FF0000"/>
                </a:solidFill>
              </a:rPr>
              <a:t>Image</a:t>
            </a:r>
            <a:r>
              <a:rPr lang="en-US" altLang="en-US" b="1" dirty="0"/>
              <a:t>.</a:t>
            </a:r>
          </a:p>
          <a:p>
            <a:pPr eaLnBrk="1" hangingPunct="1">
              <a:buClr>
                <a:schemeClr val="accent2"/>
              </a:buClr>
              <a:buFont typeface="Wingdings" panose="05000000000000000000" pitchFamily="2" charset="2"/>
              <a:buChar char="§"/>
            </a:pPr>
            <a:endParaRPr lang="en-US" altLang="en-US" b="1" dirty="0"/>
          </a:p>
          <a:p>
            <a:pPr eaLnBrk="1" hangingPunct="1">
              <a:buClr>
                <a:schemeClr val="accent2"/>
              </a:buClr>
              <a:buFont typeface="Wingdings" panose="05000000000000000000" pitchFamily="2" charset="2"/>
              <a:buChar char="§"/>
            </a:pPr>
            <a:r>
              <a:rPr lang="en-US" altLang="en-US" b="1" dirty="0"/>
              <a:t>The properties are specified in the TYPE Attribute of the HTML element </a:t>
            </a:r>
            <a:r>
              <a:rPr lang="en-US" altLang="en-US" b="1" dirty="0">
                <a:solidFill>
                  <a:srgbClr val="FF0000"/>
                </a:solidFill>
              </a:rPr>
              <a:t>&lt;INPUT&gt;&lt;/INPUT&gt;.</a:t>
            </a:r>
          </a:p>
        </p:txBody>
      </p:sp>
      <p:pic>
        <p:nvPicPr>
          <p:cNvPr id="5" name="Google Shape;97;p2">
            <a:extLst>
              <a:ext uri="{FF2B5EF4-FFF2-40B4-BE49-F238E27FC236}">
                <a16:creationId xmlns:a16="http://schemas.microsoft.com/office/drawing/2014/main" id="{BABAF9F1-2546-4080-8E33-FB590EBBDC35}"/>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9268029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7DE24E-DBEA-47D4-9608-AAF5FB2EB483}" type="slidenum">
              <a:rPr lang="ar-SA" altLang="en-US" sz="1800" kern="0"/>
              <a:pPr/>
              <a:t>113</a:t>
            </a:fld>
            <a:endParaRPr lang="en-US" altLang="en-US" sz="1800" kern="0"/>
          </a:p>
        </p:txBody>
      </p:sp>
      <p:grpSp>
        <p:nvGrpSpPr>
          <p:cNvPr id="134147" name="Group 6"/>
          <p:cNvGrpSpPr>
            <a:grpSpLocks/>
          </p:cNvGrpSpPr>
          <p:nvPr/>
        </p:nvGrpSpPr>
        <p:grpSpPr bwMode="auto">
          <a:xfrm>
            <a:off x="2248524" y="80964"/>
            <a:ext cx="8769245" cy="6696075"/>
            <a:chOff x="240" y="51"/>
            <a:chExt cx="5280" cy="4218"/>
          </a:xfrm>
        </p:grpSpPr>
        <p:grpSp>
          <p:nvGrpSpPr>
            <p:cNvPr id="134148" name="Group 4"/>
            <p:cNvGrpSpPr>
              <a:grpSpLocks/>
            </p:cNvGrpSpPr>
            <p:nvPr/>
          </p:nvGrpSpPr>
          <p:grpSpPr bwMode="auto">
            <a:xfrm>
              <a:off x="240" y="51"/>
              <a:ext cx="5280" cy="4218"/>
              <a:chOff x="240" y="51"/>
              <a:chExt cx="5280" cy="4218"/>
            </a:xfrm>
          </p:grpSpPr>
          <p:pic>
            <p:nvPicPr>
              <p:cNvPr id="1341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51"/>
                <a:ext cx="5280" cy="4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1" name="Text Box 3"/>
              <p:cNvSpPr txBox="1">
                <a:spLocks noChangeArrowheads="1"/>
              </p:cNvSpPr>
              <p:nvPr/>
            </p:nvSpPr>
            <p:spPr bwMode="auto">
              <a:xfrm>
                <a:off x="1338" y="222"/>
                <a:ext cx="1584" cy="237"/>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kern="0"/>
                  <a:t>Sami Ali</a:t>
                </a:r>
              </a:p>
            </p:txBody>
          </p:sp>
        </p:grpSp>
        <p:sp>
          <p:nvSpPr>
            <p:cNvPr id="134149" name="Text Box 5"/>
            <p:cNvSpPr txBox="1">
              <a:spLocks noChangeArrowheads="1"/>
            </p:cNvSpPr>
            <p:nvPr/>
          </p:nvSpPr>
          <p:spPr bwMode="auto">
            <a:xfrm>
              <a:off x="1296" y="1158"/>
              <a:ext cx="182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kern="0"/>
                <a:t>Al al-Bayt University</a:t>
              </a:r>
            </a:p>
          </p:txBody>
        </p:sp>
      </p:grpSp>
      <p:pic>
        <p:nvPicPr>
          <p:cNvPr id="8" name="Google Shape;97;p2">
            <a:extLst>
              <a:ext uri="{FF2B5EF4-FFF2-40B4-BE49-F238E27FC236}">
                <a16:creationId xmlns:a16="http://schemas.microsoft.com/office/drawing/2014/main" id="{AB01F10B-E619-4464-9A97-4686EC60C233}"/>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1950107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CCD09C-9229-4A2C-836C-DE37A1DF4A2A}" type="slidenum">
              <a:rPr lang="ar-SA" altLang="en-US" sz="1800" kern="0"/>
              <a:pPr/>
              <a:t>114</a:t>
            </a:fld>
            <a:endParaRPr lang="en-US" altLang="en-US" sz="1800" kern="0"/>
          </a:p>
        </p:txBody>
      </p:sp>
      <p:sp>
        <p:nvSpPr>
          <p:cNvPr id="135171" name="Rectangle 2"/>
          <p:cNvSpPr>
            <a:spLocks noGrp="1" noChangeArrowheads="1"/>
          </p:cNvSpPr>
          <p:nvPr>
            <p:ph type="title"/>
          </p:nvPr>
        </p:nvSpPr>
        <p:spPr>
          <a:xfrm>
            <a:off x="2535160" y="136525"/>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Form Elements</a:t>
            </a:r>
          </a:p>
        </p:txBody>
      </p:sp>
      <p:graphicFrame>
        <p:nvGraphicFramePr>
          <p:cNvPr id="106499" name="Group 3"/>
          <p:cNvGraphicFramePr>
            <a:graphicFrameLocks noGrp="1"/>
          </p:cNvGraphicFramePr>
          <p:nvPr>
            <p:ph type="tbl" idx="1"/>
            <p:extLst>
              <p:ext uri="{D42A27DB-BD31-4B8C-83A1-F6EECF244321}">
                <p14:modId xmlns:p14="http://schemas.microsoft.com/office/powerpoint/2010/main" val="1648213866"/>
              </p:ext>
            </p:extLst>
          </p:nvPr>
        </p:nvGraphicFramePr>
        <p:xfrm>
          <a:off x="464696" y="1499017"/>
          <a:ext cx="10702976" cy="4984333"/>
        </p:xfrm>
        <a:graphic>
          <a:graphicData uri="http://schemas.openxmlformats.org/drawingml/2006/table">
            <a:tbl>
              <a:tblPr/>
              <a:tblGrid>
                <a:gridCol w="10702976">
                  <a:extLst>
                    <a:ext uri="{9D8B030D-6E8A-4147-A177-3AD203B41FA5}">
                      <a16:colId xmlns:a16="http://schemas.microsoft.com/office/drawing/2014/main" val="3234275246"/>
                    </a:ext>
                  </a:extLst>
                </a:gridCol>
              </a:tblGrid>
              <a:tr h="60368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0000FF"/>
                          </a:solidFill>
                          <a:effectLst/>
                          <a:latin typeface="Arial" panose="020B0604020202020204" pitchFamily="34" charset="0"/>
                          <a:cs typeface="Arial" panose="020B0604020202020204" pitchFamily="34"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979523102"/>
                  </a:ext>
                </a:extLst>
              </a:tr>
              <a:tr h="57376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591357147"/>
                  </a:ext>
                </a:extLst>
              </a:tr>
              <a:tr h="57376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NAME =</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651478733"/>
                  </a:ext>
                </a:extLst>
              </a:tr>
              <a:tr h="10419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data associated with the variable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930076690"/>
                  </a:ext>
                </a:extLst>
              </a:tr>
              <a:tr h="57552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CHECKED=</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858648087"/>
                  </a:ext>
                </a:extLst>
              </a:tr>
              <a:tr h="57376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SIZE=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372690452"/>
                  </a:ext>
                </a:extLst>
              </a:tr>
              <a:tr h="10419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MAXLENGHT=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Maximum number of characters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06370658"/>
                  </a:ext>
                </a:extLst>
              </a:tr>
            </a:tbl>
          </a:graphicData>
        </a:graphic>
      </p:graphicFrame>
      <p:pic>
        <p:nvPicPr>
          <p:cNvPr id="5" name="Google Shape;97;p2">
            <a:extLst>
              <a:ext uri="{FF2B5EF4-FFF2-40B4-BE49-F238E27FC236}">
                <a16:creationId xmlns:a16="http://schemas.microsoft.com/office/drawing/2014/main" id="{32D7F003-17F5-4678-B29D-6B0E7B5BF07D}"/>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273908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9A9511-F5D8-4A45-AAE5-4CC47B76D216}" type="slidenum">
              <a:rPr lang="ar-SA" altLang="en-US" sz="1800" kern="0"/>
              <a:pPr/>
              <a:t>115</a:t>
            </a:fld>
            <a:endParaRPr lang="en-US" altLang="en-US" sz="1800" kern="0"/>
          </a:p>
        </p:txBody>
      </p:sp>
      <p:sp>
        <p:nvSpPr>
          <p:cNvPr id="136195" name="Rectangle 2"/>
          <p:cNvSpPr>
            <a:spLocks noGrp="1" noChangeArrowheads="1"/>
          </p:cNvSpPr>
          <p:nvPr>
            <p:ph type="title"/>
          </p:nvPr>
        </p:nvSpPr>
        <p:spPr>
          <a:xfrm>
            <a:off x="2130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4800" b="1">
                <a:solidFill>
                  <a:srgbClr val="FFFF00"/>
                </a:solidFill>
              </a:rPr>
              <a:t>Text Box</a:t>
            </a:r>
          </a:p>
        </p:txBody>
      </p:sp>
      <p:sp>
        <p:nvSpPr>
          <p:cNvPr id="136196" name="Rectangle 3"/>
          <p:cNvSpPr>
            <a:spLocks noGrp="1" noChangeArrowheads="1"/>
          </p:cNvSpPr>
          <p:nvPr>
            <p:ph type="body" idx="1"/>
          </p:nvPr>
        </p:nvSpPr>
        <p:spPr>
          <a:xfrm>
            <a:off x="494675" y="1235075"/>
            <a:ext cx="11202649" cy="5486400"/>
          </a:xfrm>
          <a:solidFill>
            <a:schemeClr val="accent1"/>
          </a:solidFill>
          <a:ln>
            <a:solidFill>
              <a:srgbClr val="333300"/>
            </a:solidFill>
            <a:miter lim="800000"/>
            <a:headEnd/>
            <a:tailEnd/>
          </a:ln>
        </p:spPr>
        <p:txBody>
          <a:bodyPr/>
          <a:lstStyle/>
          <a:p>
            <a:pPr eaLnBrk="1" hangingPunct="1">
              <a:lnSpc>
                <a:spcPct val="90000"/>
              </a:lnSpc>
              <a:buClr>
                <a:schemeClr val="accent2"/>
              </a:buClr>
              <a:buFont typeface="Wingdings" panose="05000000000000000000" pitchFamily="2" charset="2"/>
              <a:buChar char="§"/>
            </a:pPr>
            <a:r>
              <a:rPr lang="en-US" altLang="en-US" sz="2800" b="1" dirty="0">
                <a:solidFill>
                  <a:srgbClr val="0000FF"/>
                </a:solidFill>
              </a:rPr>
              <a:t>Text boxes</a:t>
            </a:r>
            <a:r>
              <a:rPr lang="en-US" altLang="en-US" sz="2400" b="1" i="1" dirty="0"/>
              <a:t>:</a:t>
            </a:r>
            <a:r>
              <a:rPr lang="en-US" altLang="en-US" sz="2400" dirty="0"/>
              <a:t> Used to provide input fields for text, phone numbers, dates, etc.</a:t>
            </a:r>
          </a:p>
          <a:p>
            <a:pPr eaLnBrk="1" hangingPunct="1">
              <a:lnSpc>
                <a:spcPct val="90000"/>
              </a:lnSpc>
              <a:buClr>
                <a:schemeClr val="accent2"/>
              </a:buClr>
              <a:buFont typeface="Wingdings" panose="05000000000000000000" pitchFamily="2" charset="2"/>
              <a:buNone/>
            </a:pPr>
            <a:r>
              <a:rPr lang="en-US" altLang="en-US" sz="2400" b="1" dirty="0">
                <a:solidFill>
                  <a:srgbClr val="FF0000"/>
                </a:solidFill>
              </a:rPr>
              <a:t>&lt;INPUT TYPE= </a:t>
            </a:r>
            <a:r>
              <a:rPr lang="en-US" altLang="en-US" sz="2800" b="1" dirty="0">
                <a:solidFill>
                  <a:srgbClr val="FF0000"/>
                </a:solidFill>
              </a:rPr>
              <a:t>"</a:t>
            </a:r>
            <a:r>
              <a:rPr lang="en-US" altLang="en-US" sz="2400" b="1" dirty="0">
                <a:solidFill>
                  <a:srgbClr val="FF0000"/>
                </a:solidFill>
              </a:rPr>
              <a:t> TEXT </a:t>
            </a:r>
            <a:r>
              <a:rPr lang="en-US" altLang="en-US" sz="2800" b="1" dirty="0">
                <a:solidFill>
                  <a:srgbClr val="FF0000"/>
                </a:solidFill>
              </a:rPr>
              <a:t>"</a:t>
            </a:r>
            <a:r>
              <a:rPr lang="en-US" altLang="en-US" sz="2400" b="1" dirty="0">
                <a:solidFill>
                  <a:srgbClr val="FF0000"/>
                </a:solidFill>
              </a:rPr>
              <a:t> &gt;</a:t>
            </a:r>
          </a:p>
          <a:p>
            <a:pPr eaLnBrk="1" hangingPunct="1">
              <a:lnSpc>
                <a:spcPct val="90000"/>
              </a:lnSpc>
              <a:buClr>
                <a:schemeClr val="accent2"/>
              </a:buClr>
              <a:buFont typeface="Wingdings" panose="05000000000000000000" pitchFamily="2" charset="2"/>
              <a:buNone/>
            </a:pPr>
            <a:r>
              <a:rPr lang="en-US" altLang="en-US" sz="2400" dirty="0"/>
              <a:t>Browser will display </a:t>
            </a:r>
          </a:p>
          <a:p>
            <a:pPr eaLnBrk="1" hangingPunct="1">
              <a:lnSpc>
                <a:spcPct val="90000"/>
              </a:lnSpc>
              <a:buClr>
                <a:schemeClr val="accent2"/>
              </a:buClr>
              <a:buFont typeface="Wingdings" panose="05000000000000000000" pitchFamily="2" charset="2"/>
              <a:buNone/>
            </a:pPr>
            <a:r>
              <a:rPr lang="en-US" altLang="en-US" sz="2400" dirty="0"/>
              <a:t>Textboxes use the following attributes:</a:t>
            </a:r>
          </a:p>
          <a:p>
            <a:pPr eaLnBrk="1" hangingPunct="1">
              <a:lnSpc>
                <a:spcPct val="90000"/>
              </a:lnSpc>
              <a:buClr>
                <a:schemeClr val="accent2"/>
              </a:buClr>
              <a:buFont typeface="Wingdings" panose="05000000000000000000" pitchFamily="2" charset="2"/>
              <a:buChar char="§"/>
            </a:pPr>
            <a:r>
              <a:rPr lang="en-US" altLang="en-US" sz="2400" b="1" dirty="0">
                <a:solidFill>
                  <a:srgbClr val="FF0000"/>
                </a:solidFill>
              </a:rPr>
              <a:t>TYPE:</a:t>
            </a:r>
            <a:r>
              <a:rPr lang="en-US" altLang="en-US" sz="2400" dirty="0"/>
              <a:t> text.</a:t>
            </a:r>
          </a:p>
          <a:p>
            <a:pPr eaLnBrk="1" hangingPunct="1">
              <a:lnSpc>
                <a:spcPct val="90000"/>
              </a:lnSpc>
              <a:buClr>
                <a:schemeClr val="accent2"/>
              </a:buClr>
              <a:buFont typeface="Wingdings" panose="05000000000000000000" pitchFamily="2" charset="2"/>
              <a:buChar char="§"/>
            </a:pPr>
            <a:r>
              <a:rPr lang="en-US" altLang="en-US" sz="2400" b="1" dirty="0">
                <a:solidFill>
                  <a:srgbClr val="FF0000"/>
                </a:solidFill>
              </a:rPr>
              <a:t>SIZE:</a:t>
            </a:r>
            <a:r>
              <a:rPr lang="en-US" altLang="en-US" sz="2400" dirty="0"/>
              <a:t> determines the size of the textbox in characters. </a:t>
            </a:r>
            <a:r>
              <a:rPr lang="en-US" altLang="en-US" sz="2400" b="1" dirty="0">
                <a:solidFill>
                  <a:srgbClr val="0000FF"/>
                </a:solidFill>
              </a:rPr>
              <a:t>Default=20</a:t>
            </a:r>
            <a:r>
              <a:rPr lang="en-US" altLang="en-US" sz="2400" dirty="0"/>
              <a:t> characters.</a:t>
            </a:r>
          </a:p>
          <a:p>
            <a:pPr eaLnBrk="1" hangingPunct="1">
              <a:lnSpc>
                <a:spcPct val="90000"/>
              </a:lnSpc>
              <a:buClr>
                <a:schemeClr val="accent2"/>
              </a:buClr>
              <a:buFont typeface="Wingdings" panose="05000000000000000000" pitchFamily="2" charset="2"/>
              <a:buChar char="§"/>
            </a:pPr>
            <a:r>
              <a:rPr lang="en-US" altLang="en-US" sz="2800" b="1" dirty="0">
                <a:solidFill>
                  <a:srgbClr val="FF0000"/>
                </a:solidFill>
              </a:rPr>
              <a:t>MAXLENGHT</a:t>
            </a:r>
            <a:r>
              <a:rPr lang="en-US" altLang="en-US" sz="2400" b="1" dirty="0">
                <a:solidFill>
                  <a:srgbClr val="FF0000"/>
                </a:solidFill>
              </a:rPr>
              <a:t> </a:t>
            </a:r>
            <a:r>
              <a:rPr lang="en-US" altLang="en-US" sz="2400" b="1" i="1" dirty="0"/>
              <a:t>:</a:t>
            </a:r>
            <a:r>
              <a:rPr lang="en-US" altLang="en-US" sz="2400" dirty="0"/>
              <a:t> determines the maximum number of characters that the field will accept.</a:t>
            </a:r>
          </a:p>
          <a:p>
            <a:pPr eaLnBrk="1" hangingPunct="1">
              <a:lnSpc>
                <a:spcPct val="90000"/>
              </a:lnSpc>
              <a:buClr>
                <a:schemeClr val="accent2"/>
              </a:buClr>
              <a:buFont typeface="Wingdings" panose="05000000000000000000" pitchFamily="2" charset="2"/>
              <a:buChar char="§"/>
            </a:pPr>
            <a:r>
              <a:rPr lang="en-US" altLang="en-US" sz="2400" b="1" dirty="0">
                <a:solidFill>
                  <a:srgbClr val="FF0000"/>
                </a:solidFill>
              </a:rPr>
              <a:t>NAME:</a:t>
            </a:r>
            <a:r>
              <a:rPr lang="en-US" altLang="en-US" sz="2400" dirty="0"/>
              <a:t> is the name of the variable to be sent to the CGI application.</a:t>
            </a:r>
          </a:p>
          <a:p>
            <a:pPr eaLnBrk="1" hangingPunct="1">
              <a:lnSpc>
                <a:spcPct val="90000"/>
              </a:lnSpc>
              <a:buClr>
                <a:schemeClr val="accent2"/>
              </a:buClr>
              <a:buFont typeface="Wingdings" panose="05000000000000000000" pitchFamily="2" charset="2"/>
              <a:buChar char="§"/>
            </a:pPr>
            <a:r>
              <a:rPr lang="en-US" altLang="en-US" sz="2400" b="1" dirty="0">
                <a:solidFill>
                  <a:srgbClr val="FF0000"/>
                </a:solidFill>
              </a:rPr>
              <a:t>VALUE:</a:t>
            </a:r>
            <a:r>
              <a:rPr lang="en-US" altLang="en-US" sz="2400" dirty="0"/>
              <a:t> will display its contents as the default value.</a:t>
            </a:r>
          </a:p>
        </p:txBody>
      </p:sp>
      <p:graphicFrame>
        <p:nvGraphicFramePr>
          <p:cNvPr id="136197" name="Object 4"/>
          <p:cNvGraphicFramePr>
            <a:graphicFrameLocks noChangeAspect="1"/>
          </p:cNvGraphicFramePr>
          <p:nvPr/>
        </p:nvGraphicFramePr>
        <p:xfrm>
          <a:off x="6248400" y="2133601"/>
          <a:ext cx="2590800" cy="612775"/>
        </p:xfrm>
        <a:graphic>
          <a:graphicData uri="http://schemas.openxmlformats.org/presentationml/2006/ole">
            <mc:AlternateContent xmlns:mc="http://schemas.openxmlformats.org/markup-compatibility/2006">
              <mc:Choice xmlns:v="urn:schemas-microsoft-com:vml" Requires="v">
                <p:oleObj spid="_x0000_s3121" name="Bitmap Image" r:id="rId3" imgW="1609524" imgH="380852" progId="Paint.Picture">
                  <p:embed/>
                </p:oleObj>
              </mc:Choice>
              <mc:Fallback>
                <p:oleObj name="Bitmap Image" r:id="rId3" imgW="1609524" imgH="380852" progId="Paint.Picture">
                  <p:embed/>
                  <p:pic>
                    <p:nvPicPr>
                      <p:cNvPr id="13619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133601"/>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Google Shape;97;p2">
            <a:extLst>
              <a:ext uri="{FF2B5EF4-FFF2-40B4-BE49-F238E27FC236}">
                <a16:creationId xmlns:a16="http://schemas.microsoft.com/office/drawing/2014/main" id="{9FA2A450-8CC7-4178-9F88-9B1124D059AD}"/>
              </a:ext>
            </a:extLst>
          </p:cNvPr>
          <p:cNvPicPr preferRelativeResize="0"/>
          <p:nvPr/>
        </p:nvPicPr>
        <p:blipFill rotWithShape="1">
          <a:blip r:embed="rId5">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9546027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71B37B-C0D2-418B-8A17-F8CCF85020C7}" type="slidenum">
              <a:rPr lang="ar-SA" altLang="en-US" sz="1800" kern="0"/>
              <a:pPr/>
              <a:t>116</a:t>
            </a:fld>
            <a:endParaRPr lang="en-US" altLang="en-US" sz="1800" kern="0"/>
          </a:p>
        </p:txBody>
      </p:sp>
      <p:sp>
        <p:nvSpPr>
          <p:cNvPr id="137219" name="Rectangle 3"/>
          <p:cNvSpPr>
            <a:spLocks noGrp="1" noChangeArrowheads="1"/>
          </p:cNvSpPr>
          <p:nvPr>
            <p:ph type="body" idx="1"/>
          </p:nvPr>
        </p:nvSpPr>
        <p:spPr>
          <a:xfrm>
            <a:off x="839449" y="1066800"/>
            <a:ext cx="10133351" cy="5410200"/>
          </a:xfrm>
          <a:solidFill>
            <a:schemeClr val="accent1"/>
          </a:solidFill>
        </p:spPr>
        <p:txBody>
          <a:bodyPr/>
          <a:lstStyle/>
          <a:p>
            <a:pPr eaLnBrk="1" hangingPunct="1">
              <a:lnSpc>
                <a:spcPct val="80000"/>
              </a:lnSpc>
              <a:buFontTx/>
              <a:buNone/>
            </a:pPr>
            <a:r>
              <a:rPr lang="en-US" altLang="en-US" sz="2400" b="1" dirty="0"/>
              <a:t>&lt;TITLE&gt;</a:t>
            </a:r>
            <a:r>
              <a:rPr lang="en-US" altLang="en-US" sz="2400" b="1" dirty="0" err="1"/>
              <a:t>Form_Text_Type</a:t>
            </a:r>
            <a:r>
              <a:rPr lang="en-US" altLang="en-US" sz="2400" b="1" dirty="0"/>
              <a:t>&lt;/TITLE&gt;</a:t>
            </a:r>
          </a:p>
          <a:p>
            <a:pPr eaLnBrk="1" hangingPunct="1">
              <a:lnSpc>
                <a:spcPct val="80000"/>
              </a:lnSpc>
              <a:buFontTx/>
              <a:buNone/>
            </a:pPr>
            <a:r>
              <a:rPr lang="en-US" altLang="en-US" sz="2400" b="1" dirty="0"/>
              <a:t>&lt;/HEAD&gt; &lt;BODY&gt;</a:t>
            </a:r>
          </a:p>
          <a:p>
            <a:pPr eaLnBrk="1" hangingPunct="1">
              <a:lnSpc>
                <a:spcPct val="80000"/>
              </a:lnSpc>
              <a:buFontTx/>
              <a:buNone/>
            </a:pPr>
            <a:r>
              <a:rPr lang="en-US" altLang="en-US" sz="2400" b="1" dirty="0"/>
              <a:t>&lt;h1&gt; &lt;font color=blue&gt;Please enter the following </a:t>
            </a:r>
            <a:r>
              <a:rPr lang="en-US" altLang="en-US" sz="2400" b="1" dirty="0" err="1"/>
              <a:t>bioData</a:t>
            </a:r>
            <a:r>
              <a:rPr lang="en-US" altLang="en-US" sz="2400" b="1" dirty="0"/>
              <a:t>&lt;/font&gt;&lt;/h1&gt;</a:t>
            </a:r>
          </a:p>
          <a:p>
            <a:pPr eaLnBrk="1" hangingPunct="1">
              <a:lnSpc>
                <a:spcPct val="80000"/>
              </a:lnSpc>
              <a:buFontTx/>
              <a:buNone/>
            </a:pPr>
            <a:r>
              <a:rPr lang="en-US" altLang="en-US" sz="2400" b="1" dirty="0">
                <a:solidFill>
                  <a:srgbClr val="FF0000"/>
                </a:solidFill>
              </a:rPr>
              <a:t>&lt;FORM name="fome1"  Method= " get " Action= " URL " &gt;</a:t>
            </a:r>
          </a:p>
          <a:p>
            <a:pPr eaLnBrk="1" hangingPunct="1">
              <a:lnSpc>
                <a:spcPct val="80000"/>
              </a:lnSpc>
              <a:buFontTx/>
              <a:buNone/>
            </a:pPr>
            <a:r>
              <a:rPr lang="en-US" altLang="en-US" sz="2400" b="1" dirty="0">
                <a:solidFill>
                  <a:srgbClr val="0000FF"/>
                </a:solidFill>
              </a:rPr>
              <a:t>First Name: &lt;INPUT TYPE="TEXT" NAME="</a:t>
            </a:r>
            <a:r>
              <a:rPr lang="en-US" altLang="en-US" sz="2400" b="1" dirty="0" err="1">
                <a:solidFill>
                  <a:srgbClr val="0000FF"/>
                </a:solidFill>
              </a:rPr>
              <a:t>FName</a:t>
            </a:r>
            <a:r>
              <a:rPr lang="en-US" altLang="en-US" sz="2400" b="1" dirty="0">
                <a:solidFill>
                  <a:srgbClr val="0000FF"/>
                </a:solidFill>
              </a:rPr>
              <a:t>"</a:t>
            </a:r>
          </a:p>
          <a:p>
            <a:pPr eaLnBrk="1" hangingPunct="1">
              <a:lnSpc>
                <a:spcPct val="80000"/>
              </a:lnSpc>
              <a:buFontTx/>
              <a:buNone/>
            </a:pPr>
            <a:r>
              <a:rPr lang="en-US" altLang="en-US" sz="2400" b="1" dirty="0">
                <a:solidFill>
                  <a:srgbClr val="0000FF"/>
                </a:solidFill>
              </a:rPr>
              <a:t>SIZE="15" MAXLENGTH="25"&gt;&lt;BR&gt;</a:t>
            </a:r>
          </a:p>
          <a:p>
            <a:pPr eaLnBrk="1" hangingPunct="1">
              <a:lnSpc>
                <a:spcPct val="80000"/>
              </a:lnSpc>
              <a:buFontTx/>
              <a:buNone/>
            </a:pPr>
            <a:r>
              <a:rPr lang="en-US" altLang="en-US" sz="2400" b="1" dirty="0">
                <a:solidFill>
                  <a:srgbClr val="333300"/>
                </a:solidFill>
              </a:rPr>
              <a:t>Last Name: &lt;INPUT TYPE="TEXT" NAME="</a:t>
            </a:r>
            <a:r>
              <a:rPr lang="en-US" altLang="en-US" sz="2400" b="1" dirty="0" err="1">
                <a:solidFill>
                  <a:srgbClr val="333300"/>
                </a:solidFill>
              </a:rPr>
              <a:t>LName</a:t>
            </a:r>
            <a:r>
              <a:rPr lang="en-US" altLang="en-US" sz="2400" b="1" dirty="0">
                <a:solidFill>
                  <a:srgbClr val="333300"/>
                </a:solidFill>
              </a:rPr>
              <a:t>"</a:t>
            </a:r>
          </a:p>
          <a:p>
            <a:pPr eaLnBrk="1" hangingPunct="1">
              <a:lnSpc>
                <a:spcPct val="80000"/>
              </a:lnSpc>
              <a:buFontTx/>
              <a:buNone/>
            </a:pPr>
            <a:r>
              <a:rPr lang="en-US" altLang="en-US" sz="2400" b="1" dirty="0">
                <a:solidFill>
                  <a:srgbClr val="333300"/>
                </a:solidFill>
              </a:rPr>
              <a:t>SIZE="15" MAXLENGTH="25"&gt;&lt;BR&gt;</a:t>
            </a:r>
          </a:p>
          <a:p>
            <a:pPr eaLnBrk="1" hangingPunct="1">
              <a:lnSpc>
                <a:spcPct val="80000"/>
              </a:lnSpc>
              <a:buFontTx/>
              <a:buNone/>
            </a:pPr>
            <a:r>
              <a:rPr lang="en-US" altLang="en-US" sz="2400" b="1" dirty="0">
                <a:solidFill>
                  <a:srgbClr val="FF0000"/>
                </a:solidFill>
              </a:rPr>
              <a:t>Nationality: &lt;INPUT TYPE="TEXT" NAME="Country"</a:t>
            </a:r>
          </a:p>
          <a:p>
            <a:pPr eaLnBrk="1" hangingPunct="1">
              <a:lnSpc>
                <a:spcPct val="80000"/>
              </a:lnSpc>
              <a:buFontTx/>
              <a:buNone/>
            </a:pPr>
            <a:r>
              <a:rPr lang="en-US" altLang="en-US" sz="2400" b="1" dirty="0">
                <a:solidFill>
                  <a:srgbClr val="FF0000"/>
                </a:solidFill>
              </a:rPr>
              <a:t>SIZE="25" MAXLENGTH="25"&gt;&lt;BR&gt;</a:t>
            </a:r>
          </a:p>
          <a:p>
            <a:pPr eaLnBrk="1" hangingPunct="1">
              <a:lnSpc>
                <a:spcPct val="80000"/>
              </a:lnSpc>
              <a:buFontTx/>
              <a:buNone/>
            </a:pPr>
            <a:r>
              <a:rPr lang="en-US" altLang="en-US" sz="2400" b="1" dirty="0">
                <a:solidFill>
                  <a:srgbClr val="009900"/>
                </a:solidFill>
              </a:rPr>
              <a:t>The Phone Number: &lt;INPUT TYPE="TEXT" NAME="Phone"</a:t>
            </a:r>
          </a:p>
          <a:p>
            <a:pPr eaLnBrk="1" hangingPunct="1">
              <a:lnSpc>
                <a:spcPct val="80000"/>
              </a:lnSpc>
              <a:buFontTx/>
              <a:buNone/>
            </a:pPr>
            <a:r>
              <a:rPr lang="en-US" altLang="en-US" sz="2400" b="1" dirty="0">
                <a:solidFill>
                  <a:srgbClr val="009900"/>
                </a:solidFill>
              </a:rPr>
              <a:t>SIZE="15" MAXLENGTH="12"&gt;&lt;BR&gt;</a:t>
            </a:r>
          </a:p>
          <a:p>
            <a:pPr eaLnBrk="1" hangingPunct="1">
              <a:lnSpc>
                <a:spcPct val="80000"/>
              </a:lnSpc>
              <a:buFontTx/>
              <a:buNone/>
            </a:pPr>
            <a:r>
              <a:rPr lang="en-US" altLang="en-US" sz="2400" b="1" dirty="0">
                <a:solidFill>
                  <a:srgbClr val="FF0000"/>
                </a:solidFill>
              </a:rPr>
              <a:t>&lt;/FORM&gt;</a:t>
            </a:r>
            <a:r>
              <a:rPr lang="en-US" altLang="en-US" sz="2400" b="1" dirty="0"/>
              <a:t> &lt;/BODY&gt; &lt;/HTML&gt;</a:t>
            </a:r>
          </a:p>
          <a:p>
            <a:pPr eaLnBrk="1" hangingPunct="1">
              <a:lnSpc>
                <a:spcPct val="80000"/>
              </a:lnSpc>
            </a:pPr>
            <a:endParaRPr lang="en-US" altLang="en-US" sz="2400" b="1" dirty="0"/>
          </a:p>
          <a:p>
            <a:pPr eaLnBrk="1" hangingPunct="1">
              <a:lnSpc>
                <a:spcPct val="80000"/>
              </a:lnSpc>
              <a:buFontTx/>
              <a:buNone/>
            </a:pPr>
            <a:endParaRPr lang="en-US" altLang="en-US" sz="2400" b="1" dirty="0"/>
          </a:p>
        </p:txBody>
      </p:sp>
      <p:sp>
        <p:nvSpPr>
          <p:cNvPr id="137220" name="Rectangle 4"/>
          <p:cNvSpPr>
            <a:spLocks noGrp="1" noChangeArrowheads="1"/>
          </p:cNvSpPr>
          <p:nvPr>
            <p:ph type="title"/>
          </p:nvPr>
        </p:nvSpPr>
        <p:spPr>
          <a:xfrm>
            <a:off x="2415914" y="36356"/>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Example on Text Box</a:t>
            </a:r>
          </a:p>
        </p:txBody>
      </p:sp>
      <p:pic>
        <p:nvPicPr>
          <p:cNvPr id="5" name="Google Shape;97;p2">
            <a:extLst>
              <a:ext uri="{FF2B5EF4-FFF2-40B4-BE49-F238E27FC236}">
                <a16:creationId xmlns:a16="http://schemas.microsoft.com/office/drawing/2014/main" id="{9A15D69E-F222-4602-9772-4A6686649E50}"/>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8783634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750446-8859-4C1C-BF60-191271FC4325}" type="slidenum">
              <a:rPr lang="ar-SA" altLang="en-US" sz="1800" kern="0"/>
              <a:pPr/>
              <a:t>117</a:t>
            </a:fld>
            <a:endParaRPr lang="en-US" altLang="en-US" sz="1800" kern="0"/>
          </a:p>
        </p:txBody>
      </p:sp>
      <p:pic>
        <p:nvPicPr>
          <p:cNvPr id="1382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251" y="1143000"/>
            <a:ext cx="9908499"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4" name="Rectangle 6"/>
          <p:cNvSpPr>
            <a:spLocks noGrp="1" noChangeArrowheads="1"/>
          </p:cNvSpPr>
          <p:nvPr>
            <p:ph type="title"/>
          </p:nvPr>
        </p:nvSpPr>
        <p:spPr>
          <a:xfrm>
            <a:off x="2418413" y="762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Output</a:t>
            </a:r>
          </a:p>
        </p:txBody>
      </p:sp>
      <p:pic>
        <p:nvPicPr>
          <p:cNvPr id="5" name="Google Shape;97;p2">
            <a:extLst>
              <a:ext uri="{FF2B5EF4-FFF2-40B4-BE49-F238E27FC236}">
                <a16:creationId xmlns:a16="http://schemas.microsoft.com/office/drawing/2014/main" id="{926EE02C-5A3D-4F53-87C1-C4A9B2DAA48B}"/>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5952047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5C1B93-5BD5-493E-8C83-A45777F36C96}" type="slidenum">
              <a:rPr lang="ar-SA" altLang="en-US" sz="1800" kern="0"/>
              <a:pPr/>
              <a:t>118</a:t>
            </a:fld>
            <a:endParaRPr lang="en-US" altLang="en-US" sz="1800" kern="0"/>
          </a:p>
        </p:txBody>
      </p:sp>
      <p:sp>
        <p:nvSpPr>
          <p:cNvPr id="139267" name="Rectangle 3"/>
          <p:cNvSpPr>
            <a:spLocks noGrp="1" noChangeArrowheads="1"/>
          </p:cNvSpPr>
          <p:nvPr>
            <p:ph type="body" idx="1"/>
          </p:nvPr>
        </p:nvSpPr>
        <p:spPr>
          <a:xfrm>
            <a:off x="809469" y="838200"/>
            <a:ext cx="10163331" cy="5867400"/>
          </a:xfrm>
          <a:solidFill>
            <a:schemeClr val="accent1"/>
          </a:solidFill>
          <a:ln>
            <a:solidFill>
              <a:srgbClr val="333300"/>
            </a:solidFill>
            <a:miter lim="800000"/>
            <a:headEnd/>
            <a:tailEnd/>
          </a:ln>
        </p:spPr>
        <p:txBody>
          <a:bodyPr/>
          <a:lstStyle/>
          <a:p>
            <a:pPr eaLnBrk="1" hangingPunct="1">
              <a:buClr>
                <a:schemeClr val="accent2"/>
              </a:buClr>
              <a:buFont typeface="Wingdings" panose="05000000000000000000" pitchFamily="2" charset="2"/>
              <a:buChar char="§"/>
            </a:pPr>
            <a:r>
              <a:rPr lang="en-US" altLang="en-US" sz="2800" b="1" dirty="0">
                <a:solidFill>
                  <a:srgbClr val="0000FF"/>
                </a:solidFill>
              </a:rPr>
              <a:t>Password</a:t>
            </a:r>
            <a:r>
              <a:rPr lang="en-US" altLang="en-US" sz="2800" b="1" dirty="0"/>
              <a:t>:</a:t>
            </a:r>
            <a:r>
              <a:rPr lang="en-US" altLang="en-US" sz="2400" dirty="0"/>
              <a:t> Used to allow entry of passwords.</a:t>
            </a:r>
          </a:p>
          <a:p>
            <a:pPr eaLnBrk="1" hangingPunct="1">
              <a:buClr>
                <a:schemeClr val="accent2"/>
              </a:buClr>
              <a:buFont typeface="Wingdings" panose="05000000000000000000" pitchFamily="2" charset="2"/>
              <a:buNone/>
            </a:pPr>
            <a:r>
              <a:rPr lang="en-US" altLang="en-US" sz="2400" b="1" dirty="0">
                <a:solidFill>
                  <a:srgbClr val="FF0000"/>
                </a:solidFill>
              </a:rPr>
              <a:t>&lt;INPUT TYPE= </a:t>
            </a:r>
            <a:r>
              <a:rPr lang="en-US" altLang="en-US" sz="2800" b="1" dirty="0">
                <a:solidFill>
                  <a:srgbClr val="FF0000"/>
                </a:solidFill>
              </a:rPr>
              <a:t>"</a:t>
            </a:r>
            <a:r>
              <a:rPr lang="en-US" altLang="en-US" sz="2400" b="1" dirty="0">
                <a:solidFill>
                  <a:srgbClr val="FF0000"/>
                </a:solidFill>
              </a:rPr>
              <a:t> PASSWORD </a:t>
            </a:r>
            <a:r>
              <a:rPr lang="en-US" altLang="en-US" sz="2800" b="1" dirty="0">
                <a:solidFill>
                  <a:srgbClr val="FF0000"/>
                </a:solidFill>
              </a:rPr>
              <a:t>"</a:t>
            </a:r>
            <a:r>
              <a:rPr lang="en-US" altLang="en-US" sz="2400" b="1" dirty="0">
                <a:solidFill>
                  <a:srgbClr val="FF0000"/>
                </a:solidFill>
              </a:rPr>
              <a:t> &gt;</a:t>
            </a:r>
          </a:p>
          <a:p>
            <a:pPr eaLnBrk="1" hangingPunct="1">
              <a:buClr>
                <a:schemeClr val="accent2"/>
              </a:buClr>
              <a:buFont typeface="Wingdings" panose="05000000000000000000" pitchFamily="2" charset="2"/>
              <a:buNone/>
            </a:pPr>
            <a:r>
              <a:rPr lang="en-US" altLang="en-US" sz="2400" dirty="0"/>
              <a:t>Browser will display </a:t>
            </a:r>
          </a:p>
          <a:p>
            <a:pPr eaLnBrk="1" hangingPunct="1">
              <a:buClr>
                <a:schemeClr val="accent2"/>
              </a:buClr>
              <a:buFont typeface="Wingdings" panose="05000000000000000000" pitchFamily="2" charset="2"/>
              <a:buNone/>
            </a:pPr>
            <a:r>
              <a:rPr lang="en-US" altLang="en-US" sz="2400" dirty="0"/>
              <a:t>Text typed in a password box is starred out in the browser </a:t>
            </a:r>
          </a:p>
          <a:p>
            <a:pPr eaLnBrk="1" hangingPunct="1">
              <a:buClr>
                <a:schemeClr val="accent2"/>
              </a:buClr>
              <a:buFont typeface="Wingdings" panose="05000000000000000000" pitchFamily="2" charset="2"/>
              <a:buNone/>
            </a:pPr>
            <a:r>
              <a:rPr lang="en-US" altLang="en-US" sz="2400" dirty="0"/>
              <a:t>display.</a:t>
            </a:r>
          </a:p>
          <a:p>
            <a:pPr eaLnBrk="1" hangingPunct="1">
              <a:buClr>
                <a:schemeClr val="accent2"/>
              </a:buClr>
              <a:buFont typeface="Wingdings" panose="05000000000000000000" pitchFamily="2" charset="2"/>
              <a:buNone/>
            </a:pPr>
            <a:r>
              <a:rPr lang="en-US" altLang="en-US" sz="2400" dirty="0"/>
              <a:t>Password boxes use the following attributes:</a:t>
            </a:r>
          </a:p>
          <a:p>
            <a:pPr eaLnBrk="1" hangingPunct="1">
              <a:buClr>
                <a:schemeClr val="accent2"/>
              </a:buClr>
              <a:buFont typeface="Wingdings" panose="05000000000000000000" pitchFamily="2" charset="2"/>
              <a:buChar char="§"/>
            </a:pPr>
            <a:r>
              <a:rPr lang="en-US" altLang="en-US" sz="2400" b="1" dirty="0">
                <a:solidFill>
                  <a:srgbClr val="FF0000"/>
                </a:solidFill>
              </a:rPr>
              <a:t>TYPE:</a:t>
            </a:r>
            <a:r>
              <a:rPr lang="en-US" altLang="en-US" sz="2400" dirty="0"/>
              <a:t> password.</a:t>
            </a:r>
          </a:p>
          <a:p>
            <a:pPr eaLnBrk="1" hangingPunct="1">
              <a:buClr>
                <a:schemeClr val="accent2"/>
              </a:buClr>
              <a:buFont typeface="Wingdings" panose="05000000000000000000" pitchFamily="2" charset="2"/>
              <a:buChar char="§"/>
            </a:pPr>
            <a:r>
              <a:rPr lang="en-US" altLang="en-US" sz="2400" b="1" dirty="0">
                <a:solidFill>
                  <a:srgbClr val="FF0000"/>
                </a:solidFill>
              </a:rPr>
              <a:t>SIZE:</a:t>
            </a:r>
            <a:r>
              <a:rPr lang="en-US" altLang="en-US" sz="2400" dirty="0"/>
              <a:t> determines the size of the textbox in characters. </a:t>
            </a:r>
          </a:p>
          <a:p>
            <a:pPr eaLnBrk="1" hangingPunct="1">
              <a:buClr>
                <a:schemeClr val="accent2"/>
              </a:buClr>
              <a:buFont typeface="Wingdings" panose="05000000000000000000" pitchFamily="2" charset="2"/>
              <a:buChar char="§"/>
            </a:pPr>
            <a:r>
              <a:rPr lang="en-US" altLang="en-US" sz="2400" b="1" dirty="0">
                <a:solidFill>
                  <a:srgbClr val="FF0000"/>
                </a:solidFill>
              </a:rPr>
              <a:t>MAXLENGHT:</a:t>
            </a:r>
            <a:r>
              <a:rPr lang="en-US" altLang="en-US" sz="2400" dirty="0"/>
              <a:t> determines the maximum size of the password in characters.</a:t>
            </a:r>
          </a:p>
          <a:p>
            <a:pPr eaLnBrk="1" hangingPunct="1">
              <a:buClr>
                <a:schemeClr val="accent2"/>
              </a:buClr>
              <a:buFont typeface="Wingdings" panose="05000000000000000000" pitchFamily="2" charset="2"/>
              <a:buChar char="§"/>
            </a:pPr>
            <a:r>
              <a:rPr lang="en-US" altLang="en-US" sz="2400" b="1" dirty="0">
                <a:solidFill>
                  <a:srgbClr val="FF0000"/>
                </a:solidFill>
              </a:rPr>
              <a:t>NAME:</a:t>
            </a:r>
            <a:r>
              <a:rPr lang="en-US" altLang="en-US" sz="2400" dirty="0"/>
              <a:t> is the name of the variable to be sent to the CGI application.</a:t>
            </a:r>
          </a:p>
          <a:p>
            <a:pPr eaLnBrk="1" hangingPunct="1">
              <a:buClr>
                <a:schemeClr val="accent2"/>
              </a:buClr>
              <a:buFont typeface="Wingdings" panose="05000000000000000000" pitchFamily="2" charset="2"/>
              <a:buChar char="§"/>
            </a:pPr>
            <a:r>
              <a:rPr lang="en-US" altLang="en-US" sz="2400" b="1" dirty="0">
                <a:solidFill>
                  <a:srgbClr val="FF0000"/>
                </a:solidFill>
              </a:rPr>
              <a:t>VALUE:</a:t>
            </a:r>
            <a:r>
              <a:rPr lang="en-US" altLang="en-US" sz="2400" dirty="0"/>
              <a:t> is usually blank.</a:t>
            </a:r>
          </a:p>
        </p:txBody>
      </p:sp>
      <p:graphicFrame>
        <p:nvGraphicFramePr>
          <p:cNvPr id="139268" name="Object 4"/>
          <p:cNvGraphicFramePr>
            <a:graphicFrameLocks noChangeAspect="1"/>
          </p:cNvGraphicFramePr>
          <p:nvPr/>
        </p:nvGraphicFramePr>
        <p:xfrm>
          <a:off x="6629400" y="1752601"/>
          <a:ext cx="2590800" cy="612775"/>
        </p:xfrm>
        <a:graphic>
          <a:graphicData uri="http://schemas.openxmlformats.org/presentationml/2006/ole">
            <mc:AlternateContent xmlns:mc="http://schemas.openxmlformats.org/markup-compatibility/2006">
              <mc:Choice xmlns:v="urn:schemas-microsoft-com:vml" Requires="v">
                <p:oleObj spid="_x0000_s4145" name="Bitmap Image" r:id="rId3" imgW="1609524" imgH="380852" progId="Paint.Picture">
                  <p:embed/>
                </p:oleObj>
              </mc:Choice>
              <mc:Fallback>
                <p:oleObj name="Bitmap Image" r:id="rId3" imgW="1609524" imgH="380852" progId="Paint.Picture">
                  <p:embed/>
                  <p:pic>
                    <p:nvPicPr>
                      <p:cNvPr id="1392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752601"/>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69" name="Rectangle 6"/>
          <p:cNvSpPr>
            <a:spLocks noGrp="1" noChangeArrowheads="1"/>
          </p:cNvSpPr>
          <p:nvPr>
            <p:ph type="title"/>
          </p:nvPr>
        </p:nvSpPr>
        <p:spPr>
          <a:xfrm>
            <a:off x="2400300" y="76200"/>
            <a:ext cx="8229600" cy="6096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4800" b="1">
                <a:solidFill>
                  <a:srgbClr val="FFFF00"/>
                </a:solidFill>
              </a:rPr>
              <a:t>Password</a:t>
            </a:r>
          </a:p>
        </p:txBody>
      </p:sp>
      <p:pic>
        <p:nvPicPr>
          <p:cNvPr id="6" name="Google Shape;97;p2">
            <a:extLst>
              <a:ext uri="{FF2B5EF4-FFF2-40B4-BE49-F238E27FC236}">
                <a16:creationId xmlns:a16="http://schemas.microsoft.com/office/drawing/2014/main" id="{64456C80-14C9-49C1-8CBB-407DA407EC87}"/>
              </a:ext>
            </a:extLst>
          </p:cNvPr>
          <p:cNvPicPr preferRelativeResize="0"/>
          <p:nvPr/>
        </p:nvPicPr>
        <p:blipFill rotWithShape="1">
          <a:blip r:embed="rId5">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8438448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D8CDC1-B59C-4CF2-83F6-C0C2AD4F9ABA}" type="slidenum">
              <a:rPr lang="ar-SA" altLang="en-US" sz="1800" kern="0"/>
              <a:pPr/>
              <a:t>119</a:t>
            </a:fld>
            <a:endParaRPr lang="en-US" altLang="en-US" sz="1800" kern="0"/>
          </a:p>
        </p:txBody>
      </p:sp>
      <p:sp>
        <p:nvSpPr>
          <p:cNvPr id="140291" name="Rectangle 3"/>
          <p:cNvSpPr>
            <a:spLocks noGrp="1" noChangeArrowheads="1"/>
          </p:cNvSpPr>
          <p:nvPr>
            <p:ph type="body" idx="1"/>
          </p:nvPr>
        </p:nvSpPr>
        <p:spPr>
          <a:xfrm>
            <a:off x="974361" y="1066800"/>
            <a:ext cx="9693639" cy="5562600"/>
          </a:xfrm>
          <a:solidFill>
            <a:schemeClr val="accent1"/>
          </a:solidFill>
        </p:spPr>
        <p:txBody>
          <a:bodyPr/>
          <a:lstStyle/>
          <a:p>
            <a:pPr eaLnBrk="1" hangingPunct="1">
              <a:lnSpc>
                <a:spcPct val="90000"/>
              </a:lnSpc>
              <a:buFontTx/>
              <a:buNone/>
            </a:pPr>
            <a:r>
              <a:rPr lang="en-US" altLang="en-US" sz="2800" b="1" dirty="0">
                <a:solidFill>
                  <a:srgbClr val="FF0000"/>
                </a:solidFill>
              </a:rPr>
              <a:t>&lt;HTML&gt;&lt;HEAD&gt;</a:t>
            </a:r>
          </a:p>
          <a:p>
            <a:pPr eaLnBrk="1" hangingPunct="1">
              <a:lnSpc>
                <a:spcPct val="90000"/>
              </a:lnSpc>
              <a:buFontTx/>
              <a:buNone/>
            </a:pPr>
            <a:r>
              <a:rPr lang="en-US" altLang="en-US" sz="2800" b="1" dirty="0">
                <a:solidFill>
                  <a:srgbClr val="0000CC"/>
                </a:solidFill>
              </a:rPr>
              <a:t>&lt;TITLE&gt;</a:t>
            </a:r>
            <a:r>
              <a:rPr lang="en-US" altLang="en-US" sz="2800" b="1" dirty="0" err="1">
                <a:solidFill>
                  <a:srgbClr val="0000CC"/>
                </a:solidFill>
              </a:rPr>
              <a:t>Form_Password_Type</a:t>
            </a:r>
            <a:r>
              <a:rPr lang="en-US" altLang="en-US" sz="2800" b="1" dirty="0">
                <a:solidFill>
                  <a:srgbClr val="0000CC"/>
                </a:solidFill>
              </a:rPr>
              <a:t>&lt;/TITLE&gt;&lt;/HEAD&gt;</a:t>
            </a:r>
          </a:p>
          <a:p>
            <a:pPr eaLnBrk="1" hangingPunct="1">
              <a:lnSpc>
                <a:spcPct val="90000"/>
              </a:lnSpc>
              <a:buFontTx/>
              <a:buNone/>
            </a:pPr>
            <a:r>
              <a:rPr lang="en-US" altLang="en-US" sz="2800" b="1" dirty="0">
                <a:solidFill>
                  <a:srgbClr val="FF0000"/>
                </a:solidFill>
              </a:rPr>
              <a:t>&lt;BODY&gt;</a:t>
            </a:r>
          </a:p>
          <a:p>
            <a:pPr eaLnBrk="1" hangingPunct="1">
              <a:lnSpc>
                <a:spcPct val="90000"/>
              </a:lnSpc>
              <a:buFontTx/>
              <a:buNone/>
            </a:pPr>
            <a:r>
              <a:rPr lang="en-US" altLang="en-US" sz="2800" b="1" dirty="0"/>
              <a:t>&lt;h1&gt; &lt;font color=red&gt;To Access, Please </a:t>
            </a:r>
          </a:p>
          <a:p>
            <a:pPr eaLnBrk="1" hangingPunct="1">
              <a:lnSpc>
                <a:spcPct val="90000"/>
              </a:lnSpc>
              <a:buFontTx/>
              <a:buNone/>
            </a:pPr>
            <a:r>
              <a:rPr lang="en-US" altLang="en-US" sz="2800" b="1" dirty="0"/>
              <a:t>enter:&lt;/font&gt;&lt;/h1&gt;</a:t>
            </a:r>
          </a:p>
          <a:p>
            <a:pPr eaLnBrk="1" hangingPunct="1">
              <a:lnSpc>
                <a:spcPct val="90000"/>
              </a:lnSpc>
              <a:buFontTx/>
              <a:buNone/>
            </a:pPr>
            <a:r>
              <a:rPr lang="en-US" altLang="en-US" sz="2800" b="1" dirty="0">
                <a:solidFill>
                  <a:srgbClr val="0000CC"/>
                </a:solidFill>
              </a:rPr>
              <a:t>&lt;FORM name="fome2"  Action="</a:t>
            </a:r>
            <a:r>
              <a:rPr lang="en-US" altLang="en-US" sz="2800" b="1" dirty="0" err="1">
                <a:solidFill>
                  <a:srgbClr val="0000CC"/>
                </a:solidFill>
              </a:rPr>
              <a:t>url</a:t>
            </a:r>
            <a:r>
              <a:rPr lang="en-US" altLang="en-US" sz="2800" b="1" dirty="0">
                <a:solidFill>
                  <a:srgbClr val="0000CC"/>
                </a:solidFill>
              </a:rPr>
              <a:t>"  method="get"&gt;</a:t>
            </a:r>
          </a:p>
          <a:p>
            <a:pPr eaLnBrk="1" hangingPunct="1">
              <a:lnSpc>
                <a:spcPct val="90000"/>
              </a:lnSpc>
              <a:buFontTx/>
              <a:buNone/>
            </a:pPr>
            <a:r>
              <a:rPr lang="en-US" altLang="en-US" sz="2800" b="1" dirty="0">
                <a:solidFill>
                  <a:srgbClr val="FF0000"/>
                </a:solidFill>
              </a:rPr>
              <a:t>User Name: &lt;INPUT TYPE="TEXT" Name="</a:t>
            </a:r>
            <a:r>
              <a:rPr lang="en-US" altLang="en-US" sz="2800" b="1" dirty="0" err="1">
                <a:solidFill>
                  <a:srgbClr val="FF0000"/>
                </a:solidFill>
              </a:rPr>
              <a:t>FName</a:t>
            </a:r>
            <a:r>
              <a:rPr lang="en-US" altLang="en-US" sz="2800" b="1" dirty="0">
                <a:solidFill>
                  <a:srgbClr val="FF0000"/>
                </a:solidFill>
              </a:rPr>
              <a:t>"</a:t>
            </a:r>
          </a:p>
          <a:p>
            <a:pPr eaLnBrk="1" hangingPunct="1">
              <a:lnSpc>
                <a:spcPct val="90000"/>
              </a:lnSpc>
              <a:buFontTx/>
              <a:buNone/>
            </a:pPr>
            <a:r>
              <a:rPr lang="en-US" altLang="en-US" sz="2800" b="1" dirty="0">
                <a:solidFill>
                  <a:srgbClr val="FF0000"/>
                </a:solidFill>
              </a:rPr>
              <a:t>SIZE="15" MAXLENGTH="25"&gt;&lt;BR&gt;</a:t>
            </a:r>
          </a:p>
          <a:p>
            <a:pPr eaLnBrk="1" hangingPunct="1">
              <a:lnSpc>
                <a:spcPct val="90000"/>
              </a:lnSpc>
              <a:buFontTx/>
              <a:buNone/>
            </a:pPr>
            <a:r>
              <a:rPr lang="en-US" altLang="en-US" sz="2800" b="1" dirty="0">
                <a:solidFill>
                  <a:srgbClr val="3333FF"/>
                </a:solidFill>
              </a:rPr>
              <a:t>Password: &lt;INPUT TYPE="PASSWORD" </a:t>
            </a:r>
          </a:p>
          <a:p>
            <a:pPr eaLnBrk="1" hangingPunct="1">
              <a:lnSpc>
                <a:spcPct val="90000"/>
              </a:lnSpc>
              <a:buFontTx/>
              <a:buNone/>
            </a:pPr>
            <a:r>
              <a:rPr lang="en-US" altLang="en-US" sz="2800" b="1" dirty="0">
                <a:solidFill>
                  <a:srgbClr val="3333FF"/>
                </a:solidFill>
              </a:rPr>
              <a:t>NAME="</a:t>
            </a:r>
            <a:r>
              <a:rPr lang="en-US" altLang="en-US" sz="2800" b="1" dirty="0" err="1">
                <a:solidFill>
                  <a:srgbClr val="3333FF"/>
                </a:solidFill>
              </a:rPr>
              <a:t>PWord</a:t>
            </a:r>
            <a:r>
              <a:rPr lang="en-US" altLang="en-US" sz="2800" b="1" dirty="0">
                <a:solidFill>
                  <a:srgbClr val="3333FF"/>
                </a:solidFill>
              </a:rPr>
              <a:t>"</a:t>
            </a:r>
            <a:r>
              <a:rPr lang="ar-SA" altLang="en-US" sz="2800" b="1" dirty="0">
                <a:solidFill>
                  <a:srgbClr val="3333FF"/>
                </a:solidFill>
              </a:rPr>
              <a:t> </a:t>
            </a:r>
            <a:r>
              <a:rPr lang="en-US" altLang="en-US" sz="2800" b="1" dirty="0">
                <a:solidFill>
                  <a:srgbClr val="3333FF"/>
                </a:solidFill>
              </a:rPr>
              <a:t>  value="" SIZE="15”</a:t>
            </a:r>
            <a:endParaRPr lang="ar-SA" altLang="en-US" sz="2800" b="1" dirty="0">
              <a:solidFill>
                <a:srgbClr val="3333FF"/>
              </a:solidFill>
            </a:endParaRPr>
          </a:p>
          <a:p>
            <a:pPr eaLnBrk="1" hangingPunct="1">
              <a:lnSpc>
                <a:spcPct val="90000"/>
              </a:lnSpc>
              <a:buFontTx/>
              <a:buNone/>
            </a:pPr>
            <a:r>
              <a:rPr lang="en-US" altLang="en-US" sz="2800" b="1" dirty="0">
                <a:solidFill>
                  <a:srgbClr val="3333FF"/>
                </a:solidFill>
              </a:rPr>
              <a:t>MAXLENGTH="25"&gt;&lt;BR&gt;</a:t>
            </a:r>
          </a:p>
          <a:p>
            <a:pPr eaLnBrk="1" hangingPunct="1">
              <a:lnSpc>
                <a:spcPct val="90000"/>
              </a:lnSpc>
              <a:buFontTx/>
              <a:buNone/>
            </a:pPr>
            <a:r>
              <a:rPr lang="en-US" altLang="en-US" sz="2800" b="1" dirty="0">
                <a:solidFill>
                  <a:srgbClr val="FF0000"/>
                </a:solidFill>
              </a:rPr>
              <a:t>&lt;/FORM&gt;&lt;/BODY&gt; &lt;/HTML&gt;</a:t>
            </a:r>
          </a:p>
          <a:p>
            <a:pPr eaLnBrk="1" hangingPunct="1">
              <a:lnSpc>
                <a:spcPct val="90000"/>
              </a:lnSpc>
              <a:buFontTx/>
              <a:buNone/>
            </a:pPr>
            <a:endParaRPr lang="en-US" altLang="en-US" sz="2800" b="1" dirty="0">
              <a:solidFill>
                <a:srgbClr val="FF0000"/>
              </a:solidFill>
            </a:endParaRPr>
          </a:p>
        </p:txBody>
      </p:sp>
      <p:sp>
        <p:nvSpPr>
          <p:cNvPr id="140292" name="Rectangle 4"/>
          <p:cNvSpPr>
            <a:spLocks noGrp="1" noChangeArrowheads="1"/>
          </p:cNvSpPr>
          <p:nvPr>
            <p:ph type="title"/>
          </p:nvPr>
        </p:nvSpPr>
        <p:spPr>
          <a:xfrm>
            <a:off x="2438400" y="10815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dirty="0">
                <a:solidFill>
                  <a:srgbClr val="FFFF00"/>
                </a:solidFill>
              </a:rPr>
              <a:t>Example on Password Box</a:t>
            </a:r>
          </a:p>
        </p:txBody>
      </p:sp>
      <p:pic>
        <p:nvPicPr>
          <p:cNvPr id="5" name="Google Shape;97;p2">
            <a:extLst>
              <a:ext uri="{FF2B5EF4-FFF2-40B4-BE49-F238E27FC236}">
                <a16:creationId xmlns:a16="http://schemas.microsoft.com/office/drawing/2014/main" id="{6E43AD02-FCB3-4F5D-BC49-CCA8D5E7A5CF}"/>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58329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238500" y="274638"/>
            <a:ext cx="5596392"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Main Colours</a:t>
            </a:r>
            <a:endParaRPr lang="en-US" altLang="en-US" dirty="0"/>
          </a:p>
        </p:txBody>
      </p:sp>
      <p:pic>
        <p:nvPicPr>
          <p:cNvPr id="5" name="Picture 4" descr="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088" y="1311275"/>
            <a:ext cx="5916612"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oogle Shape;97;p2">
            <a:extLst>
              <a:ext uri="{FF2B5EF4-FFF2-40B4-BE49-F238E27FC236}">
                <a16:creationId xmlns:a16="http://schemas.microsoft.com/office/drawing/2014/main" id="{53E856B1-8E55-482B-A688-F39CAEB2DF25}"/>
              </a:ext>
            </a:extLst>
          </p:cNvPr>
          <p:cNvPicPr preferRelativeResize="0"/>
          <p:nvPr/>
        </p:nvPicPr>
        <p:blipFill rotWithShape="1">
          <a:blip r:embed="rId4">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6838437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EE7CD0-3689-4E05-A825-2F28897395A4}" type="slidenum">
              <a:rPr lang="ar-SA" altLang="en-US" sz="1800" kern="0"/>
              <a:pPr/>
              <a:t>120</a:t>
            </a:fld>
            <a:endParaRPr lang="en-US" altLang="en-US" sz="1800" kern="0"/>
          </a:p>
        </p:txBody>
      </p:sp>
      <p:pic>
        <p:nvPicPr>
          <p:cNvPr id="141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81125"/>
            <a:ext cx="81534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6" name="Rectangle 5"/>
          <p:cNvSpPr>
            <a:spLocks noGrp="1" noChangeArrowheads="1"/>
          </p:cNvSpPr>
          <p:nvPr>
            <p:ph type="title"/>
          </p:nvPr>
        </p:nvSpPr>
        <p:spPr>
          <a:xfrm>
            <a:off x="2278063" y="350838"/>
            <a:ext cx="7929562"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Output</a:t>
            </a:r>
          </a:p>
        </p:txBody>
      </p:sp>
      <p:pic>
        <p:nvPicPr>
          <p:cNvPr id="5" name="Google Shape;97;p2">
            <a:extLst>
              <a:ext uri="{FF2B5EF4-FFF2-40B4-BE49-F238E27FC236}">
                <a16:creationId xmlns:a16="http://schemas.microsoft.com/office/drawing/2014/main" id="{9D30376E-3597-47AA-9DDA-B09E4EC0922C}"/>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23210083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0F508C-0F14-4D21-ABCF-052F04885916}" type="slidenum">
              <a:rPr lang="ar-SA" altLang="en-US" sz="1800" kern="0"/>
              <a:pPr/>
              <a:t>121</a:t>
            </a:fld>
            <a:endParaRPr lang="en-US" altLang="en-US" sz="1800" kern="0"/>
          </a:p>
        </p:txBody>
      </p:sp>
      <p:sp>
        <p:nvSpPr>
          <p:cNvPr id="142339" name="Rectangle 3"/>
          <p:cNvSpPr>
            <a:spLocks noGrp="1" noChangeArrowheads="1"/>
          </p:cNvSpPr>
          <p:nvPr>
            <p:ph type="body" idx="1"/>
          </p:nvPr>
        </p:nvSpPr>
        <p:spPr>
          <a:xfrm>
            <a:off x="2133600" y="1447800"/>
            <a:ext cx="7848600" cy="4953000"/>
          </a:xfrm>
          <a:solidFill>
            <a:schemeClr val="accent1"/>
          </a:solidFill>
          <a:ln>
            <a:solidFill>
              <a:srgbClr val="333300"/>
            </a:solidFill>
            <a:miter lim="800000"/>
            <a:headEnd/>
            <a:tailEnd/>
          </a:ln>
        </p:spPr>
        <p:txBody>
          <a:bodyPr/>
          <a:lstStyle/>
          <a:p>
            <a:pPr eaLnBrk="1" hangingPunct="1">
              <a:lnSpc>
                <a:spcPct val="90000"/>
              </a:lnSpc>
              <a:buClr>
                <a:schemeClr val="accent2"/>
              </a:buClr>
              <a:buFont typeface="Wingdings" panose="05000000000000000000" pitchFamily="2" charset="2"/>
              <a:buChar char="§"/>
            </a:pPr>
            <a:r>
              <a:rPr lang="en-US" altLang="en-US" sz="2800" b="1">
                <a:solidFill>
                  <a:srgbClr val="0000FF"/>
                </a:solidFill>
              </a:rPr>
              <a:t>Hidden</a:t>
            </a:r>
            <a:r>
              <a:rPr lang="en-US" altLang="en-US" sz="2800" b="1"/>
              <a:t>:</a:t>
            </a:r>
            <a:r>
              <a:rPr lang="en-US" altLang="en-US" sz="2600"/>
              <a:t> Used to send data to the CGI application that you don’t want the web surfer to see, change or have to enter but is necessary for the application to process the form correctly.</a:t>
            </a:r>
          </a:p>
          <a:p>
            <a:pPr eaLnBrk="1" hangingPunct="1">
              <a:lnSpc>
                <a:spcPct val="90000"/>
              </a:lnSpc>
              <a:buClr>
                <a:schemeClr val="accent2"/>
              </a:buClr>
              <a:buFont typeface="Wingdings" panose="05000000000000000000" pitchFamily="2" charset="2"/>
              <a:buNone/>
            </a:pPr>
            <a:r>
              <a:rPr lang="en-US" altLang="en-US" sz="2600" b="1">
                <a:solidFill>
                  <a:srgbClr val="FF0000"/>
                </a:solidFill>
              </a:rPr>
              <a:t>&lt;INPUT TYPE=“HIDDEN”&gt;</a:t>
            </a:r>
          </a:p>
          <a:p>
            <a:pPr eaLnBrk="1" hangingPunct="1">
              <a:lnSpc>
                <a:spcPct val="90000"/>
              </a:lnSpc>
              <a:buClr>
                <a:schemeClr val="accent2"/>
              </a:buClr>
              <a:buFont typeface="Wingdings" panose="05000000000000000000" pitchFamily="2" charset="2"/>
              <a:buNone/>
            </a:pPr>
            <a:r>
              <a:rPr lang="en-US" altLang="en-US" sz="2600" b="1">
                <a:solidFill>
                  <a:srgbClr val="0000FF"/>
                </a:solidFill>
              </a:rPr>
              <a:t>Nothing is displayed in the browser.</a:t>
            </a:r>
          </a:p>
          <a:p>
            <a:pPr eaLnBrk="1" hangingPunct="1">
              <a:lnSpc>
                <a:spcPct val="90000"/>
              </a:lnSpc>
              <a:buClr>
                <a:schemeClr val="accent2"/>
              </a:buClr>
              <a:buFont typeface="Wingdings" panose="05000000000000000000" pitchFamily="2" charset="2"/>
              <a:buNone/>
            </a:pPr>
            <a:r>
              <a:rPr lang="en-US" altLang="en-US" sz="2600"/>
              <a:t>Hidden inputs have the following attributes:</a:t>
            </a:r>
          </a:p>
          <a:p>
            <a:pPr eaLnBrk="1" hangingPunct="1">
              <a:lnSpc>
                <a:spcPct val="90000"/>
              </a:lnSpc>
              <a:buClr>
                <a:schemeClr val="accent2"/>
              </a:buClr>
              <a:buFont typeface="Wingdings" panose="05000000000000000000" pitchFamily="2" charset="2"/>
              <a:buChar char="§"/>
            </a:pPr>
            <a:r>
              <a:rPr lang="en-US" altLang="en-US" sz="2600" b="1">
                <a:solidFill>
                  <a:srgbClr val="FF0000"/>
                </a:solidFill>
              </a:rPr>
              <a:t>TYPE:</a:t>
            </a:r>
            <a:r>
              <a:rPr lang="en-US" altLang="en-US" sz="2600"/>
              <a:t> hidden.</a:t>
            </a:r>
          </a:p>
          <a:p>
            <a:pPr eaLnBrk="1" hangingPunct="1">
              <a:lnSpc>
                <a:spcPct val="90000"/>
              </a:lnSpc>
              <a:buClr>
                <a:schemeClr val="accent2"/>
              </a:buClr>
              <a:buFont typeface="Wingdings" panose="05000000000000000000" pitchFamily="2" charset="2"/>
              <a:buChar char="§"/>
            </a:pPr>
            <a:r>
              <a:rPr lang="en-US" altLang="en-US" sz="2600" b="1">
                <a:solidFill>
                  <a:srgbClr val="FF0000"/>
                </a:solidFill>
              </a:rPr>
              <a:t>NAME:</a:t>
            </a:r>
            <a:r>
              <a:rPr lang="en-US" altLang="en-US" sz="2600"/>
              <a:t> is the name of the variable to be sent to the CGI application.</a:t>
            </a:r>
          </a:p>
          <a:p>
            <a:pPr eaLnBrk="1" hangingPunct="1">
              <a:lnSpc>
                <a:spcPct val="90000"/>
              </a:lnSpc>
              <a:buClr>
                <a:schemeClr val="accent2"/>
              </a:buClr>
              <a:buFont typeface="Wingdings" panose="05000000000000000000" pitchFamily="2" charset="2"/>
              <a:buChar char="§"/>
            </a:pPr>
            <a:r>
              <a:rPr lang="en-US" altLang="en-US" sz="2600" b="1">
                <a:solidFill>
                  <a:srgbClr val="FF0000"/>
                </a:solidFill>
              </a:rPr>
              <a:t>VALUE:</a:t>
            </a:r>
            <a:r>
              <a:rPr lang="en-US" altLang="en-US" sz="2600"/>
              <a:t> is usually set a value expected by the CGI application.</a:t>
            </a:r>
          </a:p>
        </p:txBody>
      </p:sp>
      <p:sp>
        <p:nvSpPr>
          <p:cNvPr id="142340" name="Rectangle 5"/>
          <p:cNvSpPr>
            <a:spLocks noGrp="1" noChangeArrowheads="1"/>
          </p:cNvSpPr>
          <p:nvPr>
            <p:ph type="title"/>
          </p:nvPr>
        </p:nvSpPr>
        <p:spPr>
          <a:xfrm>
            <a:off x="2445219" y="186311"/>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Hidden</a:t>
            </a:r>
          </a:p>
        </p:txBody>
      </p:sp>
      <p:pic>
        <p:nvPicPr>
          <p:cNvPr id="5" name="Google Shape;97;p2">
            <a:extLst>
              <a:ext uri="{FF2B5EF4-FFF2-40B4-BE49-F238E27FC236}">
                <a16:creationId xmlns:a16="http://schemas.microsoft.com/office/drawing/2014/main" id="{6F0BB87F-859F-439B-96D4-64EC48DD65A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9510663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F844FE8-FB2A-4BE2-A101-0D4E9A98BB59}" type="slidenum">
              <a:rPr lang="ar-SA" altLang="en-US" sz="1800" kern="0"/>
              <a:pPr/>
              <a:t>122</a:t>
            </a:fld>
            <a:endParaRPr lang="en-US" altLang="en-US" sz="1800" kern="0"/>
          </a:p>
        </p:txBody>
      </p:sp>
      <p:sp>
        <p:nvSpPr>
          <p:cNvPr id="143363" name="Rectangle 2"/>
          <p:cNvSpPr>
            <a:spLocks noGrp="1" noChangeArrowheads="1"/>
          </p:cNvSpPr>
          <p:nvPr>
            <p:ph type="title"/>
          </p:nvPr>
        </p:nvSpPr>
        <p:spPr>
          <a:xfrm>
            <a:off x="2295993" y="136525"/>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p:spPr>
        <p:txBody>
          <a:bodyPr>
            <a:flatTx/>
          </a:bodyPr>
          <a:lstStyle/>
          <a:p>
            <a:pPr eaLnBrk="1" hangingPunct="1"/>
            <a:r>
              <a:rPr lang="en-US" altLang="en-US" b="1">
                <a:solidFill>
                  <a:srgbClr val="FFFF00"/>
                </a:solidFill>
              </a:rPr>
              <a:t>Check Box</a:t>
            </a:r>
          </a:p>
        </p:txBody>
      </p:sp>
      <p:sp>
        <p:nvSpPr>
          <p:cNvPr id="143364" name="Rectangle 3"/>
          <p:cNvSpPr>
            <a:spLocks noGrp="1" noChangeArrowheads="1"/>
          </p:cNvSpPr>
          <p:nvPr>
            <p:ph type="body" idx="1"/>
          </p:nvPr>
        </p:nvSpPr>
        <p:spPr>
          <a:xfrm>
            <a:off x="1905000" y="1371600"/>
            <a:ext cx="8153400" cy="4876800"/>
          </a:xfrm>
          <a:solidFill>
            <a:schemeClr val="accent1"/>
          </a:solidFill>
          <a:ln>
            <a:solidFill>
              <a:srgbClr val="333300"/>
            </a:solidFill>
            <a:miter lim="800000"/>
            <a:headEnd/>
            <a:tailEnd/>
          </a:ln>
        </p:spPr>
        <p:txBody>
          <a:bodyPr/>
          <a:lstStyle/>
          <a:p>
            <a:pPr eaLnBrk="1" hangingPunct="1">
              <a:lnSpc>
                <a:spcPct val="90000"/>
              </a:lnSpc>
              <a:buClr>
                <a:schemeClr val="accent2"/>
              </a:buClr>
              <a:buFont typeface="Wingdings" panose="05000000000000000000" pitchFamily="2" charset="2"/>
              <a:buChar char="§"/>
            </a:pPr>
            <a:r>
              <a:rPr lang="en-US" altLang="en-US" sz="2800" b="1">
                <a:solidFill>
                  <a:srgbClr val="0000FF"/>
                </a:solidFill>
              </a:rPr>
              <a:t>Check Box</a:t>
            </a:r>
            <a:r>
              <a:rPr lang="en-US" altLang="en-US" sz="2400" b="1"/>
              <a:t>:</a:t>
            </a:r>
            <a:r>
              <a:rPr lang="en-US" altLang="en-US" sz="2400"/>
              <a:t> Check boxes allow the users to select more than one option.</a:t>
            </a:r>
          </a:p>
          <a:p>
            <a:pPr eaLnBrk="1" hangingPunct="1">
              <a:lnSpc>
                <a:spcPct val="90000"/>
              </a:lnSpc>
              <a:buClr>
                <a:schemeClr val="accent2"/>
              </a:buClr>
              <a:buFont typeface="Wingdings" panose="05000000000000000000" pitchFamily="2" charset="2"/>
              <a:buNone/>
            </a:pPr>
            <a:r>
              <a:rPr lang="en-US" altLang="en-US" sz="2400" b="1">
                <a:solidFill>
                  <a:srgbClr val="FF0000"/>
                </a:solidFill>
              </a:rPr>
              <a:t>&lt;INPUT TYPE=“CHECKBOX”&gt;</a:t>
            </a:r>
          </a:p>
          <a:p>
            <a:pPr eaLnBrk="1" hangingPunct="1">
              <a:lnSpc>
                <a:spcPct val="90000"/>
              </a:lnSpc>
              <a:buClr>
                <a:schemeClr val="accent2"/>
              </a:buClr>
              <a:buFont typeface="Wingdings" panose="05000000000000000000" pitchFamily="2" charset="2"/>
              <a:buNone/>
            </a:pPr>
            <a:r>
              <a:rPr lang="en-US" altLang="en-US" sz="2400"/>
              <a:t>Browser will display </a:t>
            </a:r>
          </a:p>
          <a:p>
            <a:pPr eaLnBrk="1" hangingPunct="1">
              <a:lnSpc>
                <a:spcPct val="90000"/>
              </a:lnSpc>
              <a:buClr>
                <a:schemeClr val="accent2"/>
              </a:buClr>
              <a:buFont typeface="Wingdings" panose="05000000000000000000" pitchFamily="2" charset="2"/>
              <a:buNone/>
            </a:pPr>
            <a:endParaRPr lang="en-US" altLang="en-US" sz="2400"/>
          </a:p>
          <a:p>
            <a:pPr eaLnBrk="1" hangingPunct="1">
              <a:lnSpc>
                <a:spcPct val="90000"/>
              </a:lnSpc>
              <a:buClr>
                <a:schemeClr val="accent2"/>
              </a:buClr>
              <a:buFont typeface="Wingdings" panose="05000000000000000000" pitchFamily="2" charset="2"/>
              <a:buNone/>
            </a:pPr>
            <a:r>
              <a:rPr lang="en-US" altLang="en-US" sz="2400"/>
              <a:t>Checkboxes have the following attributes:</a:t>
            </a:r>
          </a:p>
          <a:p>
            <a:pPr eaLnBrk="1" hangingPunct="1">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checkbox.</a:t>
            </a:r>
          </a:p>
          <a:p>
            <a:pPr eaLnBrk="1" hangingPunct="1">
              <a:lnSpc>
                <a:spcPct val="90000"/>
              </a:lnSpc>
              <a:buClr>
                <a:schemeClr val="accent2"/>
              </a:buClr>
              <a:buFont typeface="Wingdings" panose="05000000000000000000" pitchFamily="2" charset="2"/>
              <a:buChar char="§"/>
            </a:pPr>
            <a:r>
              <a:rPr lang="en-US" altLang="en-US" sz="2400" b="1">
                <a:solidFill>
                  <a:srgbClr val="FF0000"/>
                </a:solidFill>
              </a:rPr>
              <a:t>CHECKED:</a:t>
            </a:r>
            <a:r>
              <a:rPr lang="en-US" altLang="en-US" sz="2400"/>
              <a:t> is blank or CHECKED as the initial  </a:t>
            </a:r>
          </a:p>
          <a:p>
            <a:pPr eaLnBrk="1" hangingPunct="1">
              <a:lnSpc>
                <a:spcPct val="90000"/>
              </a:lnSpc>
              <a:buClr>
                <a:schemeClr val="accent2"/>
              </a:buClr>
              <a:buFont typeface="Wingdings" panose="05000000000000000000" pitchFamily="2" charset="2"/>
              <a:buNone/>
            </a:pPr>
            <a:r>
              <a:rPr lang="en-US" altLang="en-US" sz="2400"/>
              <a:t>status.</a:t>
            </a:r>
          </a:p>
          <a:p>
            <a:pPr eaLnBrk="1" hangingPunct="1">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b="1" i="1"/>
              <a:t>:</a:t>
            </a:r>
            <a:r>
              <a:rPr lang="en-US" altLang="en-US" sz="2400"/>
              <a:t> is the name of the variable to be sent to the</a:t>
            </a:r>
          </a:p>
          <a:p>
            <a:pPr eaLnBrk="1" hangingPunct="1">
              <a:lnSpc>
                <a:spcPct val="90000"/>
              </a:lnSpc>
              <a:buClr>
                <a:schemeClr val="accent2"/>
              </a:buClr>
              <a:buFont typeface="Wingdings" panose="05000000000000000000" pitchFamily="2" charset="2"/>
              <a:buNone/>
            </a:pPr>
            <a:r>
              <a:rPr lang="en-US" altLang="en-US" sz="2400"/>
              <a:t>CGI application.</a:t>
            </a:r>
          </a:p>
          <a:p>
            <a:pPr eaLnBrk="1" hangingPunct="1">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is usually set to a value.</a:t>
            </a:r>
          </a:p>
        </p:txBody>
      </p:sp>
      <p:graphicFrame>
        <p:nvGraphicFramePr>
          <p:cNvPr id="143365" name="Object 4"/>
          <p:cNvGraphicFramePr>
            <a:graphicFrameLocks noChangeAspect="1"/>
          </p:cNvGraphicFramePr>
          <p:nvPr/>
        </p:nvGraphicFramePr>
        <p:xfrm>
          <a:off x="5562600" y="2590800"/>
          <a:ext cx="533400" cy="533400"/>
        </p:xfrm>
        <a:graphic>
          <a:graphicData uri="http://schemas.openxmlformats.org/presentationml/2006/ole">
            <mc:AlternateContent xmlns:mc="http://schemas.openxmlformats.org/markup-compatibility/2006">
              <mc:Choice xmlns:v="urn:schemas-microsoft-com:vml" Requires="v">
                <p:oleObj spid="_x0000_s5169" name="Bitmap Image" r:id="rId3" imgW="257007" imgH="257007" progId="Paint.Picture">
                  <p:embed/>
                </p:oleObj>
              </mc:Choice>
              <mc:Fallback>
                <p:oleObj name="Bitmap Image" r:id="rId3" imgW="257007" imgH="257007" progId="Paint.Picture">
                  <p:embed/>
                  <p:pic>
                    <p:nvPicPr>
                      <p:cNvPr id="14336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5908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Google Shape;97;p2">
            <a:extLst>
              <a:ext uri="{FF2B5EF4-FFF2-40B4-BE49-F238E27FC236}">
                <a16:creationId xmlns:a16="http://schemas.microsoft.com/office/drawing/2014/main" id="{5D13BF96-B8FD-407C-B3CF-89D63B5F12B1}"/>
              </a:ext>
            </a:extLst>
          </p:cNvPr>
          <p:cNvPicPr preferRelativeResize="0"/>
          <p:nvPr/>
        </p:nvPicPr>
        <p:blipFill rotWithShape="1">
          <a:blip r:embed="rId5">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2287878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CB7B52-F51A-49CC-902E-AE329423F7D1}" type="slidenum">
              <a:rPr lang="ar-SA" altLang="en-US" sz="1800" kern="0"/>
              <a:pPr/>
              <a:t>123</a:t>
            </a:fld>
            <a:endParaRPr lang="en-US" altLang="en-US" sz="1800" kern="0"/>
          </a:p>
        </p:txBody>
      </p:sp>
      <p:sp>
        <p:nvSpPr>
          <p:cNvPr id="144387" name="Rectangle 4"/>
          <p:cNvSpPr>
            <a:spLocks noChangeArrowheads="1"/>
          </p:cNvSpPr>
          <p:nvPr/>
        </p:nvSpPr>
        <p:spPr bwMode="auto">
          <a:xfrm>
            <a:off x="527538" y="938889"/>
            <a:ext cx="11136923" cy="526297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b="1" kern="0" dirty="0">
                <a:solidFill>
                  <a:srgbClr val="FF0000"/>
                </a:solidFill>
              </a:rPr>
              <a:t>&lt;HTML&gt; </a:t>
            </a:r>
          </a:p>
          <a:p>
            <a:r>
              <a:rPr lang="en-US" altLang="en-US" sz="2400" b="1" kern="0" dirty="0">
                <a:solidFill>
                  <a:srgbClr val="FF0000"/>
                </a:solidFill>
              </a:rPr>
              <a:t>&lt;HEAD&gt;&lt;TITLE&gt;</a:t>
            </a:r>
            <a:r>
              <a:rPr lang="en-US" altLang="en-US" sz="2400" b="1" kern="0" dirty="0" err="1">
                <a:solidFill>
                  <a:srgbClr val="FF0000"/>
                </a:solidFill>
              </a:rPr>
              <a:t>CheckBoxType</a:t>
            </a:r>
            <a:r>
              <a:rPr lang="en-US" altLang="en-US" sz="2400" b="1" kern="0" dirty="0">
                <a:solidFill>
                  <a:srgbClr val="FF0000"/>
                </a:solidFill>
              </a:rPr>
              <a:t>&lt;/TITLE&gt; &lt;/HEAD&gt;</a:t>
            </a:r>
          </a:p>
          <a:p>
            <a:r>
              <a:rPr lang="en-US" altLang="en-US" sz="2400" b="1" kern="0" dirty="0">
                <a:solidFill>
                  <a:srgbClr val="FF0000"/>
                </a:solidFill>
              </a:rPr>
              <a:t>&lt;BODY&gt;</a:t>
            </a:r>
          </a:p>
          <a:p>
            <a:r>
              <a:rPr lang="en-US" altLang="en-US" sz="2400" b="1" kern="0" dirty="0"/>
              <a:t>&lt;h1&gt; &lt;font color=green&gt;Please check one of the following&lt;/font&gt;&lt;/h1&gt;</a:t>
            </a:r>
          </a:p>
          <a:p>
            <a:r>
              <a:rPr lang="en-US" altLang="en-US" sz="2400" b="1" kern="0" dirty="0">
                <a:solidFill>
                  <a:srgbClr val="0000CC"/>
                </a:solidFill>
              </a:rPr>
              <a:t>&lt;FORM name="fome3"  Action="</a:t>
            </a:r>
            <a:r>
              <a:rPr lang="en-US" altLang="en-US" sz="2400" b="1" kern="0" dirty="0" err="1">
                <a:solidFill>
                  <a:srgbClr val="0000CC"/>
                </a:solidFill>
              </a:rPr>
              <a:t>url</a:t>
            </a:r>
            <a:r>
              <a:rPr lang="en-US" altLang="en-US" sz="2400" b="1" kern="0" dirty="0">
                <a:solidFill>
                  <a:srgbClr val="0000CC"/>
                </a:solidFill>
              </a:rPr>
              <a:t>"  method="get"&gt;</a:t>
            </a:r>
          </a:p>
          <a:p>
            <a:r>
              <a:rPr lang="en-US" altLang="en-US" sz="2400" b="1" kern="0" dirty="0"/>
              <a:t>&lt;font color=red&gt; Select Country: &lt;/font&gt;&lt;BR&gt;</a:t>
            </a:r>
          </a:p>
          <a:p>
            <a:r>
              <a:rPr lang="en-US" altLang="en-US" sz="2400" b="1" kern="0" dirty="0" err="1">
                <a:solidFill>
                  <a:srgbClr val="FF0000"/>
                </a:solidFill>
              </a:rPr>
              <a:t>jordan</a:t>
            </a:r>
            <a:r>
              <a:rPr lang="en-US" altLang="en-US" sz="2400" b="1" kern="0" dirty="0">
                <a:solidFill>
                  <a:srgbClr val="FF0000"/>
                </a:solidFill>
              </a:rPr>
              <a:t>:&lt;INPUT TYPE="</a:t>
            </a:r>
            <a:r>
              <a:rPr lang="en-US" altLang="en-US" sz="2400" b="1" kern="0" dirty="0" err="1">
                <a:solidFill>
                  <a:srgbClr val="FF0000"/>
                </a:solidFill>
              </a:rPr>
              <a:t>CheckBox</a:t>
            </a:r>
            <a:r>
              <a:rPr lang="en-US" altLang="en-US" sz="2400" b="1" kern="0" dirty="0">
                <a:solidFill>
                  <a:srgbClr val="FF0000"/>
                </a:solidFill>
              </a:rPr>
              <a:t>" Name="country"  CHECKED&gt;&lt;BR&gt;</a:t>
            </a:r>
          </a:p>
          <a:p>
            <a:r>
              <a:rPr lang="en-US" altLang="en-US" sz="2400" b="1" kern="0" dirty="0">
                <a:solidFill>
                  <a:srgbClr val="0000CC"/>
                </a:solidFill>
              </a:rPr>
              <a:t>Yemen&lt;INPUT TYPE="</a:t>
            </a:r>
            <a:r>
              <a:rPr lang="en-US" altLang="en-US" sz="2400" b="1" kern="0" dirty="0" err="1">
                <a:solidFill>
                  <a:srgbClr val="0000CC"/>
                </a:solidFill>
              </a:rPr>
              <a:t>CheckBox</a:t>
            </a:r>
            <a:r>
              <a:rPr lang="en-US" altLang="en-US" sz="2400" b="1" kern="0" dirty="0">
                <a:solidFill>
                  <a:srgbClr val="0000CC"/>
                </a:solidFill>
              </a:rPr>
              <a:t>"  Name="country"&gt;&lt;BR&gt;</a:t>
            </a:r>
          </a:p>
          <a:p>
            <a:r>
              <a:rPr lang="en-US" altLang="en-US" sz="2400" b="1" kern="0" dirty="0">
                <a:solidFill>
                  <a:srgbClr val="0000CC"/>
                </a:solidFill>
              </a:rPr>
              <a:t>Qatar:&lt;INPUT TYPE="</a:t>
            </a:r>
            <a:r>
              <a:rPr lang="en-US" altLang="en-US" sz="2400" b="1" kern="0" dirty="0" err="1">
                <a:solidFill>
                  <a:srgbClr val="0000CC"/>
                </a:solidFill>
              </a:rPr>
              <a:t>CheckBox</a:t>
            </a:r>
            <a:r>
              <a:rPr lang="en-US" altLang="en-US" sz="2400" b="1" kern="0" dirty="0">
                <a:solidFill>
                  <a:srgbClr val="0000CC"/>
                </a:solidFill>
              </a:rPr>
              <a:t>" Name="country"&gt;&lt;BR&gt; &lt;BR&gt;</a:t>
            </a:r>
          </a:p>
          <a:p>
            <a:r>
              <a:rPr lang="en-US" altLang="en-US" sz="2400" b="1" kern="0" dirty="0"/>
              <a:t>&lt;font color=blue&gt;Select Language:&lt;/font&gt;&lt;BR&gt;</a:t>
            </a:r>
          </a:p>
          <a:p>
            <a:r>
              <a:rPr lang="en-US" altLang="en-US" sz="2400" b="1" kern="0" dirty="0">
                <a:solidFill>
                  <a:srgbClr val="009900"/>
                </a:solidFill>
              </a:rPr>
              <a:t>Arabic:&lt;INPUT TYPE="</a:t>
            </a:r>
            <a:r>
              <a:rPr lang="en-US" altLang="en-US" sz="2400" b="1" kern="0" dirty="0" err="1">
                <a:solidFill>
                  <a:srgbClr val="009900"/>
                </a:solidFill>
              </a:rPr>
              <a:t>CheckBox</a:t>
            </a:r>
            <a:r>
              <a:rPr lang="en-US" altLang="en-US" sz="2400" b="1" kern="0" dirty="0">
                <a:solidFill>
                  <a:srgbClr val="009900"/>
                </a:solidFill>
              </a:rPr>
              <a:t>" Name="language"  CHECKED&gt;&lt;BR&gt; English:&lt;INPUT TYPE="</a:t>
            </a:r>
            <a:r>
              <a:rPr lang="en-US" altLang="en-US" sz="2400" b="1" kern="0" dirty="0" err="1">
                <a:solidFill>
                  <a:srgbClr val="009900"/>
                </a:solidFill>
              </a:rPr>
              <a:t>CheckBox</a:t>
            </a:r>
            <a:r>
              <a:rPr lang="en-US" altLang="en-US" sz="2400" b="1" kern="0" dirty="0">
                <a:solidFill>
                  <a:srgbClr val="009900"/>
                </a:solidFill>
              </a:rPr>
              <a:t>" Name="language"&gt;&lt;BR&gt;</a:t>
            </a:r>
          </a:p>
          <a:p>
            <a:r>
              <a:rPr lang="en-US" altLang="en-US" sz="2400" b="1" kern="0" dirty="0">
                <a:solidFill>
                  <a:srgbClr val="009900"/>
                </a:solidFill>
              </a:rPr>
              <a:t>French:&lt;INPUT TYPE="</a:t>
            </a:r>
            <a:r>
              <a:rPr lang="en-US" altLang="en-US" sz="2400" b="1" kern="0" dirty="0" err="1">
                <a:solidFill>
                  <a:srgbClr val="009900"/>
                </a:solidFill>
              </a:rPr>
              <a:t>CheckBox</a:t>
            </a:r>
            <a:r>
              <a:rPr lang="en-US" altLang="en-US" sz="2400" b="1" kern="0" dirty="0">
                <a:solidFill>
                  <a:srgbClr val="009900"/>
                </a:solidFill>
              </a:rPr>
              <a:t>" Name="language"&gt;</a:t>
            </a:r>
            <a:r>
              <a:rPr lang="en-US" altLang="en-US" sz="2400" b="1" kern="0" dirty="0"/>
              <a:t> </a:t>
            </a:r>
            <a:r>
              <a:rPr lang="en-US" altLang="en-US" sz="2400" b="1" kern="0" dirty="0">
                <a:solidFill>
                  <a:srgbClr val="FF0000"/>
                </a:solidFill>
              </a:rPr>
              <a:t>&lt;BR&gt;&lt;/FORM&gt; &lt;/BODY&gt;&lt;/HTML&gt;</a:t>
            </a:r>
          </a:p>
        </p:txBody>
      </p:sp>
      <p:pic>
        <p:nvPicPr>
          <p:cNvPr id="4" name="Google Shape;97;p2">
            <a:extLst>
              <a:ext uri="{FF2B5EF4-FFF2-40B4-BE49-F238E27FC236}">
                <a16:creationId xmlns:a16="http://schemas.microsoft.com/office/drawing/2014/main" id="{6C25A811-DB53-40AA-B089-76277DC87D2A}"/>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7512987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5B7D33-F66C-4E50-8B6B-3F18CDB1608E}" type="slidenum">
              <a:rPr lang="ar-SA" altLang="en-US" sz="1800" kern="0"/>
              <a:pPr/>
              <a:t>124</a:t>
            </a:fld>
            <a:endParaRPr lang="en-US" altLang="en-US" sz="1800" kern="0"/>
          </a:p>
        </p:txBody>
      </p:sp>
      <p:sp>
        <p:nvSpPr>
          <p:cNvPr id="145411" name="Rectangle 4"/>
          <p:cNvSpPr>
            <a:spLocks noGrp="1" noChangeArrowheads="1"/>
          </p:cNvSpPr>
          <p:nvPr>
            <p:ph type="title"/>
          </p:nvPr>
        </p:nvSpPr>
        <p:spPr>
          <a:xfrm>
            <a:off x="2568315" y="-348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Output</a:t>
            </a:r>
          </a:p>
        </p:txBody>
      </p:sp>
      <p:pic>
        <p:nvPicPr>
          <p:cNvPr id="145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042988"/>
            <a:ext cx="8001000" cy="581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oogle Shape;97;p2">
            <a:extLst>
              <a:ext uri="{FF2B5EF4-FFF2-40B4-BE49-F238E27FC236}">
                <a16:creationId xmlns:a16="http://schemas.microsoft.com/office/drawing/2014/main" id="{C6215030-C25F-4261-B71B-542D4073A331}"/>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0735102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D2D986-ACE5-4BC9-8937-DA7CDAE8078C}" type="slidenum">
              <a:rPr lang="ar-SA" altLang="en-US" sz="1800" kern="0"/>
              <a:pPr/>
              <a:t>125</a:t>
            </a:fld>
            <a:endParaRPr lang="en-US" altLang="en-US" sz="1800" kern="0"/>
          </a:p>
        </p:txBody>
      </p:sp>
      <p:sp>
        <p:nvSpPr>
          <p:cNvPr id="146435" name="Rectangle 3"/>
          <p:cNvSpPr>
            <a:spLocks noGrp="1" noChangeArrowheads="1"/>
          </p:cNvSpPr>
          <p:nvPr>
            <p:ph type="body" idx="1"/>
          </p:nvPr>
        </p:nvSpPr>
        <p:spPr>
          <a:xfrm>
            <a:off x="2209800" y="1142999"/>
            <a:ext cx="8436964" cy="5347741"/>
          </a:xfrm>
          <a:solidFill>
            <a:schemeClr val="accent1"/>
          </a:solidFill>
          <a:ln>
            <a:solidFill>
              <a:srgbClr val="333300"/>
            </a:solidFill>
            <a:miter lim="800000"/>
            <a:headEnd/>
            <a:tailEnd/>
          </a:ln>
        </p:spPr>
        <p:txBody>
          <a:bodyPr/>
          <a:lstStyle/>
          <a:p>
            <a:pPr eaLnBrk="1" hangingPunct="1">
              <a:lnSpc>
                <a:spcPct val="80000"/>
              </a:lnSpc>
              <a:buClr>
                <a:schemeClr val="accent2"/>
              </a:buClr>
              <a:buFont typeface="Wingdings" panose="05000000000000000000" pitchFamily="2" charset="2"/>
              <a:buChar char="§"/>
            </a:pPr>
            <a:r>
              <a:rPr lang="en-US" altLang="en-US" sz="2800" b="1" dirty="0">
                <a:solidFill>
                  <a:srgbClr val="0000FF"/>
                </a:solidFill>
              </a:rPr>
              <a:t>Radio Button</a:t>
            </a:r>
            <a:r>
              <a:rPr lang="en-US" altLang="en-US" sz="2800" b="1" dirty="0"/>
              <a:t>:</a:t>
            </a:r>
            <a:r>
              <a:rPr lang="en-US" altLang="en-US" sz="1600" dirty="0"/>
              <a:t> </a:t>
            </a:r>
            <a:r>
              <a:rPr lang="en-US" altLang="en-US" sz="2200" dirty="0"/>
              <a:t>Radio buttons allow the users to select</a:t>
            </a:r>
          </a:p>
          <a:p>
            <a:pPr eaLnBrk="1" hangingPunct="1">
              <a:lnSpc>
                <a:spcPct val="80000"/>
              </a:lnSpc>
              <a:buClr>
                <a:schemeClr val="accent2"/>
              </a:buClr>
              <a:buFont typeface="Wingdings" panose="05000000000000000000" pitchFamily="2" charset="2"/>
              <a:buNone/>
            </a:pPr>
            <a:r>
              <a:rPr lang="en-US" altLang="en-US" sz="2200" dirty="0"/>
              <a:t>only one option.</a:t>
            </a:r>
          </a:p>
          <a:p>
            <a:pPr eaLnBrk="1" hangingPunct="1">
              <a:lnSpc>
                <a:spcPct val="80000"/>
              </a:lnSpc>
              <a:buClr>
                <a:schemeClr val="accent2"/>
              </a:buClr>
              <a:buFont typeface="Wingdings" panose="05000000000000000000" pitchFamily="2" charset="2"/>
              <a:buNone/>
            </a:pPr>
            <a:r>
              <a:rPr lang="en-US" altLang="en-US" sz="2200" b="1" dirty="0">
                <a:solidFill>
                  <a:srgbClr val="FF0000"/>
                </a:solidFill>
              </a:rPr>
              <a:t>&lt;INPUT TYPE=“RADIO”&gt;</a:t>
            </a:r>
          </a:p>
          <a:p>
            <a:pPr eaLnBrk="1" hangingPunct="1">
              <a:lnSpc>
                <a:spcPct val="80000"/>
              </a:lnSpc>
              <a:buClr>
                <a:schemeClr val="accent2"/>
              </a:buClr>
              <a:buFont typeface="Wingdings" panose="05000000000000000000" pitchFamily="2" charset="2"/>
              <a:buNone/>
            </a:pPr>
            <a:r>
              <a:rPr lang="en-US" altLang="en-US" sz="2200" dirty="0"/>
              <a:t>Browser will display </a:t>
            </a:r>
          </a:p>
          <a:p>
            <a:pPr eaLnBrk="1" hangingPunct="1">
              <a:lnSpc>
                <a:spcPct val="80000"/>
              </a:lnSpc>
              <a:buClr>
                <a:schemeClr val="accent2"/>
              </a:buClr>
              <a:buFont typeface="Wingdings" panose="05000000000000000000" pitchFamily="2" charset="2"/>
              <a:buNone/>
            </a:pPr>
            <a:endParaRPr lang="en-US" altLang="en-US" sz="2200" dirty="0"/>
          </a:p>
          <a:p>
            <a:pPr eaLnBrk="1" hangingPunct="1">
              <a:lnSpc>
                <a:spcPct val="80000"/>
              </a:lnSpc>
              <a:buClr>
                <a:schemeClr val="accent2"/>
              </a:buClr>
              <a:buFont typeface="Wingdings" panose="05000000000000000000" pitchFamily="2" charset="2"/>
              <a:buNone/>
            </a:pPr>
            <a:r>
              <a:rPr lang="en-US" altLang="en-US" sz="2200" dirty="0"/>
              <a:t>Radio buttons have the following attributes:</a:t>
            </a:r>
          </a:p>
          <a:p>
            <a:pPr eaLnBrk="1" hangingPunct="1">
              <a:lnSpc>
                <a:spcPct val="80000"/>
              </a:lnSpc>
              <a:buClr>
                <a:schemeClr val="accent2"/>
              </a:buClr>
              <a:buFont typeface="Wingdings" panose="05000000000000000000" pitchFamily="2" charset="2"/>
              <a:buChar char="§"/>
            </a:pPr>
            <a:r>
              <a:rPr lang="en-US" altLang="en-US" sz="2200" b="1" dirty="0">
                <a:solidFill>
                  <a:srgbClr val="FF0000"/>
                </a:solidFill>
              </a:rPr>
              <a:t>TYPE:</a:t>
            </a:r>
            <a:r>
              <a:rPr lang="en-US" altLang="en-US" sz="2200" dirty="0"/>
              <a:t> radio.</a:t>
            </a:r>
          </a:p>
          <a:p>
            <a:pPr eaLnBrk="1" hangingPunct="1">
              <a:lnSpc>
                <a:spcPct val="80000"/>
              </a:lnSpc>
              <a:buClr>
                <a:schemeClr val="accent2"/>
              </a:buClr>
              <a:buFont typeface="Wingdings" panose="05000000000000000000" pitchFamily="2" charset="2"/>
              <a:buChar char="§"/>
            </a:pPr>
            <a:r>
              <a:rPr lang="en-US" altLang="en-US" sz="2200" b="1" dirty="0">
                <a:solidFill>
                  <a:srgbClr val="FF0000"/>
                </a:solidFill>
              </a:rPr>
              <a:t>CHECKED:</a:t>
            </a:r>
            <a:r>
              <a:rPr lang="en-US" altLang="en-US" sz="2200" dirty="0"/>
              <a:t> is blank or CHECKED as the initial </a:t>
            </a:r>
          </a:p>
          <a:p>
            <a:pPr eaLnBrk="1" hangingPunct="1">
              <a:lnSpc>
                <a:spcPct val="80000"/>
              </a:lnSpc>
              <a:buClr>
                <a:schemeClr val="accent2"/>
              </a:buClr>
              <a:buFont typeface="Wingdings" panose="05000000000000000000" pitchFamily="2" charset="2"/>
              <a:buNone/>
            </a:pPr>
            <a:r>
              <a:rPr lang="en-US" altLang="en-US" sz="2200" dirty="0"/>
              <a:t>                        status. Only one radio button can be </a:t>
            </a:r>
          </a:p>
          <a:p>
            <a:pPr eaLnBrk="1" hangingPunct="1">
              <a:lnSpc>
                <a:spcPct val="80000"/>
              </a:lnSpc>
              <a:buClr>
                <a:schemeClr val="accent2"/>
              </a:buClr>
              <a:buFont typeface="Wingdings" panose="05000000000000000000" pitchFamily="2" charset="2"/>
              <a:buNone/>
            </a:pPr>
            <a:r>
              <a:rPr lang="en-US" altLang="en-US" sz="2200" dirty="0"/>
              <a:t>                         checked</a:t>
            </a:r>
          </a:p>
          <a:p>
            <a:pPr eaLnBrk="1" hangingPunct="1">
              <a:lnSpc>
                <a:spcPct val="80000"/>
              </a:lnSpc>
              <a:buClr>
                <a:schemeClr val="accent2"/>
              </a:buClr>
              <a:buFont typeface="Wingdings" panose="05000000000000000000" pitchFamily="2" charset="2"/>
              <a:buChar char="§"/>
            </a:pPr>
            <a:r>
              <a:rPr lang="en-US" altLang="en-US" sz="2400" b="1" dirty="0">
                <a:solidFill>
                  <a:srgbClr val="FF0000"/>
                </a:solidFill>
              </a:rPr>
              <a:t>NAME:</a:t>
            </a:r>
            <a:r>
              <a:rPr lang="en-US" altLang="en-US" sz="2200" dirty="0"/>
              <a:t> is the name of the variable to be sent to the </a:t>
            </a:r>
          </a:p>
          <a:p>
            <a:pPr eaLnBrk="1" hangingPunct="1">
              <a:lnSpc>
                <a:spcPct val="80000"/>
              </a:lnSpc>
              <a:buClr>
                <a:schemeClr val="accent2"/>
              </a:buClr>
              <a:buFont typeface="Wingdings" panose="05000000000000000000" pitchFamily="2" charset="2"/>
              <a:buNone/>
            </a:pPr>
            <a:r>
              <a:rPr lang="en-US" altLang="en-US" sz="2200" dirty="0"/>
              <a:t>                 CGI application.</a:t>
            </a:r>
          </a:p>
          <a:p>
            <a:pPr eaLnBrk="1" hangingPunct="1">
              <a:lnSpc>
                <a:spcPct val="80000"/>
              </a:lnSpc>
              <a:buClr>
                <a:schemeClr val="accent2"/>
              </a:buClr>
              <a:buFont typeface="Wingdings" panose="05000000000000000000" pitchFamily="2" charset="2"/>
              <a:buChar char="§"/>
            </a:pPr>
            <a:r>
              <a:rPr lang="en-US" altLang="en-US" sz="2200" b="1" dirty="0">
                <a:solidFill>
                  <a:srgbClr val="FF0000"/>
                </a:solidFill>
              </a:rPr>
              <a:t>VALUE:</a:t>
            </a:r>
            <a:r>
              <a:rPr lang="en-US" altLang="en-US" sz="2200" dirty="0"/>
              <a:t> usually has a set value.</a:t>
            </a:r>
          </a:p>
          <a:p>
            <a:pPr eaLnBrk="1" hangingPunct="1">
              <a:lnSpc>
                <a:spcPct val="80000"/>
              </a:lnSpc>
              <a:buClr>
                <a:schemeClr val="accent2"/>
              </a:buClr>
              <a:buFont typeface="Wingdings" panose="05000000000000000000" pitchFamily="2" charset="2"/>
              <a:buNone/>
            </a:pPr>
            <a:endParaRPr lang="en-US" altLang="en-US" sz="2200" dirty="0"/>
          </a:p>
        </p:txBody>
      </p:sp>
      <p:graphicFrame>
        <p:nvGraphicFramePr>
          <p:cNvPr id="146436" name="Object 4"/>
          <p:cNvGraphicFramePr>
            <a:graphicFrameLocks noChangeAspect="1"/>
          </p:cNvGraphicFramePr>
          <p:nvPr/>
        </p:nvGraphicFramePr>
        <p:xfrm>
          <a:off x="5715000" y="2209801"/>
          <a:ext cx="609600" cy="576263"/>
        </p:xfrm>
        <a:graphic>
          <a:graphicData uri="http://schemas.openxmlformats.org/presentationml/2006/ole">
            <mc:AlternateContent xmlns:mc="http://schemas.openxmlformats.org/markup-compatibility/2006">
              <mc:Choice xmlns:v="urn:schemas-microsoft-com:vml" Requires="v">
                <p:oleObj spid="_x0000_s6193" name="Bitmap Image" r:id="rId3" imgW="181096" imgH="171338" progId="Paint.Picture">
                  <p:embed/>
                </p:oleObj>
              </mc:Choice>
              <mc:Fallback>
                <p:oleObj name="Bitmap Image" r:id="rId3" imgW="181096" imgH="171338" progId="Paint.Picture">
                  <p:embed/>
                  <p:pic>
                    <p:nvPicPr>
                      <p:cNvPr id="1464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209801"/>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7" name="Rectangle 6"/>
          <p:cNvSpPr>
            <a:spLocks noGrp="1" noChangeArrowheads="1"/>
          </p:cNvSpPr>
          <p:nvPr>
            <p:ph type="title"/>
          </p:nvPr>
        </p:nvSpPr>
        <p:spPr>
          <a:xfrm>
            <a:off x="2417164" y="136525"/>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5400" b="1">
                <a:solidFill>
                  <a:srgbClr val="FFFF00"/>
                </a:solidFill>
              </a:rPr>
              <a:t>Radio Button</a:t>
            </a:r>
          </a:p>
        </p:txBody>
      </p:sp>
      <p:pic>
        <p:nvPicPr>
          <p:cNvPr id="6" name="Google Shape;97;p2">
            <a:extLst>
              <a:ext uri="{FF2B5EF4-FFF2-40B4-BE49-F238E27FC236}">
                <a16:creationId xmlns:a16="http://schemas.microsoft.com/office/drawing/2014/main" id="{EC75A5A5-16B6-4D8C-B143-858222C80977}"/>
              </a:ext>
            </a:extLst>
          </p:cNvPr>
          <p:cNvPicPr preferRelativeResize="0"/>
          <p:nvPr/>
        </p:nvPicPr>
        <p:blipFill rotWithShape="1">
          <a:blip r:embed="rId5">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4368860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8E2ED9-078F-4B34-9D9F-A8B036B8A2B3}" type="slidenum">
              <a:rPr lang="ar-SA" altLang="en-US" sz="1800" kern="0"/>
              <a:pPr/>
              <a:t>126</a:t>
            </a:fld>
            <a:endParaRPr lang="en-US" altLang="en-US" sz="1800" kern="0"/>
          </a:p>
        </p:txBody>
      </p:sp>
      <p:sp>
        <p:nvSpPr>
          <p:cNvPr id="147459" name="Rectangle 10"/>
          <p:cNvSpPr>
            <a:spLocks noChangeArrowheads="1"/>
          </p:cNvSpPr>
          <p:nvPr/>
        </p:nvSpPr>
        <p:spPr bwMode="auto">
          <a:xfrm>
            <a:off x="614597" y="1094283"/>
            <a:ext cx="11227633" cy="526297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b="1" kern="0" dirty="0">
                <a:solidFill>
                  <a:srgbClr val="FF0000"/>
                </a:solidFill>
              </a:rPr>
              <a:t>&lt;HTML&gt; &lt;HEAD&gt;&lt;TITLE&gt;</a:t>
            </a:r>
            <a:r>
              <a:rPr lang="en-US" altLang="en-US" sz="2400" b="1" kern="0" dirty="0" err="1">
                <a:solidFill>
                  <a:srgbClr val="FF0000"/>
                </a:solidFill>
              </a:rPr>
              <a:t>CheckBoxType</a:t>
            </a:r>
            <a:r>
              <a:rPr lang="en-US" altLang="en-US" sz="2400" b="1" kern="0" dirty="0">
                <a:solidFill>
                  <a:srgbClr val="FF0000"/>
                </a:solidFill>
              </a:rPr>
              <a:t>&lt;/TITLE&gt; &lt;/HEAD&gt;</a:t>
            </a:r>
          </a:p>
          <a:p>
            <a:r>
              <a:rPr lang="en-US" altLang="en-US" sz="2400" b="1" kern="0" dirty="0">
                <a:solidFill>
                  <a:srgbClr val="FF0000"/>
                </a:solidFill>
              </a:rPr>
              <a:t>&lt;BODY&gt;</a:t>
            </a:r>
          </a:p>
          <a:p>
            <a:r>
              <a:rPr lang="en-US" altLang="en-US" sz="2400" b="1" kern="0" dirty="0"/>
              <a:t>&lt;h1&gt; &lt;font color=green&gt;Please check one of the following&lt;/font&gt;&lt;/h1&gt;</a:t>
            </a:r>
          </a:p>
          <a:p>
            <a:r>
              <a:rPr lang="en-US" altLang="en-US" sz="2400" b="1" kern="0" dirty="0">
                <a:solidFill>
                  <a:srgbClr val="0000CC"/>
                </a:solidFill>
              </a:rPr>
              <a:t>&lt;FORM name="fome3"  Action="</a:t>
            </a:r>
            <a:r>
              <a:rPr lang="en-US" altLang="en-US" sz="2400" b="1" kern="0" dirty="0" err="1">
                <a:solidFill>
                  <a:srgbClr val="0000CC"/>
                </a:solidFill>
              </a:rPr>
              <a:t>url</a:t>
            </a:r>
            <a:r>
              <a:rPr lang="en-US" altLang="en-US" sz="2400" b="1" kern="0" dirty="0">
                <a:solidFill>
                  <a:srgbClr val="0000CC"/>
                </a:solidFill>
              </a:rPr>
              <a:t>"  method="get"&gt;</a:t>
            </a:r>
          </a:p>
          <a:p>
            <a:r>
              <a:rPr lang="en-US" altLang="en-US" sz="2400" b="1" kern="0" dirty="0"/>
              <a:t>&lt;font color=red&gt; Select Country: &lt;/font&gt;&lt;BR&gt;</a:t>
            </a:r>
          </a:p>
          <a:p>
            <a:r>
              <a:rPr lang="en-US" altLang="en-US" sz="2400" b="1" kern="0" dirty="0" err="1">
                <a:solidFill>
                  <a:srgbClr val="FF0000"/>
                </a:solidFill>
              </a:rPr>
              <a:t>jordan</a:t>
            </a:r>
            <a:r>
              <a:rPr lang="en-US" altLang="en-US" sz="2400" b="1" kern="0" dirty="0">
                <a:solidFill>
                  <a:srgbClr val="FF0000"/>
                </a:solidFill>
              </a:rPr>
              <a:t>:&lt;INPUT TYPE= "RADIO"  Name="country"  CHECKED&gt;&lt;BR&gt;</a:t>
            </a:r>
          </a:p>
          <a:p>
            <a:r>
              <a:rPr lang="en-US" altLang="en-US" sz="2400" b="1" kern="0" dirty="0">
                <a:solidFill>
                  <a:srgbClr val="0000CC"/>
                </a:solidFill>
              </a:rPr>
              <a:t>Yemen&lt;INPUT TYPE="</a:t>
            </a:r>
            <a:r>
              <a:rPr lang="en-US" altLang="en-US" sz="2400" b="1" kern="0" dirty="0">
                <a:solidFill>
                  <a:srgbClr val="FF0000"/>
                </a:solidFill>
              </a:rPr>
              <a:t>RADIO</a:t>
            </a:r>
            <a:r>
              <a:rPr lang="en-US" altLang="en-US" sz="2400" b="1" kern="0" dirty="0"/>
              <a:t> </a:t>
            </a:r>
            <a:r>
              <a:rPr lang="en-US" altLang="en-US" sz="2400" b="1" kern="0" dirty="0">
                <a:solidFill>
                  <a:srgbClr val="0000CC"/>
                </a:solidFill>
              </a:rPr>
              <a:t>"  Name="country"&gt;&lt;BR&gt;</a:t>
            </a:r>
          </a:p>
          <a:p>
            <a:r>
              <a:rPr lang="en-US" altLang="en-US" sz="2400" b="1" kern="0" dirty="0">
                <a:solidFill>
                  <a:srgbClr val="0000CC"/>
                </a:solidFill>
              </a:rPr>
              <a:t>Qatar:&lt;INPUT TYPE="</a:t>
            </a:r>
            <a:r>
              <a:rPr lang="en-US" altLang="en-US" sz="2400" b="1" kern="0" dirty="0">
                <a:solidFill>
                  <a:srgbClr val="FF0000"/>
                </a:solidFill>
              </a:rPr>
              <a:t>RADIO</a:t>
            </a:r>
            <a:r>
              <a:rPr lang="en-US" altLang="en-US" sz="2400" b="1" kern="0" dirty="0">
                <a:solidFill>
                  <a:srgbClr val="0000CC"/>
                </a:solidFill>
              </a:rPr>
              <a:t>"  Name="country"&gt;&lt;BR&gt; &lt;BR&gt;</a:t>
            </a:r>
          </a:p>
          <a:p>
            <a:r>
              <a:rPr lang="en-US" altLang="en-US" sz="2400" b="1" kern="0" dirty="0"/>
              <a:t>&lt;font color=blue&gt;Select Language:&lt;/font&gt;&lt;BR&gt;</a:t>
            </a:r>
          </a:p>
          <a:p>
            <a:r>
              <a:rPr lang="en-US" altLang="en-US" sz="2400" b="1" kern="0" dirty="0">
                <a:solidFill>
                  <a:srgbClr val="009900"/>
                </a:solidFill>
              </a:rPr>
              <a:t>Arabic:&lt;INPUT TYPE="</a:t>
            </a:r>
            <a:r>
              <a:rPr lang="en-US" altLang="en-US" sz="2400" b="1" kern="0" dirty="0">
                <a:solidFill>
                  <a:srgbClr val="FF0000"/>
                </a:solidFill>
              </a:rPr>
              <a:t>RADIO</a:t>
            </a:r>
            <a:r>
              <a:rPr lang="en-US" altLang="en-US" sz="2400" b="1" kern="0" dirty="0">
                <a:solidFill>
                  <a:srgbClr val="009900"/>
                </a:solidFill>
              </a:rPr>
              <a:t>"  Name="language"  CHECKED&gt;&lt;BR&gt; English:&lt;INPUT TYPE=" </a:t>
            </a:r>
            <a:r>
              <a:rPr lang="en-US" altLang="en-US" sz="2400" b="1" kern="0" dirty="0">
                <a:solidFill>
                  <a:srgbClr val="FF0000"/>
                </a:solidFill>
              </a:rPr>
              <a:t>RADIO</a:t>
            </a:r>
            <a:r>
              <a:rPr lang="en-US" altLang="en-US" sz="2400" b="1" kern="0" dirty="0"/>
              <a:t> </a:t>
            </a:r>
            <a:r>
              <a:rPr lang="en-US" altLang="en-US" sz="2400" b="1" kern="0" dirty="0">
                <a:solidFill>
                  <a:srgbClr val="009900"/>
                </a:solidFill>
              </a:rPr>
              <a:t>" Name="language"&gt;&lt;BR&gt;</a:t>
            </a:r>
          </a:p>
          <a:p>
            <a:r>
              <a:rPr lang="en-US" altLang="en-US" sz="2400" b="1" kern="0" dirty="0">
                <a:solidFill>
                  <a:srgbClr val="009900"/>
                </a:solidFill>
              </a:rPr>
              <a:t>French:&lt;INPUT TYPE=" </a:t>
            </a:r>
            <a:r>
              <a:rPr lang="en-US" altLang="en-US" sz="2400" b="1" kern="0" dirty="0">
                <a:solidFill>
                  <a:srgbClr val="FF0000"/>
                </a:solidFill>
              </a:rPr>
              <a:t>RADIO</a:t>
            </a:r>
            <a:r>
              <a:rPr lang="en-US" altLang="en-US" sz="2400" b="1" kern="0" dirty="0"/>
              <a:t> </a:t>
            </a:r>
            <a:r>
              <a:rPr lang="en-US" altLang="en-US" sz="2400" b="1" kern="0" dirty="0">
                <a:solidFill>
                  <a:srgbClr val="009900"/>
                </a:solidFill>
              </a:rPr>
              <a:t>"  Name="language"&gt;</a:t>
            </a:r>
            <a:r>
              <a:rPr lang="en-US" altLang="en-US" sz="2400" b="1" kern="0" dirty="0"/>
              <a:t> </a:t>
            </a:r>
            <a:r>
              <a:rPr lang="en-US" altLang="en-US" sz="2400" b="1" kern="0" dirty="0">
                <a:solidFill>
                  <a:srgbClr val="FF0000"/>
                </a:solidFill>
              </a:rPr>
              <a:t>&lt;BR&gt;&lt;/FORM&gt; &lt;/BODY&gt;</a:t>
            </a:r>
          </a:p>
          <a:p>
            <a:r>
              <a:rPr lang="en-US" altLang="en-US" sz="2400" b="1" kern="0" dirty="0">
                <a:solidFill>
                  <a:srgbClr val="FF0000"/>
                </a:solidFill>
              </a:rPr>
              <a:t>&lt;/HTML&gt;</a:t>
            </a:r>
          </a:p>
        </p:txBody>
      </p:sp>
      <p:pic>
        <p:nvPicPr>
          <p:cNvPr id="4" name="Google Shape;97;p2">
            <a:extLst>
              <a:ext uri="{FF2B5EF4-FFF2-40B4-BE49-F238E27FC236}">
                <a16:creationId xmlns:a16="http://schemas.microsoft.com/office/drawing/2014/main" id="{2A89D4E9-20C4-43A8-9E6E-74FA745D09E0}"/>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4719596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9DCCAD-6C1E-48D6-B5BC-509A558E8C2D}" type="slidenum">
              <a:rPr lang="ar-SA" altLang="en-US" sz="1800" kern="0"/>
              <a:pPr/>
              <a:t>127</a:t>
            </a:fld>
            <a:endParaRPr lang="en-US" altLang="en-US" sz="1800" kern="0"/>
          </a:p>
        </p:txBody>
      </p:sp>
      <p:pic>
        <p:nvPicPr>
          <p:cNvPr id="148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34950"/>
            <a:ext cx="7391400" cy="660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A9881F36-2289-4A88-8B4B-D85704924C13}"/>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2855929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DBE708-9CC2-4F01-9D05-892776AFAC5F}" type="slidenum">
              <a:rPr lang="ar-SA" altLang="en-US" sz="1800" kern="0"/>
              <a:pPr/>
              <a:t>128</a:t>
            </a:fld>
            <a:endParaRPr lang="en-US" altLang="en-US" sz="1800" kern="0"/>
          </a:p>
        </p:txBody>
      </p:sp>
      <p:sp>
        <p:nvSpPr>
          <p:cNvPr id="149507" name="Rectangle 4"/>
          <p:cNvSpPr>
            <a:spLocks noChangeArrowheads="1"/>
          </p:cNvSpPr>
          <p:nvPr/>
        </p:nvSpPr>
        <p:spPr bwMode="auto">
          <a:xfrm>
            <a:off x="609600" y="789484"/>
            <a:ext cx="1121763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b="1" kern="0" dirty="0">
                <a:solidFill>
                  <a:srgbClr val="0000CC"/>
                </a:solidFill>
              </a:rPr>
              <a:t>&lt;HTML&gt;&lt;HEAD&gt;</a:t>
            </a:r>
          </a:p>
          <a:p>
            <a:r>
              <a:rPr lang="en-US" altLang="en-US" sz="2400" b="1" kern="0" dirty="0">
                <a:solidFill>
                  <a:srgbClr val="0000CC"/>
                </a:solidFill>
              </a:rPr>
              <a:t>&lt;TITLE&gt;</a:t>
            </a:r>
            <a:r>
              <a:rPr lang="en-US" altLang="en-US" sz="2400" b="1" kern="0" dirty="0" err="1">
                <a:solidFill>
                  <a:srgbClr val="0000CC"/>
                </a:solidFill>
              </a:rPr>
              <a:t>RADIOBox</a:t>
            </a:r>
            <a:r>
              <a:rPr lang="en-US" altLang="en-US" sz="2400" b="1" kern="0" dirty="0">
                <a:solidFill>
                  <a:srgbClr val="0000CC"/>
                </a:solidFill>
              </a:rPr>
              <a:t>&lt;/TITLE&gt; &lt;/HEAD&gt;</a:t>
            </a:r>
          </a:p>
          <a:p>
            <a:r>
              <a:rPr lang="en-US" altLang="en-US" sz="2400" b="1" kern="0" dirty="0">
                <a:solidFill>
                  <a:srgbClr val="0000CC"/>
                </a:solidFill>
              </a:rPr>
              <a:t>&lt;BODY&gt;</a:t>
            </a:r>
          </a:p>
          <a:p>
            <a:r>
              <a:rPr lang="en-US" altLang="en-US" sz="2400" b="1" kern="0" dirty="0">
                <a:solidFill>
                  <a:srgbClr val="FF0000"/>
                </a:solidFill>
              </a:rPr>
              <a:t>Form #1:</a:t>
            </a:r>
          </a:p>
          <a:p>
            <a:r>
              <a:rPr lang="en-US" altLang="en-US" sz="2400" b="1" kern="0" dirty="0"/>
              <a:t>&lt;FORM&gt;</a:t>
            </a:r>
          </a:p>
          <a:p>
            <a:r>
              <a:rPr lang="en-US" altLang="en-US" sz="2400" b="1" kern="0" dirty="0"/>
              <a:t>  &lt;INPUT TYPE="radio" NAME="choice" VALUE="one"&gt; Yes.</a:t>
            </a:r>
          </a:p>
          <a:p>
            <a:r>
              <a:rPr lang="en-US" altLang="en-US" sz="2400" b="1" kern="0" dirty="0"/>
              <a:t>   &lt;INPUT TYPE="radio" NAME="choice" VALUE="two"&gt; No.</a:t>
            </a:r>
          </a:p>
          <a:p>
            <a:r>
              <a:rPr lang="en-US" altLang="en-US" sz="2400" b="1" kern="0" dirty="0"/>
              <a:t>&lt;/FORM&gt;</a:t>
            </a:r>
          </a:p>
          <a:p>
            <a:r>
              <a:rPr lang="en-US" altLang="en-US" sz="2800" b="1" kern="0" dirty="0"/>
              <a:t>&lt;HR color=red size="10" &gt;</a:t>
            </a:r>
          </a:p>
          <a:p>
            <a:r>
              <a:rPr lang="en-US" altLang="en-US" sz="2400" b="1" kern="0" dirty="0">
                <a:solidFill>
                  <a:srgbClr val="FF0000"/>
                </a:solidFill>
              </a:rPr>
              <a:t>Form #2:</a:t>
            </a:r>
          </a:p>
          <a:p>
            <a:r>
              <a:rPr lang="en-US" altLang="en-US" sz="2400" b="1" kern="0" dirty="0"/>
              <a:t>&lt;FORM&gt;</a:t>
            </a:r>
          </a:p>
          <a:p>
            <a:r>
              <a:rPr lang="en-US" altLang="en-US" sz="2400" b="1" kern="0" dirty="0"/>
              <a:t>      &lt;INPUT TYPE="radio" NAME="choice" VALUE="three" CHECKED&gt; Yes.</a:t>
            </a:r>
          </a:p>
          <a:p>
            <a:r>
              <a:rPr lang="en-US" altLang="en-US" sz="2400" b="1" kern="0" dirty="0"/>
              <a:t>   &lt;INPUT TYPE="radio" NAME="choice" VALUE="four"&gt; No.</a:t>
            </a:r>
          </a:p>
          <a:p>
            <a:r>
              <a:rPr lang="en-US" altLang="en-US" sz="2400" b="1" kern="0" dirty="0"/>
              <a:t>&lt;/FORM&gt;</a:t>
            </a:r>
          </a:p>
          <a:p>
            <a:r>
              <a:rPr lang="en-US" altLang="en-US" sz="2400" b="1" kern="0" dirty="0"/>
              <a:t>&lt;/BODY&gt;&lt;/HTML&gt;</a:t>
            </a:r>
          </a:p>
        </p:txBody>
      </p:sp>
      <p:pic>
        <p:nvPicPr>
          <p:cNvPr id="4" name="Google Shape;97;p2">
            <a:extLst>
              <a:ext uri="{FF2B5EF4-FFF2-40B4-BE49-F238E27FC236}">
                <a16:creationId xmlns:a16="http://schemas.microsoft.com/office/drawing/2014/main" id="{32AD5729-8584-44C1-A60A-DEC7465FACD3}"/>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3850259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7F65A8-C0E0-4702-8D4E-E26DC259C7D9}" type="slidenum">
              <a:rPr lang="ar-SA" altLang="en-US" sz="1800" kern="0"/>
              <a:pPr/>
              <a:t>129</a:t>
            </a:fld>
            <a:endParaRPr lang="en-US" altLang="en-US" sz="1800" kern="0"/>
          </a:p>
        </p:txBody>
      </p:sp>
      <p:sp>
        <p:nvSpPr>
          <p:cNvPr id="150531" name="Rectangle 4"/>
          <p:cNvSpPr>
            <a:spLocks noGrp="1" noChangeArrowheads="1"/>
          </p:cNvSpPr>
          <p:nvPr>
            <p:ph type="title"/>
          </p:nvPr>
        </p:nvSpPr>
        <p:spPr>
          <a:xfrm>
            <a:off x="2448393" y="136525"/>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Output</a:t>
            </a:r>
          </a:p>
        </p:txBody>
      </p:sp>
      <p:pic>
        <p:nvPicPr>
          <p:cNvPr id="1505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52526"/>
            <a:ext cx="79248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oogle Shape;97;p2">
            <a:extLst>
              <a:ext uri="{FF2B5EF4-FFF2-40B4-BE49-F238E27FC236}">
                <a16:creationId xmlns:a16="http://schemas.microsoft.com/office/drawing/2014/main" id="{6E895961-772C-41D1-8E81-6761E4E8EE83}"/>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42796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RGB Colour  Model</a:t>
            </a:r>
            <a:endParaRPr lang="en-US" altLang="en-US" dirty="0"/>
          </a:p>
        </p:txBody>
      </p:sp>
      <p:pic>
        <p:nvPicPr>
          <p:cNvPr id="5" name="Picture 4" descr="rg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314" y="1178775"/>
            <a:ext cx="59753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oogle Shape;97;p2">
            <a:extLst>
              <a:ext uri="{FF2B5EF4-FFF2-40B4-BE49-F238E27FC236}">
                <a16:creationId xmlns:a16="http://schemas.microsoft.com/office/drawing/2014/main" id="{D7FADA85-5A1B-45C6-AF03-40F7D5435469}"/>
              </a:ext>
            </a:extLst>
          </p:cNvPr>
          <p:cNvPicPr preferRelativeResize="0"/>
          <p:nvPr/>
        </p:nvPicPr>
        <p:blipFill rotWithShape="1">
          <a:blip r:embed="rId4">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76490044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43F85C6-FB66-4131-BD82-A6F3D625EE92}" type="slidenum">
              <a:rPr lang="ar-SA" altLang="en-US" sz="1800" kern="0"/>
              <a:pPr/>
              <a:t>130</a:t>
            </a:fld>
            <a:endParaRPr lang="en-US" altLang="en-US" sz="1800" kern="0"/>
          </a:p>
        </p:txBody>
      </p:sp>
      <p:sp>
        <p:nvSpPr>
          <p:cNvPr id="151555" name="Rectangle 3"/>
          <p:cNvSpPr>
            <a:spLocks noGrp="1" noChangeArrowheads="1"/>
          </p:cNvSpPr>
          <p:nvPr>
            <p:ph type="body" idx="1"/>
          </p:nvPr>
        </p:nvSpPr>
        <p:spPr>
          <a:xfrm>
            <a:off x="2209800" y="1371600"/>
            <a:ext cx="8792980" cy="4648200"/>
          </a:xfrm>
          <a:solidFill>
            <a:schemeClr val="accent1"/>
          </a:solidFill>
          <a:ln>
            <a:solidFill>
              <a:srgbClr val="333300"/>
            </a:solidFill>
            <a:miter lim="800000"/>
            <a:headEnd/>
            <a:tailEnd/>
          </a:ln>
        </p:spPr>
        <p:txBody>
          <a:bodyPr/>
          <a:lstStyle/>
          <a:p>
            <a:pPr eaLnBrk="1" hangingPunct="1">
              <a:lnSpc>
                <a:spcPct val="90000"/>
              </a:lnSpc>
              <a:buClr>
                <a:schemeClr val="accent2"/>
              </a:buClr>
              <a:buFont typeface="Wingdings" panose="05000000000000000000" pitchFamily="2" charset="2"/>
              <a:buChar char="§"/>
            </a:pPr>
            <a:r>
              <a:rPr lang="en-US" altLang="en-US" sz="2800" b="1" dirty="0">
                <a:solidFill>
                  <a:srgbClr val="0000FF"/>
                </a:solidFill>
              </a:rPr>
              <a:t>Push Button:</a:t>
            </a:r>
            <a:r>
              <a:rPr lang="en-US" altLang="en-US" sz="2400" dirty="0"/>
              <a:t> This element would be used with</a:t>
            </a:r>
          </a:p>
          <a:p>
            <a:pPr eaLnBrk="1" hangingPunct="1">
              <a:lnSpc>
                <a:spcPct val="90000"/>
              </a:lnSpc>
              <a:buClr>
                <a:schemeClr val="accent2"/>
              </a:buClr>
              <a:buFont typeface="Wingdings" panose="05000000000000000000" pitchFamily="2" charset="2"/>
              <a:buNone/>
            </a:pPr>
            <a:r>
              <a:rPr lang="en-US" altLang="en-US" sz="2400" dirty="0"/>
              <a:t>JavaScript to cause an action to take place.</a:t>
            </a:r>
          </a:p>
          <a:p>
            <a:pPr eaLnBrk="1" hangingPunct="1">
              <a:lnSpc>
                <a:spcPct val="90000"/>
              </a:lnSpc>
              <a:buClr>
                <a:schemeClr val="accent2"/>
              </a:buClr>
              <a:buFont typeface="Wingdings" panose="05000000000000000000" pitchFamily="2" charset="2"/>
              <a:buNone/>
            </a:pPr>
            <a:r>
              <a:rPr lang="en-US" altLang="en-US" sz="2400" b="1" dirty="0">
                <a:solidFill>
                  <a:srgbClr val="FF0000"/>
                </a:solidFill>
              </a:rPr>
              <a:t>&lt;INPUT TYPE=“BUTTON”&gt;</a:t>
            </a:r>
          </a:p>
          <a:p>
            <a:pPr eaLnBrk="1" hangingPunct="1">
              <a:lnSpc>
                <a:spcPct val="90000"/>
              </a:lnSpc>
              <a:buClr>
                <a:schemeClr val="accent2"/>
              </a:buClr>
              <a:buFont typeface="Wingdings" panose="05000000000000000000" pitchFamily="2" charset="2"/>
              <a:buNone/>
            </a:pPr>
            <a:r>
              <a:rPr lang="en-US" altLang="en-US" sz="2400" dirty="0"/>
              <a:t>Browser will display </a:t>
            </a:r>
          </a:p>
          <a:p>
            <a:pPr eaLnBrk="1" hangingPunct="1">
              <a:lnSpc>
                <a:spcPct val="90000"/>
              </a:lnSpc>
              <a:buClr>
                <a:schemeClr val="accent2"/>
              </a:buClr>
              <a:buFont typeface="Wingdings" panose="05000000000000000000" pitchFamily="2" charset="2"/>
              <a:buNone/>
            </a:pPr>
            <a:endParaRPr lang="en-US" altLang="en-US" sz="2400" dirty="0"/>
          </a:p>
          <a:p>
            <a:pPr eaLnBrk="1" hangingPunct="1">
              <a:lnSpc>
                <a:spcPct val="90000"/>
              </a:lnSpc>
              <a:buClr>
                <a:schemeClr val="accent2"/>
              </a:buClr>
              <a:buFont typeface="Wingdings" panose="05000000000000000000" pitchFamily="2" charset="2"/>
              <a:buNone/>
            </a:pPr>
            <a:r>
              <a:rPr lang="en-US" altLang="en-US" sz="2400" dirty="0"/>
              <a:t>Push Button has the following attributes:</a:t>
            </a:r>
          </a:p>
          <a:p>
            <a:pPr eaLnBrk="1" hangingPunct="1">
              <a:lnSpc>
                <a:spcPct val="90000"/>
              </a:lnSpc>
              <a:buClr>
                <a:schemeClr val="accent2"/>
              </a:buClr>
              <a:buFont typeface="Wingdings" panose="05000000000000000000" pitchFamily="2" charset="2"/>
              <a:buChar char="§"/>
            </a:pPr>
            <a:r>
              <a:rPr lang="en-US" altLang="en-US" sz="2400" b="1" dirty="0">
                <a:solidFill>
                  <a:srgbClr val="FF0000"/>
                </a:solidFill>
              </a:rPr>
              <a:t>TYPE:</a:t>
            </a:r>
            <a:r>
              <a:rPr lang="en-US" altLang="en-US" sz="2400" dirty="0"/>
              <a:t> button.</a:t>
            </a:r>
          </a:p>
          <a:p>
            <a:pPr eaLnBrk="1" hangingPunct="1">
              <a:lnSpc>
                <a:spcPct val="90000"/>
              </a:lnSpc>
              <a:buClr>
                <a:schemeClr val="accent2"/>
              </a:buClr>
              <a:buFont typeface="Wingdings" panose="05000000000000000000" pitchFamily="2" charset="2"/>
              <a:buChar char="§"/>
            </a:pPr>
            <a:r>
              <a:rPr lang="en-US" altLang="en-US" sz="2400" b="1" dirty="0">
                <a:solidFill>
                  <a:srgbClr val="FF0000"/>
                </a:solidFill>
              </a:rPr>
              <a:t>NAME:</a:t>
            </a:r>
            <a:r>
              <a:rPr lang="en-US" altLang="en-US" sz="2400" dirty="0"/>
              <a:t> is the name of the button to be used</a:t>
            </a:r>
          </a:p>
          <a:p>
            <a:pPr eaLnBrk="1" hangingPunct="1">
              <a:lnSpc>
                <a:spcPct val="90000"/>
              </a:lnSpc>
              <a:buClr>
                <a:schemeClr val="accent2"/>
              </a:buClr>
              <a:buFont typeface="Wingdings" panose="05000000000000000000" pitchFamily="2" charset="2"/>
              <a:buNone/>
            </a:pPr>
            <a:r>
              <a:rPr lang="en-US" altLang="en-US" sz="2400" dirty="0"/>
              <a:t>in scripting. </a:t>
            </a:r>
          </a:p>
          <a:p>
            <a:pPr eaLnBrk="1" hangingPunct="1">
              <a:lnSpc>
                <a:spcPct val="90000"/>
              </a:lnSpc>
              <a:buClr>
                <a:schemeClr val="accent2"/>
              </a:buClr>
              <a:buFont typeface="Wingdings" panose="05000000000000000000" pitchFamily="2" charset="2"/>
              <a:buChar char="§"/>
            </a:pPr>
            <a:r>
              <a:rPr lang="en-US" altLang="en-US" sz="2400" b="1" dirty="0">
                <a:solidFill>
                  <a:srgbClr val="FF0000"/>
                </a:solidFill>
              </a:rPr>
              <a:t>VALUE:</a:t>
            </a:r>
            <a:r>
              <a:rPr lang="en-US" altLang="en-US" sz="2400" dirty="0"/>
              <a:t> determines the text label on the button.</a:t>
            </a:r>
          </a:p>
        </p:txBody>
      </p:sp>
      <p:graphicFrame>
        <p:nvGraphicFramePr>
          <p:cNvPr id="151556" name="Object 4"/>
          <p:cNvGraphicFramePr>
            <a:graphicFrameLocks noChangeAspect="1"/>
          </p:cNvGraphicFramePr>
          <p:nvPr/>
        </p:nvGraphicFramePr>
        <p:xfrm>
          <a:off x="5257800" y="2819401"/>
          <a:ext cx="1581150" cy="481013"/>
        </p:xfrm>
        <a:graphic>
          <a:graphicData uri="http://schemas.openxmlformats.org/presentationml/2006/ole">
            <mc:AlternateContent xmlns:mc="http://schemas.openxmlformats.org/markup-compatibility/2006">
              <mc:Choice xmlns:v="urn:schemas-microsoft-com:vml" Requires="v">
                <p:oleObj spid="_x0000_s7217" name="Bitmap Image" r:id="rId3" imgW="876190" imgH="266737" progId="Paint.Picture">
                  <p:embed/>
                </p:oleObj>
              </mc:Choice>
              <mc:Fallback>
                <p:oleObj name="Bitmap Image" r:id="rId3" imgW="876190" imgH="266737" progId="Paint.Picture">
                  <p:embed/>
                  <p:pic>
                    <p:nvPicPr>
                      <p:cNvPr id="1515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819401"/>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57" name="Rectangle 6"/>
          <p:cNvSpPr>
            <a:spLocks noGrp="1" noChangeArrowheads="1"/>
          </p:cNvSpPr>
          <p:nvPr>
            <p:ph type="title"/>
          </p:nvPr>
        </p:nvSpPr>
        <p:spPr>
          <a:xfrm>
            <a:off x="2610111" y="76200"/>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Push Button</a:t>
            </a:r>
          </a:p>
        </p:txBody>
      </p:sp>
      <p:pic>
        <p:nvPicPr>
          <p:cNvPr id="6" name="Google Shape;97;p2">
            <a:extLst>
              <a:ext uri="{FF2B5EF4-FFF2-40B4-BE49-F238E27FC236}">
                <a16:creationId xmlns:a16="http://schemas.microsoft.com/office/drawing/2014/main" id="{3B54A8A3-859C-44FB-AB36-8C37CD0529CD}"/>
              </a:ext>
            </a:extLst>
          </p:cNvPr>
          <p:cNvPicPr preferRelativeResize="0"/>
          <p:nvPr/>
        </p:nvPicPr>
        <p:blipFill rotWithShape="1">
          <a:blip r:embed="rId5">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3183785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E79AF4-19DA-4928-AFE2-03EB3CEF2F04}" type="slidenum">
              <a:rPr lang="ar-SA" altLang="en-US" sz="1800" kern="0"/>
              <a:pPr/>
              <a:t>131</a:t>
            </a:fld>
            <a:endParaRPr lang="en-US" altLang="en-US" sz="1800" kern="0"/>
          </a:p>
        </p:txBody>
      </p:sp>
      <p:sp>
        <p:nvSpPr>
          <p:cNvPr id="152579" name="Rectangle 3"/>
          <p:cNvSpPr>
            <a:spLocks noGrp="1" noChangeArrowheads="1"/>
          </p:cNvSpPr>
          <p:nvPr>
            <p:ph type="body" idx="1"/>
          </p:nvPr>
        </p:nvSpPr>
        <p:spPr>
          <a:xfrm>
            <a:off x="1703882" y="838200"/>
            <a:ext cx="9878518" cy="5943600"/>
          </a:xfrm>
          <a:solidFill>
            <a:schemeClr val="accent1"/>
          </a:solidFill>
        </p:spPr>
        <p:txBody>
          <a:bodyPr/>
          <a:lstStyle/>
          <a:p>
            <a:pPr eaLnBrk="1" hangingPunct="1">
              <a:lnSpc>
                <a:spcPct val="90000"/>
              </a:lnSpc>
              <a:buFontTx/>
              <a:buNone/>
            </a:pPr>
            <a:r>
              <a:rPr lang="en-US" altLang="en-US" sz="2600" b="1" dirty="0">
                <a:solidFill>
                  <a:srgbClr val="FF0000"/>
                </a:solidFill>
              </a:rPr>
              <a:t>&lt;DIV align=center&gt;&lt;BR&gt;&lt;BR&gt;</a:t>
            </a:r>
          </a:p>
          <a:p>
            <a:pPr eaLnBrk="1" hangingPunct="1">
              <a:lnSpc>
                <a:spcPct val="90000"/>
              </a:lnSpc>
              <a:buFontTx/>
              <a:buNone/>
            </a:pPr>
            <a:r>
              <a:rPr lang="en-US" altLang="en-US" sz="2600" b="1" dirty="0">
                <a:solidFill>
                  <a:srgbClr val="009900"/>
                </a:solidFill>
              </a:rPr>
              <a:t>&lt;FORM&gt;</a:t>
            </a:r>
          </a:p>
          <a:p>
            <a:pPr eaLnBrk="1" hangingPunct="1">
              <a:lnSpc>
                <a:spcPct val="90000"/>
              </a:lnSpc>
              <a:buFontTx/>
              <a:buNone/>
            </a:pPr>
            <a:r>
              <a:rPr lang="en-US" altLang="en-US" sz="2600" b="1" dirty="0">
                <a:solidFill>
                  <a:srgbClr val="0000CC"/>
                </a:solidFill>
              </a:rPr>
              <a:t>&lt;FONT Color=red&gt;</a:t>
            </a:r>
          </a:p>
          <a:p>
            <a:pPr eaLnBrk="1" hangingPunct="1">
              <a:lnSpc>
                <a:spcPct val="90000"/>
              </a:lnSpc>
              <a:buFontTx/>
              <a:buNone/>
            </a:pPr>
            <a:r>
              <a:rPr lang="en-US" altLang="en-US" sz="2600" b="1" dirty="0">
                <a:solidFill>
                  <a:srgbClr val="0000CC"/>
                </a:solidFill>
              </a:rPr>
              <a:t>&lt;h1&gt;Press Here to see a baby crying:&lt;BR&gt;</a:t>
            </a:r>
          </a:p>
          <a:p>
            <a:pPr eaLnBrk="1" hangingPunct="1">
              <a:lnSpc>
                <a:spcPct val="90000"/>
              </a:lnSpc>
              <a:buFontTx/>
              <a:buNone/>
            </a:pPr>
            <a:r>
              <a:rPr lang="en-US" altLang="en-US" sz="2600" b="1" dirty="0">
                <a:solidFill>
                  <a:srgbClr val="0000CC"/>
                </a:solidFill>
              </a:rPr>
              <a:t>&lt;INPUT TYPE="button" VALUE="</a:t>
            </a:r>
            <a:r>
              <a:rPr lang="en-US" altLang="en-US" sz="2600" b="1" dirty="0" err="1">
                <a:solidFill>
                  <a:srgbClr val="0000CC"/>
                </a:solidFill>
              </a:rPr>
              <a:t>PressMe</a:t>
            </a:r>
            <a:r>
              <a:rPr lang="en-US" altLang="en-US" sz="2600" b="1" dirty="0">
                <a:solidFill>
                  <a:srgbClr val="0000CC"/>
                </a:solidFill>
              </a:rPr>
              <a:t>"&gt;&lt;BR&gt;&lt;BR&gt;</a:t>
            </a:r>
          </a:p>
          <a:p>
            <a:pPr eaLnBrk="1" hangingPunct="1">
              <a:lnSpc>
                <a:spcPct val="90000"/>
              </a:lnSpc>
              <a:buFontTx/>
              <a:buNone/>
            </a:pPr>
            <a:r>
              <a:rPr lang="en-US" altLang="en-US" sz="2600" b="1" dirty="0">
                <a:solidFill>
                  <a:srgbClr val="FF0000"/>
                </a:solidFill>
              </a:rPr>
              <a:t>&lt;FONT Color=blue&gt;</a:t>
            </a:r>
          </a:p>
          <a:p>
            <a:pPr eaLnBrk="1" hangingPunct="1">
              <a:lnSpc>
                <a:spcPct val="90000"/>
              </a:lnSpc>
              <a:buFontTx/>
              <a:buNone/>
            </a:pPr>
            <a:r>
              <a:rPr lang="en-US" altLang="en-US" sz="2600" b="1" dirty="0">
                <a:solidFill>
                  <a:srgbClr val="FF0000"/>
                </a:solidFill>
              </a:rPr>
              <a:t>Click Here to see a baby shouting:&lt;BR&gt;</a:t>
            </a:r>
          </a:p>
          <a:p>
            <a:pPr eaLnBrk="1" hangingPunct="1">
              <a:lnSpc>
                <a:spcPct val="90000"/>
              </a:lnSpc>
              <a:buFontTx/>
              <a:buNone/>
            </a:pPr>
            <a:r>
              <a:rPr lang="en-US" altLang="en-US" sz="2600" b="1" dirty="0">
                <a:solidFill>
                  <a:srgbClr val="FF0000"/>
                </a:solidFill>
              </a:rPr>
              <a:t>&lt;INPUT TYPE="button" VALUE="</a:t>
            </a:r>
            <a:r>
              <a:rPr lang="en-US" altLang="en-US" sz="2600" b="1" dirty="0" err="1">
                <a:solidFill>
                  <a:srgbClr val="FF0000"/>
                </a:solidFill>
              </a:rPr>
              <a:t>ClickMe</a:t>
            </a:r>
            <a:r>
              <a:rPr lang="en-US" altLang="en-US" sz="2600" b="1" dirty="0">
                <a:solidFill>
                  <a:srgbClr val="FF0000"/>
                </a:solidFill>
              </a:rPr>
              <a:t>" &gt; &lt;BR&gt;&lt;BR&gt;</a:t>
            </a:r>
          </a:p>
          <a:p>
            <a:pPr eaLnBrk="1" hangingPunct="1">
              <a:lnSpc>
                <a:spcPct val="90000"/>
              </a:lnSpc>
              <a:buFontTx/>
              <a:buNone/>
            </a:pPr>
            <a:r>
              <a:rPr lang="en-US" altLang="en-US" sz="2600" b="1" dirty="0"/>
              <a:t>&lt;FONT Color=green&gt;</a:t>
            </a:r>
          </a:p>
          <a:p>
            <a:pPr eaLnBrk="1" hangingPunct="1">
              <a:lnSpc>
                <a:spcPct val="90000"/>
              </a:lnSpc>
              <a:buFontTx/>
              <a:buNone/>
            </a:pPr>
            <a:r>
              <a:rPr lang="en-US" altLang="en-US" sz="2600" b="1" dirty="0"/>
              <a:t>Hit Here to see a baby eating:&lt;BR&gt;</a:t>
            </a:r>
          </a:p>
          <a:p>
            <a:pPr eaLnBrk="1" hangingPunct="1">
              <a:lnSpc>
                <a:spcPct val="90000"/>
              </a:lnSpc>
              <a:buFontTx/>
              <a:buNone/>
            </a:pPr>
            <a:r>
              <a:rPr lang="en-US" altLang="en-US" sz="2600" b="1" dirty="0"/>
              <a:t>&lt;INPUT TYPE="button" VALUE="</a:t>
            </a:r>
            <a:r>
              <a:rPr lang="en-US" altLang="en-US" sz="2600" b="1" dirty="0" err="1"/>
              <a:t>HitME</a:t>
            </a:r>
            <a:r>
              <a:rPr lang="en-US" altLang="en-US" sz="2600" b="1" dirty="0"/>
              <a:t>" &gt; &lt;BR&gt;&lt;BR&gt;</a:t>
            </a:r>
          </a:p>
          <a:p>
            <a:pPr eaLnBrk="1" hangingPunct="1">
              <a:lnSpc>
                <a:spcPct val="90000"/>
              </a:lnSpc>
              <a:buFontTx/>
              <a:buNone/>
            </a:pPr>
            <a:r>
              <a:rPr lang="en-US" altLang="en-US" sz="2600" b="1" dirty="0"/>
              <a:t>&lt;FONT Color=yellow&gt;</a:t>
            </a:r>
          </a:p>
          <a:p>
            <a:pPr eaLnBrk="1" hangingPunct="1">
              <a:lnSpc>
                <a:spcPct val="90000"/>
              </a:lnSpc>
              <a:buFontTx/>
              <a:buNone/>
            </a:pPr>
            <a:r>
              <a:rPr lang="en-US" altLang="en-US" sz="2600" b="1" dirty="0">
                <a:solidFill>
                  <a:srgbClr val="FF0000"/>
                </a:solidFill>
              </a:rPr>
              <a:t>&lt;/FORM&gt;&lt;/DIV&gt;</a:t>
            </a:r>
          </a:p>
        </p:txBody>
      </p:sp>
      <p:pic>
        <p:nvPicPr>
          <p:cNvPr id="4" name="Google Shape;97;p2">
            <a:extLst>
              <a:ext uri="{FF2B5EF4-FFF2-40B4-BE49-F238E27FC236}">
                <a16:creationId xmlns:a16="http://schemas.microsoft.com/office/drawing/2014/main" id="{8CCFA7BD-E94E-45B2-BCD4-576632EB4FBE}"/>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7317882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08B9C9-2EEE-4FBF-BF9A-6724CEB23BFD}" type="slidenum">
              <a:rPr lang="ar-SA" altLang="en-US" sz="1800" kern="0"/>
              <a:pPr/>
              <a:t>132</a:t>
            </a:fld>
            <a:endParaRPr lang="en-US" altLang="en-US" sz="1800" kern="0"/>
          </a:p>
        </p:txBody>
      </p:sp>
      <p:pic>
        <p:nvPicPr>
          <p:cNvPr id="1536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866" y="458788"/>
            <a:ext cx="8001000" cy="626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FD71EBF2-0347-400F-B45E-2A8A479E6A30}"/>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5465696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B3DC83-EBD8-4BF3-A46C-2736108F0302}" type="slidenum">
              <a:rPr lang="ar-SA" altLang="en-US" sz="1800" kern="0"/>
              <a:pPr/>
              <a:t>133</a:t>
            </a:fld>
            <a:endParaRPr lang="en-US" altLang="en-US" sz="1800" kern="0"/>
          </a:p>
        </p:txBody>
      </p:sp>
      <p:sp>
        <p:nvSpPr>
          <p:cNvPr id="154627" name="Rectangle 3"/>
          <p:cNvSpPr>
            <a:spLocks noGrp="1" noChangeArrowheads="1"/>
          </p:cNvSpPr>
          <p:nvPr>
            <p:ph type="body" idx="1"/>
          </p:nvPr>
        </p:nvSpPr>
        <p:spPr>
          <a:xfrm>
            <a:off x="2209800" y="1371599"/>
            <a:ext cx="8733020" cy="5119141"/>
          </a:xfrm>
          <a:solidFill>
            <a:schemeClr val="accent1"/>
          </a:solidFill>
          <a:ln>
            <a:solidFill>
              <a:srgbClr val="333300"/>
            </a:solidFill>
            <a:miter lim="800000"/>
            <a:headEnd/>
            <a:tailEnd/>
          </a:ln>
        </p:spPr>
        <p:txBody>
          <a:bodyPr/>
          <a:lstStyle/>
          <a:p>
            <a:pPr eaLnBrk="1" hangingPunct="1">
              <a:lnSpc>
                <a:spcPct val="90000"/>
              </a:lnSpc>
              <a:buClr>
                <a:schemeClr val="accent2"/>
              </a:buClr>
              <a:buFont typeface="Wingdings" panose="05000000000000000000" pitchFamily="2" charset="2"/>
              <a:buChar char="§"/>
            </a:pPr>
            <a:r>
              <a:rPr lang="en-US" altLang="en-US" sz="2800" b="1" dirty="0">
                <a:solidFill>
                  <a:srgbClr val="0000FF"/>
                </a:solidFill>
              </a:rPr>
              <a:t>Submit:</a:t>
            </a:r>
            <a:r>
              <a:rPr lang="en-US" altLang="en-US" sz="2400" dirty="0"/>
              <a:t> Every set of Form tags requires a Submit button. This is the element causes the browser to send the names and values of the other elements to the CGI Application specified by the ACTION attribute of the FORM element.</a:t>
            </a:r>
          </a:p>
          <a:p>
            <a:pPr eaLnBrk="1" hangingPunct="1">
              <a:lnSpc>
                <a:spcPct val="90000"/>
              </a:lnSpc>
              <a:buClr>
                <a:schemeClr val="accent2"/>
              </a:buClr>
              <a:buFont typeface="Wingdings" panose="05000000000000000000" pitchFamily="2" charset="2"/>
              <a:buNone/>
            </a:pPr>
            <a:r>
              <a:rPr lang="en-US" altLang="en-US" sz="2400" b="1" dirty="0">
                <a:solidFill>
                  <a:srgbClr val="FF0000"/>
                </a:solidFill>
              </a:rPr>
              <a:t>&lt;INPUT TYPE=“SUBMIT”&gt;</a:t>
            </a:r>
          </a:p>
          <a:p>
            <a:pPr eaLnBrk="1" hangingPunct="1">
              <a:lnSpc>
                <a:spcPct val="90000"/>
              </a:lnSpc>
              <a:buClr>
                <a:schemeClr val="accent2"/>
              </a:buClr>
              <a:buFont typeface="Wingdings" panose="05000000000000000000" pitchFamily="2" charset="2"/>
              <a:buNone/>
            </a:pPr>
            <a:r>
              <a:rPr lang="en-US" altLang="en-US" sz="2400" dirty="0"/>
              <a:t>The browser will display</a:t>
            </a:r>
          </a:p>
          <a:p>
            <a:pPr eaLnBrk="1" hangingPunct="1">
              <a:lnSpc>
                <a:spcPct val="90000"/>
              </a:lnSpc>
              <a:buClr>
                <a:schemeClr val="accent2"/>
              </a:buClr>
              <a:buFont typeface="Wingdings" panose="05000000000000000000" pitchFamily="2" charset="2"/>
              <a:buNone/>
            </a:pPr>
            <a:r>
              <a:rPr lang="en-US" altLang="en-US" sz="2400" dirty="0"/>
              <a:t> Submit has the following attributes:</a:t>
            </a:r>
          </a:p>
          <a:p>
            <a:pPr eaLnBrk="1" hangingPunct="1">
              <a:lnSpc>
                <a:spcPct val="90000"/>
              </a:lnSpc>
              <a:buClr>
                <a:schemeClr val="accent2"/>
              </a:buClr>
              <a:buFont typeface="Wingdings" panose="05000000000000000000" pitchFamily="2" charset="2"/>
              <a:buChar char="§"/>
            </a:pPr>
            <a:r>
              <a:rPr lang="en-US" altLang="en-US" sz="2400" b="1" dirty="0">
                <a:solidFill>
                  <a:srgbClr val="FF0000"/>
                </a:solidFill>
              </a:rPr>
              <a:t>TYPE:</a:t>
            </a:r>
            <a:r>
              <a:rPr lang="en-US" altLang="en-US" sz="2400" dirty="0"/>
              <a:t> submit.</a:t>
            </a:r>
          </a:p>
          <a:p>
            <a:pPr eaLnBrk="1" hangingPunct="1">
              <a:lnSpc>
                <a:spcPct val="90000"/>
              </a:lnSpc>
              <a:buClr>
                <a:schemeClr val="accent2"/>
              </a:buClr>
              <a:buFont typeface="Wingdings" panose="05000000000000000000" pitchFamily="2" charset="2"/>
              <a:buChar char="§"/>
            </a:pPr>
            <a:r>
              <a:rPr lang="en-US" altLang="en-US" sz="2400" b="1" dirty="0">
                <a:solidFill>
                  <a:srgbClr val="FF0000"/>
                </a:solidFill>
              </a:rPr>
              <a:t>NAME</a:t>
            </a:r>
            <a:r>
              <a:rPr lang="en-US" altLang="en-US" sz="2400" b="1" dirty="0"/>
              <a:t>:</a:t>
            </a:r>
            <a:r>
              <a:rPr lang="en-US" altLang="en-US" sz="2400" dirty="0"/>
              <a:t> value used by the CGI script for processing.</a:t>
            </a:r>
          </a:p>
          <a:p>
            <a:pPr eaLnBrk="1" hangingPunct="1">
              <a:lnSpc>
                <a:spcPct val="90000"/>
              </a:lnSpc>
              <a:buClr>
                <a:schemeClr val="accent2"/>
              </a:buClr>
              <a:buFont typeface="Wingdings" panose="05000000000000000000" pitchFamily="2" charset="2"/>
              <a:buChar char="§"/>
            </a:pPr>
            <a:r>
              <a:rPr lang="en-US" altLang="en-US" sz="2400" b="1" dirty="0">
                <a:solidFill>
                  <a:srgbClr val="FF0000"/>
                </a:solidFill>
              </a:rPr>
              <a:t>VALUE:</a:t>
            </a:r>
            <a:r>
              <a:rPr lang="en-US" altLang="en-US" sz="2400" dirty="0"/>
              <a:t> determines the text label on the button, usually Submit Query.</a:t>
            </a:r>
          </a:p>
        </p:txBody>
      </p:sp>
      <p:graphicFrame>
        <p:nvGraphicFramePr>
          <p:cNvPr id="154628" name="Object 4"/>
          <p:cNvGraphicFramePr>
            <a:graphicFrameLocks noChangeAspect="1"/>
          </p:cNvGraphicFramePr>
          <p:nvPr>
            <p:extLst>
              <p:ext uri="{D42A27DB-BD31-4B8C-83A1-F6EECF244321}">
                <p14:modId xmlns:p14="http://schemas.microsoft.com/office/powerpoint/2010/main" val="2214061541"/>
              </p:ext>
            </p:extLst>
          </p:nvPr>
        </p:nvGraphicFramePr>
        <p:xfrm>
          <a:off x="7518400" y="3174207"/>
          <a:ext cx="2438400" cy="595313"/>
        </p:xfrm>
        <a:graphic>
          <a:graphicData uri="http://schemas.openxmlformats.org/presentationml/2006/ole">
            <mc:AlternateContent xmlns:mc="http://schemas.openxmlformats.org/markup-compatibility/2006">
              <mc:Choice xmlns:v="urn:schemas-microsoft-com:vml" Requires="v">
                <p:oleObj spid="_x0000_s8241" name="Bitmap Image" r:id="rId3" imgW="1209524" imgH="295238" progId="Paint.Picture">
                  <p:embed/>
                </p:oleObj>
              </mc:Choice>
              <mc:Fallback>
                <p:oleObj name="Bitmap Image" r:id="rId3" imgW="1209524" imgH="295238" progId="Paint.Picture">
                  <p:embed/>
                  <p:pic>
                    <p:nvPicPr>
                      <p:cNvPr id="1546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8400" y="3174207"/>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29" name="Rectangle 6"/>
          <p:cNvSpPr>
            <a:spLocks noGrp="1" noChangeArrowheads="1"/>
          </p:cNvSpPr>
          <p:nvPr>
            <p:ph type="title"/>
          </p:nvPr>
        </p:nvSpPr>
        <p:spPr>
          <a:xfrm>
            <a:off x="2462136" y="212725"/>
            <a:ext cx="7929563"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Submit Button</a:t>
            </a:r>
          </a:p>
        </p:txBody>
      </p:sp>
      <p:pic>
        <p:nvPicPr>
          <p:cNvPr id="6" name="Google Shape;97;p2">
            <a:extLst>
              <a:ext uri="{FF2B5EF4-FFF2-40B4-BE49-F238E27FC236}">
                <a16:creationId xmlns:a16="http://schemas.microsoft.com/office/drawing/2014/main" id="{0A7ACDF3-196A-496D-BECA-FC9932523221}"/>
              </a:ext>
            </a:extLst>
          </p:cNvPr>
          <p:cNvPicPr preferRelativeResize="0"/>
          <p:nvPr/>
        </p:nvPicPr>
        <p:blipFill rotWithShape="1">
          <a:blip r:embed="rId5">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8187876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8A281B-5383-4814-9286-5725CB7AC90D}" type="slidenum">
              <a:rPr lang="ar-SA" altLang="en-US" sz="1800" kern="0"/>
              <a:pPr/>
              <a:t>134</a:t>
            </a:fld>
            <a:endParaRPr lang="en-US" altLang="en-US" sz="1800" kern="0"/>
          </a:p>
        </p:txBody>
      </p:sp>
      <p:sp>
        <p:nvSpPr>
          <p:cNvPr id="155651" name="Rectangle 4"/>
          <p:cNvSpPr>
            <a:spLocks noChangeArrowheads="1"/>
          </p:cNvSpPr>
          <p:nvPr/>
        </p:nvSpPr>
        <p:spPr bwMode="auto">
          <a:xfrm>
            <a:off x="974361" y="1247775"/>
            <a:ext cx="10103369" cy="4362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b="1" kern="0" dirty="0">
                <a:solidFill>
                  <a:srgbClr val="FF0000"/>
                </a:solidFill>
              </a:rPr>
              <a:t>&lt;FORM     Action="URL"         method="get"&gt;</a:t>
            </a:r>
          </a:p>
          <a:p>
            <a:r>
              <a:rPr lang="en-US" altLang="en-US" sz="2800" b="1" kern="0" dirty="0">
                <a:solidFill>
                  <a:srgbClr val="0000CC"/>
                </a:solidFill>
              </a:rPr>
              <a:t>First Name: &lt;INPUT TYPE="TEXT" Size=25 name="</a:t>
            </a:r>
            <a:r>
              <a:rPr lang="en-US" altLang="en-US" sz="2800" b="1" kern="0" dirty="0" err="1">
                <a:solidFill>
                  <a:srgbClr val="0000CC"/>
                </a:solidFill>
              </a:rPr>
              <a:t>firstName</a:t>
            </a:r>
            <a:r>
              <a:rPr lang="en-US" altLang="en-US" sz="2800" b="1" kern="0" dirty="0">
                <a:solidFill>
                  <a:srgbClr val="0000CC"/>
                </a:solidFill>
              </a:rPr>
              <a:t>"&gt;&lt;BR&gt;</a:t>
            </a:r>
          </a:p>
          <a:p>
            <a:r>
              <a:rPr lang="en-US" altLang="en-US" sz="2800" b="1" kern="0" dirty="0">
                <a:solidFill>
                  <a:schemeClr val="hlink"/>
                </a:solidFill>
              </a:rPr>
              <a:t>Family Name: &lt;INPUT TYPE="TEXT" Size=25 name="</a:t>
            </a:r>
            <a:r>
              <a:rPr lang="en-US" altLang="en-US" sz="2800" b="1" kern="0" dirty="0" err="1">
                <a:solidFill>
                  <a:schemeClr val="hlink"/>
                </a:solidFill>
              </a:rPr>
              <a:t>LastName</a:t>
            </a:r>
            <a:r>
              <a:rPr lang="en-US" altLang="en-US" sz="2800" b="1" kern="0" dirty="0">
                <a:solidFill>
                  <a:schemeClr val="hlink"/>
                </a:solidFill>
              </a:rPr>
              <a:t>"&gt;&lt;BR&gt;</a:t>
            </a:r>
          </a:p>
          <a:p>
            <a:r>
              <a:rPr lang="en-US" altLang="en-US" sz="2800" b="1" kern="0" dirty="0"/>
              <a:t>&lt;BR&gt;</a:t>
            </a:r>
          </a:p>
          <a:p>
            <a:r>
              <a:rPr lang="en-US" altLang="en-US" sz="2800" b="1" kern="0" dirty="0"/>
              <a:t>&lt;FONT Color=red&gt;</a:t>
            </a:r>
          </a:p>
          <a:p>
            <a:r>
              <a:rPr lang="en-US" altLang="en-US" sz="2800" b="1" kern="0" dirty="0"/>
              <a:t>Press Here to submit the data:&lt;BR&gt;</a:t>
            </a:r>
          </a:p>
          <a:p>
            <a:r>
              <a:rPr lang="en-US" altLang="en-US" sz="2800" b="1" kern="0" dirty="0">
                <a:solidFill>
                  <a:srgbClr val="990000"/>
                </a:solidFill>
              </a:rPr>
              <a:t>&lt;INPUT TYPE="submit" VALUE="</a:t>
            </a:r>
            <a:r>
              <a:rPr lang="en-US" altLang="en-US" sz="2800" b="1" kern="0" dirty="0" err="1">
                <a:solidFill>
                  <a:srgbClr val="990000"/>
                </a:solidFill>
              </a:rPr>
              <a:t>SubmitData</a:t>
            </a:r>
            <a:r>
              <a:rPr lang="en-US" altLang="en-US" sz="2800" b="1" kern="0" dirty="0">
                <a:solidFill>
                  <a:srgbClr val="990000"/>
                </a:solidFill>
              </a:rPr>
              <a:t> " &gt;</a:t>
            </a:r>
          </a:p>
          <a:p>
            <a:r>
              <a:rPr lang="en-US" altLang="en-US" sz="2800" b="1" kern="0" dirty="0">
                <a:solidFill>
                  <a:srgbClr val="FF0000"/>
                </a:solidFill>
              </a:rPr>
              <a:t>&lt;/FORM&gt;</a:t>
            </a:r>
          </a:p>
        </p:txBody>
      </p:sp>
      <p:pic>
        <p:nvPicPr>
          <p:cNvPr id="4" name="Google Shape;97;p2">
            <a:extLst>
              <a:ext uri="{FF2B5EF4-FFF2-40B4-BE49-F238E27FC236}">
                <a16:creationId xmlns:a16="http://schemas.microsoft.com/office/drawing/2014/main" id="{3B614831-1E2E-440B-AB55-446DE4F9A082}"/>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3333489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37DE45-2376-4FF8-BC30-2B7FE76EC82A}" type="slidenum">
              <a:rPr lang="ar-SA" altLang="en-US" sz="1800" kern="0"/>
              <a:pPr/>
              <a:t>135</a:t>
            </a:fld>
            <a:endParaRPr lang="en-US" altLang="en-US" sz="1800" kern="0"/>
          </a:p>
        </p:txBody>
      </p:sp>
      <p:pic>
        <p:nvPicPr>
          <p:cNvPr id="156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626" y="77787"/>
            <a:ext cx="8153400" cy="640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BD34CA79-B67B-4254-AD08-B7E647900B43}"/>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67001183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6238F8-E652-4C60-AAB5-F5E333263456}" type="slidenum">
              <a:rPr lang="ar-SA" altLang="en-US" sz="1800" kern="0"/>
              <a:pPr/>
              <a:t>136</a:t>
            </a:fld>
            <a:endParaRPr lang="en-US" altLang="en-US" sz="1800" kern="0"/>
          </a:p>
        </p:txBody>
      </p:sp>
      <p:sp>
        <p:nvSpPr>
          <p:cNvPr id="157699" name="Rectangle 4"/>
          <p:cNvSpPr>
            <a:spLocks noGrp="1" noChangeArrowheads="1"/>
          </p:cNvSpPr>
          <p:nvPr>
            <p:ph type="title"/>
          </p:nvPr>
        </p:nvSpPr>
        <p:spPr>
          <a:xfrm>
            <a:off x="2489617" y="74456"/>
            <a:ext cx="822960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Reset Button</a:t>
            </a:r>
          </a:p>
        </p:txBody>
      </p:sp>
      <p:sp>
        <p:nvSpPr>
          <p:cNvPr id="157700" name="Rectangle 5"/>
          <p:cNvSpPr>
            <a:spLocks noGrp="1" noChangeArrowheads="1"/>
          </p:cNvSpPr>
          <p:nvPr>
            <p:ph type="body" idx="1"/>
          </p:nvPr>
        </p:nvSpPr>
        <p:spPr>
          <a:xfrm>
            <a:off x="2209799" y="1066800"/>
            <a:ext cx="8509417" cy="5410200"/>
          </a:xfrm>
          <a:solidFill>
            <a:schemeClr val="accent1"/>
          </a:solidFill>
          <a:ln>
            <a:solidFill>
              <a:srgbClr val="333300"/>
            </a:solidFill>
            <a:miter lim="800000"/>
            <a:headEnd/>
            <a:tailEnd/>
          </a:ln>
        </p:spPr>
        <p:txBody>
          <a:bodyPr/>
          <a:lstStyle/>
          <a:p>
            <a:pPr eaLnBrk="1" hangingPunct="1">
              <a:lnSpc>
                <a:spcPct val="80000"/>
              </a:lnSpc>
            </a:pPr>
            <a:r>
              <a:rPr lang="en-US" altLang="en-US" sz="2800" b="1" dirty="0">
                <a:solidFill>
                  <a:srgbClr val="FF0000"/>
                </a:solidFill>
              </a:rPr>
              <a:t>Reset</a:t>
            </a:r>
            <a:r>
              <a:rPr lang="en-US" altLang="en-US" sz="2800" b="1" dirty="0"/>
              <a:t>:</a:t>
            </a:r>
            <a:r>
              <a:rPr lang="en-US" altLang="en-US" sz="2800" dirty="0"/>
              <a:t> It is a good idea to include one of these for each form where users are entering data. It allows the surfer to clear all the input in the form.</a:t>
            </a:r>
          </a:p>
          <a:p>
            <a:pPr eaLnBrk="1" hangingPunct="1">
              <a:lnSpc>
                <a:spcPct val="80000"/>
              </a:lnSpc>
            </a:pPr>
            <a:endParaRPr lang="en-US" altLang="en-US" sz="2800" dirty="0"/>
          </a:p>
          <a:p>
            <a:pPr eaLnBrk="1" hangingPunct="1">
              <a:lnSpc>
                <a:spcPct val="80000"/>
              </a:lnSpc>
            </a:pPr>
            <a:r>
              <a:rPr lang="en-US" altLang="en-US" sz="2800" b="1" dirty="0">
                <a:solidFill>
                  <a:srgbClr val="FF0000"/>
                </a:solidFill>
              </a:rPr>
              <a:t>&lt;INPUT TYPE=“RESET”&gt;</a:t>
            </a:r>
          </a:p>
          <a:p>
            <a:pPr eaLnBrk="1" hangingPunct="1">
              <a:lnSpc>
                <a:spcPct val="80000"/>
              </a:lnSpc>
            </a:pPr>
            <a:endParaRPr lang="en-US" altLang="en-US" sz="2800" b="1" dirty="0"/>
          </a:p>
          <a:p>
            <a:pPr eaLnBrk="1" hangingPunct="1">
              <a:lnSpc>
                <a:spcPct val="80000"/>
              </a:lnSpc>
            </a:pPr>
            <a:r>
              <a:rPr lang="en-US" altLang="en-US" sz="2800" dirty="0"/>
              <a:t>Browser will display  </a:t>
            </a:r>
          </a:p>
          <a:p>
            <a:pPr eaLnBrk="1" hangingPunct="1">
              <a:lnSpc>
                <a:spcPct val="80000"/>
              </a:lnSpc>
            </a:pPr>
            <a:r>
              <a:rPr lang="en-US" altLang="en-US" sz="2800" dirty="0"/>
              <a:t>         </a:t>
            </a:r>
          </a:p>
          <a:p>
            <a:pPr eaLnBrk="1" hangingPunct="1">
              <a:lnSpc>
                <a:spcPct val="80000"/>
              </a:lnSpc>
            </a:pPr>
            <a:r>
              <a:rPr lang="en-US" altLang="en-US" sz="2800" dirty="0"/>
              <a:t>Reset buttons have the following attributes:</a:t>
            </a:r>
          </a:p>
          <a:p>
            <a:pPr eaLnBrk="1" hangingPunct="1">
              <a:lnSpc>
                <a:spcPct val="80000"/>
              </a:lnSpc>
            </a:pPr>
            <a:r>
              <a:rPr lang="en-US" altLang="en-US" sz="2800" b="1" dirty="0">
                <a:solidFill>
                  <a:srgbClr val="FF0000"/>
                </a:solidFill>
              </a:rPr>
              <a:t>TYPE</a:t>
            </a:r>
            <a:r>
              <a:rPr lang="en-US" altLang="en-US" sz="2800" b="1" dirty="0"/>
              <a:t>:</a:t>
            </a:r>
            <a:r>
              <a:rPr lang="en-US" altLang="en-US" sz="2800" dirty="0"/>
              <a:t> reset.</a:t>
            </a:r>
          </a:p>
          <a:p>
            <a:pPr eaLnBrk="1" hangingPunct="1">
              <a:lnSpc>
                <a:spcPct val="80000"/>
              </a:lnSpc>
            </a:pPr>
            <a:r>
              <a:rPr lang="en-US" altLang="en-US" sz="2800" b="1" dirty="0">
                <a:solidFill>
                  <a:srgbClr val="FF0000"/>
                </a:solidFill>
              </a:rPr>
              <a:t>VALUE</a:t>
            </a:r>
            <a:r>
              <a:rPr lang="en-US" altLang="en-US" sz="2800" b="1" dirty="0"/>
              <a:t>:</a:t>
            </a:r>
            <a:r>
              <a:rPr lang="en-US" altLang="en-US" sz="2800" dirty="0"/>
              <a:t> determines the text label on the button, usually Reset.</a:t>
            </a:r>
          </a:p>
        </p:txBody>
      </p:sp>
      <p:pic>
        <p:nvPicPr>
          <p:cNvPr id="15770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505201"/>
            <a:ext cx="12906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oogle Shape;97;p2">
            <a:extLst>
              <a:ext uri="{FF2B5EF4-FFF2-40B4-BE49-F238E27FC236}">
                <a16:creationId xmlns:a16="http://schemas.microsoft.com/office/drawing/2014/main" id="{AE439FF1-FFE9-4BD9-9FC1-478F801BDBBB}"/>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569451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649238-4920-4E03-A49D-4AA9D96392FD}" type="slidenum">
              <a:rPr lang="ar-SA" altLang="en-US" sz="1800" kern="0"/>
              <a:pPr/>
              <a:t>137</a:t>
            </a:fld>
            <a:endParaRPr lang="en-US" altLang="en-US" sz="1800" kern="0"/>
          </a:p>
        </p:txBody>
      </p:sp>
      <p:sp>
        <p:nvSpPr>
          <p:cNvPr id="158723" name="Rectangle 4"/>
          <p:cNvSpPr>
            <a:spLocks noChangeArrowheads="1"/>
          </p:cNvSpPr>
          <p:nvPr/>
        </p:nvSpPr>
        <p:spPr bwMode="auto">
          <a:xfrm>
            <a:off x="1359108" y="838200"/>
            <a:ext cx="9473784" cy="569386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b="1" kern="0" dirty="0">
                <a:solidFill>
                  <a:srgbClr val="FF0000"/>
                </a:solidFill>
              </a:rPr>
              <a:t>&lt;FORM     Action="URL"         method="get"&gt;</a:t>
            </a:r>
          </a:p>
          <a:p>
            <a:r>
              <a:rPr lang="en-US" altLang="en-US" sz="2800" b="1" kern="0" dirty="0">
                <a:solidFill>
                  <a:srgbClr val="0000CC"/>
                </a:solidFill>
              </a:rPr>
              <a:t>First Name: &lt;INPUT TYPE="TEXT" Size=25 name="</a:t>
            </a:r>
            <a:r>
              <a:rPr lang="en-US" altLang="en-US" sz="2800" b="1" kern="0" dirty="0" err="1">
                <a:solidFill>
                  <a:srgbClr val="0000CC"/>
                </a:solidFill>
              </a:rPr>
              <a:t>firstName</a:t>
            </a:r>
            <a:r>
              <a:rPr lang="en-US" altLang="en-US" sz="2800" b="1" kern="0" dirty="0">
                <a:solidFill>
                  <a:srgbClr val="0000CC"/>
                </a:solidFill>
              </a:rPr>
              <a:t>"&gt; &lt;BR&gt;</a:t>
            </a:r>
          </a:p>
          <a:p>
            <a:r>
              <a:rPr lang="en-US" altLang="en-US" sz="2800" b="1" kern="0" dirty="0">
                <a:solidFill>
                  <a:srgbClr val="990000"/>
                </a:solidFill>
              </a:rPr>
              <a:t>Family Name: &lt;INPUT TYPE="TEXT" Size=25 name="</a:t>
            </a:r>
            <a:r>
              <a:rPr lang="en-US" altLang="en-US" sz="2800" b="1" kern="0" dirty="0" err="1">
                <a:solidFill>
                  <a:srgbClr val="990000"/>
                </a:solidFill>
              </a:rPr>
              <a:t>LastName</a:t>
            </a:r>
            <a:r>
              <a:rPr lang="en-US" altLang="en-US" sz="2800" b="1" kern="0" dirty="0">
                <a:solidFill>
                  <a:srgbClr val="990000"/>
                </a:solidFill>
              </a:rPr>
              <a:t>"&gt;&lt;BR&gt;</a:t>
            </a:r>
          </a:p>
          <a:p>
            <a:r>
              <a:rPr lang="en-US" altLang="en-US" sz="2800" b="1" kern="0" dirty="0"/>
              <a:t>&lt;BR&gt;</a:t>
            </a:r>
          </a:p>
          <a:p>
            <a:r>
              <a:rPr lang="en-US" altLang="en-US" sz="2800" b="1" kern="0" dirty="0"/>
              <a:t>&lt;FONT Color</a:t>
            </a:r>
            <a:r>
              <a:rPr lang="ar-SA" altLang="en-US" sz="2800" b="1" kern="0" dirty="0"/>
              <a:t> </a:t>
            </a:r>
            <a:r>
              <a:rPr lang="en-US" altLang="en-US" sz="2800" b="1" kern="0" dirty="0"/>
              <a:t>= red&gt;</a:t>
            </a:r>
          </a:p>
          <a:p>
            <a:r>
              <a:rPr lang="en-US" altLang="en-US" sz="2800" b="1" kern="0" dirty="0"/>
              <a:t>&lt;STRONG&gt;&lt;font size=5&gt;Press Here to submit the data:&lt;/STRONG&gt;</a:t>
            </a:r>
          </a:p>
          <a:p>
            <a:r>
              <a:rPr lang="en-US" altLang="en-US" sz="2800" b="1" kern="0" dirty="0"/>
              <a:t>&lt;/font&gt; &lt;BR&gt;</a:t>
            </a:r>
          </a:p>
          <a:p>
            <a:r>
              <a:rPr lang="en-US" altLang="en-US" sz="2800" b="1" kern="0" dirty="0">
                <a:solidFill>
                  <a:srgbClr val="FF0000"/>
                </a:solidFill>
              </a:rPr>
              <a:t>&lt;INPUT TYPE="submit" VALUE="</a:t>
            </a:r>
            <a:r>
              <a:rPr lang="en-US" altLang="en-US" sz="2800" b="1" kern="0" dirty="0" err="1">
                <a:solidFill>
                  <a:srgbClr val="FF0000"/>
                </a:solidFill>
              </a:rPr>
              <a:t>SubmitData</a:t>
            </a:r>
            <a:r>
              <a:rPr lang="en-US" altLang="en-US" sz="2800" b="1" kern="0" dirty="0">
                <a:solidFill>
                  <a:srgbClr val="FF0000"/>
                </a:solidFill>
              </a:rPr>
              <a:t>"&gt;</a:t>
            </a:r>
          </a:p>
          <a:p>
            <a:r>
              <a:rPr lang="en-US" altLang="en-US" sz="2800" b="1" kern="0" dirty="0">
                <a:solidFill>
                  <a:srgbClr val="0000CC"/>
                </a:solidFill>
              </a:rPr>
              <a:t>&lt;INPUT TYPE="RESET" VALUE="Reset"&gt;</a:t>
            </a:r>
          </a:p>
          <a:p>
            <a:r>
              <a:rPr lang="en-US" altLang="en-US" sz="2800" b="1" kern="0" dirty="0">
                <a:solidFill>
                  <a:srgbClr val="FF0000"/>
                </a:solidFill>
              </a:rPr>
              <a:t>&lt;/FORM&gt;</a:t>
            </a:r>
          </a:p>
        </p:txBody>
      </p:sp>
      <p:pic>
        <p:nvPicPr>
          <p:cNvPr id="4" name="Google Shape;97;p2">
            <a:extLst>
              <a:ext uri="{FF2B5EF4-FFF2-40B4-BE49-F238E27FC236}">
                <a16:creationId xmlns:a16="http://schemas.microsoft.com/office/drawing/2014/main" id="{1A2D2F9E-EC54-4054-BD75-BF0F28024161}"/>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0730217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3FC6A4-949F-4F47-9CB5-F7B1AB3E98C3}" type="slidenum">
              <a:rPr lang="ar-SA" altLang="en-US" sz="1800" kern="0"/>
              <a:pPr/>
              <a:t>138</a:t>
            </a:fld>
            <a:endParaRPr lang="en-US" altLang="en-US" sz="1800" kern="0"/>
          </a:p>
        </p:txBody>
      </p:sp>
      <p:pic>
        <p:nvPicPr>
          <p:cNvPr id="159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6713"/>
            <a:ext cx="7696200" cy="618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C3F791B1-DCCD-4AEA-B776-5ECBF2A13F90}"/>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31670827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0566D2-F982-47CE-AC58-B1D79BFA8D90}" type="slidenum">
              <a:rPr lang="ar-SA" altLang="en-US" sz="1800" kern="0"/>
              <a:pPr/>
              <a:t>139</a:t>
            </a:fld>
            <a:endParaRPr lang="en-US" altLang="en-US" sz="1800" kern="0"/>
          </a:p>
        </p:txBody>
      </p:sp>
      <p:sp>
        <p:nvSpPr>
          <p:cNvPr id="160771" name="Rectangle 2"/>
          <p:cNvSpPr>
            <a:spLocks noGrp="1" noChangeArrowheads="1"/>
          </p:cNvSpPr>
          <p:nvPr>
            <p:ph type="title"/>
          </p:nvPr>
        </p:nvSpPr>
        <p:spPr>
          <a:xfrm>
            <a:off x="2535836" y="171320"/>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p:spPr>
        <p:txBody>
          <a:bodyPr>
            <a:flatTx/>
          </a:bodyPr>
          <a:lstStyle/>
          <a:p>
            <a:pPr eaLnBrk="1" hangingPunct="1"/>
            <a:r>
              <a:rPr lang="en-US" altLang="en-US" b="1">
                <a:solidFill>
                  <a:srgbClr val="FFFF00"/>
                </a:solidFill>
              </a:rPr>
              <a:t>Image Submit Button</a:t>
            </a:r>
          </a:p>
        </p:txBody>
      </p:sp>
      <p:sp>
        <p:nvSpPr>
          <p:cNvPr id="160772" name="Rectangle 3"/>
          <p:cNvSpPr>
            <a:spLocks noGrp="1" noChangeArrowheads="1"/>
          </p:cNvSpPr>
          <p:nvPr>
            <p:ph type="body" idx="1"/>
          </p:nvPr>
        </p:nvSpPr>
        <p:spPr>
          <a:xfrm>
            <a:off x="989351" y="1447800"/>
            <a:ext cx="9953469" cy="4982980"/>
          </a:xfrm>
          <a:solidFill>
            <a:schemeClr val="accent1"/>
          </a:solidFill>
          <a:ln>
            <a:solidFill>
              <a:srgbClr val="333300"/>
            </a:solidFill>
            <a:miter lim="800000"/>
            <a:headEnd/>
            <a:tailEnd/>
          </a:ln>
        </p:spPr>
        <p:txBody>
          <a:bodyPr/>
          <a:lstStyle/>
          <a:p>
            <a:pPr eaLnBrk="1" hangingPunct="1">
              <a:buClr>
                <a:schemeClr val="accent2"/>
              </a:buClr>
              <a:buFont typeface="Wingdings" panose="05000000000000000000" pitchFamily="2" charset="2"/>
              <a:buChar char="§"/>
            </a:pPr>
            <a:r>
              <a:rPr lang="en-US" altLang="en-US" sz="2800" b="1" dirty="0">
                <a:solidFill>
                  <a:srgbClr val="0000FF"/>
                </a:solidFill>
              </a:rPr>
              <a:t>Image Submit Button:</a:t>
            </a:r>
            <a:r>
              <a:rPr lang="en-US" altLang="en-US" sz="2400" dirty="0"/>
              <a:t> Allows you to substitute an image for the standard submit button.</a:t>
            </a:r>
          </a:p>
          <a:p>
            <a:pPr eaLnBrk="1" hangingPunct="1">
              <a:buClr>
                <a:schemeClr val="accent2"/>
              </a:buClr>
              <a:buFont typeface="Wingdings" panose="05000000000000000000" pitchFamily="2" charset="2"/>
              <a:buNone/>
            </a:pPr>
            <a:endParaRPr lang="en-US" altLang="en-US" sz="2400" dirty="0"/>
          </a:p>
          <a:p>
            <a:pPr eaLnBrk="1" hangingPunct="1">
              <a:buClr>
                <a:schemeClr val="accent2"/>
              </a:buClr>
              <a:buFont typeface="Wingdings" panose="05000000000000000000" pitchFamily="2" charset="2"/>
              <a:buNone/>
            </a:pPr>
            <a:r>
              <a:rPr lang="en-US" altLang="en-US" sz="2400" b="1" dirty="0">
                <a:solidFill>
                  <a:srgbClr val="FF0000"/>
                </a:solidFill>
              </a:rPr>
              <a:t>&lt;INPUT  TYPE=“IMAGE”  SRC=“jordan.gif”&gt;</a:t>
            </a:r>
          </a:p>
          <a:p>
            <a:pPr eaLnBrk="1" hangingPunct="1">
              <a:buClr>
                <a:schemeClr val="accent2"/>
              </a:buClr>
              <a:buFont typeface="Wingdings" panose="05000000000000000000" pitchFamily="2" charset="2"/>
              <a:buNone/>
            </a:pPr>
            <a:endParaRPr lang="en-US" altLang="en-US" sz="2400" b="1" dirty="0">
              <a:solidFill>
                <a:srgbClr val="FF0000"/>
              </a:solidFill>
            </a:endParaRPr>
          </a:p>
          <a:p>
            <a:pPr eaLnBrk="1" hangingPunct="1">
              <a:buClr>
                <a:schemeClr val="accent2"/>
              </a:buClr>
              <a:buFont typeface="Wingdings" panose="05000000000000000000" pitchFamily="2" charset="2"/>
              <a:buNone/>
            </a:pPr>
            <a:r>
              <a:rPr lang="en-US" altLang="en-US" sz="2400" dirty="0"/>
              <a:t>Image submit button has the following attributes:</a:t>
            </a:r>
          </a:p>
          <a:p>
            <a:pPr eaLnBrk="1" hangingPunct="1">
              <a:buClr>
                <a:schemeClr val="accent2"/>
              </a:buClr>
              <a:buFont typeface="Wingdings" panose="05000000000000000000" pitchFamily="2" charset="2"/>
              <a:buChar char="§"/>
            </a:pPr>
            <a:r>
              <a:rPr lang="en-US" altLang="en-US" sz="2400" b="1" dirty="0">
                <a:solidFill>
                  <a:srgbClr val="FF0000"/>
                </a:solidFill>
              </a:rPr>
              <a:t>TYPE:</a:t>
            </a:r>
            <a:r>
              <a:rPr lang="en-US" altLang="en-US" sz="2400" dirty="0"/>
              <a:t> Image.</a:t>
            </a:r>
          </a:p>
          <a:p>
            <a:pPr eaLnBrk="1" hangingPunct="1">
              <a:buClr>
                <a:schemeClr val="accent2"/>
              </a:buClr>
              <a:buFont typeface="Wingdings" panose="05000000000000000000" pitchFamily="2" charset="2"/>
              <a:buChar char="§"/>
            </a:pPr>
            <a:r>
              <a:rPr lang="en-US" altLang="en-US" sz="2400" b="1" dirty="0">
                <a:solidFill>
                  <a:srgbClr val="FF0000"/>
                </a:solidFill>
              </a:rPr>
              <a:t>NAME:</a:t>
            </a:r>
            <a:r>
              <a:rPr lang="en-US" altLang="en-US" sz="2400" dirty="0"/>
              <a:t> is the name of the button to be used in scripting.</a:t>
            </a:r>
          </a:p>
          <a:p>
            <a:pPr eaLnBrk="1" hangingPunct="1">
              <a:buClr>
                <a:schemeClr val="accent2"/>
              </a:buClr>
              <a:buFont typeface="Wingdings" panose="05000000000000000000" pitchFamily="2" charset="2"/>
              <a:buChar char="§"/>
            </a:pPr>
            <a:r>
              <a:rPr lang="en-US" altLang="en-US" sz="2400" b="1" dirty="0">
                <a:solidFill>
                  <a:srgbClr val="FF0000"/>
                </a:solidFill>
              </a:rPr>
              <a:t>SRC:</a:t>
            </a:r>
            <a:r>
              <a:rPr lang="en-US" altLang="en-US" sz="2400" dirty="0"/>
              <a:t> URL of the Image file.</a:t>
            </a:r>
          </a:p>
        </p:txBody>
      </p:sp>
      <p:pic>
        <p:nvPicPr>
          <p:cNvPr id="5" name="Google Shape;97;p2">
            <a:extLst>
              <a:ext uri="{FF2B5EF4-FFF2-40B4-BE49-F238E27FC236}">
                <a16:creationId xmlns:a16="http://schemas.microsoft.com/office/drawing/2014/main" id="{EF68293F-0674-4BAF-B1F8-03E76B9F1ECB}"/>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84674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16 Basic Colors</a:t>
            </a:r>
            <a:endParaRPr lang="en-US" altLang="en-US" dirty="0"/>
          </a:p>
        </p:txBody>
      </p:sp>
      <p:pic>
        <p:nvPicPr>
          <p:cNvPr id="2" name="Picture 1"/>
          <p:cNvPicPr>
            <a:picLocks noChangeAspect="1"/>
          </p:cNvPicPr>
          <p:nvPr/>
        </p:nvPicPr>
        <p:blipFill>
          <a:blip r:embed="rId3"/>
          <a:stretch>
            <a:fillRect/>
          </a:stretch>
        </p:blipFill>
        <p:spPr>
          <a:xfrm>
            <a:off x="1727200" y="1223250"/>
            <a:ext cx="8737600" cy="4885450"/>
          </a:xfrm>
          <a:prstGeom prst="rect">
            <a:avLst/>
          </a:prstGeom>
        </p:spPr>
      </p:pic>
      <p:pic>
        <p:nvPicPr>
          <p:cNvPr id="6" name="Google Shape;97;p2">
            <a:extLst>
              <a:ext uri="{FF2B5EF4-FFF2-40B4-BE49-F238E27FC236}">
                <a16:creationId xmlns:a16="http://schemas.microsoft.com/office/drawing/2014/main" id="{5D7DCD48-64C6-47CF-A71A-ED5C08751786}"/>
              </a:ext>
            </a:extLst>
          </p:cNvPr>
          <p:cNvPicPr preferRelativeResize="0"/>
          <p:nvPr/>
        </p:nvPicPr>
        <p:blipFill rotWithShape="1">
          <a:blip r:embed="rId4">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4515280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949F9F-EB11-45AF-9DB1-EE38B06A36F3}" type="slidenum">
              <a:rPr lang="ar-SA" altLang="en-US" sz="1800" kern="0"/>
              <a:pPr/>
              <a:t>140</a:t>
            </a:fld>
            <a:endParaRPr lang="en-US" altLang="en-US" sz="1800" kern="0"/>
          </a:p>
        </p:txBody>
      </p:sp>
      <p:sp>
        <p:nvSpPr>
          <p:cNvPr id="161795" name="Rectangle 2"/>
          <p:cNvSpPr>
            <a:spLocks noGrp="1" noChangeArrowheads="1"/>
          </p:cNvSpPr>
          <p:nvPr>
            <p:ph type="title"/>
          </p:nvPr>
        </p:nvSpPr>
        <p:spPr>
          <a:xfrm>
            <a:off x="2057400" y="228600"/>
            <a:ext cx="8810469" cy="2133600"/>
          </a:xfrm>
          <a:solidFill>
            <a:schemeClr val="tx2"/>
          </a:solidFill>
        </p:spPr>
        <p:txBody>
          <a:bodyPr/>
          <a:lstStyle/>
          <a:p>
            <a:pPr algn="l" eaLnBrk="1" hangingPunct="1"/>
            <a:r>
              <a:rPr lang="en-US" altLang="en-US" sz="2800" dirty="0">
                <a:solidFill>
                  <a:srgbClr val="FFFF00"/>
                </a:solidFill>
              </a:rPr>
              <a:t>&lt;form&gt;</a:t>
            </a:r>
            <a:br>
              <a:rPr lang="en-US" altLang="en-US" sz="2800" dirty="0">
                <a:solidFill>
                  <a:srgbClr val="FFFF00"/>
                </a:solidFill>
              </a:rPr>
            </a:br>
            <a:r>
              <a:rPr lang="en-US" altLang="en-US" sz="2800" dirty="0">
                <a:solidFill>
                  <a:srgbClr val="FFFF00"/>
                </a:solidFill>
              </a:rPr>
              <a:t>&lt;H1&gt;&lt;font color=blue&gt;</a:t>
            </a:r>
            <a:br>
              <a:rPr lang="en-US" altLang="en-US" sz="2800" dirty="0">
                <a:solidFill>
                  <a:srgbClr val="FFFF00"/>
                </a:solidFill>
              </a:rPr>
            </a:br>
            <a:r>
              <a:rPr lang="en-US" altLang="en-US" sz="2800" dirty="0">
                <a:solidFill>
                  <a:srgbClr val="FFFF00"/>
                </a:solidFill>
              </a:rPr>
              <a:t>Click to go Jordan’s Map:</a:t>
            </a:r>
            <a:br>
              <a:rPr lang="en-US" altLang="en-US" sz="2800" dirty="0">
                <a:solidFill>
                  <a:srgbClr val="FFFF00"/>
                </a:solidFill>
              </a:rPr>
            </a:br>
            <a:r>
              <a:rPr lang="en-US" altLang="en-US" sz="2800" dirty="0">
                <a:solidFill>
                  <a:srgbClr val="FFFF00"/>
                </a:solidFill>
              </a:rPr>
              <a:t>&lt;INPUT  TYPE="IMAGE"  SRC="jordan.gif"&gt;</a:t>
            </a:r>
            <a:br>
              <a:rPr lang="en-US" altLang="en-US" sz="2800" dirty="0">
                <a:solidFill>
                  <a:srgbClr val="FFFF00"/>
                </a:solidFill>
              </a:rPr>
            </a:br>
            <a:r>
              <a:rPr lang="en-US" altLang="en-US" sz="2800" dirty="0">
                <a:solidFill>
                  <a:srgbClr val="FFFF00"/>
                </a:solidFill>
              </a:rPr>
              <a:t>&lt;/form&gt;</a:t>
            </a:r>
          </a:p>
        </p:txBody>
      </p:sp>
      <p:pic>
        <p:nvPicPr>
          <p:cNvPr id="161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736850"/>
            <a:ext cx="9338872"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oogle Shape;97;p2">
            <a:extLst>
              <a:ext uri="{FF2B5EF4-FFF2-40B4-BE49-F238E27FC236}">
                <a16:creationId xmlns:a16="http://schemas.microsoft.com/office/drawing/2014/main" id="{44AF4856-8D73-478F-9115-AEC1A0F12ACD}"/>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99432545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7AFB3B-4329-4D5D-BC41-75D21FBAB3A7}" type="slidenum">
              <a:rPr lang="ar-SA" altLang="en-US" sz="1800" kern="0"/>
              <a:pPr/>
              <a:t>141</a:t>
            </a:fld>
            <a:endParaRPr lang="en-US" altLang="en-US" sz="1800" kern="0"/>
          </a:p>
        </p:txBody>
      </p:sp>
      <p:sp>
        <p:nvSpPr>
          <p:cNvPr id="162819" name="Rectangle 4"/>
          <p:cNvSpPr>
            <a:spLocks noGrp="1" noChangeArrowheads="1"/>
          </p:cNvSpPr>
          <p:nvPr>
            <p:ph type="body" idx="1"/>
          </p:nvPr>
        </p:nvSpPr>
        <p:spPr>
          <a:xfrm>
            <a:off x="2057399" y="1066800"/>
            <a:ext cx="8679305" cy="5638800"/>
          </a:xfrm>
          <a:solidFill>
            <a:schemeClr val="accent1"/>
          </a:solidFill>
          <a:ln>
            <a:solidFill>
              <a:srgbClr val="333300"/>
            </a:solidFill>
            <a:miter lim="800000"/>
            <a:headEnd/>
            <a:tailEnd/>
          </a:ln>
        </p:spPr>
        <p:txBody>
          <a:bodyPr/>
          <a:lstStyle/>
          <a:p>
            <a:pPr eaLnBrk="1" hangingPunct="1"/>
            <a:r>
              <a:rPr lang="en-US" altLang="en-US" sz="2400" b="1" dirty="0">
                <a:solidFill>
                  <a:srgbClr val="FF0000"/>
                </a:solidFill>
              </a:rPr>
              <a:t>File Upload</a:t>
            </a:r>
            <a:r>
              <a:rPr lang="en-US" altLang="en-US" sz="2400" b="1" dirty="0"/>
              <a:t>:</a:t>
            </a:r>
            <a:r>
              <a:rPr lang="en-US" altLang="en-US" sz="2400" dirty="0"/>
              <a:t> You can use a file upload to allow surfers to upload files to your web server.</a:t>
            </a:r>
          </a:p>
          <a:p>
            <a:pPr eaLnBrk="1" hangingPunct="1"/>
            <a:r>
              <a:rPr lang="en-US" altLang="en-US" sz="2400" b="1" dirty="0">
                <a:solidFill>
                  <a:srgbClr val="FF0000"/>
                </a:solidFill>
              </a:rPr>
              <a:t>&lt;INPUT TYPE=“FILE”&gt;</a:t>
            </a:r>
          </a:p>
          <a:p>
            <a:pPr eaLnBrk="1" hangingPunct="1"/>
            <a:r>
              <a:rPr lang="en-US" altLang="en-US" sz="2400" dirty="0"/>
              <a:t>Browser will display </a:t>
            </a:r>
          </a:p>
          <a:p>
            <a:pPr eaLnBrk="1" hangingPunct="1"/>
            <a:endParaRPr lang="en-US" altLang="en-US" sz="2400" dirty="0"/>
          </a:p>
          <a:p>
            <a:pPr eaLnBrk="1" hangingPunct="1"/>
            <a:r>
              <a:rPr lang="en-US" altLang="en-US" sz="2400" dirty="0"/>
              <a:t>File Upload has the following attributes:</a:t>
            </a:r>
          </a:p>
          <a:p>
            <a:pPr eaLnBrk="1" hangingPunct="1"/>
            <a:r>
              <a:rPr lang="en-US" altLang="en-US" sz="2400" b="1" dirty="0">
                <a:solidFill>
                  <a:srgbClr val="FF0000"/>
                </a:solidFill>
              </a:rPr>
              <a:t>TYPE</a:t>
            </a:r>
            <a:r>
              <a:rPr lang="en-US" altLang="en-US" sz="2400" b="1" dirty="0"/>
              <a:t>:</a:t>
            </a:r>
            <a:r>
              <a:rPr lang="en-US" altLang="en-US" sz="2400" b="1" i="1" dirty="0"/>
              <a:t>  </a:t>
            </a:r>
            <a:r>
              <a:rPr lang="en-US" altLang="en-US" sz="2400" dirty="0"/>
              <a:t>file.</a:t>
            </a:r>
          </a:p>
          <a:p>
            <a:pPr eaLnBrk="1" hangingPunct="1"/>
            <a:r>
              <a:rPr lang="en-US" altLang="en-US" sz="2400" b="1" dirty="0">
                <a:solidFill>
                  <a:srgbClr val="FF0000"/>
                </a:solidFill>
              </a:rPr>
              <a:t>SIZE</a:t>
            </a:r>
            <a:r>
              <a:rPr lang="en-US" altLang="en-US" sz="2400" b="1" dirty="0"/>
              <a:t>:</a:t>
            </a:r>
            <a:r>
              <a:rPr lang="en-US" altLang="en-US" sz="2400" b="1" i="1" dirty="0"/>
              <a:t> </a:t>
            </a:r>
            <a:r>
              <a:rPr lang="en-US" altLang="en-US" sz="2400" dirty="0"/>
              <a:t>is the size of the text box in characters.</a:t>
            </a:r>
          </a:p>
          <a:p>
            <a:pPr eaLnBrk="1" hangingPunct="1"/>
            <a:r>
              <a:rPr lang="en-US" altLang="en-US" sz="2400" b="1" dirty="0">
                <a:solidFill>
                  <a:srgbClr val="FF0000"/>
                </a:solidFill>
              </a:rPr>
              <a:t>NAME</a:t>
            </a:r>
            <a:r>
              <a:rPr lang="en-US" altLang="en-US" sz="2400" b="1" dirty="0"/>
              <a:t>:</a:t>
            </a:r>
            <a:r>
              <a:rPr lang="en-US" altLang="en-US" sz="2400" dirty="0"/>
              <a:t> is the name of the variable to be sent to the</a:t>
            </a:r>
          </a:p>
          <a:p>
            <a:pPr eaLnBrk="1" hangingPunct="1">
              <a:buFontTx/>
              <a:buNone/>
            </a:pPr>
            <a:r>
              <a:rPr lang="en-US" altLang="en-US" sz="2400" dirty="0"/>
              <a:t>CGI application.</a:t>
            </a:r>
          </a:p>
          <a:p>
            <a:pPr eaLnBrk="1" hangingPunct="1"/>
            <a:r>
              <a:rPr lang="en-US" altLang="en-US" sz="2400" b="1" dirty="0">
                <a:solidFill>
                  <a:srgbClr val="FF0000"/>
                </a:solidFill>
              </a:rPr>
              <a:t>MAXLENGHT</a:t>
            </a:r>
            <a:r>
              <a:rPr lang="en-US" altLang="en-US" sz="2400" b="1" dirty="0"/>
              <a:t>:</a:t>
            </a:r>
            <a:r>
              <a:rPr lang="en-US" altLang="en-US" sz="2400" dirty="0"/>
              <a:t> is the maximum size of the input in the</a:t>
            </a:r>
          </a:p>
          <a:p>
            <a:pPr eaLnBrk="1" hangingPunct="1">
              <a:buFontTx/>
              <a:buNone/>
            </a:pPr>
            <a:r>
              <a:rPr lang="en-US" altLang="en-US" sz="2400" dirty="0"/>
              <a:t>textbox in characters.</a:t>
            </a:r>
          </a:p>
        </p:txBody>
      </p:sp>
      <p:sp>
        <p:nvSpPr>
          <p:cNvPr id="162820" name="Rectangle 6"/>
          <p:cNvSpPr>
            <a:spLocks noGrp="1" noChangeArrowheads="1"/>
          </p:cNvSpPr>
          <p:nvPr>
            <p:ph type="title"/>
          </p:nvPr>
        </p:nvSpPr>
        <p:spPr>
          <a:xfrm>
            <a:off x="2507105" y="762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4800" b="1">
                <a:solidFill>
                  <a:srgbClr val="FFFF00"/>
                </a:solidFill>
              </a:rPr>
              <a:t>File</a:t>
            </a:r>
          </a:p>
        </p:txBody>
      </p:sp>
      <p:pic>
        <p:nvPicPr>
          <p:cNvPr id="1628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1" y="2362200"/>
            <a:ext cx="3700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oogle Shape;97;p2">
            <a:extLst>
              <a:ext uri="{FF2B5EF4-FFF2-40B4-BE49-F238E27FC236}">
                <a16:creationId xmlns:a16="http://schemas.microsoft.com/office/drawing/2014/main" id="{14AB89DA-2489-4CCB-87E9-DE8A7DB031BC}"/>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31740172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FA3D82-B357-46A1-9BAD-DF3E4B3B28CA}" type="slidenum">
              <a:rPr lang="ar-SA" altLang="en-US" sz="1800" kern="0"/>
              <a:pPr/>
              <a:t>142</a:t>
            </a:fld>
            <a:endParaRPr lang="en-US" altLang="en-US" sz="1800" kern="0"/>
          </a:p>
        </p:txBody>
      </p:sp>
      <p:sp>
        <p:nvSpPr>
          <p:cNvPr id="163843" name="Rectangle 3"/>
          <p:cNvSpPr>
            <a:spLocks noGrp="1" noChangeArrowheads="1"/>
          </p:cNvSpPr>
          <p:nvPr>
            <p:ph type="body" idx="1"/>
          </p:nvPr>
        </p:nvSpPr>
        <p:spPr>
          <a:xfrm>
            <a:off x="2310983" y="661987"/>
            <a:ext cx="8721778" cy="5821363"/>
          </a:xfrm>
          <a:solidFill>
            <a:schemeClr val="accent1"/>
          </a:solidFill>
        </p:spPr>
        <p:txBody>
          <a:bodyPr/>
          <a:lstStyle/>
          <a:p>
            <a:pPr eaLnBrk="1" hangingPunct="1">
              <a:lnSpc>
                <a:spcPct val="90000"/>
              </a:lnSpc>
              <a:buFontTx/>
              <a:buNone/>
            </a:pPr>
            <a:r>
              <a:rPr lang="en-US" altLang="en-US" sz="2800" b="1" dirty="0">
                <a:solidFill>
                  <a:srgbClr val="FF0000"/>
                </a:solidFill>
              </a:rPr>
              <a:t>&lt;BODY </a:t>
            </a:r>
            <a:r>
              <a:rPr lang="en-US" altLang="en-US" sz="2800" b="1" dirty="0" err="1"/>
              <a:t>bgcolor</a:t>
            </a:r>
            <a:r>
              <a:rPr lang="en-US" altLang="en-US" sz="2800" b="1" dirty="0"/>
              <a:t>=</a:t>
            </a:r>
            <a:r>
              <a:rPr lang="en-US" altLang="en-US" sz="2800" b="1" dirty="0" err="1"/>
              <a:t>lightblue</a:t>
            </a:r>
            <a:r>
              <a:rPr lang="en-US" altLang="en-US" sz="2800" b="1" dirty="0">
                <a:solidFill>
                  <a:srgbClr val="FF0000"/>
                </a:solidFill>
              </a:rPr>
              <a:t>&gt;</a:t>
            </a:r>
          </a:p>
          <a:p>
            <a:pPr eaLnBrk="1" hangingPunct="1">
              <a:lnSpc>
                <a:spcPct val="90000"/>
              </a:lnSpc>
              <a:buFontTx/>
              <a:buNone/>
            </a:pPr>
            <a:r>
              <a:rPr lang="en-US" altLang="en-US" sz="2800" b="1" dirty="0">
                <a:solidFill>
                  <a:srgbClr val="0000CC"/>
                </a:solidFill>
              </a:rPr>
              <a:t>&lt;form&gt;</a:t>
            </a:r>
          </a:p>
          <a:p>
            <a:pPr eaLnBrk="1" hangingPunct="1">
              <a:lnSpc>
                <a:spcPct val="90000"/>
              </a:lnSpc>
              <a:buFontTx/>
              <a:buNone/>
            </a:pPr>
            <a:r>
              <a:rPr lang="en-US" altLang="en-US" sz="2800" b="1" dirty="0">
                <a:solidFill>
                  <a:schemeClr val="tx2"/>
                </a:solidFill>
              </a:rPr>
              <a:t>&lt;H3&gt;&lt;font color=</a:t>
            </a:r>
            <a:r>
              <a:rPr lang="en-US" altLang="en-US" sz="2800" b="1" dirty="0" err="1"/>
              <a:t>forestgreen</a:t>
            </a:r>
            <a:r>
              <a:rPr lang="en-US" altLang="en-US" sz="2800" b="1" dirty="0">
                <a:solidFill>
                  <a:schemeClr val="tx2"/>
                </a:solidFill>
              </a:rPr>
              <a:t>&gt;</a:t>
            </a:r>
          </a:p>
          <a:p>
            <a:pPr eaLnBrk="1" hangingPunct="1">
              <a:lnSpc>
                <a:spcPct val="90000"/>
              </a:lnSpc>
              <a:buFontTx/>
              <a:buNone/>
            </a:pPr>
            <a:r>
              <a:rPr lang="en-US" altLang="en-US" sz="2800" b="1" dirty="0"/>
              <a:t>Please attach your file here to for uploading to</a:t>
            </a:r>
          </a:p>
          <a:p>
            <a:pPr eaLnBrk="1" hangingPunct="1">
              <a:lnSpc>
                <a:spcPct val="90000"/>
              </a:lnSpc>
              <a:buFontTx/>
              <a:buNone/>
            </a:pPr>
            <a:r>
              <a:rPr lang="en-US" altLang="en-US" sz="2800" b="1" dirty="0"/>
              <a:t>My &lt;font color =</a:t>
            </a:r>
            <a:r>
              <a:rPr lang="en-US" altLang="en-US" sz="2800" b="1" dirty="0">
                <a:solidFill>
                  <a:srgbClr val="FF0000"/>
                </a:solidFill>
              </a:rPr>
              <a:t>red</a:t>
            </a:r>
            <a:r>
              <a:rPr lang="en-US" altLang="en-US" sz="2800" b="1" dirty="0"/>
              <a:t>&gt;SERVER...&lt;BR&gt;</a:t>
            </a:r>
          </a:p>
          <a:p>
            <a:pPr eaLnBrk="1" hangingPunct="1">
              <a:lnSpc>
                <a:spcPct val="90000"/>
              </a:lnSpc>
              <a:buFontTx/>
              <a:buNone/>
            </a:pPr>
            <a:endParaRPr lang="en-US" altLang="en-US" sz="2800" b="1" dirty="0">
              <a:solidFill>
                <a:srgbClr val="0000CC"/>
              </a:solidFill>
            </a:endParaRPr>
          </a:p>
          <a:p>
            <a:pPr eaLnBrk="1" hangingPunct="1">
              <a:lnSpc>
                <a:spcPct val="90000"/>
              </a:lnSpc>
              <a:buFontTx/>
              <a:buNone/>
            </a:pPr>
            <a:r>
              <a:rPr lang="en-US" altLang="en-US" sz="2800" b="1" dirty="0">
                <a:solidFill>
                  <a:srgbClr val="0000CC"/>
                </a:solidFill>
              </a:rPr>
              <a:t>&lt;INPUT  TYPE="File"  name="</a:t>
            </a:r>
            <a:r>
              <a:rPr lang="en-US" altLang="en-US" sz="2800" b="1" dirty="0" err="1">
                <a:solidFill>
                  <a:srgbClr val="0000CC"/>
                </a:solidFill>
              </a:rPr>
              <a:t>myFile</a:t>
            </a:r>
            <a:r>
              <a:rPr lang="en-US" altLang="en-US" sz="2800" b="1" dirty="0">
                <a:solidFill>
                  <a:srgbClr val="0000CC"/>
                </a:solidFill>
              </a:rPr>
              <a:t>"  size="30"&gt;</a:t>
            </a:r>
          </a:p>
          <a:p>
            <a:pPr eaLnBrk="1" hangingPunct="1">
              <a:lnSpc>
                <a:spcPct val="90000"/>
              </a:lnSpc>
              <a:buFontTx/>
              <a:buNone/>
            </a:pPr>
            <a:endParaRPr lang="en-US" altLang="en-US" sz="2800" b="1" dirty="0">
              <a:solidFill>
                <a:srgbClr val="993300"/>
              </a:solidFill>
            </a:endParaRPr>
          </a:p>
          <a:p>
            <a:pPr eaLnBrk="1" hangingPunct="1">
              <a:lnSpc>
                <a:spcPct val="90000"/>
              </a:lnSpc>
              <a:buFontTx/>
              <a:buNone/>
            </a:pPr>
            <a:r>
              <a:rPr lang="en-US" altLang="en-US" sz="2800" b="1" dirty="0">
                <a:solidFill>
                  <a:srgbClr val="993300"/>
                </a:solidFill>
              </a:rPr>
              <a:t>&lt;INPUT  TYPE="Submit"  value="</a:t>
            </a:r>
            <a:r>
              <a:rPr lang="en-US" altLang="en-US" sz="2800" b="1" dirty="0" err="1">
                <a:solidFill>
                  <a:srgbClr val="993300"/>
                </a:solidFill>
              </a:rPr>
              <a:t>SubmitFile</a:t>
            </a:r>
            <a:r>
              <a:rPr lang="en-US" altLang="en-US" sz="2800" b="1" dirty="0">
                <a:solidFill>
                  <a:srgbClr val="993300"/>
                </a:solidFill>
              </a:rPr>
              <a:t>"&gt;</a:t>
            </a:r>
          </a:p>
          <a:p>
            <a:pPr eaLnBrk="1" hangingPunct="1">
              <a:lnSpc>
                <a:spcPct val="90000"/>
              </a:lnSpc>
              <a:buFontTx/>
              <a:buNone/>
            </a:pPr>
            <a:r>
              <a:rPr lang="en-US" altLang="en-US" sz="2800" b="1" dirty="0">
                <a:solidFill>
                  <a:srgbClr val="0000CC"/>
                </a:solidFill>
              </a:rPr>
              <a:t>&lt;/form&gt;</a:t>
            </a:r>
          </a:p>
          <a:p>
            <a:pPr eaLnBrk="1" hangingPunct="1">
              <a:lnSpc>
                <a:spcPct val="90000"/>
              </a:lnSpc>
              <a:buFontTx/>
              <a:buNone/>
            </a:pPr>
            <a:r>
              <a:rPr lang="en-US" altLang="en-US" sz="2800" b="1" dirty="0">
                <a:solidFill>
                  <a:srgbClr val="FF0000"/>
                </a:solidFill>
              </a:rPr>
              <a:t>&lt;/BODY&gt;</a:t>
            </a:r>
          </a:p>
        </p:txBody>
      </p:sp>
      <p:pic>
        <p:nvPicPr>
          <p:cNvPr id="4" name="Google Shape;97;p2">
            <a:extLst>
              <a:ext uri="{FF2B5EF4-FFF2-40B4-BE49-F238E27FC236}">
                <a16:creationId xmlns:a16="http://schemas.microsoft.com/office/drawing/2014/main" id="{C616D3E9-115C-47BC-A816-2D3B0B87F8A4}"/>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87140133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EBA6501-0F70-4987-ADB2-84991A9D724C}" type="slidenum">
              <a:rPr lang="ar-SA" altLang="en-US" sz="1800" kern="0"/>
              <a:pPr/>
              <a:t>143</a:t>
            </a:fld>
            <a:endParaRPr lang="en-US" altLang="en-US" sz="1800" kern="0"/>
          </a:p>
        </p:txBody>
      </p:sp>
      <p:sp>
        <p:nvSpPr>
          <p:cNvPr id="164867" name="Rectangle 2"/>
          <p:cNvSpPr>
            <a:spLocks noGrp="1" noChangeArrowheads="1"/>
          </p:cNvSpPr>
          <p:nvPr>
            <p:ph type="title"/>
          </p:nvPr>
        </p:nvSpPr>
        <p:spPr>
          <a:xfrm>
            <a:off x="2385934" y="105295"/>
            <a:ext cx="8229600" cy="94563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4000" b="1">
                <a:solidFill>
                  <a:srgbClr val="FFFF00"/>
                </a:solidFill>
              </a:rPr>
              <a:t>Other Elements used in Forms</a:t>
            </a:r>
          </a:p>
        </p:txBody>
      </p:sp>
      <p:sp>
        <p:nvSpPr>
          <p:cNvPr id="164868" name="Rectangle 3"/>
          <p:cNvSpPr>
            <a:spLocks noGrp="1" noChangeArrowheads="1"/>
          </p:cNvSpPr>
          <p:nvPr>
            <p:ph type="body" idx="1"/>
          </p:nvPr>
        </p:nvSpPr>
        <p:spPr>
          <a:xfrm>
            <a:off x="1334125" y="1371599"/>
            <a:ext cx="9608695" cy="5349875"/>
          </a:xfrm>
          <a:solidFill>
            <a:schemeClr val="accent1"/>
          </a:solidFill>
        </p:spPr>
        <p:txBody>
          <a:bodyPr/>
          <a:lstStyle/>
          <a:p>
            <a:pPr eaLnBrk="1" hangingPunct="1">
              <a:buClr>
                <a:schemeClr val="accent2"/>
              </a:buClr>
              <a:buFont typeface="Wingdings" panose="05000000000000000000" pitchFamily="2" charset="2"/>
              <a:buChar char="§"/>
            </a:pPr>
            <a:r>
              <a:rPr lang="en-US" altLang="en-US" sz="2800" b="1" dirty="0">
                <a:solidFill>
                  <a:srgbClr val="FF0000"/>
                </a:solidFill>
              </a:rPr>
              <a:t>&lt;TEXTAREA&gt;&lt;/TEXTAREA&gt;:</a:t>
            </a:r>
            <a:r>
              <a:rPr lang="en-US" altLang="en-US" sz="2800" dirty="0"/>
              <a:t> is an element that allows for free form text entry.</a:t>
            </a:r>
          </a:p>
          <a:p>
            <a:pPr eaLnBrk="1" hangingPunct="1">
              <a:buClr>
                <a:schemeClr val="accent2"/>
              </a:buClr>
              <a:buFont typeface="Wingdings" panose="05000000000000000000" pitchFamily="2" charset="2"/>
              <a:buNone/>
            </a:pPr>
            <a:endParaRPr lang="en-US" altLang="en-US" sz="2800" dirty="0"/>
          </a:p>
          <a:p>
            <a:pPr eaLnBrk="1" hangingPunct="1">
              <a:buClr>
                <a:schemeClr val="accent2"/>
              </a:buClr>
              <a:buFont typeface="Wingdings" panose="05000000000000000000" pitchFamily="2" charset="2"/>
              <a:buNone/>
            </a:pPr>
            <a:r>
              <a:rPr lang="en-US" altLang="en-US" sz="2800" dirty="0"/>
              <a:t>Browser will display </a:t>
            </a:r>
          </a:p>
          <a:p>
            <a:pPr eaLnBrk="1" hangingPunct="1">
              <a:buClr>
                <a:schemeClr val="accent2"/>
              </a:buClr>
              <a:buFont typeface="Wingdings" panose="05000000000000000000" pitchFamily="2" charset="2"/>
              <a:buNone/>
            </a:pPr>
            <a:endParaRPr lang="en-US" altLang="en-US" sz="2800" dirty="0"/>
          </a:p>
          <a:p>
            <a:pPr eaLnBrk="1" hangingPunct="1">
              <a:buClr>
                <a:schemeClr val="accent2"/>
              </a:buClr>
              <a:buFont typeface="Wingdings" panose="05000000000000000000" pitchFamily="2" charset="2"/>
              <a:buNone/>
            </a:pPr>
            <a:r>
              <a:rPr lang="en-US" altLang="en-US" sz="2800" dirty="0" err="1"/>
              <a:t>Textarea</a:t>
            </a:r>
            <a:r>
              <a:rPr lang="en-US" altLang="en-US" sz="2800" dirty="0"/>
              <a:t> has the following attributes:</a:t>
            </a:r>
          </a:p>
          <a:p>
            <a:pPr eaLnBrk="1" hangingPunct="1">
              <a:buClr>
                <a:schemeClr val="accent2"/>
              </a:buClr>
              <a:buFont typeface="Wingdings" panose="05000000000000000000" pitchFamily="2" charset="2"/>
              <a:buChar char="§"/>
            </a:pPr>
            <a:r>
              <a:rPr lang="en-US" altLang="en-US" sz="2800" b="1" dirty="0">
                <a:solidFill>
                  <a:srgbClr val="FF0000"/>
                </a:solidFill>
              </a:rPr>
              <a:t>NAME</a:t>
            </a:r>
            <a:r>
              <a:rPr lang="en-US" altLang="en-US" sz="2800" b="1" dirty="0"/>
              <a:t>:</a:t>
            </a:r>
            <a:r>
              <a:rPr lang="en-US" altLang="en-US" sz="2800" dirty="0"/>
              <a:t> is the name of the variable to be sent to the CGI application.</a:t>
            </a:r>
          </a:p>
          <a:p>
            <a:pPr eaLnBrk="1" hangingPunct="1">
              <a:buClr>
                <a:schemeClr val="accent2"/>
              </a:buClr>
              <a:buFont typeface="Wingdings" panose="05000000000000000000" pitchFamily="2" charset="2"/>
              <a:buChar char="§"/>
            </a:pPr>
            <a:r>
              <a:rPr lang="en-US" altLang="en-US" sz="2800" b="1" dirty="0">
                <a:solidFill>
                  <a:srgbClr val="FF0000"/>
                </a:solidFill>
              </a:rPr>
              <a:t>ROWS</a:t>
            </a:r>
            <a:r>
              <a:rPr lang="en-US" altLang="en-US" sz="2800" b="1" dirty="0"/>
              <a:t>:</a:t>
            </a:r>
            <a:r>
              <a:rPr lang="en-US" altLang="en-US" sz="2800" dirty="0"/>
              <a:t> the number of rows to the textbox.</a:t>
            </a:r>
          </a:p>
          <a:p>
            <a:pPr eaLnBrk="1" hangingPunct="1">
              <a:buClr>
                <a:schemeClr val="accent2"/>
              </a:buClr>
              <a:buFont typeface="Wingdings" panose="05000000000000000000" pitchFamily="2" charset="2"/>
              <a:buChar char="§"/>
            </a:pPr>
            <a:r>
              <a:rPr lang="en-US" altLang="en-US" sz="2800" b="1" dirty="0">
                <a:solidFill>
                  <a:srgbClr val="FF0000"/>
                </a:solidFill>
              </a:rPr>
              <a:t>COLS</a:t>
            </a:r>
            <a:r>
              <a:rPr lang="en-US" altLang="en-US" sz="2800" b="1" dirty="0"/>
              <a:t>:</a:t>
            </a:r>
            <a:r>
              <a:rPr lang="en-US" altLang="en-US" sz="2800" dirty="0"/>
              <a:t> the number of columns to the textbox.</a:t>
            </a:r>
          </a:p>
        </p:txBody>
      </p:sp>
      <p:pic>
        <p:nvPicPr>
          <p:cNvPr id="1648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709" y="2351243"/>
            <a:ext cx="26860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oogle Shape;97;p2">
            <a:extLst>
              <a:ext uri="{FF2B5EF4-FFF2-40B4-BE49-F238E27FC236}">
                <a16:creationId xmlns:a16="http://schemas.microsoft.com/office/drawing/2014/main" id="{9D133C23-C4BA-400F-A3E5-20C1E8B118DB}"/>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8400603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69B928-9A63-4AF4-AB7D-D376EF685CFC}" type="slidenum">
              <a:rPr lang="ar-SA" altLang="en-US" sz="1800" kern="0"/>
              <a:pPr/>
              <a:t>144</a:t>
            </a:fld>
            <a:endParaRPr lang="en-US" altLang="en-US" sz="1800" kern="0"/>
          </a:p>
        </p:txBody>
      </p:sp>
      <p:sp>
        <p:nvSpPr>
          <p:cNvPr id="165891" name="Text Box 4"/>
          <p:cNvSpPr txBox="1">
            <a:spLocks noChangeArrowheads="1"/>
          </p:cNvSpPr>
          <p:nvPr/>
        </p:nvSpPr>
        <p:spPr bwMode="auto">
          <a:xfrm>
            <a:off x="1828800" y="838200"/>
            <a:ext cx="8610600" cy="489364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600" b="1" kern="0" dirty="0">
                <a:solidFill>
                  <a:srgbClr val="FF0000"/>
                </a:solidFill>
              </a:rPr>
              <a:t>&lt;BODY </a:t>
            </a:r>
            <a:r>
              <a:rPr lang="en-US" altLang="en-US" sz="2600" b="1" kern="0" dirty="0" err="1">
                <a:solidFill>
                  <a:srgbClr val="FF0000"/>
                </a:solidFill>
              </a:rPr>
              <a:t>bgcolor</a:t>
            </a:r>
            <a:r>
              <a:rPr lang="en-US" altLang="en-US" sz="2600" b="1" kern="0" dirty="0">
                <a:solidFill>
                  <a:srgbClr val="FF0000"/>
                </a:solidFill>
              </a:rPr>
              <a:t>=</a:t>
            </a:r>
            <a:r>
              <a:rPr lang="en-US" altLang="en-US" sz="2600" b="1" kern="0" dirty="0" err="1">
                <a:solidFill>
                  <a:srgbClr val="3366CC"/>
                </a:solidFill>
              </a:rPr>
              <a:t>lightblue</a:t>
            </a:r>
            <a:r>
              <a:rPr lang="en-US" altLang="en-US" sz="2600" b="1" kern="0" dirty="0">
                <a:solidFill>
                  <a:schemeClr val="tx2"/>
                </a:solidFill>
              </a:rPr>
              <a:t>&gt;</a:t>
            </a:r>
          </a:p>
          <a:p>
            <a:r>
              <a:rPr lang="en-US" altLang="en-US" sz="2600" b="1" kern="0" dirty="0">
                <a:solidFill>
                  <a:schemeClr val="tx2"/>
                </a:solidFill>
              </a:rPr>
              <a:t>&lt;form&gt;</a:t>
            </a:r>
          </a:p>
          <a:p>
            <a:r>
              <a:rPr lang="en-US" altLang="en-US" sz="2600" b="1" kern="0" dirty="0">
                <a:solidFill>
                  <a:schemeClr val="tx2"/>
                </a:solidFill>
              </a:rPr>
              <a:t>&lt;TEXTAREA   </a:t>
            </a:r>
            <a:r>
              <a:rPr lang="en-US" altLang="en-US" sz="2600" b="1" kern="0" dirty="0">
                <a:solidFill>
                  <a:srgbClr val="008000"/>
                </a:solidFill>
              </a:rPr>
              <a:t>COLS=40  ROWS=20</a:t>
            </a:r>
            <a:r>
              <a:rPr lang="en-US" altLang="en-US" sz="2600" b="1" kern="0" dirty="0">
                <a:solidFill>
                  <a:schemeClr val="tx2"/>
                </a:solidFill>
              </a:rPr>
              <a:t>  Name="comments"  &gt;</a:t>
            </a:r>
          </a:p>
          <a:p>
            <a:r>
              <a:rPr lang="en-US" altLang="en-US" sz="2600" b="1" kern="0" dirty="0">
                <a:solidFill>
                  <a:srgbClr val="FF0000"/>
                </a:solidFill>
              </a:rPr>
              <a:t>From observing the apathy of those</a:t>
            </a:r>
          </a:p>
          <a:p>
            <a:r>
              <a:rPr lang="en-US" altLang="en-US" sz="2600" b="1" kern="0" dirty="0">
                <a:solidFill>
                  <a:srgbClr val="FF0000"/>
                </a:solidFill>
              </a:rPr>
              <a:t>about me during flag  raising I </a:t>
            </a:r>
          </a:p>
          <a:p>
            <a:r>
              <a:rPr lang="en-US" altLang="en-US" sz="2600" b="1" kern="0" dirty="0">
                <a:solidFill>
                  <a:srgbClr val="FF0000"/>
                </a:solidFill>
              </a:rPr>
              <a:t>concluded that patriotism if not</a:t>
            </a:r>
          </a:p>
          <a:p>
            <a:r>
              <a:rPr lang="en-US" altLang="en-US" sz="2600" b="1" kern="0" dirty="0">
                <a:solidFill>
                  <a:srgbClr val="FF0000"/>
                </a:solidFill>
              </a:rPr>
              <a:t>actually  on the decline is at least </a:t>
            </a:r>
          </a:p>
          <a:p>
            <a:r>
              <a:rPr lang="en-US" altLang="en-US" sz="2600" b="1" kern="0" dirty="0">
                <a:solidFill>
                  <a:srgbClr val="FF0000"/>
                </a:solidFill>
              </a:rPr>
              <a:t>in a state of dormancy.</a:t>
            </a:r>
          </a:p>
          <a:p>
            <a:r>
              <a:rPr lang="en-US" altLang="en-US" sz="2600" b="1" kern="0" dirty="0">
                <a:solidFill>
                  <a:schemeClr val="tx2"/>
                </a:solidFill>
              </a:rPr>
              <a:t>&lt;/TEXTAREA&gt;: </a:t>
            </a:r>
          </a:p>
          <a:p>
            <a:r>
              <a:rPr lang="en-US" altLang="en-US" sz="2600" b="1" kern="0" dirty="0">
                <a:solidFill>
                  <a:schemeClr val="tx2"/>
                </a:solidFill>
              </a:rPr>
              <a:t>&lt;/form&gt;</a:t>
            </a:r>
          </a:p>
          <a:p>
            <a:r>
              <a:rPr lang="en-US" altLang="en-US" sz="2600" b="1" kern="0" dirty="0">
                <a:solidFill>
                  <a:srgbClr val="FF0000"/>
                </a:solidFill>
              </a:rPr>
              <a:t>&lt;/BODY&gt;</a:t>
            </a:r>
          </a:p>
        </p:txBody>
      </p:sp>
      <p:pic>
        <p:nvPicPr>
          <p:cNvPr id="4" name="Google Shape;97;p2">
            <a:extLst>
              <a:ext uri="{FF2B5EF4-FFF2-40B4-BE49-F238E27FC236}">
                <a16:creationId xmlns:a16="http://schemas.microsoft.com/office/drawing/2014/main" id="{4AD395CC-C6DE-464B-9373-CC8AE0D535E9}"/>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6303077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3E9D28-9A00-4C9B-BD8D-24AE994E7B36}" type="slidenum">
              <a:rPr lang="ar-SA" altLang="en-US" sz="1800" kern="0"/>
              <a:pPr/>
              <a:t>145</a:t>
            </a:fld>
            <a:endParaRPr lang="en-US" altLang="en-US" sz="1800" kern="0"/>
          </a:p>
        </p:txBody>
      </p:sp>
      <p:pic>
        <p:nvPicPr>
          <p:cNvPr id="1669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838200"/>
            <a:ext cx="8534400" cy="600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2D5006E1-5751-4265-9F64-F05B44C9CFDD}"/>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3896413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307C06-DF25-4B78-BBFD-2D8DD5AC6DCD}" type="slidenum">
              <a:rPr lang="ar-SA" altLang="en-US" sz="1800" kern="0"/>
              <a:pPr/>
              <a:t>146</a:t>
            </a:fld>
            <a:endParaRPr lang="en-US" altLang="en-US" sz="1800" kern="0"/>
          </a:p>
        </p:txBody>
      </p:sp>
      <p:graphicFrame>
        <p:nvGraphicFramePr>
          <p:cNvPr id="167939" name="Object 2"/>
          <p:cNvGraphicFramePr>
            <a:graphicFrameLocks noChangeAspect="1"/>
          </p:cNvGraphicFramePr>
          <p:nvPr/>
        </p:nvGraphicFramePr>
        <p:xfrm>
          <a:off x="1981200" y="533400"/>
          <a:ext cx="8305800" cy="5638800"/>
        </p:xfrm>
        <a:graphic>
          <a:graphicData uri="http://schemas.openxmlformats.org/presentationml/2006/ole">
            <mc:AlternateContent xmlns:mc="http://schemas.openxmlformats.org/markup-compatibility/2006">
              <mc:Choice xmlns:v="urn:schemas-microsoft-com:vml" Requires="v">
                <p:oleObj spid="_x0000_s9264" name="Bitmap Image" r:id="rId3" imgW="5695238" imgH="2647619" progId="Paint.Picture">
                  <p:embed/>
                </p:oleObj>
              </mc:Choice>
              <mc:Fallback>
                <p:oleObj name="Bitmap Image" r:id="rId3" imgW="5695238" imgH="2647619" progId="Paint.Picture">
                  <p:embed/>
                  <p:pic>
                    <p:nvPicPr>
                      <p:cNvPr id="16793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334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 name="Google Shape;97;p2">
            <a:extLst>
              <a:ext uri="{FF2B5EF4-FFF2-40B4-BE49-F238E27FC236}">
                <a16:creationId xmlns:a16="http://schemas.microsoft.com/office/drawing/2014/main" id="{F32706BC-952F-4DDB-8227-90EC8868EF5D}"/>
              </a:ext>
            </a:extLst>
          </p:cNvPr>
          <p:cNvPicPr preferRelativeResize="0"/>
          <p:nvPr/>
        </p:nvPicPr>
        <p:blipFill rotWithShape="1">
          <a:blip r:embed="rId5">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90802809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2227C4-99DB-4001-86CD-A49DB71FC0AE}" type="slidenum">
              <a:rPr lang="ar-SA" altLang="en-US" sz="1800" kern="0"/>
              <a:pPr/>
              <a:t>147</a:t>
            </a:fld>
            <a:endParaRPr lang="en-US" altLang="en-US" sz="1800" kern="0"/>
          </a:p>
        </p:txBody>
      </p:sp>
      <p:graphicFrame>
        <p:nvGraphicFramePr>
          <p:cNvPr id="168963" name="Object 2"/>
          <p:cNvGraphicFramePr>
            <a:graphicFrameLocks noChangeAspect="1"/>
          </p:cNvGraphicFramePr>
          <p:nvPr/>
        </p:nvGraphicFramePr>
        <p:xfrm>
          <a:off x="1524000" y="304800"/>
          <a:ext cx="9144000" cy="6172200"/>
        </p:xfrm>
        <a:graphic>
          <a:graphicData uri="http://schemas.openxmlformats.org/presentationml/2006/ole">
            <mc:AlternateContent xmlns:mc="http://schemas.openxmlformats.org/markup-compatibility/2006">
              <mc:Choice xmlns:v="urn:schemas-microsoft-com:vml" Requires="v">
                <p:oleObj spid="_x0000_s10288" name="Bitmap Image" r:id="rId3" imgW="5676190" imgH="2553056" progId="Paint.Picture">
                  <p:embed/>
                </p:oleObj>
              </mc:Choice>
              <mc:Fallback>
                <p:oleObj name="Bitmap Image" r:id="rId3" imgW="5676190" imgH="2553056" progId="Paint.Picture">
                  <p:embed/>
                  <p:pic>
                    <p:nvPicPr>
                      <p:cNvPr id="16896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
                        <a:ext cx="9144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119811" name="Ink 3"/>
              <p14:cNvContentPartPr>
                <a14:cpLocks xmlns:a14="http://schemas.microsoft.com/office/drawing/2010/main" noRot="1" noChangeAspect="1" noEditPoints="1" noChangeArrowheads="1" noChangeShapeType="1"/>
              </p14:cNvContentPartPr>
              <p14:nvPr/>
            </p14:nvContentPartPr>
            <p14:xfrm>
              <a:off x="2265363" y="5822951"/>
              <a:ext cx="1428750" cy="61913"/>
            </p14:xfrm>
          </p:contentPart>
        </mc:Choice>
        <mc:Fallback xmlns="">
          <p:pic>
            <p:nvPicPr>
              <p:cNvPr id="119811" name="Ink 3"/>
              <p:cNvPicPr>
                <a:picLocks noRot="1" noChangeAspect="1" noEditPoints="1" noChangeArrowheads="1" noChangeShapeType="1"/>
              </p:cNvPicPr>
              <p:nvPr/>
            </p:nvPicPr>
            <p:blipFill>
              <a:blip r:embed="rId6"/>
              <a:stretch>
                <a:fillRect/>
              </a:stretch>
            </p:blipFill>
            <p:spPr>
              <a:xfrm>
                <a:off x="2247711" y="5805908"/>
                <a:ext cx="1464054" cy="9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9812" name="Ink 4"/>
              <p14:cNvContentPartPr>
                <a14:cpLocks xmlns:a14="http://schemas.microsoft.com/office/drawing/2010/main" noRot="1" noChangeAspect="1" noEditPoints="1" noChangeArrowheads="1" noChangeShapeType="1"/>
              </p14:cNvContentPartPr>
              <p14:nvPr/>
            </p14:nvContentPartPr>
            <p14:xfrm>
              <a:off x="1819276" y="4554538"/>
              <a:ext cx="1973263" cy="393700"/>
            </p14:xfrm>
          </p:contentPart>
        </mc:Choice>
        <mc:Fallback xmlns="">
          <p:pic>
            <p:nvPicPr>
              <p:cNvPr id="119812" name="Ink 4"/>
              <p:cNvPicPr>
                <a:picLocks noRot="1" noChangeAspect="1" noEditPoints="1" noChangeArrowheads="1" noChangeShapeType="1"/>
              </p:cNvPicPr>
              <p:nvPr/>
            </p:nvPicPr>
            <p:blipFill>
              <a:blip r:embed="rId8"/>
              <a:stretch>
                <a:fillRect/>
              </a:stretch>
            </p:blipFill>
            <p:spPr>
              <a:xfrm>
                <a:off x="1801635" y="4536888"/>
                <a:ext cx="2008545" cy="42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9813" name="Ink 5"/>
              <p14:cNvContentPartPr>
                <a14:cpLocks xmlns:a14="http://schemas.microsoft.com/office/drawing/2010/main" noRot="1" noChangeAspect="1" noEditPoints="1" noChangeArrowheads="1" noChangeShapeType="1"/>
              </p14:cNvContentPartPr>
              <p14:nvPr/>
            </p14:nvContentPartPr>
            <p14:xfrm>
              <a:off x="2176464" y="3571875"/>
              <a:ext cx="1062037" cy="26988"/>
            </p14:xfrm>
          </p:contentPart>
        </mc:Choice>
        <mc:Fallback xmlns="">
          <p:pic>
            <p:nvPicPr>
              <p:cNvPr id="119813" name="Ink 5"/>
              <p:cNvPicPr>
                <a:picLocks noRot="1" noChangeAspect="1" noEditPoints="1" noChangeArrowheads="1" noChangeShapeType="1"/>
              </p:cNvPicPr>
              <p:nvPr/>
            </p:nvPicPr>
            <p:blipFill>
              <a:blip r:embed="rId10"/>
              <a:stretch>
                <a:fillRect/>
              </a:stretch>
            </p:blipFill>
            <p:spPr>
              <a:xfrm>
                <a:off x="2158817" y="3554243"/>
                <a:ext cx="1097330" cy="6225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9814" name="Ink 6"/>
              <p14:cNvContentPartPr>
                <a14:cpLocks xmlns:a14="http://schemas.microsoft.com/office/drawing/2010/main" noRot="1" noChangeAspect="1" noEditPoints="1" noChangeArrowheads="1" noChangeShapeType="1"/>
              </p14:cNvContentPartPr>
              <p14:nvPr/>
            </p14:nvContentPartPr>
            <p14:xfrm>
              <a:off x="2157414" y="3438525"/>
              <a:ext cx="1019175" cy="26988"/>
            </p14:xfrm>
          </p:contentPart>
        </mc:Choice>
        <mc:Fallback xmlns="">
          <p:pic>
            <p:nvPicPr>
              <p:cNvPr id="119814" name="Ink 6"/>
              <p:cNvPicPr>
                <a:picLocks noRot="1" noChangeAspect="1" noEditPoints="1" noChangeArrowheads="1" noChangeShapeType="1"/>
              </p:cNvPicPr>
              <p:nvPr/>
            </p:nvPicPr>
            <p:blipFill>
              <a:blip r:embed="rId12"/>
              <a:stretch>
                <a:fillRect/>
              </a:stretch>
            </p:blipFill>
            <p:spPr>
              <a:xfrm>
                <a:off x="2128964" y="3327419"/>
                <a:ext cx="1076436" cy="24955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9815" name="Ink 7"/>
              <p14:cNvContentPartPr>
                <a14:cpLocks xmlns:a14="http://schemas.microsoft.com/office/drawing/2010/main" noRot="1" noChangeAspect="1" noEditPoints="1" noChangeArrowheads="1" noChangeShapeType="1"/>
              </p14:cNvContentPartPr>
              <p14:nvPr/>
            </p14:nvContentPartPr>
            <p14:xfrm>
              <a:off x="2211389" y="4419601"/>
              <a:ext cx="1527175" cy="36513"/>
            </p14:xfrm>
          </p:contentPart>
        </mc:Choice>
        <mc:Fallback xmlns="">
          <p:pic>
            <p:nvPicPr>
              <p:cNvPr id="119815" name="Ink 7"/>
              <p:cNvPicPr>
                <a:picLocks noRot="1" noChangeAspect="1" noEditPoints="1" noChangeArrowheads="1" noChangeShapeType="1"/>
              </p:cNvPicPr>
              <p:nvPr/>
            </p:nvPicPr>
            <p:blipFill>
              <a:blip r:embed="rId14"/>
              <a:stretch>
                <a:fillRect/>
              </a:stretch>
            </p:blipFill>
            <p:spPr>
              <a:xfrm>
                <a:off x="2182581" y="4307226"/>
                <a:ext cx="1584431" cy="26161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9816" name="Ink 8"/>
              <p14:cNvContentPartPr>
                <a14:cpLocks xmlns:a14="http://schemas.microsoft.com/office/drawing/2010/main" noRot="1" noChangeAspect="1" noEditPoints="1" noChangeArrowheads="1" noChangeShapeType="1"/>
              </p14:cNvContentPartPr>
              <p14:nvPr/>
            </p14:nvContentPartPr>
            <p14:xfrm>
              <a:off x="2112963" y="5670550"/>
              <a:ext cx="1928812" cy="107950"/>
            </p14:xfrm>
          </p:contentPart>
        </mc:Choice>
        <mc:Fallback xmlns="">
          <p:pic>
            <p:nvPicPr>
              <p:cNvPr id="119816" name="Ink 8"/>
              <p:cNvPicPr>
                <a:picLocks noRot="1" noChangeAspect="1" noEditPoints="1" noChangeArrowheads="1" noChangeShapeType="1"/>
              </p:cNvPicPr>
              <p:nvPr/>
            </p:nvPicPr>
            <p:blipFill>
              <a:blip r:embed="rId16"/>
              <a:stretch>
                <a:fillRect/>
              </a:stretch>
            </p:blipFill>
            <p:spPr>
              <a:xfrm>
                <a:off x="2084524" y="5556483"/>
                <a:ext cx="1985690" cy="336084"/>
              </a:xfrm>
              <a:prstGeom prst="rect">
                <a:avLst/>
              </a:prstGeom>
            </p:spPr>
          </p:pic>
        </mc:Fallback>
      </mc:AlternateContent>
      <p:pic>
        <p:nvPicPr>
          <p:cNvPr id="10" name="Google Shape;97;p2">
            <a:extLst>
              <a:ext uri="{FF2B5EF4-FFF2-40B4-BE49-F238E27FC236}">
                <a16:creationId xmlns:a16="http://schemas.microsoft.com/office/drawing/2014/main" id="{FA8043BD-3EE4-467F-A826-52408BB79D8D}"/>
              </a:ext>
            </a:extLst>
          </p:cNvPr>
          <p:cNvPicPr preferRelativeResize="0"/>
          <p:nvPr/>
        </p:nvPicPr>
        <p:blipFill rotWithShape="1">
          <a:blip r:embed="rId17">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60928946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AA9BDF-F907-4314-860C-7ACA8C4A7F24}" type="slidenum">
              <a:rPr lang="ar-SA" altLang="en-US" sz="1800" kern="0"/>
              <a:pPr/>
              <a:t>148</a:t>
            </a:fld>
            <a:endParaRPr lang="en-US" altLang="en-US" sz="1800" kern="0"/>
          </a:p>
        </p:txBody>
      </p:sp>
      <p:sp>
        <p:nvSpPr>
          <p:cNvPr id="169987" name="Rectangle 2"/>
          <p:cNvSpPr>
            <a:spLocks noGrp="1" noChangeArrowheads="1"/>
          </p:cNvSpPr>
          <p:nvPr>
            <p:ph type="title"/>
          </p:nvPr>
        </p:nvSpPr>
        <p:spPr>
          <a:xfrm>
            <a:off x="2475198" y="77788"/>
            <a:ext cx="793115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4000" dirty="0">
                <a:solidFill>
                  <a:srgbClr val="FFFF00"/>
                </a:solidFill>
              </a:rPr>
              <a:t>Other Elements used in Forms</a:t>
            </a:r>
          </a:p>
        </p:txBody>
      </p:sp>
      <p:sp>
        <p:nvSpPr>
          <p:cNvPr id="169988" name="Rectangle 3"/>
          <p:cNvSpPr>
            <a:spLocks noGrp="1" noChangeArrowheads="1"/>
          </p:cNvSpPr>
          <p:nvPr>
            <p:ph type="body" idx="1"/>
          </p:nvPr>
        </p:nvSpPr>
        <p:spPr>
          <a:xfrm>
            <a:off x="1049311" y="1371600"/>
            <a:ext cx="10103371" cy="4800600"/>
          </a:xfrm>
          <a:solidFill>
            <a:schemeClr val="accent1"/>
          </a:solidFill>
          <a:ln>
            <a:solidFill>
              <a:schemeClr val="accent1"/>
            </a:solidFill>
            <a:miter lim="800000"/>
            <a:headEnd/>
            <a:tailEnd/>
          </a:ln>
        </p:spPr>
        <p:txBody>
          <a:bodyPr/>
          <a:lstStyle/>
          <a:p>
            <a:pPr algn="just" eaLnBrk="1" hangingPunct="1">
              <a:lnSpc>
                <a:spcPct val="90000"/>
              </a:lnSpc>
              <a:buClr>
                <a:schemeClr val="accent2"/>
              </a:buClr>
              <a:buFont typeface="Wingdings" panose="05000000000000000000" pitchFamily="2" charset="2"/>
              <a:buChar char="§"/>
            </a:pPr>
            <a:r>
              <a:rPr lang="en-US" altLang="en-US" sz="2800" dirty="0"/>
              <a:t>The two following examples are </a:t>
            </a:r>
            <a:r>
              <a:rPr lang="en-US" altLang="en-US" sz="2800" b="1" dirty="0">
                <a:solidFill>
                  <a:srgbClr val="FF0000"/>
                </a:solidFill>
              </a:rPr>
              <a:t>&lt;SELECT&gt;&lt;/SELECT&gt;</a:t>
            </a:r>
            <a:r>
              <a:rPr lang="en-US" altLang="en-US" sz="2800" dirty="0"/>
              <a:t> elements, where the attributes are set differently.</a:t>
            </a:r>
          </a:p>
          <a:p>
            <a:pPr algn="just" eaLnBrk="1" hangingPunct="1">
              <a:lnSpc>
                <a:spcPct val="90000"/>
              </a:lnSpc>
              <a:buClr>
                <a:schemeClr val="accent2"/>
              </a:buClr>
              <a:buFont typeface="Wingdings" panose="05000000000000000000" pitchFamily="2" charset="2"/>
              <a:buChar char="§"/>
            </a:pPr>
            <a:endParaRPr lang="en-US" altLang="en-US" sz="2800" dirty="0"/>
          </a:p>
          <a:p>
            <a:pPr algn="just" eaLnBrk="1" hangingPunct="1">
              <a:lnSpc>
                <a:spcPct val="90000"/>
              </a:lnSpc>
              <a:buClr>
                <a:schemeClr val="accent2"/>
              </a:buClr>
              <a:buFont typeface="Wingdings" panose="05000000000000000000" pitchFamily="2" charset="2"/>
              <a:buNone/>
            </a:pPr>
            <a:r>
              <a:rPr lang="en-US" altLang="en-US" sz="2800" dirty="0"/>
              <a:t>The Select elements attributes are:</a:t>
            </a:r>
          </a:p>
          <a:p>
            <a:pPr algn="just" eaLnBrk="1" hangingPunct="1">
              <a:lnSpc>
                <a:spcPct val="90000"/>
              </a:lnSpc>
              <a:buClr>
                <a:schemeClr val="accent2"/>
              </a:buClr>
              <a:buFont typeface="Wingdings" panose="05000000000000000000" pitchFamily="2" charset="2"/>
              <a:buChar char="§"/>
            </a:pPr>
            <a:r>
              <a:rPr lang="en-US" altLang="en-US" sz="2800" b="1" dirty="0">
                <a:solidFill>
                  <a:srgbClr val="FF0000"/>
                </a:solidFill>
              </a:rPr>
              <a:t>NAME</a:t>
            </a:r>
            <a:r>
              <a:rPr lang="en-US" altLang="en-US" sz="2800" b="1" dirty="0"/>
              <a:t>:</a:t>
            </a:r>
            <a:r>
              <a:rPr lang="en-US" altLang="en-US" sz="2800" dirty="0"/>
              <a:t> is the name of the variable to be sent to the CGI application.</a:t>
            </a:r>
          </a:p>
          <a:p>
            <a:pPr algn="just" eaLnBrk="1" hangingPunct="1">
              <a:lnSpc>
                <a:spcPct val="90000"/>
              </a:lnSpc>
              <a:buClr>
                <a:schemeClr val="accent2"/>
              </a:buClr>
              <a:buFont typeface="Wingdings" panose="05000000000000000000" pitchFamily="2" charset="2"/>
              <a:buChar char="§"/>
            </a:pPr>
            <a:r>
              <a:rPr lang="en-US" altLang="en-US" sz="2800" b="1" dirty="0">
                <a:solidFill>
                  <a:srgbClr val="FF0000"/>
                </a:solidFill>
              </a:rPr>
              <a:t>SIZE</a:t>
            </a:r>
            <a:r>
              <a:rPr lang="en-US" altLang="en-US" sz="2800" b="1" dirty="0"/>
              <a:t>:</a:t>
            </a:r>
            <a:r>
              <a:rPr lang="en-US" altLang="en-US" sz="2800" dirty="0"/>
              <a:t> this sets the number of </a:t>
            </a:r>
            <a:r>
              <a:rPr lang="en-US" altLang="en-US" sz="2800" b="1" dirty="0">
                <a:solidFill>
                  <a:srgbClr val="0000FF"/>
                </a:solidFill>
              </a:rPr>
              <a:t>visible</a:t>
            </a:r>
            <a:r>
              <a:rPr lang="en-US" altLang="en-US" sz="2800" dirty="0"/>
              <a:t> choices.</a:t>
            </a:r>
          </a:p>
          <a:p>
            <a:pPr algn="just" eaLnBrk="1" hangingPunct="1">
              <a:lnSpc>
                <a:spcPct val="90000"/>
              </a:lnSpc>
              <a:buClr>
                <a:schemeClr val="accent2"/>
              </a:buClr>
              <a:buFont typeface="Wingdings" panose="05000000000000000000" pitchFamily="2" charset="2"/>
              <a:buChar char="§"/>
            </a:pPr>
            <a:r>
              <a:rPr lang="en-US" altLang="en-US" sz="2800" b="1" dirty="0">
                <a:solidFill>
                  <a:srgbClr val="FF0000"/>
                </a:solidFill>
              </a:rPr>
              <a:t>MULTIPLE</a:t>
            </a:r>
            <a:r>
              <a:rPr lang="en-US" altLang="en-US" sz="2800" b="1" dirty="0"/>
              <a:t>:</a:t>
            </a:r>
            <a:r>
              <a:rPr lang="en-US" altLang="en-US" sz="2800" dirty="0"/>
              <a:t> the presence of this attribute signifies that the user can make multiple selections. By default only one selection is allowed.</a:t>
            </a:r>
          </a:p>
          <a:p>
            <a:pPr algn="just" eaLnBrk="1" hangingPunct="1">
              <a:lnSpc>
                <a:spcPct val="90000"/>
              </a:lnSpc>
              <a:buClr>
                <a:schemeClr val="accent2"/>
              </a:buClr>
              <a:buFont typeface="Wingdings" panose="05000000000000000000" pitchFamily="2" charset="2"/>
              <a:buChar char="§"/>
            </a:pPr>
            <a:endParaRPr lang="en-US" altLang="en-US" sz="2800" dirty="0"/>
          </a:p>
        </p:txBody>
      </p:sp>
      <p:pic>
        <p:nvPicPr>
          <p:cNvPr id="5" name="Google Shape;97;p2">
            <a:extLst>
              <a:ext uri="{FF2B5EF4-FFF2-40B4-BE49-F238E27FC236}">
                <a16:creationId xmlns:a16="http://schemas.microsoft.com/office/drawing/2014/main" id="{ABD12C55-E4FC-4326-9712-A09CF3FCDDBF}"/>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2289709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83022E-E716-4DBE-ADC6-EF1E227608AA}" type="slidenum">
              <a:rPr lang="ar-SA" altLang="en-US" sz="1800" kern="0"/>
              <a:pPr/>
              <a:t>149</a:t>
            </a:fld>
            <a:endParaRPr lang="en-US" altLang="en-US" sz="1800" kern="0"/>
          </a:p>
        </p:txBody>
      </p:sp>
      <p:sp>
        <p:nvSpPr>
          <p:cNvPr id="171011" name="Text Box 5"/>
          <p:cNvSpPr txBox="1">
            <a:spLocks noChangeArrowheads="1"/>
          </p:cNvSpPr>
          <p:nvPr/>
        </p:nvSpPr>
        <p:spPr bwMode="auto">
          <a:xfrm>
            <a:off x="1790699" y="838200"/>
            <a:ext cx="9302021" cy="56435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b="1" kern="0">
                <a:solidFill>
                  <a:srgbClr val="FF0000"/>
                </a:solidFill>
              </a:rPr>
              <a:t>&lt;BODY bgcolor=lightblue&gt;</a:t>
            </a:r>
          </a:p>
          <a:p>
            <a:r>
              <a:rPr lang="en-US" altLang="en-US" sz="2800" b="1" kern="0"/>
              <a:t>&lt;form&gt;</a:t>
            </a:r>
          </a:p>
          <a:p>
            <a:r>
              <a:rPr lang="en-US" altLang="en-US" sz="2800" b="1" kern="0"/>
              <a:t>Select the cities you have visited:</a:t>
            </a:r>
          </a:p>
          <a:p>
            <a:r>
              <a:rPr lang="en-US" altLang="en-US" sz="2800" b="1" kern="0">
                <a:solidFill>
                  <a:srgbClr val="0000FF"/>
                </a:solidFill>
              </a:rPr>
              <a:t>&lt;SELECT name=“list”  size=5&gt;</a:t>
            </a:r>
          </a:p>
          <a:p>
            <a:r>
              <a:rPr lang="en-US" altLang="en-US" sz="2800" b="1" kern="0">
                <a:solidFill>
                  <a:srgbClr val="FF0000"/>
                </a:solidFill>
              </a:rPr>
              <a:t>&lt;option&gt; London&lt;/option&gt;</a:t>
            </a:r>
          </a:p>
          <a:p>
            <a:r>
              <a:rPr lang="en-US" altLang="en-US" sz="2800" b="1" kern="0"/>
              <a:t>&lt;option&gt; Tokyo&lt;/option&gt;</a:t>
            </a:r>
          </a:p>
          <a:p>
            <a:r>
              <a:rPr lang="en-US" altLang="en-US" sz="2800" b="1" kern="0"/>
              <a:t>&lt;option&gt; Paris&lt;/option&gt;</a:t>
            </a:r>
          </a:p>
          <a:p>
            <a:r>
              <a:rPr lang="en-US" altLang="en-US" sz="2800" b="1" kern="0">
                <a:solidFill>
                  <a:srgbClr val="FF0000"/>
                </a:solidFill>
              </a:rPr>
              <a:t>&lt;option&gt; New York&lt;/option&gt;</a:t>
            </a:r>
          </a:p>
          <a:p>
            <a:r>
              <a:rPr lang="en-US" altLang="en-US" sz="2800" b="1" kern="0"/>
              <a:t>&lt;option&gt; LA&lt;/option&gt;</a:t>
            </a:r>
          </a:p>
          <a:p>
            <a:r>
              <a:rPr lang="en-US" altLang="en-US" sz="2800" b="1" kern="0">
                <a:solidFill>
                  <a:srgbClr val="FF0000"/>
                </a:solidFill>
              </a:rPr>
              <a:t>&lt;option&gt; KL&lt;/option&gt;</a:t>
            </a:r>
          </a:p>
          <a:p>
            <a:r>
              <a:rPr lang="en-US" altLang="en-US" sz="2800" b="1" kern="0">
                <a:solidFill>
                  <a:srgbClr val="0000FF"/>
                </a:solidFill>
              </a:rPr>
              <a:t>&lt;/SELECT&gt;</a:t>
            </a:r>
            <a:r>
              <a:rPr lang="en-US" altLang="en-US" sz="2800" b="1" kern="0"/>
              <a:t> </a:t>
            </a:r>
          </a:p>
          <a:p>
            <a:r>
              <a:rPr lang="en-US" altLang="en-US" sz="2800" b="1" kern="0"/>
              <a:t>&lt;/form&gt;</a:t>
            </a:r>
          </a:p>
          <a:p>
            <a:r>
              <a:rPr lang="en-US" altLang="en-US" sz="2800" b="1" kern="0">
                <a:solidFill>
                  <a:srgbClr val="FF0000"/>
                </a:solidFill>
              </a:rPr>
              <a:t>&lt;/BODY&gt;</a:t>
            </a:r>
          </a:p>
        </p:txBody>
      </p:sp>
      <p:pic>
        <p:nvPicPr>
          <p:cNvPr id="4" name="Google Shape;97;p2">
            <a:extLst>
              <a:ext uri="{FF2B5EF4-FFF2-40B4-BE49-F238E27FC236}">
                <a16:creationId xmlns:a16="http://schemas.microsoft.com/office/drawing/2014/main" id="{2FB61290-47F1-49AA-B012-9668C060EFA2}"/>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00586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Color Codes</a:t>
            </a:r>
            <a:endParaRPr lang="en-US" altLang="en-US" dirty="0"/>
          </a:p>
        </p:txBody>
      </p:sp>
      <p:sp>
        <p:nvSpPr>
          <p:cNvPr id="6" name="Rectangle 4"/>
          <p:cNvSpPr txBox="1">
            <a:spLocks noChangeArrowheads="1"/>
          </p:cNvSpPr>
          <p:nvPr/>
        </p:nvSpPr>
        <p:spPr bwMode="auto">
          <a:xfrm>
            <a:off x="6365989" y="1381003"/>
            <a:ext cx="3490707" cy="5222997"/>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a:t>
            </a:r>
            <a:r>
              <a:rPr kumimoji="0" lang="en-US" altLang="en-US" sz="2000" b="0" i="0" u="none" strike="noStrike" kern="1200" cap="none" spc="0" normalizeH="0" baseline="0" noProof="0" dirty="0">
                <a:ln>
                  <a:noFill/>
                </a:ln>
                <a:solidFill>
                  <a:srgbClr val="FFFFFF"/>
                </a:solidFill>
                <a:effectLst/>
                <a:uLnTx/>
                <a:uFillTx/>
                <a:latin typeface="Arial"/>
                <a:ea typeface="+mn-ea"/>
                <a:cs typeface="Arial"/>
              </a:rPr>
              <a:t>FFFFFF</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a:t>
            </a: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000000</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#FF0000</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a:t>
            </a:r>
            <a:r>
              <a:rPr kumimoji="0" lang="en-US" altLang="en-US" sz="2000" b="0" i="0" u="none" strike="noStrike" kern="1200" cap="none" spc="0" normalizeH="0" baseline="0" noProof="0" dirty="0">
                <a:ln>
                  <a:noFill/>
                </a:ln>
                <a:solidFill>
                  <a:srgbClr val="009900"/>
                </a:solidFill>
                <a:effectLst/>
                <a:uLnTx/>
                <a:uFillTx/>
                <a:latin typeface="Arial"/>
                <a:ea typeface="+mn-ea"/>
                <a:cs typeface="Arial"/>
              </a:rPr>
              <a:t>00FF00</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a:t>
            </a:r>
            <a:r>
              <a:rPr kumimoji="0" lang="en-US" altLang="en-US" sz="2000" b="0" i="0" u="none" strike="noStrike" kern="1200" cap="none" spc="0" normalizeH="0" baseline="0" noProof="0" dirty="0">
                <a:ln>
                  <a:noFill/>
                </a:ln>
                <a:solidFill>
                  <a:srgbClr val="0000CC"/>
                </a:solidFill>
                <a:effectLst/>
                <a:uLnTx/>
                <a:uFillTx/>
                <a:latin typeface="Arial"/>
                <a:ea typeface="+mn-ea"/>
                <a:cs typeface="Arial"/>
              </a:rPr>
              <a:t>0000FF</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a:t>
            </a:r>
            <a:r>
              <a:rPr kumimoji="0" lang="en-US" altLang="en-US" sz="2000" b="0" i="0" u="none" strike="noStrike" kern="1200" cap="none" spc="0" normalizeH="0" baseline="0" noProof="0" dirty="0">
                <a:ln>
                  <a:noFill/>
                </a:ln>
                <a:solidFill>
                  <a:srgbClr val="FF00FF"/>
                </a:solidFill>
                <a:effectLst/>
                <a:uLnTx/>
                <a:uFillTx/>
                <a:latin typeface="Arial"/>
                <a:ea typeface="+mn-ea"/>
                <a:cs typeface="Arial"/>
              </a:rPr>
              <a:t>FF00FF</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a:t>
            </a:r>
            <a:r>
              <a:rPr kumimoji="0" lang="en-US" altLang="en-US" sz="2000" b="0" i="0" u="none" strike="noStrike" kern="1200" cap="none" spc="0" normalizeH="0" baseline="0" noProof="0" dirty="0">
                <a:ln>
                  <a:noFill/>
                </a:ln>
                <a:solidFill>
                  <a:srgbClr val="00FFFF"/>
                </a:solidFill>
                <a:effectLst/>
                <a:uLnTx/>
                <a:uFillTx/>
                <a:latin typeface="Arial"/>
                <a:ea typeface="+mn-ea"/>
                <a:cs typeface="Arial"/>
              </a:rPr>
              <a:t>00FFFF</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a:t>
            </a:r>
            <a:r>
              <a:rPr kumimoji="0" lang="en-US" altLang="en-US" sz="2000" b="0" i="0" u="none" strike="noStrike" kern="1200" cap="none" spc="0" normalizeH="0" baseline="0" noProof="0" dirty="0">
                <a:ln>
                  <a:noFill/>
                </a:ln>
                <a:solidFill>
                  <a:srgbClr val="FFFF00"/>
                </a:solidFill>
                <a:effectLst/>
                <a:uLnTx/>
                <a:uFillTx/>
                <a:latin typeface="Arial"/>
                <a:ea typeface="+mn-ea"/>
                <a:cs typeface="Arial"/>
              </a:rPr>
              <a:t>FFFF00</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#70DB93</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#5C3317</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#9F5F9F</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#B5A642</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#B87333</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#FF6EC7</a:t>
            </a:r>
          </a:p>
          <a:p>
            <a:pPr marL="533400" marR="0" lvl="0" indent="-533400" algn="l" defTabSz="914400" rtl="0" eaLnBrk="1" fontAlgn="base" latinLnBrk="0" hangingPunct="1">
              <a:lnSpc>
                <a:spcPct val="90000"/>
              </a:lnSpc>
              <a:spcBef>
                <a:spcPct val="20000"/>
              </a:spcBef>
              <a:spcAft>
                <a:spcPct val="0"/>
              </a:spcAft>
              <a:buSzTx/>
              <a:buFont typeface="Monotype Sorts" charset="2"/>
              <a:buAutoNum type="arabicPeriod"/>
              <a:tabLst/>
              <a:defRPr/>
            </a:pPr>
            <a:r>
              <a:rPr kumimoji="0" lang="en-US" altLang="en-US" sz="2000" b="0" i="0" u="none" strike="noStrike" kern="1200" cap="none" spc="0" normalizeH="0" baseline="0" noProof="0" dirty="0">
                <a:ln>
                  <a:noFill/>
                </a:ln>
                <a:solidFill>
                  <a:srgbClr val="FF0000"/>
                </a:solidFill>
                <a:effectLst/>
                <a:uLnTx/>
                <a:uFillTx/>
                <a:latin typeface="Arial"/>
                <a:ea typeface="+mn-ea"/>
                <a:cs typeface="Arial"/>
              </a:rPr>
              <a:t>#FF7F00</a:t>
            </a:r>
          </a:p>
        </p:txBody>
      </p:sp>
      <p:sp>
        <p:nvSpPr>
          <p:cNvPr id="2" name="Rectangle 1"/>
          <p:cNvSpPr/>
          <p:nvPr/>
        </p:nvSpPr>
        <p:spPr>
          <a:xfrm>
            <a:off x="1720079" y="1381003"/>
            <a:ext cx="4406401" cy="5109091"/>
          </a:xfrm>
          <a:prstGeom prst="rect">
            <a:avLst/>
          </a:prstGeom>
        </p:spPr>
        <p:txBody>
          <a:bodyPr wrap="square">
            <a:spAutoFit/>
          </a:bodyPr>
          <a:lstStyle/>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WHITE</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BLACK</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RED</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GREEN</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BLUE</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MAGENTA</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CYAN</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YELLOW</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AQUAMARINE</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BAKER’S CHOCOLATE</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VIOLET</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BRASS</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COPPER</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PINK</a:t>
            </a:r>
          </a:p>
          <a:p>
            <a:pPr marL="533400" lvl="0" indent="-533400" fontAlgn="base">
              <a:lnSpc>
                <a:spcPct val="90000"/>
              </a:lnSpc>
              <a:spcBef>
                <a:spcPct val="20000"/>
              </a:spcBef>
              <a:spcAft>
                <a:spcPct val="0"/>
              </a:spcAft>
              <a:buFont typeface="Monotype Sorts" charset="2"/>
              <a:buAutoNum type="arabicPeriod"/>
              <a:defRPr/>
            </a:pPr>
            <a:r>
              <a:rPr lang="en-US" altLang="en-US" sz="2000" dirty="0">
                <a:latin typeface="Arial"/>
                <a:cs typeface="Arial"/>
              </a:rPr>
              <a:t>ORANGE</a:t>
            </a:r>
          </a:p>
        </p:txBody>
      </p:sp>
      <p:pic>
        <p:nvPicPr>
          <p:cNvPr id="9" name="Google Shape;97;p2">
            <a:extLst>
              <a:ext uri="{FF2B5EF4-FFF2-40B4-BE49-F238E27FC236}">
                <a16:creationId xmlns:a16="http://schemas.microsoft.com/office/drawing/2014/main" id="{7A61BC18-25C3-4EA4-A136-F4BC3FC5D53B}"/>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96380520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D54592-944D-4298-9958-A62B55A21263}" type="slidenum">
              <a:rPr lang="ar-SA" altLang="en-US" sz="1800" kern="0"/>
              <a:pPr/>
              <a:t>150</a:t>
            </a:fld>
            <a:endParaRPr lang="en-US" altLang="en-US" sz="1800" kern="0"/>
          </a:p>
        </p:txBody>
      </p:sp>
      <p:pic>
        <p:nvPicPr>
          <p:cNvPr id="1720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258" y="387350"/>
            <a:ext cx="8280817"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64EE8ED6-B07F-4AA6-B51E-AF0AF4307C98}"/>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89462333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167869-E7BC-4A28-805E-03813C427FB0}" type="slidenum">
              <a:rPr lang="ar-SA" altLang="en-US" sz="1800" kern="0"/>
              <a:pPr/>
              <a:t>151</a:t>
            </a:fld>
            <a:endParaRPr lang="en-US" altLang="en-US" sz="1800" kern="0"/>
          </a:p>
        </p:txBody>
      </p:sp>
      <p:sp>
        <p:nvSpPr>
          <p:cNvPr id="173059" name="Rectangle 2"/>
          <p:cNvSpPr>
            <a:spLocks noGrp="1" noChangeArrowheads="1"/>
          </p:cNvSpPr>
          <p:nvPr>
            <p:ph type="title"/>
          </p:nvPr>
        </p:nvSpPr>
        <p:spPr>
          <a:xfrm>
            <a:off x="2505856" y="12635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Other Elements used in Forms</a:t>
            </a:r>
          </a:p>
        </p:txBody>
      </p:sp>
      <p:sp>
        <p:nvSpPr>
          <p:cNvPr id="173060" name="Rectangle 3"/>
          <p:cNvSpPr>
            <a:spLocks noGrp="1" noChangeArrowheads="1"/>
          </p:cNvSpPr>
          <p:nvPr>
            <p:ph type="body" idx="1"/>
          </p:nvPr>
        </p:nvSpPr>
        <p:spPr>
          <a:xfrm>
            <a:off x="2057399" y="1828800"/>
            <a:ext cx="8825459" cy="3505200"/>
          </a:xfrm>
          <a:solidFill>
            <a:schemeClr val="accent1"/>
          </a:solidFill>
        </p:spPr>
        <p:txBody>
          <a:bodyPr/>
          <a:lstStyle/>
          <a:p>
            <a:pPr eaLnBrk="1" hangingPunct="1">
              <a:buClr>
                <a:schemeClr val="accent2"/>
              </a:buClr>
              <a:buFont typeface="Wingdings" panose="05000000000000000000" pitchFamily="2" charset="2"/>
              <a:buChar char="§"/>
            </a:pPr>
            <a:r>
              <a:rPr lang="en-US" altLang="en-US" sz="2800" b="1" dirty="0">
                <a:solidFill>
                  <a:srgbClr val="FF0000"/>
                </a:solidFill>
              </a:rPr>
              <a:t>Drop Down List:</a:t>
            </a:r>
          </a:p>
          <a:p>
            <a:pPr eaLnBrk="1" hangingPunct="1">
              <a:buClr>
                <a:schemeClr val="accent2"/>
              </a:buClr>
              <a:buFont typeface="Wingdings" panose="05000000000000000000" pitchFamily="2" charset="2"/>
              <a:buChar char="§"/>
            </a:pPr>
            <a:endParaRPr lang="en-US" altLang="en-US" sz="2800" dirty="0">
              <a:solidFill>
                <a:srgbClr val="FF0000"/>
              </a:solidFill>
            </a:endParaRPr>
          </a:p>
          <a:p>
            <a:pPr eaLnBrk="1" hangingPunct="1">
              <a:buClr>
                <a:schemeClr val="accent2"/>
              </a:buClr>
              <a:buFont typeface="Wingdings" panose="05000000000000000000" pitchFamily="2" charset="2"/>
              <a:buChar char="§"/>
            </a:pPr>
            <a:endParaRPr lang="en-US" altLang="en-US" sz="2800" b="1" dirty="0"/>
          </a:p>
          <a:p>
            <a:pPr eaLnBrk="1" hangingPunct="1">
              <a:buClr>
                <a:schemeClr val="accent2"/>
              </a:buClr>
              <a:buFont typeface="Wingdings" panose="05000000000000000000" pitchFamily="2" charset="2"/>
              <a:buChar char="§"/>
            </a:pPr>
            <a:endParaRPr lang="en-US" altLang="en-US" sz="2800" b="1" dirty="0"/>
          </a:p>
          <a:p>
            <a:pPr eaLnBrk="1" hangingPunct="1">
              <a:buClr>
                <a:schemeClr val="accent2"/>
              </a:buClr>
              <a:buFont typeface="Wingdings" panose="05000000000000000000" pitchFamily="2" charset="2"/>
              <a:buChar char="§"/>
            </a:pPr>
            <a:r>
              <a:rPr lang="en-US" altLang="en-US" sz="2800" b="1" dirty="0">
                <a:solidFill>
                  <a:srgbClr val="FF0000"/>
                </a:solidFill>
              </a:rPr>
              <a:t>Name:</a:t>
            </a:r>
            <a:r>
              <a:rPr lang="en-US" altLang="en-US" sz="2800" dirty="0"/>
              <a:t> is the name of the variable to be sent to the CGI application.</a:t>
            </a:r>
          </a:p>
          <a:p>
            <a:pPr eaLnBrk="1" hangingPunct="1">
              <a:buClr>
                <a:schemeClr val="accent2"/>
              </a:buClr>
              <a:buFont typeface="Wingdings" panose="05000000000000000000" pitchFamily="2" charset="2"/>
              <a:buChar char="§"/>
            </a:pPr>
            <a:r>
              <a:rPr lang="en-US" altLang="en-US" sz="2800" b="1" dirty="0">
                <a:solidFill>
                  <a:srgbClr val="FF0000"/>
                </a:solidFill>
              </a:rPr>
              <a:t>Size:</a:t>
            </a:r>
            <a:r>
              <a:rPr lang="en-US" altLang="en-US" sz="2800" dirty="0">
                <a:solidFill>
                  <a:srgbClr val="FF0000"/>
                </a:solidFill>
              </a:rPr>
              <a:t> </a:t>
            </a:r>
            <a:r>
              <a:rPr lang="en-US" altLang="en-US" dirty="0">
                <a:solidFill>
                  <a:srgbClr val="FF0000"/>
                </a:solidFill>
              </a:rPr>
              <a:t>1</a:t>
            </a:r>
            <a:r>
              <a:rPr lang="en-US" altLang="en-US" sz="2800" dirty="0"/>
              <a:t>.</a:t>
            </a:r>
          </a:p>
          <a:p>
            <a:pPr eaLnBrk="1" hangingPunct="1">
              <a:buClr>
                <a:schemeClr val="accent2"/>
              </a:buClr>
              <a:buFont typeface="Wingdings" panose="05000000000000000000" pitchFamily="2" charset="2"/>
              <a:buChar char="§"/>
            </a:pPr>
            <a:endParaRPr lang="en-US" altLang="en-US" sz="2800" dirty="0"/>
          </a:p>
          <a:p>
            <a:pPr eaLnBrk="1" hangingPunct="1">
              <a:buClr>
                <a:schemeClr val="accent2"/>
              </a:buClr>
              <a:buFont typeface="Wingdings" panose="05000000000000000000" pitchFamily="2" charset="2"/>
              <a:buChar char="§"/>
            </a:pPr>
            <a:endParaRPr lang="en-US" altLang="en-US" sz="2800" dirty="0"/>
          </a:p>
          <a:p>
            <a:pPr eaLnBrk="1" hangingPunct="1">
              <a:buClr>
                <a:schemeClr val="accent2"/>
              </a:buClr>
              <a:buFont typeface="Wingdings" panose="05000000000000000000" pitchFamily="2" charset="2"/>
              <a:buNone/>
            </a:pPr>
            <a:endParaRPr lang="en-US" altLang="en-US" sz="2800" dirty="0"/>
          </a:p>
          <a:p>
            <a:pPr eaLnBrk="1" hangingPunct="1">
              <a:buClr>
                <a:schemeClr val="accent2"/>
              </a:buClr>
              <a:buFont typeface="Wingdings" panose="05000000000000000000" pitchFamily="2" charset="2"/>
              <a:buNone/>
            </a:pPr>
            <a:endParaRPr lang="en-US" altLang="en-US" sz="2800" dirty="0"/>
          </a:p>
        </p:txBody>
      </p:sp>
      <p:graphicFrame>
        <p:nvGraphicFramePr>
          <p:cNvPr id="173061" name="Object 4"/>
          <p:cNvGraphicFramePr>
            <a:graphicFrameLocks noChangeAspect="1"/>
          </p:cNvGraphicFramePr>
          <p:nvPr/>
        </p:nvGraphicFramePr>
        <p:xfrm>
          <a:off x="2743200" y="2438400"/>
          <a:ext cx="2133600" cy="865188"/>
        </p:xfrm>
        <a:graphic>
          <a:graphicData uri="http://schemas.openxmlformats.org/presentationml/2006/ole">
            <mc:AlternateContent xmlns:mc="http://schemas.openxmlformats.org/markup-compatibility/2006">
              <mc:Choice xmlns:v="urn:schemas-microsoft-com:vml" Requires="v">
                <p:oleObj spid="_x0000_s11313" name="Bitmap Image" r:id="rId3" imgW="657317" imgH="266737" progId="Paint.Picture">
                  <p:embed/>
                </p:oleObj>
              </mc:Choice>
              <mc:Fallback>
                <p:oleObj name="Bitmap Image" r:id="rId3" imgW="657317" imgH="266737" progId="Paint.Picture">
                  <p:embed/>
                  <p:pic>
                    <p:nvPicPr>
                      <p:cNvPr id="17306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438400"/>
                        <a:ext cx="2133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Google Shape;97;p2">
            <a:extLst>
              <a:ext uri="{FF2B5EF4-FFF2-40B4-BE49-F238E27FC236}">
                <a16:creationId xmlns:a16="http://schemas.microsoft.com/office/drawing/2014/main" id="{8C4F7770-F703-4541-A05E-178480B49845}"/>
              </a:ext>
            </a:extLst>
          </p:cNvPr>
          <p:cNvPicPr preferRelativeResize="0"/>
          <p:nvPr/>
        </p:nvPicPr>
        <p:blipFill rotWithShape="1">
          <a:blip r:embed="rId5">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06028710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C7286CC-D674-4300-8720-358232C4853C}" type="slidenum">
              <a:rPr lang="ar-SA" altLang="en-US" sz="1800" kern="0"/>
              <a:pPr/>
              <a:t>152</a:t>
            </a:fld>
            <a:endParaRPr lang="en-US" altLang="en-US" sz="1800" kern="0"/>
          </a:p>
        </p:txBody>
      </p:sp>
      <p:sp>
        <p:nvSpPr>
          <p:cNvPr id="174083" name="Rectangle 2"/>
          <p:cNvSpPr>
            <a:spLocks noGrp="1" noChangeArrowheads="1"/>
          </p:cNvSpPr>
          <p:nvPr>
            <p:ph type="title"/>
          </p:nvPr>
        </p:nvSpPr>
        <p:spPr>
          <a:xfrm>
            <a:off x="2514601" y="12635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Other Elements used in Forms</a:t>
            </a:r>
          </a:p>
        </p:txBody>
      </p:sp>
      <p:sp>
        <p:nvSpPr>
          <p:cNvPr id="174084" name="Rectangle 3"/>
          <p:cNvSpPr>
            <a:spLocks noGrp="1" noChangeArrowheads="1"/>
          </p:cNvSpPr>
          <p:nvPr>
            <p:ph type="body" idx="1"/>
          </p:nvPr>
        </p:nvSpPr>
        <p:spPr>
          <a:xfrm>
            <a:off x="2209800" y="1524000"/>
            <a:ext cx="8733020" cy="4495800"/>
          </a:xfrm>
          <a:solidFill>
            <a:schemeClr val="accent1"/>
          </a:solidFill>
        </p:spPr>
        <p:txBody>
          <a:bodyPr/>
          <a:lstStyle/>
          <a:p>
            <a:pPr eaLnBrk="1" hangingPunct="1">
              <a:buClr>
                <a:schemeClr val="accent2"/>
              </a:buClr>
              <a:buFont typeface="Wingdings" panose="05000000000000000000" pitchFamily="2" charset="2"/>
              <a:buChar char="§"/>
            </a:pPr>
            <a:r>
              <a:rPr lang="en-US" altLang="en-US" sz="2800" b="1" dirty="0">
                <a:solidFill>
                  <a:srgbClr val="FF0000"/>
                </a:solidFill>
              </a:rPr>
              <a:t>List Box:</a:t>
            </a:r>
          </a:p>
          <a:p>
            <a:pPr eaLnBrk="1" hangingPunct="1">
              <a:buClr>
                <a:schemeClr val="accent2"/>
              </a:buClr>
              <a:buFont typeface="Wingdings" panose="05000000000000000000" pitchFamily="2" charset="2"/>
              <a:buNone/>
            </a:pPr>
            <a:endParaRPr lang="en-US" altLang="en-US" sz="2800" b="1" dirty="0">
              <a:solidFill>
                <a:srgbClr val="FF0000"/>
              </a:solidFill>
            </a:endParaRPr>
          </a:p>
          <a:p>
            <a:pPr eaLnBrk="1" hangingPunct="1">
              <a:buClr>
                <a:schemeClr val="accent2"/>
              </a:buClr>
              <a:buFont typeface="Wingdings" panose="05000000000000000000" pitchFamily="2" charset="2"/>
              <a:buChar char="§"/>
            </a:pPr>
            <a:endParaRPr lang="en-US" altLang="en-US" sz="2800" b="1" dirty="0"/>
          </a:p>
          <a:p>
            <a:pPr eaLnBrk="1" hangingPunct="1">
              <a:buClr>
                <a:schemeClr val="accent2"/>
              </a:buClr>
              <a:buFont typeface="Wingdings" panose="05000000000000000000" pitchFamily="2" charset="2"/>
              <a:buChar char="§"/>
            </a:pPr>
            <a:endParaRPr lang="en-US" altLang="en-US" sz="2800" b="1" dirty="0"/>
          </a:p>
          <a:p>
            <a:pPr eaLnBrk="1" hangingPunct="1">
              <a:buClr>
                <a:schemeClr val="accent2"/>
              </a:buClr>
              <a:buFont typeface="Wingdings" panose="05000000000000000000" pitchFamily="2" charset="2"/>
              <a:buChar char="§"/>
            </a:pPr>
            <a:endParaRPr lang="en-US" altLang="en-US" sz="2800" b="1" dirty="0"/>
          </a:p>
          <a:p>
            <a:pPr eaLnBrk="1" hangingPunct="1">
              <a:buClr>
                <a:schemeClr val="accent2"/>
              </a:buClr>
              <a:buFont typeface="Wingdings" panose="05000000000000000000" pitchFamily="2" charset="2"/>
              <a:buChar char="§"/>
            </a:pPr>
            <a:endParaRPr lang="en-US" altLang="en-US" sz="2800" b="1" dirty="0"/>
          </a:p>
          <a:p>
            <a:pPr eaLnBrk="1" hangingPunct="1">
              <a:buClr>
                <a:schemeClr val="accent2"/>
              </a:buClr>
              <a:buFont typeface="Wingdings" panose="05000000000000000000" pitchFamily="2" charset="2"/>
              <a:buChar char="§"/>
            </a:pPr>
            <a:r>
              <a:rPr lang="en-US" altLang="en-US" sz="2800" b="1" dirty="0">
                <a:solidFill>
                  <a:srgbClr val="FF0000"/>
                </a:solidFill>
              </a:rPr>
              <a:t>Name:</a:t>
            </a:r>
            <a:r>
              <a:rPr lang="en-US" altLang="en-US" sz="2800" b="1" dirty="0"/>
              <a:t> is the name of the variable to be sent to the CGI application.</a:t>
            </a:r>
          </a:p>
          <a:p>
            <a:pPr eaLnBrk="1" hangingPunct="1">
              <a:buClr>
                <a:schemeClr val="accent2"/>
              </a:buClr>
              <a:buFont typeface="Wingdings" panose="05000000000000000000" pitchFamily="2" charset="2"/>
              <a:buChar char="§"/>
            </a:pPr>
            <a:r>
              <a:rPr lang="en-US" altLang="en-US" sz="2800" b="1" dirty="0">
                <a:solidFill>
                  <a:srgbClr val="FF0000"/>
                </a:solidFill>
              </a:rPr>
              <a:t>SIZE:</a:t>
            </a:r>
            <a:r>
              <a:rPr lang="en-US" altLang="en-US" sz="2800" b="1" dirty="0"/>
              <a:t> is greater than one.</a:t>
            </a:r>
          </a:p>
        </p:txBody>
      </p:sp>
      <p:graphicFrame>
        <p:nvGraphicFramePr>
          <p:cNvPr id="174085" name="Object 4"/>
          <p:cNvGraphicFramePr>
            <a:graphicFrameLocks noChangeAspect="1"/>
          </p:cNvGraphicFramePr>
          <p:nvPr/>
        </p:nvGraphicFramePr>
        <p:xfrm>
          <a:off x="2514601" y="2133601"/>
          <a:ext cx="1400175" cy="1585913"/>
        </p:xfrm>
        <a:graphic>
          <a:graphicData uri="http://schemas.openxmlformats.org/presentationml/2006/ole">
            <mc:AlternateContent xmlns:mc="http://schemas.openxmlformats.org/markup-compatibility/2006">
              <mc:Choice xmlns:v="urn:schemas-microsoft-com:vml" Requires="v">
                <p:oleObj spid="_x0000_s12337" name="Bitmap Image" r:id="rId3" imgW="647619" imgH="733333" progId="Paint.Picture">
                  <p:embed/>
                </p:oleObj>
              </mc:Choice>
              <mc:Fallback>
                <p:oleObj name="Bitmap Image" r:id="rId3" imgW="647619" imgH="733333" progId="Paint.Picture">
                  <p:embed/>
                  <p:pic>
                    <p:nvPicPr>
                      <p:cNvPr id="17408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2133601"/>
                        <a:ext cx="140017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Google Shape;97;p2">
            <a:extLst>
              <a:ext uri="{FF2B5EF4-FFF2-40B4-BE49-F238E27FC236}">
                <a16:creationId xmlns:a16="http://schemas.microsoft.com/office/drawing/2014/main" id="{B983B6FE-265D-404F-8515-B0F73194F46A}"/>
              </a:ext>
            </a:extLst>
          </p:cNvPr>
          <p:cNvPicPr preferRelativeResize="0"/>
          <p:nvPr/>
        </p:nvPicPr>
        <p:blipFill rotWithShape="1">
          <a:blip r:embed="rId5">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6640871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CF234A-D578-49C9-A435-0720FDCDF773}" type="slidenum">
              <a:rPr lang="ar-SA" altLang="en-US" sz="1800" kern="0"/>
              <a:pPr/>
              <a:t>153</a:t>
            </a:fld>
            <a:endParaRPr lang="en-US" altLang="en-US" sz="1800" kern="0"/>
          </a:p>
        </p:txBody>
      </p:sp>
      <p:sp>
        <p:nvSpPr>
          <p:cNvPr id="175107" name="Rectangle 2"/>
          <p:cNvSpPr>
            <a:spLocks noGrp="1" noChangeArrowheads="1"/>
          </p:cNvSpPr>
          <p:nvPr>
            <p:ph type="title"/>
          </p:nvPr>
        </p:nvSpPr>
        <p:spPr>
          <a:xfrm>
            <a:off x="2460885" y="136525"/>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4000">
                <a:solidFill>
                  <a:srgbClr val="FFFF00"/>
                </a:solidFill>
              </a:rPr>
              <a:t>Other Elements used in Forms</a:t>
            </a:r>
          </a:p>
        </p:txBody>
      </p:sp>
      <p:sp>
        <p:nvSpPr>
          <p:cNvPr id="175108" name="Rectangle 3"/>
          <p:cNvSpPr>
            <a:spLocks noGrp="1" noChangeArrowheads="1"/>
          </p:cNvSpPr>
          <p:nvPr>
            <p:ph type="body" idx="1"/>
          </p:nvPr>
        </p:nvSpPr>
        <p:spPr>
          <a:xfrm>
            <a:off x="2209799" y="1600200"/>
            <a:ext cx="8480685" cy="4876800"/>
          </a:xfrm>
          <a:solidFill>
            <a:schemeClr val="accent1"/>
          </a:solidFill>
        </p:spPr>
        <p:txBody>
          <a:bodyPr/>
          <a:lstStyle/>
          <a:p>
            <a:pPr eaLnBrk="1" hangingPunct="1">
              <a:lnSpc>
                <a:spcPct val="90000"/>
              </a:lnSpc>
              <a:buClr>
                <a:schemeClr val="accent2"/>
              </a:buClr>
              <a:buFont typeface="Wingdings" panose="05000000000000000000" pitchFamily="2" charset="2"/>
              <a:buChar char="§"/>
            </a:pPr>
            <a:r>
              <a:rPr lang="en-US" altLang="en-US" sz="2800" b="1" dirty="0">
                <a:solidFill>
                  <a:srgbClr val="FF0000"/>
                </a:solidFill>
              </a:rPr>
              <a:t>Option</a:t>
            </a:r>
          </a:p>
          <a:p>
            <a:pPr eaLnBrk="1" hangingPunct="1">
              <a:lnSpc>
                <a:spcPct val="90000"/>
              </a:lnSpc>
              <a:buClr>
                <a:schemeClr val="accent2"/>
              </a:buClr>
              <a:buFont typeface="Wingdings" panose="05000000000000000000" pitchFamily="2" charset="2"/>
              <a:buNone/>
            </a:pPr>
            <a:r>
              <a:rPr lang="en-US" altLang="en-US" sz="2800" dirty="0"/>
              <a:t>The list items are added to the </a:t>
            </a:r>
            <a:r>
              <a:rPr lang="en-US" altLang="en-US" sz="2800" b="1" dirty="0"/>
              <a:t>&lt;SELECT&gt;</a:t>
            </a:r>
            <a:r>
              <a:rPr lang="en-US" altLang="en-US" sz="2800" dirty="0"/>
              <a:t> element by inserting </a:t>
            </a:r>
            <a:r>
              <a:rPr lang="en-US" altLang="en-US" sz="2800" b="1" dirty="0"/>
              <a:t>&lt;OPTION&gt;&lt;/OPTION&gt;</a:t>
            </a:r>
            <a:r>
              <a:rPr lang="en-US" altLang="en-US" sz="2800" dirty="0"/>
              <a:t> elements.</a:t>
            </a:r>
          </a:p>
          <a:p>
            <a:pPr eaLnBrk="1" hangingPunct="1">
              <a:lnSpc>
                <a:spcPct val="90000"/>
              </a:lnSpc>
              <a:buClr>
                <a:schemeClr val="accent2"/>
              </a:buClr>
              <a:buFont typeface="Wingdings" panose="05000000000000000000" pitchFamily="2" charset="2"/>
              <a:buNone/>
            </a:pPr>
            <a:endParaRPr lang="en-US" altLang="en-US" sz="2800" dirty="0"/>
          </a:p>
          <a:p>
            <a:pPr eaLnBrk="1" hangingPunct="1">
              <a:lnSpc>
                <a:spcPct val="90000"/>
              </a:lnSpc>
              <a:buClr>
                <a:schemeClr val="accent2"/>
              </a:buClr>
              <a:buFont typeface="Wingdings" panose="05000000000000000000" pitchFamily="2" charset="2"/>
              <a:buNone/>
            </a:pPr>
            <a:r>
              <a:rPr lang="en-US" altLang="en-US" sz="2800" dirty="0"/>
              <a:t>The Option Element’s attributes are:</a:t>
            </a:r>
          </a:p>
          <a:p>
            <a:pPr eaLnBrk="1" hangingPunct="1">
              <a:lnSpc>
                <a:spcPct val="90000"/>
              </a:lnSpc>
              <a:buClr>
                <a:schemeClr val="accent2"/>
              </a:buClr>
              <a:buFont typeface="Wingdings" panose="05000000000000000000" pitchFamily="2" charset="2"/>
              <a:buChar char="§"/>
            </a:pPr>
            <a:r>
              <a:rPr lang="en-US" altLang="en-US" sz="2800" b="1" dirty="0">
                <a:solidFill>
                  <a:srgbClr val="FF0000"/>
                </a:solidFill>
              </a:rPr>
              <a:t>SELECTED</a:t>
            </a:r>
            <a:r>
              <a:rPr lang="en-US" altLang="en-US" sz="2800" b="1" dirty="0"/>
              <a:t>:</a:t>
            </a:r>
            <a:r>
              <a:rPr lang="en-US" altLang="en-US" sz="2800" dirty="0"/>
              <a:t> When this attribute is present, the option is selected when the document is initially loaded. </a:t>
            </a:r>
            <a:r>
              <a:rPr lang="en-US" altLang="en-US" sz="2800" b="1" dirty="0">
                <a:solidFill>
                  <a:srgbClr val="FF0000"/>
                </a:solidFill>
              </a:rPr>
              <a:t>It is an error for more than one option to be selected.</a:t>
            </a:r>
          </a:p>
          <a:p>
            <a:pPr eaLnBrk="1" hangingPunct="1">
              <a:lnSpc>
                <a:spcPct val="90000"/>
              </a:lnSpc>
              <a:buClr>
                <a:schemeClr val="accent2"/>
              </a:buClr>
              <a:buFont typeface="Wingdings" panose="05000000000000000000" pitchFamily="2" charset="2"/>
              <a:buChar char="§"/>
            </a:pPr>
            <a:r>
              <a:rPr lang="en-US" altLang="en-US" sz="2800" b="1" dirty="0">
                <a:solidFill>
                  <a:srgbClr val="FF0000"/>
                </a:solidFill>
              </a:rPr>
              <a:t>VALUE</a:t>
            </a:r>
            <a:r>
              <a:rPr lang="en-US" altLang="en-US" sz="2800" b="1" dirty="0"/>
              <a:t>:</a:t>
            </a:r>
            <a:r>
              <a:rPr lang="en-US" altLang="en-US" sz="2800" dirty="0"/>
              <a:t> Specifies the value the variable named in the select element.</a:t>
            </a:r>
          </a:p>
          <a:p>
            <a:pPr eaLnBrk="1" hangingPunct="1">
              <a:lnSpc>
                <a:spcPct val="90000"/>
              </a:lnSpc>
              <a:buClr>
                <a:schemeClr val="accent2"/>
              </a:buClr>
              <a:buFont typeface="Wingdings" panose="05000000000000000000" pitchFamily="2" charset="2"/>
              <a:buNone/>
            </a:pPr>
            <a:r>
              <a:rPr lang="en-US" altLang="en-US" sz="2800" dirty="0"/>
              <a:t>							</a:t>
            </a:r>
          </a:p>
        </p:txBody>
      </p:sp>
      <p:pic>
        <p:nvPicPr>
          <p:cNvPr id="5" name="Google Shape;97;p2">
            <a:extLst>
              <a:ext uri="{FF2B5EF4-FFF2-40B4-BE49-F238E27FC236}">
                <a16:creationId xmlns:a16="http://schemas.microsoft.com/office/drawing/2014/main" id="{8A75684C-AFC5-4B7D-BCBA-B9E59B031EFA}"/>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71898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051470-43ED-4926-887C-1D396CD723D8}" type="slidenum">
              <a:rPr lang="ar-SA" altLang="en-US" sz="1800" kern="0"/>
              <a:pPr/>
              <a:t>154</a:t>
            </a:fld>
            <a:endParaRPr lang="en-US" altLang="en-US" sz="1800" kern="0"/>
          </a:p>
        </p:txBody>
      </p:sp>
      <p:sp>
        <p:nvSpPr>
          <p:cNvPr id="176131" name="Rectangle 4"/>
          <p:cNvSpPr>
            <a:spLocks noGrp="1" noChangeArrowheads="1"/>
          </p:cNvSpPr>
          <p:nvPr>
            <p:ph type="body" idx="1"/>
          </p:nvPr>
        </p:nvSpPr>
        <p:spPr>
          <a:xfrm>
            <a:off x="2263515" y="625475"/>
            <a:ext cx="8382000" cy="6096000"/>
          </a:xfrm>
          <a:solidFill>
            <a:schemeClr val="accent1"/>
          </a:solidFill>
        </p:spPr>
        <p:txBody>
          <a:bodyPr/>
          <a:lstStyle/>
          <a:p>
            <a:pPr eaLnBrk="1" hangingPunct="1">
              <a:buFontTx/>
              <a:buNone/>
            </a:pPr>
            <a:r>
              <a:rPr lang="en-US" altLang="en-US" sz="2400" b="1"/>
              <a:t>&lt;/HEAD&gt;</a:t>
            </a:r>
          </a:p>
          <a:p>
            <a:pPr eaLnBrk="1" hangingPunct="1">
              <a:buFontTx/>
              <a:buNone/>
            </a:pPr>
            <a:r>
              <a:rPr lang="en-US" altLang="en-US" sz="2400" b="1"/>
              <a:t>&lt;BODY&gt;</a:t>
            </a:r>
          </a:p>
          <a:p>
            <a:pPr eaLnBrk="1" hangingPunct="1">
              <a:buFontTx/>
              <a:buNone/>
            </a:pPr>
            <a:r>
              <a:rPr lang="en-US" altLang="en-US" sz="2400" b="1">
                <a:solidFill>
                  <a:srgbClr val="FF0000"/>
                </a:solidFill>
              </a:rPr>
              <a:t>&lt;h2&gt;&lt;font color=blue&gt;What type of Computer do you have?&lt;/font&gt;&lt;h2&gt;</a:t>
            </a:r>
          </a:p>
          <a:p>
            <a:pPr eaLnBrk="1" hangingPunct="1">
              <a:buFontTx/>
              <a:buNone/>
            </a:pPr>
            <a:r>
              <a:rPr lang="en-US" altLang="en-US" sz="2400" b="1"/>
              <a:t>&lt;FORM&gt;</a:t>
            </a:r>
          </a:p>
          <a:p>
            <a:pPr eaLnBrk="1" hangingPunct="1">
              <a:buFontTx/>
              <a:buNone/>
            </a:pPr>
            <a:r>
              <a:rPr lang="en-US" altLang="en-US" sz="2400" b="1">
                <a:solidFill>
                  <a:srgbClr val="FF0000"/>
                </a:solidFill>
              </a:rPr>
              <a:t>&lt;SELECT NAME="ComputerType" size=4&gt;</a:t>
            </a:r>
          </a:p>
          <a:p>
            <a:pPr eaLnBrk="1" hangingPunct="1">
              <a:buFontTx/>
              <a:buNone/>
            </a:pPr>
            <a:r>
              <a:rPr lang="en-US" altLang="en-US" sz="2400" b="1"/>
              <a:t> 	</a:t>
            </a:r>
            <a:r>
              <a:rPr lang="en-US" altLang="en-US" sz="2400" b="1">
                <a:solidFill>
                  <a:srgbClr val="0000FF"/>
                </a:solidFill>
              </a:rPr>
              <a:t>&lt;OPTION  value="IBM" SELECTED&gt; IBM&lt;/OPTION&gt;</a:t>
            </a:r>
          </a:p>
          <a:p>
            <a:pPr eaLnBrk="1" hangingPunct="1">
              <a:buFontTx/>
              <a:buNone/>
            </a:pPr>
            <a:r>
              <a:rPr lang="en-US" altLang="en-US" sz="2400" b="1">
                <a:solidFill>
                  <a:srgbClr val="0000FF"/>
                </a:solidFill>
              </a:rPr>
              <a:t>	&lt;OPTION  value="INTEL"&gt; INTEL&lt;/OPTION&gt;</a:t>
            </a:r>
          </a:p>
          <a:p>
            <a:pPr eaLnBrk="1" hangingPunct="1">
              <a:buFontTx/>
              <a:buNone/>
            </a:pPr>
            <a:r>
              <a:rPr lang="en-US" altLang="en-US" sz="2400" b="1">
                <a:solidFill>
                  <a:srgbClr val="0000FF"/>
                </a:solidFill>
              </a:rPr>
              <a:t>	&lt;OPTION value=" Apple"&gt; Apple&lt;/OPTION&gt;</a:t>
            </a:r>
          </a:p>
          <a:p>
            <a:pPr eaLnBrk="1" hangingPunct="1">
              <a:buFontTx/>
              <a:buNone/>
            </a:pPr>
            <a:r>
              <a:rPr lang="en-US" altLang="en-US" sz="2400" b="1">
                <a:solidFill>
                  <a:srgbClr val="0000FF"/>
                </a:solidFill>
              </a:rPr>
              <a:t>	&lt;OPTION value="Compaq"&gt;</a:t>
            </a:r>
            <a:r>
              <a:rPr lang="en-US" altLang="en-US" sz="2400" b="1"/>
              <a:t> </a:t>
            </a:r>
            <a:r>
              <a:rPr lang="en-US" altLang="en-US" sz="2400" b="1">
                <a:solidFill>
                  <a:srgbClr val="0000FF"/>
                </a:solidFill>
              </a:rPr>
              <a:t>Compaq&lt;/OPTION&gt;</a:t>
            </a:r>
          </a:p>
          <a:p>
            <a:pPr eaLnBrk="1" hangingPunct="1">
              <a:buFontTx/>
              <a:buNone/>
            </a:pPr>
            <a:r>
              <a:rPr lang="en-US" altLang="en-US" sz="2400" b="1">
                <a:solidFill>
                  <a:srgbClr val="FF0000"/>
                </a:solidFill>
              </a:rPr>
              <a:t>&lt;/SELECT&gt; </a:t>
            </a:r>
          </a:p>
          <a:p>
            <a:pPr eaLnBrk="1" hangingPunct="1">
              <a:buFontTx/>
              <a:buNone/>
            </a:pPr>
            <a:r>
              <a:rPr lang="en-US" altLang="en-US" sz="2400" b="1"/>
              <a:t>&lt;/FORM&gt;&lt;/BODY&gt;&lt;/HTML&gt;							</a:t>
            </a:r>
          </a:p>
        </p:txBody>
      </p:sp>
      <p:pic>
        <p:nvPicPr>
          <p:cNvPr id="4" name="Google Shape;97;p2">
            <a:extLst>
              <a:ext uri="{FF2B5EF4-FFF2-40B4-BE49-F238E27FC236}">
                <a16:creationId xmlns:a16="http://schemas.microsoft.com/office/drawing/2014/main" id="{0A2FC7BA-17D9-4806-9852-6DCA435A7071}"/>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83017759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CF4C703-0626-4A2C-9859-DE1601BEB87C}" type="slidenum">
              <a:rPr lang="ar-SA" altLang="en-US" sz="1800" kern="0"/>
              <a:pPr/>
              <a:t>155</a:t>
            </a:fld>
            <a:endParaRPr lang="en-US" altLang="en-US" sz="1800" kern="0"/>
          </a:p>
        </p:txBody>
      </p:sp>
      <p:pic>
        <p:nvPicPr>
          <p:cNvPr id="1771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
            <a:ext cx="9144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02FA4726-7C65-4BF7-BD9B-7F440E5F86C9}"/>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9378386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40EFEF9-71E3-4680-8C6A-3260553AF73C}" type="slidenum">
              <a:rPr lang="ar-SA" altLang="en-US" sz="1800" kern="0"/>
              <a:pPr/>
              <a:t>156</a:t>
            </a:fld>
            <a:endParaRPr lang="en-US" altLang="en-US" sz="1800" kern="0"/>
          </a:p>
        </p:txBody>
      </p:sp>
      <p:sp>
        <p:nvSpPr>
          <p:cNvPr id="178179" name="Rectangle 3"/>
          <p:cNvSpPr>
            <a:spLocks noGrp="1" noChangeArrowheads="1"/>
          </p:cNvSpPr>
          <p:nvPr>
            <p:ph type="body" idx="1"/>
          </p:nvPr>
        </p:nvSpPr>
        <p:spPr>
          <a:xfrm>
            <a:off x="419724" y="893606"/>
            <a:ext cx="11662348" cy="5827869"/>
          </a:xfrm>
          <a:solidFill>
            <a:schemeClr val="accent1"/>
          </a:solidFill>
        </p:spPr>
        <p:txBody>
          <a:bodyPr/>
          <a:lstStyle/>
          <a:p>
            <a:pPr eaLnBrk="1" hangingPunct="1">
              <a:lnSpc>
                <a:spcPct val="90000"/>
              </a:lnSpc>
              <a:buFontTx/>
              <a:buNone/>
            </a:pPr>
            <a:r>
              <a:rPr lang="en-US" altLang="en-US" sz="2600" b="1">
                <a:solidFill>
                  <a:srgbClr val="FF0000"/>
                </a:solidFill>
              </a:rPr>
              <a:t>&lt;HEAD&gt; &lt;TITLE&gt;SELECT with Mutiple &lt;/TITLE&gt; &lt;/HEAD&gt;</a:t>
            </a:r>
          </a:p>
          <a:p>
            <a:pPr eaLnBrk="1" hangingPunct="1">
              <a:lnSpc>
                <a:spcPct val="90000"/>
              </a:lnSpc>
              <a:buFontTx/>
              <a:buNone/>
            </a:pPr>
            <a:r>
              <a:rPr lang="en-US" altLang="en-US" sz="2600" b="1"/>
              <a:t>&lt;BODY&gt;</a:t>
            </a:r>
          </a:p>
          <a:p>
            <a:pPr eaLnBrk="1" hangingPunct="1">
              <a:lnSpc>
                <a:spcPct val="90000"/>
              </a:lnSpc>
              <a:buFontTx/>
              <a:buNone/>
            </a:pPr>
            <a:r>
              <a:rPr lang="en-US" altLang="en-US" sz="2600" b="1"/>
              <a:t>&lt;h2&gt;&lt;font color=blue&gt;What type of Computer do you have?&lt;/font&gt;&lt;h2&gt;</a:t>
            </a:r>
          </a:p>
          <a:p>
            <a:pPr eaLnBrk="1" hangingPunct="1">
              <a:lnSpc>
                <a:spcPct val="90000"/>
              </a:lnSpc>
              <a:buFontTx/>
              <a:buNone/>
            </a:pPr>
            <a:r>
              <a:rPr lang="en-US" altLang="en-US" sz="2600" b="1">
                <a:solidFill>
                  <a:srgbClr val="FF0000"/>
                </a:solidFill>
              </a:rPr>
              <a:t>&lt;FORM&gt;</a:t>
            </a:r>
          </a:p>
          <a:p>
            <a:pPr eaLnBrk="1" hangingPunct="1">
              <a:lnSpc>
                <a:spcPct val="90000"/>
              </a:lnSpc>
              <a:buFontTx/>
              <a:buNone/>
            </a:pPr>
            <a:r>
              <a:rPr lang="en-US" altLang="en-US" sz="2600" b="1"/>
              <a:t>&lt;SELECT NAME="ComputerType" size=5   multiple&gt;</a:t>
            </a:r>
          </a:p>
          <a:p>
            <a:pPr eaLnBrk="1" hangingPunct="1">
              <a:lnSpc>
                <a:spcPct val="90000"/>
              </a:lnSpc>
              <a:buFontTx/>
              <a:buNone/>
            </a:pPr>
            <a:r>
              <a:rPr lang="en-US" altLang="en-US" sz="2600" b="1"/>
              <a:t>	</a:t>
            </a:r>
            <a:r>
              <a:rPr lang="en-US" altLang="en-US" sz="2600" b="1">
                <a:solidFill>
                  <a:srgbClr val="0000FF"/>
                </a:solidFill>
              </a:rPr>
              <a:t>&lt;OPTION  value="IBM" &gt; IBM&lt;/OPTION&gt;</a:t>
            </a:r>
          </a:p>
          <a:p>
            <a:pPr eaLnBrk="1" hangingPunct="1">
              <a:lnSpc>
                <a:spcPct val="90000"/>
              </a:lnSpc>
              <a:buFontTx/>
              <a:buNone/>
            </a:pPr>
            <a:r>
              <a:rPr lang="en-US" altLang="en-US" sz="2600" b="1">
                <a:solidFill>
                  <a:srgbClr val="0000FF"/>
                </a:solidFill>
              </a:rPr>
              <a:t> 	&lt;OPTION  value="INTEL"&gt; INTEL&lt;/OPTION&gt;</a:t>
            </a:r>
          </a:p>
          <a:p>
            <a:pPr eaLnBrk="1" hangingPunct="1">
              <a:lnSpc>
                <a:spcPct val="90000"/>
              </a:lnSpc>
              <a:buFontTx/>
              <a:buNone/>
            </a:pPr>
            <a:r>
              <a:rPr lang="en-US" altLang="en-US" sz="2600" b="1">
                <a:solidFill>
                  <a:srgbClr val="0000FF"/>
                </a:solidFill>
              </a:rPr>
              <a:t>	&lt;OPTION value=" Apple"&gt; Apple&lt;/OPTION&gt;</a:t>
            </a:r>
          </a:p>
          <a:p>
            <a:pPr eaLnBrk="1" hangingPunct="1">
              <a:lnSpc>
                <a:spcPct val="90000"/>
              </a:lnSpc>
              <a:buFontTx/>
              <a:buNone/>
            </a:pPr>
            <a:r>
              <a:rPr lang="en-US" altLang="en-US" sz="2600" b="1">
                <a:solidFill>
                  <a:srgbClr val="0000FF"/>
                </a:solidFill>
              </a:rPr>
              <a:t>	&lt;OPTION value="Compaq" SELECTED&gt; Compaq&lt;/OPTION&gt;</a:t>
            </a:r>
          </a:p>
          <a:p>
            <a:pPr eaLnBrk="1" hangingPunct="1">
              <a:lnSpc>
                <a:spcPct val="90000"/>
              </a:lnSpc>
              <a:buFontTx/>
              <a:buNone/>
            </a:pPr>
            <a:r>
              <a:rPr lang="en-US" altLang="en-US" sz="2600" b="1">
                <a:solidFill>
                  <a:srgbClr val="0000FF"/>
                </a:solidFill>
              </a:rPr>
              <a:t>	&lt;OPTION value=" other"&gt; Other&lt;/OPTION&gt;</a:t>
            </a:r>
          </a:p>
          <a:p>
            <a:pPr eaLnBrk="1" hangingPunct="1">
              <a:lnSpc>
                <a:spcPct val="90000"/>
              </a:lnSpc>
              <a:buFontTx/>
              <a:buNone/>
            </a:pPr>
            <a:r>
              <a:rPr lang="en-US" altLang="en-US" sz="2600" b="1"/>
              <a:t>&lt;/SELECT&gt;</a:t>
            </a:r>
          </a:p>
          <a:p>
            <a:pPr eaLnBrk="1" hangingPunct="1">
              <a:lnSpc>
                <a:spcPct val="90000"/>
              </a:lnSpc>
              <a:buFontTx/>
              <a:buNone/>
            </a:pPr>
            <a:r>
              <a:rPr lang="en-US" altLang="en-US" sz="2600" b="1">
                <a:solidFill>
                  <a:srgbClr val="FF0000"/>
                </a:solidFill>
              </a:rPr>
              <a:t>&lt;/FORM&gt;&lt;/BODY&gt;&lt;/HTML&gt;</a:t>
            </a:r>
          </a:p>
        </p:txBody>
      </p:sp>
      <p:pic>
        <p:nvPicPr>
          <p:cNvPr id="4" name="Google Shape;97;p2">
            <a:extLst>
              <a:ext uri="{FF2B5EF4-FFF2-40B4-BE49-F238E27FC236}">
                <a16:creationId xmlns:a16="http://schemas.microsoft.com/office/drawing/2014/main" id="{97C9A30F-3D84-499C-93E7-B1733872F370}"/>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27994412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239080-7615-43EE-B7DC-D1F4610120C0}" type="slidenum">
              <a:rPr lang="ar-SA" altLang="en-US" sz="1800" kern="0"/>
              <a:pPr/>
              <a:t>157</a:t>
            </a:fld>
            <a:endParaRPr lang="en-US" altLang="en-US" sz="1800" kern="0"/>
          </a:p>
        </p:txBody>
      </p:sp>
      <p:pic>
        <p:nvPicPr>
          <p:cNvPr id="1792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174" y="838200"/>
            <a:ext cx="9673652"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9C319004-F63F-4180-A8B1-D917003E4882}"/>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87858376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BE71591-5E80-4857-B99D-C34C6E7932C1}" type="slidenum">
              <a:rPr lang="ar-SA" altLang="en-US" sz="1800" kern="0"/>
              <a:pPr/>
              <a:t>158</a:t>
            </a:fld>
            <a:endParaRPr lang="en-US" altLang="en-US" sz="1800" kern="0"/>
          </a:p>
        </p:txBody>
      </p:sp>
      <p:pic>
        <p:nvPicPr>
          <p:cNvPr id="180227" name="Picture 5"/>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2648680" y="381000"/>
            <a:ext cx="7511320" cy="63404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0228" name="Text Box 6"/>
          <p:cNvSpPr txBox="1">
            <a:spLocks noChangeArrowheads="1"/>
          </p:cNvSpPr>
          <p:nvPr/>
        </p:nvSpPr>
        <p:spPr bwMode="auto">
          <a:xfrm>
            <a:off x="8001000" y="2438401"/>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b="1" kern="0"/>
          </a:p>
        </p:txBody>
      </p:sp>
      <p:pic>
        <p:nvPicPr>
          <p:cNvPr id="5" name="Google Shape;97;p2">
            <a:extLst>
              <a:ext uri="{FF2B5EF4-FFF2-40B4-BE49-F238E27FC236}">
                <a16:creationId xmlns:a16="http://schemas.microsoft.com/office/drawing/2014/main" id="{F8AC92AA-2409-471E-8C1B-90E6BB6E03EC}"/>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6021249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074AAEA-AD82-44BE-92E0-5294F4A8EE73}" type="slidenum">
              <a:rPr lang="en-IN" smtClean="0"/>
              <a:t>159</a:t>
            </a:fld>
            <a:endParaRPr lang="en-IN" dirty="0"/>
          </a:p>
        </p:txBody>
      </p:sp>
      <p:cxnSp>
        <p:nvCxnSpPr>
          <p:cNvPr id="9" name="Straight Connector 8"/>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oogle Shape;97;p2">
            <a:extLst>
              <a:ext uri="{FF2B5EF4-FFF2-40B4-BE49-F238E27FC236}">
                <a16:creationId xmlns:a16="http://schemas.microsoft.com/office/drawing/2014/main" id="{1ABFC9DE-C5C8-495C-8F28-EBCF76DD3C8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
        <p:nvSpPr>
          <p:cNvPr id="2" name="Rectangle 1">
            <a:extLst>
              <a:ext uri="{FF2B5EF4-FFF2-40B4-BE49-F238E27FC236}">
                <a16:creationId xmlns:a16="http://schemas.microsoft.com/office/drawing/2014/main" id="{5271DB22-7C88-4328-99BF-5DA183310008}"/>
              </a:ext>
            </a:extLst>
          </p:cNvPr>
          <p:cNvSpPr/>
          <p:nvPr/>
        </p:nvSpPr>
        <p:spPr>
          <a:xfrm>
            <a:off x="2573811" y="146961"/>
            <a:ext cx="7105338" cy="584775"/>
          </a:xfrm>
          <a:prstGeom prst="rect">
            <a:avLst/>
          </a:prstGeom>
          <a:solidFill>
            <a:srgbClr val="FFFF00"/>
          </a:solidFill>
        </p:spPr>
        <p:txBody>
          <a:bodyPr wrap="square">
            <a:spAutoFit/>
          </a:bodyPr>
          <a:lstStyle/>
          <a:p>
            <a:pPr algn="ctr"/>
            <a:r>
              <a:rPr lang="en-US" sz="3200" b="1" dirty="0"/>
              <a:t>HTML Form Action: POST and GET</a:t>
            </a:r>
            <a:endParaRPr lang="en-IN" sz="3200" b="1" dirty="0"/>
          </a:p>
        </p:txBody>
      </p:sp>
      <p:sp>
        <p:nvSpPr>
          <p:cNvPr id="3" name="Rectangle 2">
            <a:extLst>
              <a:ext uri="{FF2B5EF4-FFF2-40B4-BE49-F238E27FC236}">
                <a16:creationId xmlns:a16="http://schemas.microsoft.com/office/drawing/2014/main" id="{53B99DC4-2E3A-446B-A12E-6BC998C3D2A4}"/>
              </a:ext>
            </a:extLst>
          </p:cNvPr>
          <p:cNvSpPr/>
          <p:nvPr/>
        </p:nvSpPr>
        <p:spPr>
          <a:xfrm>
            <a:off x="1169233" y="1997839"/>
            <a:ext cx="9413823" cy="3416320"/>
          </a:xfrm>
          <a:prstGeom prst="rect">
            <a:avLst/>
          </a:prstGeom>
          <a:solidFill>
            <a:schemeClr val="bg1"/>
          </a:solid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method attribute in the &lt;form&gt; element specifies how the data is sent to the server.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HTTP methods declare what action is to be performed on the data that is submitted to the server. HTTP Protocol provides several methods, and the HTML Form element is able to use two methods to send user data:</a:t>
            </a:r>
          </a:p>
          <a:p>
            <a:pPr algn="just"/>
            <a:endParaRPr lang="en-US" sz="2400" dirty="0">
              <a:latin typeface="Times New Roman" panose="02020603050405020304" pitchFamily="18" charset="0"/>
              <a:cs typeface="Times New Roman" panose="02020603050405020304" pitchFamily="18" charset="0"/>
            </a:endParaRPr>
          </a:p>
          <a:p>
            <a:pPr marL="719138" algn="just"/>
            <a:r>
              <a:rPr lang="en-US" sz="2400" dirty="0">
                <a:latin typeface="Times New Roman" panose="02020603050405020304" pitchFamily="18" charset="0"/>
                <a:cs typeface="Times New Roman" panose="02020603050405020304" pitchFamily="18" charset="0"/>
              </a:rPr>
              <a:t>•	GET method - used to request data from a specified resource</a:t>
            </a:r>
          </a:p>
          <a:p>
            <a:pPr marL="719138" algn="just"/>
            <a:r>
              <a:rPr lang="en-US" sz="2400" dirty="0">
                <a:latin typeface="Times New Roman" panose="02020603050405020304" pitchFamily="18" charset="0"/>
                <a:cs typeface="Times New Roman" panose="02020603050405020304" pitchFamily="18" charset="0"/>
              </a:rPr>
              <a:t>•	POST method - used to send data to a server to update a resource</a:t>
            </a:r>
          </a:p>
        </p:txBody>
      </p:sp>
    </p:spTree>
    <p:extLst>
      <p:ext uri="{BB962C8B-B14F-4D97-AF65-F5344CB8AC3E}">
        <p14:creationId xmlns:p14="http://schemas.microsoft.com/office/powerpoint/2010/main" val="64406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The Body Element</a:t>
            </a:r>
            <a:endParaRPr lang="en-US" altLang="en-US" dirty="0"/>
          </a:p>
        </p:txBody>
      </p:sp>
      <p:sp>
        <p:nvSpPr>
          <p:cNvPr id="5" name="Rectangle 3"/>
          <p:cNvSpPr txBox="1">
            <a:spLocks noChangeArrowheads="1"/>
          </p:cNvSpPr>
          <p:nvPr/>
        </p:nvSpPr>
        <p:spPr bwMode="auto">
          <a:xfrm>
            <a:off x="2119745" y="1350818"/>
            <a:ext cx="8229600" cy="4953000"/>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altLang="en-US" sz="2800" b="0" i="0" u="none" strike="noStrike" kern="1200" cap="none" spc="0" normalizeH="0" baseline="0" noProof="0">
                <a:ln>
                  <a:noFill/>
                </a:ln>
                <a:solidFill>
                  <a:srgbClr val="000000"/>
                </a:solidFill>
                <a:effectLst/>
                <a:uLnTx/>
                <a:uFillTx/>
                <a:latin typeface="Arial"/>
                <a:ea typeface="+mn-ea"/>
                <a:cs typeface="Arial"/>
              </a:rPr>
              <a:t>The </a:t>
            </a:r>
            <a:r>
              <a:rPr kumimoji="0" lang="en-US" altLang="en-US" sz="2800" b="0" i="0" u="none" strike="noStrike" kern="1200" cap="none" spc="0" normalizeH="0" baseline="0" noProof="0">
                <a:ln>
                  <a:noFill/>
                </a:ln>
                <a:solidFill>
                  <a:srgbClr val="FF0000"/>
                </a:solidFill>
                <a:effectLst/>
                <a:uLnTx/>
                <a:uFillTx/>
                <a:latin typeface="Arial"/>
                <a:ea typeface="+mn-ea"/>
                <a:cs typeface="Arial"/>
              </a:rPr>
              <a:t>BODY</a:t>
            </a:r>
            <a:r>
              <a:rPr kumimoji="0" lang="en-US" altLang="en-US" sz="2800" b="0" i="0" u="none" strike="noStrike" kern="1200" cap="none" spc="0" normalizeH="0" baseline="0" noProof="0">
                <a:ln>
                  <a:noFill/>
                </a:ln>
                <a:solidFill>
                  <a:srgbClr val="000000"/>
                </a:solidFill>
                <a:effectLst/>
                <a:uLnTx/>
                <a:uFillTx/>
                <a:latin typeface="Arial"/>
                <a:ea typeface="+mn-ea"/>
                <a:cs typeface="Arial"/>
              </a:rPr>
              <a:t> element of a web page is an important element in regards to the </a:t>
            </a:r>
            <a:r>
              <a:rPr kumimoji="0" lang="en-US" altLang="en-US" sz="2800" b="0" i="0" u="none" strike="noStrike" kern="1200" cap="none" spc="0" normalizeH="0" baseline="0" noProof="0">
                <a:ln>
                  <a:noFill/>
                </a:ln>
                <a:solidFill>
                  <a:srgbClr val="FF0000"/>
                </a:solidFill>
                <a:effectLst/>
                <a:uLnTx/>
                <a:uFillTx/>
                <a:latin typeface="Arial"/>
                <a:ea typeface="+mn-ea"/>
                <a:cs typeface="Arial"/>
              </a:rPr>
              <a:t>page’s appearance. </a:t>
            </a:r>
            <a:r>
              <a:rPr kumimoji="0" lang="en-US" altLang="en-US" sz="2800" b="0" i="0" u="none" strike="noStrike" kern="1200" cap="none" spc="0" normalizeH="0" baseline="0" noProof="0">
                <a:ln>
                  <a:noFill/>
                </a:ln>
                <a:solidFill>
                  <a:srgbClr val="000000"/>
                </a:solidFill>
                <a:effectLst/>
                <a:uLnTx/>
                <a:uFillTx/>
                <a:latin typeface="Arial"/>
                <a:ea typeface="+mn-ea"/>
                <a:cs typeface="Arial"/>
              </a:rPr>
              <a:t>Here are the attributes of the </a:t>
            </a:r>
            <a:r>
              <a:rPr kumimoji="0" lang="en-US" altLang="en-US" sz="2800" b="1" i="0" u="none" strike="noStrike" kern="1200" cap="none" spc="0" normalizeH="0" baseline="0" noProof="0">
                <a:ln>
                  <a:noFill/>
                </a:ln>
                <a:solidFill>
                  <a:srgbClr val="000000"/>
                </a:solidFill>
                <a:effectLst/>
                <a:uLnTx/>
                <a:uFillTx/>
                <a:latin typeface="Arial"/>
                <a:ea typeface="+mn-ea"/>
                <a:cs typeface="Arial"/>
              </a:rPr>
              <a:t>BODY</a:t>
            </a:r>
            <a:r>
              <a:rPr kumimoji="0" lang="en-US" altLang="en-US" sz="2800" b="0" i="0" u="none" strike="noStrike" kern="1200" cap="none" spc="0" normalizeH="0" baseline="0" noProof="0">
                <a:ln>
                  <a:noFill/>
                </a:ln>
                <a:solidFill>
                  <a:srgbClr val="000000"/>
                </a:solidFill>
                <a:effectLst/>
                <a:uLnTx/>
                <a:uFillTx/>
                <a:latin typeface="Arial"/>
                <a:ea typeface="+mn-ea"/>
                <a:cs typeface="Arial"/>
              </a:rPr>
              <a:t> tag to control all the levels: </a:t>
            </a:r>
            <a:endParaRPr kumimoji="0" lang="en-US" altLang="en-US" sz="2800" b="1" i="0" u="none" strike="noStrike" kern="1200" cap="none" spc="0" normalizeH="0" baseline="0" noProof="0">
              <a:ln>
                <a:noFill/>
              </a:ln>
              <a:solidFill>
                <a:srgbClr val="000000"/>
              </a:solidFill>
              <a:effectLst/>
              <a:uLnTx/>
              <a:uFillTx/>
              <a:latin typeface="Arial"/>
              <a:ea typeface="+mn-ea"/>
              <a:cs typeface="Arial"/>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Arial"/>
                <a:ea typeface="+mn-ea"/>
                <a:cs typeface="Arial"/>
              </a:rPr>
              <a:t>   TEXT="#</a:t>
            </a:r>
            <a:r>
              <a:rPr kumimoji="0" lang="en-US" altLang="en-US" sz="2800" b="1" i="0" u="none" strike="noStrike" kern="1200" cap="none" spc="0" normalizeH="0" baseline="0" noProof="0">
                <a:ln>
                  <a:noFill/>
                </a:ln>
                <a:solidFill>
                  <a:srgbClr val="FF0000"/>
                </a:solidFill>
                <a:effectLst/>
                <a:uLnTx/>
                <a:uFillTx/>
                <a:latin typeface="Arial"/>
                <a:ea typeface="+mn-ea"/>
                <a:cs typeface="Arial"/>
              </a:rPr>
              <a:t>RR</a:t>
            </a:r>
            <a:r>
              <a:rPr kumimoji="0" lang="en-US" altLang="en-US" sz="2800" b="1" i="0" u="none" strike="noStrike" kern="1200" cap="none" spc="0" normalizeH="0" baseline="0" noProof="0">
                <a:ln>
                  <a:noFill/>
                </a:ln>
                <a:solidFill>
                  <a:srgbClr val="00CC00"/>
                </a:solidFill>
                <a:effectLst/>
                <a:uLnTx/>
                <a:uFillTx/>
                <a:latin typeface="Arial"/>
                <a:ea typeface="+mn-ea"/>
                <a:cs typeface="Arial"/>
              </a:rPr>
              <a:t>GG</a:t>
            </a:r>
            <a:r>
              <a:rPr kumimoji="0" lang="en-US" altLang="en-US" sz="2800" b="1" i="0" u="none" strike="noStrike" kern="1200" cap="none" spc="0" normalizeH="0" baseline="0" noProof="0">
                <a:ln>
                  <a:noFill/>
                </a:ln>
                <a:solidFill>
                  <a:srgbClr val="3333FF"/>
                </a:solidFill>
                <a:effectLst/>
                <a:uLnTx/>
                <a:uFillTx/>
                <a:latin typeface="Arial"/>
                <a:ea typeface="+mn-ea"/>
                <a:cs typeface="Arial"/>
              </a:rPr>
              <a:t>BB</a:t>
            </a:r>
            <a:r>
              <a:rPr kumimoji="0" lang="en-US" altLang="en-US" sz="2800" b="1" i="0" u="none" strike="noStrike" kern="1200" cap="none" spc="0" normalizeH="0" baseline="0" noProof="0">
                <a:ln>
                  <a:noFill/>
                </a:ln>
                <a:solidFill>
                  <a:srgbClr val="000000"/>
                </a:solidFill>
                <a:effectLst/>
                <a:uLnTx/>
                <a:uFillTx/>
                <a:latin typeface="Arial"/>
                <a:ea typeface="+mn-ea"/>
                <a:cs typeface="Arial"/>
              </a:rPr>
              <a:t>"</a:t>
            </a:r>
            <a:r>
              <a:rPr kumimoji="0" lang="en-US" altLang="en-US" sz="2800" b="0" i="0" u="none" strike="noStrike" kern="1200" cap="none" spc="0" normalizeH="0" baseline="0" noProof="0">
                <a:ln>
                  <a:noFill/>
                </a:ln>
                <a:solidFill>
                  <a:srgbClr val="000000"/>
                </a:solidFill>
                <a:effectLst/>
                <a:uLnTx/>
                <a:uFillTx/>
                <a:latin typeface="Arial"/>
                <a:ea typeface="+mn-ea"/>
                <a:cs typeface="Arial"/>
              </a:rPr>
              <a:t>  to change the color of </a:t>
            </a:r>
            <a:r>
              <a:rPr kumimoji="0" lang="en-US" altLang="en-US" sz="2800" b="1" i="0" u="none" strike="noStrike" kern="1200" cap="none" spc="0" normalizeH="0" baseline="0" noProof="0">
                <a:ln>
                  <a:noFill/>
                </a:ln>
                <a:solidFill>
                  <a:srgbClr val="000000"/>
                </a:solidFill>
                <a:effectLst/>
                <a:uLnTx/>
                <a:uFillTx/>
                <a:latin typeface="Arial"/>
                <a:ea typeface="+mn-ea"/>
                <a:cs typeface="Arial"/>
              </a:rPr>
              <a:t>all the text</a:t>
            </a:r>
            <a:r>
              <a:rPr kumimoji="0" lang="en-US" altLang="en-US" sz="2800" b="0" i="0" u="none" strike="noStrike" kern="1200" cap="none" spc="0" normalizeH="0" baseline="0" noProof="0">
                <a:ln>
                  <a:noFill/>
                </a:ln>
                <a:solidFill>
                  <a:srgbClr val="000000"/>
                </a:solidFill>
                <a:effectLst/>
                <a:uLnTx/>
                <a:uFillTx/>
                <a:latin typeface="Arial"/>
                <a:ea typeface="+mn-ea"/>
                <a:cs typeface="Arial"/>
              </a:rPr>
              <a:t> on the page (</a:t>
            </a:r>
            <a:r>
              <a:rPr kumimoji="0" lang="en-US" altLang="en-US" sz="2800" b="1" i="0" u="none" strike="noStrike" kern="1200" cap="none" spc="0" normalizeH="0" baseline="0" noProof="0">
                <a:ln>
                  <a:noFill/>
                </a:ln>
                <a:solidFill>
                  <a:srgbClr val="000000"/>
                </a:solidFill>
                <a:effectLst/>
                <a:uLnTx/>
                <a:uFillTx/>
                <a:latin typeface="Arial"/>
                <a:ea typeface="+mn-ea"/>
                <a:cs typeface="Arial"/>
              </a:rPr>
              <a:t>full page text color.</a:t>
            </a:r>
            <a:r>
              <a:rPr kumimoji="0" lang="en-US" altLang="en-US" sz="2800" b="0" i="0" u="none" strike="noStrike" kern="1200" cap="none" spc="0" normalizeH="0" baseline="0" noProof="0">
                <a:ln>
                  <a:noFill/>
                </a:ln>
                <a:solidFill>
                  <a:srgbClr val="000000"/>
                </a:solidFill>
                <a:effectLst/>
                <a:uLnTx/>
                <a:uFillTx/>
                <a:latin typeface="Arial"/>
                <a:ea typeface="+mn-ea"/>
                <a:cs typeface="Arial"/>
              </a:rPr>
              <a:t>) </a:t>
            </a:r>
            <a:endParaRPr kumimoji="0" lang="en-US" altLang="en-US" sz="2800" b="0" i="0" u="none" strike="noStrike" kern="1200" cap="none" spc="0" normalizeH="0" baseline="0" noProof="0">
              <a:ln>
                <a:noFill/>
              </a:ln>
              <a:solidFill>
                <a:srgbClr val="FF0000"/>
              </a:solidFill>
              <a:effectLst/>
              <a:uLnTx/>
              <a:uFillTx/>
              <a:latin typeface="Arial"/>
              <a:ea typeface="+mn-ea"/>
              <a:cs typeface="Arial"/>
            </a:endParaRPr>
          </a:p>
          <a:p>
            <a:pPr marL="342900" marR="0" lvl="0" indent="-342900" algn="just"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Char char="§"/>
              <a:tabLst/>
              <a:defRPr/>
            </a:pPr>
            <a:r>
              <a:rPr kumimoji="0" lang="en-US" altLang="en-US" sz="2800" b="0" i="0" u="none" strike="noStrike" kern="1200" cap="none" spc="0" normalizeH="0" baseline="0" noProof="0">
                <a:ln>
                  <a:noFill/>
                </a:ln>
                <a:solidFill>
                  <a:srgbClr val="000000"/>
                </a:solidFill>
                <a:effectLst/>
                <a:uLnTx/>
                <a:uFillTx/>
                <a:latin typeface="Arial"/>
                <a:ea typeface="+mn-ea"/>
                <a:cs typeface="Arial"/>
              </a:rPr>
              <a:t>This element contains information about the page’s background color, the background image, as well as the text and link colors.</a:t>
            </a:r>
            <a:endParaRPr kumimoji="0" lang="en-US" altLang="en-US" sz="2800" b="0" i="0" u="none" strike="noStrike" kern="1200" cap="none" spc="0" normalizeH="0" baseline="0" noProof="0" dirty="0">
              <a:ln>
                <a:noFill/>
              </a:ln>
              <a:solidFill>
                <a:srgbClr val="000000"/>
              </a:solidFill>
              <a:effectLst/>
              <a:uLnTx/>
              <a:uFillTx/>
              <a:latin typeface="Arial"/>
              <a:ea typeface="+mn-ea"/>
              <a:cs typeface="Arial"/>
            </a:endParaRPr>
          </a:p>
        </p:txBody>
      </p:sp>
      <p:pic>
        <p:nvPicPr>
          <p:cNvPr id="6" name="Google Shape;97;p2">
            <a:extLst>
              <a:ext uri="{FF2B5EF4-FFF2-40B4-BE49-F238E27FC236}">
                <a16:creationId xmlns:a16="http://schemas.microsoft.com/office/drawing/2014/main" id="{D011192E-B3AE-4327-A919-2E6455C79D37}"/>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97089271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074AAEA-AD82-44BE-92E0-5294F4A8EE73}" type="slidenum">
              <a:rPr lang="en-IN" smtClean="0"/>
              <a:t>160</a:t>
            </a:fld>
            <a:endParaRPr lang="en-IN" dirty="0"/>
          </a:p>
        </p:txBody>
      </p:sp>
      <p:cxnSp>
        <p:nvCxnSpPr>
          <p:cNvPr id="9" name="Straight Connector 8"/>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oogle Shape;97;p2">
            <a:extLst>
              <a:ext uri="{FF2B5EF4-FFF2-40B4-BE49-F238E27FC236}">
                <a16:creationId xmlns:a16="http://schemas.microsoft.com/office/drawing/2014/main" id="{1ABFC9DE-C5C8-495C-8F28-EBCF76DD3C8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
        <p:nvSpPr>
          <p:cNvPr id="2" name="Rectangle 1">
            <a:extLst>
              <a:ext uri="{FF2B5EF4-FFF2-40B4-BE49-F238E27FC236}">
                <a16:creationId xmlns:a16="http://schemas.microsoft.com/office/drawing/2014/main" id="{073BF708-C487-4FFE-BF2F-631D53390E89}"/>
              </a:ext>
            </a:extLst>
          </p:cNvPr>
          <p:cNvSpPr/>
          <p:nvPr/>
        </p:nvSpPr>
        <p:spPr>
          <a:xfrm>
            <a:off x="3417757" y="361491"/>
            <a:ext cx="5306517" cy="584775"/>
          </a:xfrm>
          <a:prstGeom prst="rect">
            <a:avLst/>
          </a:prstGeom>
          <a:solidFill>
            <a:srgbClr val="FFFF00"/>
          </a:solid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The GET Method</a:t>
            </a:r>
          </a:p>
        </p:txBody>
      </p:sp>
      <p:sp>
        <p:nvSpPr>
          <p:cNvPr id="3" name="Rectangle 2">
            <a:extLst>
              <a:ext uri="{FF2B5EF4-FFF2-40B4-BE49-F238E27FC236}">
                <a16:creationId xmlns:a16="http://schemas.microsoft.com/office/drawing/2014/main" id="{8CB621B8-0C8F-4DFC-86CD-9392D67417EB}"/>
              </a:ext>
            </a:extLst>
          </p:cNvPr>
          <p:cNvSpPr/>
          <p:nvPr/>
        </p:nvSpPr>
        <p:spPr>
          <a:xfrm>
            <a:off x="229850" y="1277035"/>
            <a:ext cx="5391461" cy="5016758"/>
          </a:xfrm>
          <a:prstGeom prst="rect">
            <a:avLst/>
          </a:prstGeom>
        </p:spPr>
        <p:txBody>
          <a:bodyPr wrap="square">
            <a:spAutoFit/>
          </a:bodyPr>
          <a:lstStyle/>
          <a:p>
            <a:r>
              <a:rPr lang="en-IN" sz="2000" b="1" kern="0" dirty="0">
                <a:solidFill>
                  <a:srgbClr val="25265E"/>
                </a:solidFill>
                <a:latin typeface="Arial" panose="020B0604020202020204" pitchFamily="34" charset="0"/>
                <a:ea typeface="Times New Roman" panose="02020603050405020304" pitchFamily="18" charset="0"/>
              </a:rPr>
              <a:t>The HTML GET method is used to get a resource from the server. For example</a:t>
            </a:r>
          </a:p>
          <a:p>
            <a:endParaRPr lang="en-IN" sz="2000" b="1" dirty="0"/>
          </a:p>
          <a:p>
            <a:r>
              <a:rPr lang="en-IN" sz="2000" b="1" dirty="0"/>
              <a:t>&lt;form method=“get" action="first.html"&gt;</a:t>
            </a:r>
          </a:p>
          <a:p>
            <a:r>
              <a:rPr lang="en-IN" sz="2000" b="1" dirty="0"/>
              <a:t>    &lt;label for="</a:t>
            </a:r>
            <a:r>
              <a:rPr lang="en-IN" sz="2000" b="1" dirty="0" err="1"/>
              <a:t>firstname</a:t>
            </a:r>
            <a:r>
              <a:rPr lang="en-IN" sz="2000" b="1" dirty="0"/>
              <a:t>"&gt;First name:&lt;/label&gt;</a:t>
            </a:r>
          </a:p>
          <a:p>
            <a:r>
              <a:rPr lang="en-IN" sz="2000" b="1" dirty="0"/>
              <a:t>    &lt;input type="text" name="</a:t>
            </a:r>
            <a:r>
              <a:rPr lang="en-IN" sz="2000" b="1" dirty="0" err="1"/>
              <a:t>firstname</a:t>
            </a:r>
            <a:r>
              <a:rPr lang="en-IN" sz="2000" b="1" dirty="0"/>
              <a:t>" /&gt;&lt;</a:t>
            </a:r>
            <a:r>
              <a:rPr lang="en-IN" sz="2000" b="1" dirty="0" err="1"/>
              <a:t>br</a:t>
            </a:r>
            <a:r>
              <a:rPr lang="en-IN" sz="2000" b="1" dirty="0"/>
              <a:t> /&gt;</a:t>
            </a:r>
          </a:p>
          <a:p>
            <a:r>
              <a:rPr lang="en-IN" sz="2000" b="1" dirty="0"/>
              <a:t>    &lt;label for="</a:t>
            </a:r>
            <a:r>
              <a:rPr lang="en-IN" sz="2000" b="1" dirty="0" err="1"/>
              <a:t>lastname</a:t>
            </a:r>
            <a:r>
              <a:rPr lang="en-IN" sz="2000" b="1" dirty="0"/>
              <a:t>"&gt;Last name:&lt;/label&gt;</a:t>
            </a:r>
          </a:p>
          <a:p>
            <a:r>
              <a:rPr lang="en-IN" sz="2000" b="1" dirty="0"/>
              <a:t>    &lt;input type="text" name="</a:t>
            </a:r>
            <a:r>
              <a:rPr lang="en-IN" sz="2000" b="1" dirty="0" err="1"/>
              <a:t>lastname</a:t>
            </a:r>
            <a:r>
              <a:rPr lang="en-IN" sz="2000" b="1" dirty="0"/>
              <a:t>" /&gt;&lt;</a:t>
            </a:r>
            <a:r>
              <a:rPr lang="en-IN" sz="2000" b="1" dirty="0" err="1"/>
              <a:t>br</a:t>
            </a:r>
            <a:r>
              <a:rPr lang="en-IN" sz="2000" b="1" dirty="0"/>
              <a:t> /&gt;</a:t>
            </a:r>
          </a:p>
          <a:p>
            <a:r>
              <a:rPr lang="en-IN" sz="2000" b="1" dirty="0"/>
              <a:t>    &lt;label for="password"&gt;password&lt;/label&gt;</a:t>
            </a:r>
          </a:p>
          <a:p>
            <a:r>
              <a:rPr lang="en-IN" sz="2000" b="1" dirty="0"/>
              <a:t>    &lt;input type="password" name="password" &gt;</a:t>
            </a:r>
          </a:p>
          <a:p>
            <a:r>
              <a:rPr lang="en-IN" sz="2000" b="1" dirty="0"/>
              <a:t>    &lt;input type="submit" /&gt;</a:t>
            </a:r>
          </a:p>
          <a:p>
            <a:r>
              <a:rPr lang="en-IN" sz="2000" b="1" dirty="0"/>
              <a:t>&lt;/form&gt;</a:t>
            </a:r>
          </a:p>
          <a:p>
            <a:endParaRPr lang="en-US" sz="2000" b="1" dirty="0"/>
          </a:p>
          <a:p>
            <a:r>
              <a:rPr lang="en-US" sz="2000" b="1" dirty="0"/>
              <a:t>H</a:t>
            </a:r>
            <a:r>
              <a:rPr lang="en-IN" sz="2000" b="1" dirty="0"/>
              <a:t>ere: action attribute will be the URL of server or the webpage where we want to send the information</a:t>
            </a:r>
          </a:p>
        </p:txBody>
      </p:sp>
      <p:sp>
        <p:nvSpPr>
          <p:cNvPr id="6" name="Rectangle 5">
            <a:extLst>
              <a:ext uri="{FF2B5EF4-FFF2-40B4-BE49-F238E27FC236}">
                <a16:creationId xmlns:a16="http://schemas.microsoft.com/office/drawing/2014/main" id="{4D60A3AB-FF5B-412E-9AC1-B02AF25FF3DC}"/>
              </a:ext>
            </a:extLst>
          </p:cNvPr>
          <p:cNvSpPr/>
          <p:nvPr/>
        </p:nvSpPr>
        <p:spPr>
          <a:xfrm>
            <a:off x="5621311" y="1133694"/>
            <a:ext cx="6340839" cy="5632311"/>
          </a:xfrm>
          <a:prstGeom prst="rect">
            <a:avLst/>
          </a:prstGeom>
        </p:spPr>
        <p:txBody>
          <a:bodyPr wrap="square">
            <a:spAutoFit/>
          </a:bodyPr>
          <a:lstStyle/>
          <a:p>
            <a:r>
              <a:rPr lang="en-US" sz="2000" b="1" dirty="0"/>
              <a:t>When we submit the form by entering Jitender, Tanwar and 12345 in the input fields, the request sent to the server will be </a:t>
            </a:r>
            <a:r>
              <a:rPr lang="en-US" sz="2000" b="1" dirty="0">
                <a:hlinkClick r:id="rId3" action="ppaction://hlinkfile"/>
              </a:rPr>
              <a:t>file:///C:/Users/Admin/Desktop/first.html?</a:t>
            </a:r>
            <a:r>
              <a:rPr lang="en-US" sz="2000" b="1" dirty="0">
                <a:highlight>
                  <a:srgbClr val="FFFF00"/>
                </a:highlight>
                <a:hlinkClick r:id="rId3" action="ppaction://hlinkfile"/>
              </a:rPr>
              <a:t>firstname=Jitender&amp;lastname=Tanwar&amp;password=12345</a:t>
            </a:r>
            <a:endParaRPr lang="en-US" sz="2000" b="1" dirty="0">
              <a:highlight>
                <a:srgbClr val="FFFF00"/>
              </a:highlight>
            </a:endParaRPr>
          </a:p>
          <a:p>
            <a:endParaRPr lang="en-US" sz="2000" b="1" dirty="0"/>
          </a:p>
          <a:p>
            <a:r>
              <a:rPr lang="en-US" sz="2000" b="1" dirty="0"/>
              <a:t>The HTTP GET method adds a query string at the end of the URL to send data to the server. The query string is in the form of key-value pair followed by ? symbol.</a:t>
            </a:r>
          </a:p>
          <a:p>
            <a:r>
              <a:rPr lang="en-US" sz="2000" b="1" dirty="0"/>
              <a:t>From the URL, the server can parse the user-submitted value where:</a:t>
            </a:r>
          </a:p>
          <a:p>
            <a:r>
              <a:rPr lang="en-US" sz="2000" b="1" dirty="0"/>
              <a:t>•	key - </a:t>
            </a:r>
            <a:r>
              <a:rPr lang="en-US" sz="2000" b="1" dirty="0" err="1"/>
              <a:t>firstname</a:t>
            </a:r>
            <a:endParaRPr lang="en-US" sz="2000" b="1" dirty="0"/>
          </a:p>
          <a:p>
            <a:r>
              <a:rPr lang="en-US" sz="2000" b="1" dirty="0"/>
              <a:t>•	value – Jitender</a:t>
            </a:r>
          </a:p>
          <a:p>
            <a:r>
              <a:rPr lang="en-US" sz="2000" b="1" dirty="0"/>
              <a:t>•	key - </a:t>
            </a:r>
            <a:r>
              <a:rPr lang="en-US" sz="2000" b="1" dirty="0" err="1"/>
              <a:t>lastname</a:t>
            </a:r>
            <a:endParaRPr lang="en-US" sz="2000" b="1" dirty="0"/>
          </a:p>
          <a:p>
            <a:r>
              <a:rPr lang="en-US" sz="2000" b="1" dirty="0"/>
              <a:t>•	value - Tanwar</a:t>
            </a:r>
          </a:p>
          <a:p>
            <a:r>
              <a:rPr lang="en-US" sz="2000" b="1" dirty="0"/>
              <a:t>•	key - password</a:t>
            </a:r>
          </a:p>
          <a:p>
            <a:r>
              <a:rPr lang="en-US" sz="2000" b="1" dirty="0"/>
              <a:t>•	value - 12345</a:t>
            </a:r>
          </a:p>
          <a:p>
            <a:endParaRPr lang="en-US" sz="2000" b="1" dirty="0"/>
          </a:p>
        </p:txBody>
      </p:sp>
      <p:sp>
        <p:nvSpPr>
          <p:cNvPr id="10" name="Rectangle 9">
            <a:extLst>
              <a:ext uri="{FF2B5EF4-FFF2-40B4-BE49-F238E27FC236}">
                <a16:creationId xmlns:a16="http://schemas.microsoft.com/office/drawing/2014/main" id="{1582F545-0DE1-40B0-9B24-49F8A0563008}"/>
              </a:ext>
            </a:extLst>
          </p:cNvPr>
          <p:cNvSpPr/>
          <p:nvPr/>
        </p:nvSpPr>
        <p:spPr>
          <a:xfrm>
            <a:off x="8791730" y="4671666"/>
            <a:ext cx="2629526" cy="1552476"/>
          </a:xfrm>
          <a:prstGeom prst="rect">
            <a:avLst/>
          </a:prstGeom>
        </p:spPr>
        <p:txBody>
          <a:bodyPr wrap="square">
            <a:spAutoFit/>
          </a:bodyPr>
          <a:lstStyle/>
          <a:p>
            <a:pPr>
              <a:lnSpc>
                <a:spcPts val="2250"/>
              </a:lnSpc>
              <a:spcAft>
                <a:spcPts val="0"/>
              </a:spcAft>
            </a:pPr>
            <a:r>
              <a:rPr lang="en-IN" kern="0" dirty="0">
                <a:latin typeface="Arial" panose="020B0604020202020204" pitchFamily="34" charset="0"/>
                <a:ea typeface="Times New Roman" panose="02020603050405020304" pitchFamily="18" charset="0"/>
                <a:cs typeface="Mangal" panose="02040503050203030202" pitchFamily="18" charset="0"/>
              </a:rPr>
              <a:t>Note: If there is more than one query, the query string will be separated by a </a:t>
            </a:r>
            <a:r>
              <a:rPr lang="en-IN" kern="0" dirty="0">
                <a:latin typeface="Consolas" panose="020B0609020204030204" pitchFamily="49" charset="0"/>
                <a:ea typeface="Times New Roman" panose="02020603050405020304" pitchFamily="18" charset="0"/>
                <a:cs typeface="Courier New" panose="02070309020205020404" pitchFamily="49" charset="0"/>
              </a:rPr>
              <a:t>&amp;</a:t>
            </a:r>
            <a:r>
              <a:rPr lang="en-IN" kern="0" dirty="0">
                <a:latin typeface="Arial" panose="020B0604020202020204" pitchFamily="34" charset="0"/>
                <a:ea typeface="Times New Roman" panose="02020603050405020304" pitchFamily="18" charset="0"/>
                <a:cs typeface="Mangal" panose="02040503050203030202" pitchFamily="18" charset="0"/>
              </a:rPr>
              <a:t> symbol.</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04617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074AAEA-AD82-44BE-92E0-5294F4A8EE73}" type="slidenum">
              <a:rPr lang="en-IN" smtClean="0"/>
              <a:t>161</a:t>
            </a:fld>
            <a:endParaRPr lang="en-IN" dirty="0"/>
          </a:p>
        </p:txBody>
      </p:sp>
      <p:cxnSp>
        <p:nvCxnSpPr>
          <p:cNvPr id="9" name="Straight Connector 8"/>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oogle Shape;97;p2">
            <a:extLst>
              <a:ext uri="{FF2B5EF4-FFF2-40B4-BE49-F238E27FC236}">
                <a16:creationId xmlns:a16="http://schemas.microsoft.com/office/drawing/2014/main" id="{1ABFC9DE-C5C8-495C-8F28-EBCF76DD3C8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
        <p:nvSpPr>
          <p:cNvPr id="2" name="Rectangle 1">
            <a:extLst>
              <a:ext uri="{FF2B5EF4-FFF2-40B4-BE49-F238E27FC236}">
                <a16:creationId xmlns:a16="http://schemas.microsoft.com/office/drawing/2014/main" id="{073BF708-C487-4FFE-BF2F-631D53390E89}"/>
              </a:ext>
            </a:extLst>
          </p:cNvPr>
          <p:cNvSpPr/>
          <p:nvPr/>
        </p:nvSpPr>
        <p:spPr>
          <a:xfrm>
            <a:off x="3417757" y="361491"/>
            <a:ext cx="5306517" cy="584775"/>
          </a:xfrm>
          <a:prstGeom prst="rect">
            <a:avLst/>
          </a:prstGeom>
          <a:solidFill>
            <a:srgbClr val="FFFF00"/>
          </a:solid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The POST Method</a:t>
            </a:r>
          </a:p>
        </p:txBody>
      </p:sp>
      <p:sp>
        <p:nvSpPr>
          <p:cNvPr id="3" name="Rectangle 2">
            <a:extLst>
              <a:ext uri="{FF2B5EF4-FFF2-40B4-BE49-F238E27FC236}">
                <a16:creationId xmlns:a16="http://schemas.microsoft.com/office/drawing/2014/main" id="{8CB621B8-0C8F-4DFC-86CD-9392D67417EB}"/>
              </a:ext>
            </a:extLst>
          </p:cNvPr>
          <p:cNvSpPr/>
          <p:nvPr/>
        </p:nvSpPr>
        <p:spPr>
          <a:xfrm>
            <a:off x="229850" y="1277035"/>
            <a:ext cx="5391461" cy="5324535"/>
          </a:xfrm>
          <a:prstGeom prst="rect">
            <a:avLst/>
          </a:prstGeom>
        </p:spPr>
        <p:txBody>
          <a:bodyPr wrap="square">
            <a:spAutoFit/>
          </a:bodyPr>
          <a:lstStyle/>
          <a:p>
            <a:r>
              <a:rPr lang="en-US" sz="2000" b="1" kern="0" dirty="0">
                <a:solidFill>
                  <a:srgbClr val="25265E"/>
                </a:solidFill>
                <a:latin typeface="Arial" panose="020B0604020202020204" pitchFamily="34" charset="0"/>
                <a:ea typeface="Times New Roman" panose="02020603050405020304" pitchFamily="18" charset="0"/>
              </a:rPr>
              <a:t>The HTTP POST method is used to send data to the server for further processing. For example</a:t>
            </a:r>
          </a:p>
          <a:p>
            <a:endParaRPr lang="en-IN" sz="2000" b="1" dirty="0"/>
          </a:p>
          <a:p>
            <a:r>
              <a:rPr lang="en-IN" sz="2000" b="1" dirty="0"/>
              <a:t>&lt;form method=“post" action="first.html"&gt;</a:t>
            </a:r>
          </a:p>
          <a:p>
            <a:r>
              <a:rPr lang="en-IN" sz="2000" b="1" dirty="0"/>
              <a:t>    &lt;label for="</a:t>
            </a:r>
            <a:r>
              <a:rPr lang="en-IN" sz="2000" b="1" dirty="0" err="1"/>
              <a:t>firstname</a:t>
            </a:r>
            <a:r>
              <a:rPr lang="en-IN" sz="2000" b="1" dirty="0"/>
              <a:t>"&gt;First name:&lt;/label&gt;</a:t>
            </a:r>
          </a:p>
          <a:p>
            <a:r>
              <a:rPr lang="en-IN" sz="2000" b="1" dirty="0"/>
              <a:t>    &lt;input type="text" name="</a:t>
            </a:r>
            <a:r>
              <a:rPr lang="en-IN" sz="2000" b="1" dirty="0" err="1"/>
              <a:t>firstname</a:t>
            </a:r>
            <a:r>
              <a:rPr lang="en-IN" sz="2000" b="1" dirty="0"/>
              <a:t>" /&gt;&lt;</a:t>
            </a:r>
            <a:r>
              <a:rPr lang="en-IN" sz="2000" b="1" dirty="0" err="1"/>
              <a:t>br</a:t>
            </a:r>
            <a:r>
              <a:rPr lang="en-IN" sz="2000" b="1" dirty="0"/>
              <a:t> /&gt;</a:t>
            </a:r>
          </a:p>
          <a:p>
            <a:r>
              <a:rPr lang="en-IN" sz="2000" b="1" dirty="0"/>
              <a:t>    &lt;label for="</a:t>
            </a:r>
            <a:r>
              <a:rPr lang="en-IN" sz="2000" b="1" dirty="0" err="1"/>
              <a:t>lastname</a:t>
            </a:r>
            <a:r>
              <a:rPr lang="en-IN" sz="2000" b="1" dirty="0"/>
              <a:t>"&gt;Last name:&lt;/label&gt;</a:t>
            </a:r>
          </a:p>
          <a:p>
            <a:r>
              <a:rPr lang="en-IN" sz="2000" b="1" dirty="0"/>
              <a:t>    &lt;input type="text" name="</a:t>
            </a:r>
            <a:r>
              <a:rPr lang="en-IN" sz="2000" b="1" dirty="0" err="1"/>
              <a:t>lastname</a:t>
            </a:r>
            <a:r>
              <a:rPr lang="en-IN" sz="2000" b="1" dirty="0"/>
              <a:t>" /&gt;&lt;</a:t>
            </a:r>
            <a:r>
              <a:rPr lang="en-IN" sz="2000" b="1" dirty="0" err="1"/>
              <a:t>br</a:t>
            </a:r>
            <a:r>
              <a:rPr lang="en-IN" sz="2000" b="1" dirty="0"/>
              <a:t> /&gt;</a:t>
            </a:r>
          </a:p>
          <a:p>
            <a:r>
              <a:rPr lang="en-IN" sz="2000" b="1" dirty="0"/>
              <a:t>    &lt;label for="password"&gt;password&lt;/label&gt;</a:t>
            </a:r>
          </a:p>
          <a:p>
            <a:r>
              <a:rPr lang="en-IN" sz="2000" b="1" dirty="0"/>
              <a:t>    &lt;input type="password" name="password" &gt;</a:t>
            </a:r>
          </a:p>
          <a:p>
            <a:r>
              <a:rPr lang="en-IN" sz="2000" b="1" dirty="0"/>
              <a:t>    &lt;input type="submit" /&gt;</a:t>
            </a:r>
          </a:p>
          <a:p>
            <a:r>
              <a:rPr lang="en-IN" sz="2000" b="1" dirty="0"/>
              <a:t>&lt;/form&gt;</a:t>
            </a:r>
          </a:p>
          <a:p>
            <a:endParaRPr lang="en-US" sz="2000" b="1" dirty="0"/>
          </a:p>
          <a:p>
            <a:r>
              <a:rPr lang="en-US" sz="2000" b="1" dirty="0"/>
              <a:t>H</a:t>
            </a:r>
            <a:r>
              <a:rPr lang="en-IN" sz="2000" b="1" dirty="0"/>
              <a:t>ere: action attribute will be the URL of server or the webpage where we want to send the information</a:t>
            </a:r>
          </a:p>
        </p:txBody>
      </p:sp>
      <p:sp>
        <p:nvSpPr>
          <p:cNvPr id="6" name="Rectangle 5">
            <a:extLst>
              <a:ext uri="{FF2B5EF4-FFF2-40B4-BE49-F238E27FC236}">
                <a16:creationId xmlns:a16="http://schemas.microsoft.com/office/drawing/2014/main" id="{4D60A3AB-FF5B-412E-9AC1-B02AF25FF3DC}"/>
              </a:ext>
            </a:extLst>
          </p:cNvPr>
          <p:cNvSpPr/>
          <p:nvPr/>
        </p:nvSpPr>
        <p:spPr>
          <a:xfrm>
            <a:off x="5621311" y="1583399"/>
            <a:ext cx="6340839" cy="3477875"/>
          </a:xfrm>
          <a:prstGeom prst="rect">
            <a:avLst/>
          </a:prstGeom>
        </p:spPr>
        <p:txBody>
          <a:bodyPr wrap="square">
            <a:spAutoFit/>
          </a:bodyPr>
          <a:lstStyle/>
          <a:p>
            <a:pPr algn="just"/>
            <a:r>
              <a:rPr lang="en-US" sz="2000" b="1" dirty="0"/>
              <a:t>When we submit the form by entering Jitender, Tanwar and 12345 in the input fields, the request sent to the server will be </a:t>
            </a:r>
          </a:p>
          <a:p>
            <a:pPr algn="just"/>
            <a:r>
              <a:rPr lang="en-US" sz="2000" b="1" dirty="0"/>
              <a:t>file:///C:/Users/Admin/Desktop/first.html</a:t>
            </a:r>
          </a:p>
          <a:p>
            <a:pPr algn="just"/>
            <a:endParaRPr lang="en-US" sz="2000" b="1" dirty="0"/>
          </a:p>
          <a:p>
            <a:pPr algn="just"/>
            <a:r>
              <a:rPr lang="en-IN" sz="2000" b="1" dirty="0"/>
              <a:t>When we submit the form, it will not add the user input data to the URL itself but the user data will be the part of the body of the request sent to the server.</a:t>
            </a:r>
          </a:p>
          <a:p>
            <a:pPr algn="just"/>
            <a:r>
              <a:rPr lang="en-IN" sz="2000" b="1" dirty="0"/>
              <a:t>Therefor, The data sent is not easily visible to the user. However, we can check the sent data using special tools like the browsers' dev tools.</a:t>
            </a:r>
            <a:endParaRPr lang="en-US" sz="2000" b="1" dirty="0"/>
          </a:p>
        </p:txBody>
      </p:sp>
    </p:spTree>
    <p:extLst>
      <p:ext uri="{BB962C8B-B14F-4D97-AF65-F5344CB8AC3E}">
        <p14:creationId xmlns:p14="http://schemas.microsoft.com/office/powerpoint/2010/main" val="61892369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074AAEA-AD82-44BE-92E0-5294F4A8EE73}" type="slidenum">
              <a:rPr lang="en-IN" smtClean="0"/>
              <a:t>162</a:t>
            </a:fld>
            <a:endParaRPr lang="en-IN" dirty="0"/>
          </a:p>
        </p:txBody>
      </p:sp>
      <p:cxnSp>
        <p:nvCxnSpPr>
          <p:cNvPr id="9" name="Straight Connector 8"/>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oogle Shape;97;p2">
            <a:extLst>
              <a:ext uri="{FF2B5EF4-FFF2-40B4-BE49-F238E27FC236}">
                <a16:creationId xmlns:a16="http://schemas.microsoft.com/office/drawing/2014/main" id="{1ABFC9DE-C5C8-495C-8F28-EBCF76DD3C8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
        <p:nvSpPr>
          <p:cNvPr id="2" name="Rectangle 1">
            <a:extLst>
              <a:ext uri="{FF2B5EF4-FFF2-40B4-BE49-F238E27FC236}">
                <a16:creationId xmlns:a16="http://schemas.microsoft.com/office/drawing/2014/main" id="{073BF708-C487-4FFE-BF2F-631D53390E89}"/>
              </a:ext>
            </a:extLst>
          </p:cNvPr>
          <p:cNvSpPr/>
          <p:nvPr/>
        </p:nvSpPr>
        <p:spPr>
          <a:xfrm>
            <a:off x="2383436" y="184438"/>
            <a:ext cx="8499421" cy="584775"/>
          </a:xfrm>
          <a:prstGeom prst="rect">
            <a:avLst/>
          </a:prstGeom>
          <a:solidFill>
            <a:srgbClr val="FFFF00"/>
          </a:solid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Difference between GET &amp; POST Methods</a:t>
            </a:r>
          </a:p>
        </p:txBody>
      </p:sp>
      <p:graphicFrame>
        <p:nvGraphicFramePr>
          <p:cNvPr id="4" name="Table 3">
            <a:extLst>
              <a:ext uri="{FF2B5EF4-FFF2-40B4-BE49-F238E27FC236}">
                <a16:creationId xmlns:a16="http://schemas.microsoft.com/office/drawing/2014/main" id="{4A2CE6E5-002B-4F3D-A9B3-D81FD2B2BA24}"/>
              </a:ext>
            </a:extLst>
          </p:cNvPr>
          <p:cNvGraphicFramePr>
            <a:graphicFrameLocks noGrp="1"/>
          </p:cNvGraphicFramePr>
          <p:nvPr>
            <p:extLst>
              <p:ext uri="{D42A27DB-BD31-4B8C-83A1-F6EECF244321}">
                <p14:modId xmlns:p14="http://schemas.microsoft.com/office/powerpoint/2010/main" val="2066935722"/>
              </p:ext>
            </p:extLst>
          </p:nvPr>
        </p:nvGraphicFramePr>
        <p:xfrm>
          <a:off x="838200" y="1100843"/>
          <a:ext cx="10659254" cy="5645984"/>
        </p:xfrm>
        <a:graphic>
          <a:graphicData uri="http://schemas.openxmlformats.org/drawingml/2006/table">
            <a:tbl>
              <a:tblPr/>
              <a:tblGrid>
                <a:gridCol w="590854">
                  <a:extLst>
                    <a:ext uri="{9D8B030D-6E8A-4147-A177-3AD203B41FA5}">
                      <a16:colId xmlns:a16="http://schemas.microsoft.com/office/drawing/2014/main" val="435422253"/>
                    </a:ext>
                  </a:extLst>
                </a:gridCol>
                <a:gridCol w="4762828">
                  <a:extLst>
                    <a:ext uri="{9D8B030D-6E8A-4147-A177-3AD203B41FA5}">
                      <a16:colId xmlns:a16="http://schemas.microsoft.com/office/drawing/2014/main" val="867230085"/>
                    </a:ext>
                  </a:extLst>
                </a:gridCol>
                <a:gridCol w="5305572">
                  <a:extLst>
                    <a:ext uri="{9D8B030D-6E8A-4147-A177-3AD203B41FA5}">
                      <a16:colId xmlns:a16="http://schemas.microsoft.com/office/drawing/2014/main" val="485909520"/>
                    </a:ext>
                  </a:extLst>
                </a:gridCol>
              </a:tblGrid>
              <a:tr h="454166">
                <a:tc>
                  <a:txBody>
                    <a:bodyPr/>
                    <a:lstStyle/>
                    <a:p>
                      <a:pPr algn="ctr" fontAlgn="t"/>
                      <a:r>
                        <a:rPr lang="en-IN" sz="1500" b="1" dirty="0" err="1">
                          <a:effectLst/>
                        </a:rPr>
                        <a:t>S.No</a:t>
                      </a:r>
                      <a:r>
                        <a:rPr lang="en-IN" sz="1500" b="1" dirty="0">
                          <a:effectLst/>
                        </a:rPr>
                        <a:t>.</a:t>
                      </a:r>
                      <a:endParaRPr lang="en-IN" sz="1500" dirty="0">
                        <a:effectLst/>
                      </a:endParaRP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a:noFill/>
                    </a:lnT>
                    <a:lnB w="4763" cap="flat" cmpd="sng" algn="ctr">
                      <a:solidFill>
                        <a:srgbClr val="444444"/>
                      </a:solidFill>
                      <a:prstDash val="solid"/>
                      <a:round/>
                      <a:headEnd type="none" w="med" len="med"/>
                      <a:tailEnd type="none" w="med" len="med"/>
                    </a:lnB>
                    <a:noFill/>
                  </a:tcPr>
                </a:tc>
                <a:tc>
                  <a:txBody>
                    <a:bodyPr/>
                    <a:lstStyle/>
                    <a:p>
                      <a:pPr algn="ctr" fontAlgn="t"/>
                      <a:r>
                        <a:rPr lang="en-IN" sz="2400" b="1" dirty="0">
                          <a:effectLst/>
                        </a:rPr>
                        <a:t>HTTP GET</a:t>
                      </a:r>
                      <a:endParaRPr lang="en-IN" sz="2400" dirty="0">
                        <a:effectLst/>
                      </a:endParaRP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a:noFill/>
                    </a:lnT>
                    <a:lnB w="4763" cap="flat" cmpd="sng" algn="ctr">
                      <a:solidFill>
                        <a:srgbClr val="444444"/>
                      </a:solidFill>
                      <a:prstDash val="solid"/>
                      <a:round/>
                      <a:headEnd type="none" w="med" len="med"/>
                      <a:tailEnd type="none" w="med" len="med"/>
                    </a:lnB>
                    <a:noFill/>
                  </a:tcPr>
                </a:tc>
                <a:tc>
                  <a:txBody>
                    <a:bodyPr/>
                    <a:lstStyle/>
                    <a:p>
                      <a:pPr algn="ctr" fontAlgn="t"/>
                      <a:r>
                        <a:rPr lang="en-IN" sz="2400" b="1" dirty="0">
                          <a:effectLst/>
                        </a:rPr>
                        <a:t>HTTP POST</a:t>
                      </a:r>
                      <a:endParaRPr lang="en-IN" sz="2400" dirty="0">
                        <a:effectLst/>
                      </a:endParaRP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a:noFill/>
                    </a:lnT>
                    <a:lnB w="4763" cap="flat" cmpd="sng" algn="ctr">
                      <a:solidFill>
                        <a:srgbClr val="444444"/>
                      </a:solidFill>
                      <a:prstDash val="solid"/>
                      <a:round/>
                      <a:headEnd type="none" w="med" len="med"/>
                      <a:tailEnd type="none" w="med" len="med"/>
                    </a:lnB>
                    <a:noFill/>
                  </a:tcPr>
                </a:tc>
                <a:extLst>
                  <a:ext uri="{0D108BD9-81ED-4DB2-BD59-A6C34878D82A}">
                    <a16:rowId xmlns:a16="http://schemas.microsoft.com/office/drawing/2014/main" val="2028815983"/>
                  </a:ext>
                </a:extLst>
              </a:tr>
              <a:tr h="1044736">
                <a:tc>
                  <a:txBody>
                    <a:bodyPr/>
                    <a:lstStyle/>
                    <a:p>
                      <a:pPr fontAlgn="t"/>
                      <a:r>
                        <a:rPr lang="en-IN" sz="1500">
                          <a:effectLst/>
                        </a:rPr>
                        <a:t>1</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tc>
                  <a:txBody>
                    <a:bodyPr/>
                    <a:lstStyle/>
                    <a:p>
                      <a:pPr fontAlgn="t"/>
                      <a:r>
                        <a:rPr lang="en-US" sz="2200" dirty="0">
                          <a:effectLst/>
                        </a:rPr>
                        <a:t>When it comes to HTTP GET, only a limited portion of data can be transmitted.</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tc>
                  <a:txBody>
                    <a:bodyPr/>
                    <a:lstStyle/>
                    <a:p>
                      <a:pPr fontAlgn="t"/>
                      <a:r>
                        <a:rPr lang="en-US" sz="2200" dirty="0">
                          <a:effectLst/>
                        </a:rPr>
                        <a:t>When it comes to HTTP POST, a massive amount of data can be transmitted.</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extLst>
                  <a:ext uri="{0D108BD9-81ED-4DB2-BD59-A6C34878D82A}">
                    <a16:rowId xmlns:a16="http://schemas.microsoft.com/office/drawing/2014/main" val="428647351"/>
                  </a:ext>
                </a:extLst>
              </a:tr>
              <a:tr h="772196">
                <a:tc>
                  <a:txBody>
                    <a:bodyPr/>
                    <a:lstStyle/>
                    <a:p>
                      <a:pPr fontAlgn="t"/>
                      <a:r>
                        <a:rPr lang="en-IN" sz="1500">
                          <a:effectLst/>
                        </a:rPr>
                        <a:t>2</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tc>
                  <a:txBody>
                    <a:bodyPr/>
                    <a:lstStyle/>
                    <a:p>
                      <a:pPr fontAlgn="t"/>
                      <a:r>
                        <a:rPr lang="en-US" sz="2200" dirty="0">
                          <a:effectLst/>
                        </a:rPr>
                        <a:t>The data is transmitted in the header.</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tc>
                  <a:txBody>
                    <a:bodyPr/>
                    <a:lstStyle/>
                    <a:p>
                      <a:pPr fontAlgn="t"/>
                      <a:r>
                        <a:rPr lang="en-US" sz="2200" dirty="0">
                          <a:effectLst/>
                        </a:rPr>
                        <a:t>The data is transmitted in the body.</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extLst>
                  <a:ext uri="{0D108BD9-81ED-4DB2-BD59-A6C34878D82A}">
                    <a16:rowId xmlns:a16="http://schemas.microsoft.com/office/drawing/2014/main" val="1568025003"/>
                  </a:ext>
                </a:extLst>
              </a:tr>
              <a:tr h="826831">
                <a:tc>
                  <a:txBody>
                    <a:bodyPr/>
                    <a:lstStyle/>
                    <a:p>
                      <a:pPr fontAlgn="t"/>
                      <a:r>
                        <a:rPr lang="en-IN" sz="1500">
                          <a:effectLst/>
                        </a:rPr>
                        <a:t>3</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tc>
                  <a:txBody>
                    <a:bodyPr/>
                    <a:lstStyle/>
                    <a:p>
                      <a:pPr fontAlgn="t"/>
                      <a:r>
                        <a:rPr lang="en-US" sz="2200">
                          <a:effectLst/>
                        </a:rPr>
                        <a:t>It is not that secure because the details are disclosed in the URL bar.</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tc>
                  <a:txBody>
                    <a:bodyPr/>
                    <a:lstStyle/>
                    <a:p>
                      <a:pPr fontAlgn="t"/>
                      <a:r>
                        <a:rPr lang="en-US" sz="2200" dirty="0">
                          <a:effectLst/>
                        </a:rPr>
                        <a:t>It is secured as the information is not disclosed in the URL bar.</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extLst>
                  <a:ext uri="{0D108BD9-81ED-4DB2-BD59-A6C34878D82A}">
                    <a16:rowId xmlns:a16="http://schemas.microsoft.com/office/drawing/2014/main" val="1982057674"/>
                  </a:ext>
                </a:extLst>
              </a:tr>
              <a:tr h="772196">
                <a:tc>
                  <a:txBody>
                    <a:bodyPr/>
                    <a:lstStyle/>
                    <a:p>
                      <a:pPr fontAlgn="t"/>
                      <a:r>
                        <a:rPr lang="en-IN" sz="1500">
                          <a:effectLst/>
                        </a:rPr>
                        <a:t>4</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tc>
                  <a:txBody>
                    <a:bodyPr/>
                    <a:lstStyle/>
                    <a:p>
                      <a:pPr fontAlgn="t"/>
                      <a:r>
                        <a:rPr lang="en-US" sz="2200" dirty="0">
                          <a:effectLst/>
                        </a:rPr>
                        <a:t>The GET request is less secure.</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tc>
                  <a:txBody>
                    <a:bodyPr/>
                    <a:lstStyle/>
                    <a:p>
                      <a:pPr fontAlgn="t"/>
                      <a:r>
                        <a:rPr lang="en-US" sz="2200" dirty="0">
                          <a:effectLst/>
                        </a:rPr>
                        <a:t>The POST request is comparatively more secure.</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extLst>
                  <a:ext uri="{0D108BD9-81ED-4DB2-BD59-A6C34878D82A}">
                    <a16:rowId xmlns:a16="http://schemas.microsoft.com/office/drawing/2014/main" val="2834190827"/>
                  </a:ext>
                </a:extLst>
              </a:tr>
              <a:tr h="512648">
                <a:tc>
                  <a:txBody>
                    <a:bodyPr/>
                    <a:lstStyle/>
                    <a:p>
                      <a:pPr fontAlgn="t"/>
                      <a:r>
                        <a:rPr lang="en-IN" sz="1500">
                          <a:effectLst/>
                        </a:rPr>
                        <a:t>5</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tc>
                  <a:txBody>
                    <a:bodyPr/>
                    <a:lstStyle/>
                    <a:p>
                      <a:pPr fontAlgn="t"/>
                      <a:r>
                        <a:rPr lang="en-US" sz="2200" dirty="0">
                          <a:effectLst/>
                        </a:rPr>
                        <a:t>We can bookmark this request.</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tc>
                  <a:txBody>
                    <a:bodyPr/>
                    <a:lstStyle/>
                    <a:p>
                      <a:pPr fontAlgn="t"/>
                      <a:r>
                        <a:rPr lang="en-US" sz="2200" dirty="0">
                          <a:effectLst/>
                        </a:rPr>
                        <a:t>We cannot bookmark this request.</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noFill/>
                  </a:tcPr>
                </a:tc>
                <a:extLst>
                  <a:ext uri="{0D108BD9-81ED-4DB2-BD59-A6C34878D82A}">
                    <a16:rowId xmlns:a16="http://schemas.microsoft.com/office/drawing/2014/main" val="1556382491"/>
                  </a:ext>
                </a:extLst>
              </a:tr>
              <a:tr h="826831">
                <a:tc>
                  <a:txBody>
                    <a:bodyPr/>
                    <a:lstStyle/>
                    <a:p>
                      <a:pPr fontAlgn="t"/>
                      <a:r>
                        <a:rPr lang="en-IN" sz="1500">
                          <a:effectLst/>
                        </a:rPr>
                        <a:t>6</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noFill/>
                  </a:tcPr>
                </a:tc>
                <a:tc>
                  <a:txBody>
                    <a:bodyPr/>
                    <a:lstStyle/>
                    <a:p>
                      <a:pPr fontAlgn="t"/>
                      <a:r>
                        <a:rPr lang="en-US" sz="2200" dirty="0">
                          <a:effectLst/>
                        </a:rPr>
                        <a:t>The GET method is more efficient or faster as compared to the POST method.</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noFill/>
                  </a:tcPr>
                </a:tc>
                <a:tc>
                  <a:txBody>
                    <a:bodyPr/>
                    <a:lstStyle/>
                    <a:p>
                      <a:pPr fontAlgn="t"/>
                      <a:r>
                        <a:rPr lang="en-US" sz="2200" dirty="0">
                          <a:effectLst/>
                        </a:rPr>
                        <a:t>The POST method is less efficient or slower as compared to the GET method.</a:t>
                      </a:r>
                    </a:p>
                  </a:txBody>
                  <a:tcPr marL="64179" marR="64179" marT="96269" marB="9626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noFill/>
                  </a:tcPr>
                </a:tc>
                <a:extLst>
                  <a:ext uri="{0D108BD9-81ED-4DB2-BD59-A6C34878D82A}">
                    <a16:rowId xmlns:a16="http://schemas.microsoft.com/office/drawing/2014/main" val="1287993334"/>
                  </a:ext>
                </a:extLst>
              </a:tr>
            </a:tbl>
          </a:graphicData>
        </a:graphic>
      </p:graphicFrame>
    </p:spTree>
    <p:extLst>
      <p:ext uri="{BB962C8B-B14F-4D97-AF65-F5344CB8AC3E}">
        <p14:creationId xmlns:p14="http://schemas.microsoft.com/office/powerpoint/2010/main" val="19977903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074AAEA-AD82-44BE-92E0-5294F4A8EE73}" type="slidenum">
              <a:rPr lang="en-IN" smtClean="0"/>
              <a:t>163</a:t>
            </a:fld>
            <a:endParaRPr lang="en-IN" dirty="0"/>
          </a:p>
        </p:txBody>
      </p:sp>
      <p:cxnSp>
        <p:nvCxnSpPr>
          <p:cNvPr id="9" name="Straight Connector 8"/>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D2B26FC-7024-4D1C-8FF7-5CEDA7DFB693}"/>
              </a:ext>
            </a:extLst>
          </p:cNvPr>
          <p:cNvSpPr/>
          <p:nvPr/>
        </p:nvSpPr>
        <p:spPr>
          <a:xfrm>
            <a:off x="4354498" y="2967335"/>
            <a:ext cx="3483005"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Thanks You</a:t>
            </a:r>
          </a:p>
        </p:txBody>
      </p:sp>
      <p:pic>
        <p:nvPicPr>
          <p:cNvPr id="5" name="Google Shape;97;p2">
            <a:extLst>
              <a:ext uri="{FF2B5EF4-FFF2-40B4-BE49-F238E27FC236}">
                <a16:creationId xmlns:a16="http://schemas.microsoft.com/office/drawing/2014/main" id="{1ABFC9DE-C5C8-495C-8F28-EBCF76DD3C8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3990931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074AAEA-AD82-44BE-92E0-5294F4A8EE73}" type="slidenum">
              <a:rPr lang="en-IN" smtClean="0"/>
              <a:t>164</a:t>
            </a:fld>
            <a:endParaRPr lang="en-IN" dirty="0"/>
          </a:p>
        </p:txBody>
      </p:sp>
      <p:cxnSp>
        <p:nvCxnSpPr>
          <p:cNvPr id="9" name="Straight Connector 8"/>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oogle Shape;97;p2">
            <a:extLst>
              <a:ext uri="{FF2B5EF4-FFF2-40B4-BE49-F238E27FC236}">
                <a16:creationId xmlns:a16="http://schemas.microsoft.com/office/drawing/2014/main" id="{1ABFC9DE-C5C8-495C-8F28-EBCF76DD3C8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43045062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074AAEA-AD82-44BE-92E0-5294F4A8EE73}" type="slidenum">
              <a:rPr lang="en-IN" smtClean="0"/>
              <a:t>165</a:t>
            </a:fld>
            <a:endParaRPr lang="en-IN" dirty="0"/>
          </a:p>
        </p:txBody>
      </p:sp>
      <p:cxnSp>
        <p:nvCxnSpPr>
          <p:cNvPr id="9" name="Straight Connector 8"/>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oogle Shape;97;p2">
            <a:extLst>
              <a:ext uri="{FF2B5EF4-FFF2-40B4-BE49-F238E27FC236}">
                <a16:creationId xmlns:a16="http://schemas.microsoft.com/office/drawing/2014/main" id="{1ABFC9DE-C5C8-495C-8F28-EBCF76DD3C8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19553677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074AAEA-AD82-44BE-92E0-5294F4A8EE73}" type="slidenum">
              <a:rPr lang="en-IN" smtClean="0"/>
              <a:t>166</a:t>
            </a:fld>
            <a:endParaRPr lang="en-IN" dirty="0"/>
          </a:p>
        </p:txBody>
      </p:sp>
      <p:cxnSp>
        <p:nvCxnSpPr>
          <p:cNvPr id="9" name="Straight Connector 8"/>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oogle Shape;97;p2">
            <a:extLst>
              <a:ext uri="{FF2B5EF4-FFF2-40B4-BE49-F238E27FC236}">
                <a16:creationId xmlns:a16="http://schemas.microsoft.com/office/drawing/2014/main" id="{1ABFC9DE-C5C8-495C-8F28-EBCF76DD3C8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6104401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074AAEA-AD82-44BE-92E0-5294F4A8EE73}" type="slidenum">
              <a:rPr lang="en-IN" smtClean="0"/>
              <a:t>167</a:t>
            </a:fld>
            <a:endParaRPr lang="en-IN" dirty="0"/>
          </a:p>
        </p:txBody>
      </p:sp>
      <p:cxnSp>
        <p:nvCxnSpPr>
          <p:cNvPr id="9" name="Straight Connector 8"/>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oogle Shape;97;p2">
            <a:extLst>
              <a:ext uri="{FF2B5EF4-FFF2-40B4-BE49-F238E27FC236}">
                <a16:creationId xmlns:a16="http://schemas.microsoft.com/office/drawing/2014/main" id="{1ABFC9DE-C5C8-495C-8F28-EBCF76DD3C8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8804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Background Color</a:t>
            </a:r>
            <a:endParaRPr lang="en-US" altLang="en-US" dirty="0"/>
          </a:p>
        </p:txBody>
      </p:sp>
      <p:sp>
        <p:nvSpPr>
          <p:cNvPr id="5" name="Rectangle 3"/>
          <p:cNvSpPr txBox="1">
            <a:spLocks noChangeArrowheads="1"/>
          </p:cNvSpPr>
          <p:nvPr/>
        </p:nvSpPr>
        <p:spPr bwMode="auto">
          <a:xfrm>
            <a:off x="1163782" y="1537854"/>
            <a:ext cx="9712036" cy="4724400"/>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SzTx/>
              <a:buFont typeface="Arial" panose="020B0604020202020204" pitchFamily="34" charset="0"/>
              <a:buChar char="•"/>
              <a:tabLst/>
              <a:defRPr/>
            </a:pPr>
            <a:r>
              <a:rPr kumimoji="0" lang="en-US" altLang="en-US" sz="3200" b="0" i="0" u="none" strike="noStrike" kern="1200" cap="none" spc="0" normalizeH="0" baseline="0" noProof="0" dirty="0">
                <a:ln>
                  <a:noFill/>
                </a:ln>
                <a:solidFill>
                  <a:srgbClr val="000000"/>
                </a:solidFill>
                <a:effectLst/>
                <a:uLnTx/>
                <a:uFillTx/>
                <a:latin typeface="Arial"/>
                <a:ea typeface="+mn-ea"/>
                <a:cs typeface="Arial"/>
              </a:rPr>
              <a:t>It is very common to see web pages with their background color set to white or some other colors.</a:t>
            </a:r>
          </a:p>
          <a:p>
            <a:pPr marR="0" lvl="0" algn="just" defTabSz="914400" rtl="0" eaLnBrk="1" fontAlgn="base" latinLnBrk="0" hangingPunct="1">
              <a:lnSpc>
                <a:spcPct val="100000"/>
              </a:lnSpc>
              <a:spcBef>
                <a:spcPct val="20000"/>
              </a:spcBef>
              <a:spcAft>
                <a:spcPct val="0"/>
              </a:spcAft>
              <a:buSzTx/>
              <a:buFont typeface="Arial" panose="020B0604020202020204" pitchFamily="34" charset="0"/>
              <a:buChar char="•"/>
              <a:tabLst/>
              <a:defRPr/>
            </a:pPr>
            <a:r>
              <a:rPr kumimoji="0" lang="en-US" altLang="en-US" sz="3200" b="0" i="0" u="none" strike="noStrike" kern="1200" cap="none" spc="0" normalizeH="0" baseline="0" noProof="0" dirty="0">
                <a:ln>
                  <a:noFill/>
                </a:ln>
                <a:solidFill>
                  <a:srgbClr val="000000"/>
                </a:solidFill>
                <a:effectLst/>
                <a:uLnTx/>
                <a:uFillTx/>
                <a:latin typeface="Arial"/>
                <a:ea typeface="+mn-ea"/>
                <a:cs typeface="Arial"/>
              </a:rPr>
              <a:t>To set your document’s background color, you need to edit the &lt;BODY&gt; element by adding the BGCOLOR attribute. The following example will display a document with a </a:t>
            </a:r>
            <a:r>
              <a:rPr kumimoji="0" lang="en-US" altLang="en-US" sz="3200" b="0" i="0" u="none" strike="noStrike" kern="1200" cap="none" spc="0" normalizeH="0" baseline="0" noProof="0" dirty="0">
                <a:ln>
                  <a:noFill/>
                </a:ln>
                <a:solidFill>
                  <a:srgbClr val="FFFFFF"/>
                </a:solidFill>
                <a:effectLst/>
                <a:uLnTx/>
                <a:uFillTx/>
                <a:latin typeface="Arial"/>
                <a:ea typeface="+mn-ea"/>
                <a:cs typeface="Arial"/>
              </a:rPr>
              <a:t>white</a:t>
            </a:r>
            <a:r>
              <a:rPr kumimoji="0" lang="en-US" altLang="en-US" sz="3200" b="0" i="0" u="none" strike="noStrike" kern="1200" cap="none" spc="0" normalizeH="0" baseline="0" noProof="0" dirty="0">
                <a:ln>
                  <a:noFill/>
                </a:ln>
                <a:solidFill>
                  <a:srgbClr val="000000"/>
                </a:solidFill>
                <a:effectLst/>
                <a:uLnTx/>
                <a:uFillTx/>
                <a:latin typeface="Arial"/>
                <a:ea typeface="+mn-ea"/>
                <a:cs typeface="Arial"/>
              </a:rPr>
              <a:t> background color:</a:t>
            </a:r>
          </a:p>
          <a:p>
            <a:pPr marL="0" marR="0" lvl="0" indent="0" algn="just" defTabSz="914400" rtl="0" eaLnBrk="1" fontAlgn="base" latinLnBrk="0" hangingPunct="1">
              <a:lnSpc>
                <a:spcPct val="100000"/>
              </a:lnSpc>
              <a:spcBef>
                <a:spcPct val="20000"/>
              </a:spcBef>
              <a:spcAft>
                <a:spcPct val="0"/>
              </a:spcAft>
              <a:buSzTx/>
              <a:buNone/>
              <a:tabLst/>
              <a:defRPr/>
            </a:pPr>
            <a:r>
              <a:rPr kumimoji="0" lang="en-US" altLang="en-US" sz="3200" b="1" i="0" u="none" strike="noStrike" kern="1200" cap="none" spc="0" normalizeH="0" baseline="0" noProof="0" dirty="0">
                <a:ln>
                  <a:noFill/>
                </a:ln>
                <a:solidFill>
                  <a:srgbClr val="FF0000"/>
                </a:solidFill>
                <a:effectLst/>
                <a:uLnTx/>
                <a:uFillTx/>
                <a:latin typeface="Arial"/>
                <a:ea typeface="+mn-ea"/>
                <a:cs typeface="Arial"/>
              </a:rPr>
              <a:t>    &lt;BODY BGCOLOR=“#</a:t>
            </a:r>
            <a:r>
              <a:rPr kumimoji="0" lang="en-US" altLang="en-US" sz="3200" b="1" i="0" u="none" strike="noStrike" kern="1200" cap="none" spc="0" normalizeH="0" baseline="0" noProof="0" dirty="0">
                <a:ln>
                  <a:noFill/>
                </a:ln>
                <a:solidFill>
                  <a:srgbClr val="FFFFFF"/>
                </a:solidFill>
                <a:effectLst/>
                <a:uLnTx/>
                <a:uFillTx/>
                <a:latin typeface="Arial"/>
                <a:ea typeface="+mn-ea"/>
                <a:cs typeface="Arial"/>
              </a:rPr>
              <a:t>FFFFFF</a:t>
            </a:r>
            <a:r>
              <a:rPr kumimoji="0" lang="en-US" altLang="en-US" sz="3200" b="1" i="0" u="none" strike="noStrike" kern="1200" cap="none" spc="0" normalizeH="0" baseline="0" noProof="0" dirty="0">
                <a:ln>
                  <a:noFill/>
                </a:ln>
                <a:solidFill>
                  <a:srgbClr val="FF0000"/>
                </a:solidFill>
                <a:effectLst/>
                <a:uLnTx/>
                <a:uFillTx/>
                <a:latin typeface="Arial"/>
                <a:ea typeface="+mn-ea"/>
                <a:cs typeface="Arial"/>
              </a:rPr>
              <a:t>”&gt;&lt;/BODY&gt;</a:t>
            </a:r>
          </a:p>
        </p:txBody>
      </p:sp>
      <p:pic>
        <p:nvPicPr>
          <p:cNvPr id="6" name="Google Shape;97;p2">
            <a:extLst>
              <a:ext uri="{FF2B5EF4-FFF2-40B4-BE49-F238E27FC236}">
                <a16:creationId xmlns:a16="http://schemas.microsoft.com/office/drawing/2014/main" id="{9FCDF98D-FAB4-4257-99F4-2602F05A4832}"/>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9411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TEXT Color</a:t>
            </a:r>
            <a:endParaRPr lang="en-US" altLang="en-US" dirty="0"/>
          </a:p>
        </p:txBody>
      </p:sp>
      <p:sp>
        <p:nvSpPr>
          <p:cNvPr id="6" name="Rectangle 3"/>
          <p:cNvSpPr txBox="1">
            <a:spLocks noChangeArrowheads="1"/>
          </p:cNvSpPr>
          <p:nvPr/>
        </p:nvSpPr>
        <p:spPr bwMode="auto">
          <a:xfrm>
            <a:off x="1378634" y="1336448"/>
            <a:ext cx="10247309" cy="4648200"/>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Char char="§"/>
              <a:tabLst/>
              <a:defRPr/>
            </a:pP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The TEXT attribute is used to control the color of all the normal text in the document. The default color for text is black. The TEXT attribute would be added as follows:</a:t>
            </a:r>
          </a:p>
          <a:p>
            <a:pPr marL="342900" marR="0" lvl="0" indent="-342900" algn="just"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Char char="§"/>
              <a:tabLst/>
              <a:defRPr/>
            </a:pPr>
            <a:endParaRPr kumimoji="0" lang="en-US" altLang="en-US" sz="2400" b="0" i="0" u="none" strike="noStrike" kern="1200" cap="none" spc="0" normalizeH="0" baseline="0" noProof="0" dirty="0">
              <a:ln>
                <a:noFill/>
              </a:ln>
              <a:solidFill>
                <a:srgbClr val="000000"/>
              </a:solidFill>
              <a:effectLst/>
              <a:uLnTx/>
              <a:uFillTx/>
              <a:latin typeface="Arial"/>
              <a:ea typeface="+mn-ea"/>
              <a:cs typeface="Arial"/>
            </a:endParaRPr>
          </a:p>
          <a:p>
            <a:pPr marL="342900" marR="0" lvl="0" indent="-342900"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	</a:t>
            </a:r>
            <a:r>
              <a:rPr kumimoji="0" lang="en-US" altLang="en-US" sz="2400" b="1" i="0" u="none" strike="noStrike" kern="1200" cap="none" spc="0" normalizeH="0" baseline="0" noProof="0" dirty="0">
                <a:ln>
                  <a:noFill/>
                </a:ln>
                <a:solidFill>
                  <a:srgbClr val="FF0000"/>
                </a:solidFill>
                <a:effectLst/>
                <a:uLnTx/>
                <a:uFillTx/>
                <a:latin typeface="Arial"/>
                <a:ea typeface="+mn-ea"/>
                <a:cs typeface="Arial"/>
              </a:rPr>
              <a:t>&lt;BODY BGCOLOR=“#FFFFFF” TEXT=“#FF0000”&gt;&lt;/BODY&gt;</a:t>
            </a:r>
          </a:p>
          <a:p>
            <a:pPr marL="342900" marR="0" lvl="0" indent="-342900"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endParaRPr kumimoji="0" lang="en-US" altLang="en-US" sz="2400" b="1" i="0" u="none" strike="noStrike" kern="1200" cap="none" spc="0" normalizeH="0" baseline="0" noProof="0" dirty="0">
              <a:ln>
                <a:noFill/>
              </a:ln>
              <a:solidFill>
                <a:srgbClr val="FF0000"/>
              </a:solidFill>
              <a:effectLst/>
              <a:uLnTx/>
              <a:uFillTx/>
              <a:latin typeface="Arial"/>
              <a:ea typeface="+mn-ea"/>
              <a:cs typeface="Arial"/>
            </a:endParaRPr>
          </a:p>
          <a:p>
            <a:pPr marL="342900" marR="0" lvl="0" indent="-342900" algn="just"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   In this example the document’s page color is white and the text would be red.</a:t>
            </a:r>
          </a:p>
        </p:txBody>
      </p:sp>
      <p:pic>
        <p:nvPicPr>
          <p:cNvPr id="9" name="Google Shape;97;p2">
            <a:extLst>
              <a:ext uri="{FF2B5EF4-FFF2-40B4-BE49-F238E27FC236}">
                <a16:creationId xmlns:a16="http://schemas.microsoft.com/office/drawing/2014/main" id="{0AA26952-E3BB-42B2-A458-A2F987E00E83}"/>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58480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2670629" y="274638"/>
            <a:ext cx="7939314"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dirty="0"/>
              <a:t>Headings, Paragraphs, Breaks &amp; Horizontal Rules</a:t>
            </a:r>
          </a:p>
        </p:txBody>
      </p:sp>
      <p:sp>
        <p:nvSpPr>
          <p:cNvPr id="5" name="Rectangle 3"/>
          <p:cNvSpPr txBox="1">
            <a:spLocks noChangeArrowheads="1"/>
          </p:cNvSpPr>
          <p:nvPr/>
        </p:nvSpPr>
        <p:spPr bwMode="auto">
          <a:xfrm>
            <a:off x="1582057" y="1513114"/>
            <a:ext cx="9216571" cy="4829629"/>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738"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Here we will add headings </a:t>
            </a:r>
            <a:r>
              <a:rPr kumimoji="0" lang="en-US" altLang="en-US" sz="2400" b="0" i="0" u="none" strike="noStrike" kern="1200" cap="none" spc="0" normalizeH="0" baseline="0" noProof="0">
                <a:ln>
                  <a:noFill/>
                </a:ln>
                <a:solidFill>
                  <a:srgbClr val="000000"/>
                </a:solidFill>
                <a:effectLst/>
                <a:uLnTx/>
                <a:uFillTx/>
                <a:latin typeface="Arial"/>
                <a:ea typeface="+mn-ea"/>
                <a:cs typeface="Arial"/>
              </a:rPr>
              <a:t>to our </a:t>
            </a: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page, insert</a:t>
            </a:r>
            <a:r>
              <a:rPr kumimoji="0" lang="en-US" altLang="en-US" sz="2400" b="0" i="0" u="none" strike="noStrike" kern="1200" cap="none" spc="0" normalizeH="0" noProof="0" dirty="0">
                <a:ln>
                  <a:noFill/>
                </a:ln>
                <a:solidFill>
                  <a:srgbClr val="000000"/>
                </a:solidFill>
                <a:effectLst/>
                <a:uLnTx/>
                <a:uFillTx/>
                <a:latin typeface="Arial"/>
                <a:ea typeface="+mn-ea"/>
                <a:cs typeface="Arial"/>
              </a:rPr>
              <a:t> </a:t>
            </a: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paragraphs, add some breaks, and add horizontal rules.</a:t>
            </a:r>
          </a:p>
          <a:p>
            <a:pPr marL="609600" marR="0" lvl="0" indent="-609600" algn="just" defTabSz="914400" rtl="0" eaLnBrk="1" fontAlgn="base" latinLnBrk="0" hangingPunct="1">
              <a:lnSpc>
                <a:spcPct val="100000"/>
              </a:lnSpc>
              <a:spcBef>
                <a:spcPct val="2000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Arial"/>
              <a:ea typeface="+mn-ea"/>
              <a:cs typeface="Arial"/>
            </a:endParaRPr>
          </a:p>
          <a:p>
            <a:pPr marL="609600" marR="0" lvl="0" indent="-609600" algn="just" defTabSz="914400" rtl="0" eaLnBrk="1" fontAlgn="base" latinLnBrk="0" hangingPunct="1">
              <a:lnSpc>
                <a:spcPct val="100000"/>
              </a:lnSpc>
              <a:spcBef>
                <a:spcPct val="2000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Arial"/>
                <a:ea typeface="+mn-ea"/>
                <a:cs typeface="Arial"/>
              </a:rPr>
              <a:t>Objectives</a:t>
            </a:r>
          </a:p>
          <a:p>
            <a:pPr marL="609600" marR="0" lvl="0" indent="-609600" algn="just"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Upon completing this section, you should be able to</a:t>
            </a:r>
          </a:p>
          <a:p>
            <a:pPr marL="609600" marR="0" lvl="0" indent="-609600" algn="just" defTabSz="914400" rtl="0" eaLnBrk="1" fontAlgn="base" latinLnBrk="0" hangingPunct="1">
              <a:lnSpc>
                <a:spcPct val="100000"/>
              </a:lnSpc>
              <a:spcBef>
                <a:spcPct val="20000"/>
              </a:spcBef>
              <a:spcAft>
                <a:spcPct val="0"/>
              </a:spcAft>
              <a:buClr>
                <a:srgbClr val="FFFFFF"/>
              </a:buClr>
              <a:buSzTx/>
              <a:buFont typeface="Monotype Sorts" charset="2"/>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List and describe the different Heading elements.</a:t>
            </a:r>
          </a:p>
          <a:p>
            <a:pPr marL="609600" marR="0" lvl="0" indent="-609600" algn="just" defTabSz="914400" rtl="0" eaLnBrk="1" fontAlgn="base" latinLnBrk="0" hangingPunct="1">
              <a:lnSpc>
                <a:spcPct val="100000"/>
              </a:lnSpc>
              <a:spcBef>
                <a:spcPct val="20000"/>
              </a:spcBef>
              <a:spcAft>
                <a:spcPct val="0"/>
              </a:spcAft>
              <a:buClr>
                <a:srgbClr val="FFFFFF"/>
              </a:buClr>
              <a:buSzTx/>
              <a:buFont typeface="Monotype Sorts" charset="2"/>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Use Paragraphs to add text to a document.</a:t>
            </a:r>
          </a:p>
          <a:p>
            <a:pPr marL="609600" marR="0" lvl="0" indent="-609600" algn="just" defTabSz="914400" rtl="0" eaLnBrk="1" fontAlgn="base" latinLnBrk="0" hangingPunct="1">
              <a:lnSpc>
                <a:spcPct val="100000"/>
              </a:lnSpc>
              <a:spcBef>
                <a:spcPct val="20000"/>
              </a:spcBef>
              <a:spcAft>
                <a:spcPct val="0"/>
              </a:spcAft>
              <a:buClr>
                <a:srgbClr val="FFFFFF"/>
              </a:buClr>
              <a:buSzTx/>
              <a:buFont typeface="Monotype Sorts" charset="2"/>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Insert breaks where necessary.</a:t>
            </a:r>
          </a:p>
          <a:p>
            <a:pPr marL="609600" marR="0" lvl="0" indent="-609600" algn="just" defTabSz="914400" rtl="0" eaLnBrk="1" fontAlgn="base" latinLnBrk="0" hangingPunct="1">
              <a:lnSpc>
                <a:spcPct val="100000"/>
              </a:lnSpc>
              <a:spcBef>
                <a:spcPct val="20000"/>
              </a:spcBef>
              <a:spcAft>
                <a:spcPct val="0"/>
              </a:spcAft>
              <a:buClr>
                <a:srgbClr val="FFFFFF"/>
              </a:buClr>
              <a:buSzTx/>
              <a:buFont typeface="Monotype Sorts" charset="2"/>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Arial"/>
                <a:ea typeface="+mn-ea"/>
                <a:cs typeface="Arial"/>
              </a:rPr>
              <a:t>Add a Horizontal Rule.</a:t>
            </a:r>
          </a:p>
          <a:p>
            <a:pPr marL="609600" marR="0" lvl="0" indent="-609600" algn="just" defTabSz="914400" rtl="0" eaLnBrk="1" fontAlgn="base" latinLnBrk="0" hangingPunct="1">
              <a:lnSpc>
                <a:spcPct val="100000"/>
              </a:lnSpc>
              <a:spcBef>
                <a:spcPct val="2000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Arial"/>
              <a:ea typeface="+mn-ea"/>
              <a:cs typeface="Arial"/>
            </a:endParaRPr>
          </a:p>
        </p:txBody>
      </p:sp>
      <p:pic>
        <p:nvPicPr>
          <p:cNvPr id="6" name="Google Shape;97;p2">
            <a:extLst>
              <a:ext uri="{FF2B5EF4-FFF2-40B4-BE49-F238E27FC236}">
                <a16:creationId xmlns:a16="http://schemas.microsoft.com/office/drawing/2014/main" id="{222FBB45-B9E6-4BC1-B04F-AA689E7F65E3}"/>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72817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dirty="0"/>
              <a:t>Introduction to  HTML</a:t>
            </a:r>
          </a:p>
        </p:txBody>
      </p:sp>
      <p:sp>
        <p:nvSpPr>
          <p:cNvPr id="2" name="Rectangle 1"/>
          <p:cNvSpPr/>
          <p:nvPr/>
        </p:nvSpPr>
        <p:spPr>
          <a:xfrm>
            <a:off x="1091474" y="1344884"/>
            <a:ext cx="9649097" cy="4750916"/>
          </a:xfrm>
          <a:prstGeom prst="rect">
            <a:avLst/>
          </a:prstGeom>
        </p:spPr>
        <p:txBody>
          <a:bodyPr wrap="square">
            <a:spAutoFit/>
          </a:bodyPr>
          <a:lstStyle/>
          <a:p>
            <a:pPr marR="0" lvl="0" algn="just" defTabSz="914400" eaLnBrk="1" fontAlgn="base" latinLnBrk="0" hangingPunct="1">
              <a:lnSpc>
                <a:spcPct val="100000"/>
              </a:lnSpc>
              <a:spcBef>
                <a:spcPct val="20000"/>
              </a:spcBef>
              <a:spcAft>
                <a:spcPct val="0"/>
              </a:spcAft>
              <a:buClrTx/>
              <a:buSzTx/>
              <a:tabLst/>
              <a:defRPr/>
            </a:pPr>
            <a:r>
              <a:rPr kumimoji="0" lang="en-US" altLang="en-US" sz="2400" b="1" i="0" u="none" strike="noStrike" kern="0" cap="none" spc="0" normalizeH="0" baseline="0" noProof="0" dirty="0">
                <a:ln>
                  <a:noFill/>
                </a:ln>
                <a:effectLst/>
                <a:uLnTx/>
                <a:uFillTx/>
                <a:latin typeface="Arial"/>
                <a:cs typeface="Arial"/>
              </a:rPr>
              <a:t>Definitions</a:t>
            </a:r>
          </a:p>
          <a:p>
            <a:pPr marR="0" lvl="0" algn="just" defTabSz="914400" eaLnBrk="1" fontAlgn="base" latinLnBrk="0" hangingPunct="1">
              <a:lnSpc>
                <a:spcPct val="100000"/>
              </a:lnSpc>
              <a:spcBef>
                <a:spcPct val="20000"/>
              </a:spcBef>
              <a:spcAft>
                <a:spcPct val="0"/>
              </a:spcAft>
              <a:buClrTx/>
              <a:buSzTx/>
              <a:tabLst/>
              <a:defRPr/>
            </a:pPr>
            <a:endParaRPr kumimoji="0" lang="en-US" altLang="en-US" sz="2400" b="1" i="0" u="none" strike="noStrike" kern="0" cap="none" spc="0" normalizeH="0" baseline="0" noProof="0" dirty="0">
              <a:ln>
                <a:noFill/>
              </a:ln>
              <a:effectLst/>
              <a:uLnTx/>
              <a:uFillTx/>
              <a:latin typeface="Arial"/>
              <a:cs typeface="Arial"/>
            </a:endParaRPr>
          </a:p>
          <a:p>
            <a:pPr marL="342900" lvl="0" indent="-342900" algn="just" fontAlgn="base">
              <a:lnSpc>
                <a:spcPct val="80000"/>
              </a:lnSpc>
              <a:spcBef>
                <a:spcPct val="20000"/>
              </a:spcBef>
              <a:spcAft>
                <a:spcPct val="0"/>
              </a:spcAft>
              <a:buClr>
                <a:srgbClr val="009999"/>
              </a:buClr>
              <a:buFont typeface="Arial" panose="020B0604020202020204" pitchFamily="34" charset="0"/>
              <a:buChar char="•"/>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W</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W</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 World Wide Web or W3 or </a:t>
            </a:r>
            <a:r>
              <a:rPr lang="en-US" sz="2400" dirty="0">
                <a:latin typeface="Times New Roman" panose="02020603050405020304" pitchFamily="18" charset="0"/>
                <a:cs typeface="Times New Roman" panose="02020603050405020304" pitchFamily="18" charset="0"/>
              </a:rPr>
              <a:t>the Web, is an interconnected network of web pages and documents accessible through the Internet.</a:t>
            </a:r>
          </a:p>
          <a:p>
            <a:pPr marL="342900" lvl="0" indent="-342900" algn="just" fontAlgn="base">
              <a:lnSpc>
                <a:spcPct val="80000"/>
              </a:lnSpc>
              <a:spcBef>
                <a:spcPct val="20000"/>
              </a:spcBef>
              <a:spcAft>
                <a:spcPct val="0"/>
              </a:spcAft>
              <a:buClr>
                <a:srgbClr val="009999"/>
              </a:buClr>
              <a:buFont typeface="Arial" panose="020B0604020202020204" pitchFamily="34" charset="0"/>
              <a:buChar char="•"/>
              <a:defRPr/>
            </a:pPr>
            <a:endPar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eaLnBrk="1" fontAlgn="base" latinLnBrk="0" hangingPunct="1">
              <a:lnSpc>
                <a:spcPct val="80000"/>
              </a:lnSpc>
              <a:spcBef>
                <a:spcPct val="20000"/>
              </a:spcBef>
              <a:spcAft>
                <a:spcPct val="0"/>
              </a:spcAft>
              <a:buClr>
                <a:srgbClr val="009999"/>
              </a:buClr>
              <a:buSzTx/>
              <a:buFont typeface="Arial" panose="020B0604020202020204" pitchFamily="34" charset="0"/>
              <a:buChar char="•"/>
              <a:tabLst/>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HTML – </a:t>
            </a:r>
            <a:r>
              <a:rPr kumimoji="0" lang="en-US" altLang="en-US" sz="2400" i="0" u="none" strike="noStrike" kern="0" cap="none" spc="0" normalizeH="0" baseline="0" noProof="0" dirty="0" err="1">
                <a:ln>
                  <a:noFill/>
                </a:ln>
                <a:solidFill>
                  <a:srgbClr val="FF0000"/>
                </a:solidFill>
                <a:effectLst/>
                <a:uLnTx/>
                <a:uFillTx/>
                <a:latin typeface="Times New Roman" panose="02020603050405020304" pitchFamily="18" charset="0"/>
                <a:cs typeface="Times New Roman" panose="02020603050405020304" pitchFamily="18" charset="0"/>
              </a:rPr>
              <a:t>HyperText</a:t>
            </a:r>
            <a:r>
              <a:rPr kumimoji="0" lang="en-US" altLang="en-US" sz="240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Markup Language</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 The Language of Web Pages on the World Wide Web.</a:t>
            </a:r>
          </a:p>
          <a:p>
            <a:pPr marL="342900" marR="0" lvl="0" indent="-342900" algn="just" defTabSz="914400" eaLnBrk="1" fontAlgn="base" latinLnBrk="0" hangingPunct="1">
              <a:lnSpc>
                <a:spcPct val="80000"/>
              </a:lnSpc>
              <a:spcBef>
                <a:spcPct val="20000"/>
              </a:spcBef>
              <a:spcAft>
                <a:spcPct val="0"/>
              </a:spcAft>
              <a:buClr>
                <a:srgbClr val="009999"/>
              </a:buClr>
              <a:buSzTx/>
              <a:buFont typeface="Arial" panose="020B0604020202020204" pitchFamily="34" charset="0"/>
              <a:buChar char="•"/>
              <a:tabLst/>
              <a:defRPr/>
            </a:pPr>
            <a:endPar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lvl="0" indent="-342900" algn="just" fontAlgn="base">
              <a:lnSpc>
                <a:spcPct val="80000"/>
              </a:lnSpc>
              <a:spcBef>
                <a:spcPct val="20000"/>
              </a:spcBef>
              <a:spcAft>
                <a:spcPct val="0"/>
              </a:spcAft>
              <a:buClr>
                <a:srgbClr val="009999"/>
              </a:buClr>
              <a:buFont typeface="Arial" panose="020B0604020202020204" pitchFamily="34" charset="0"/>
              <a:buChar char="•"/>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URL – Uniform Resource Locator</a:t>
            </a:r>
            <a:r>
              <a:rPr lang="en-US" altLang="en-US" sz="2400" kern="0" dirty="0">
                <a:solidFill>
                  <a:srgbClr val="000000"/>
                </a:solidFill>
                <a:latin typeface="Times New Roman" panose="02020603050405020304" pitchFamily="18" charset="0"/>
                <a:cs typeface="Times New Roman" panose="02020603050405020304" pitchFamily="18" charset="0"/>
              </a:rPr>
              <a:t>. It </a:t>
            </a:r>
            <a:r>
              <a:rPr lang="en-US" sz="2400" kern="0" dirty="0">
                <a:solidFill>
                  <a:srgbClr val="000000"/>
                </a:solidFill>
                <a:latin typeface="Times New Roman" panose="02020603050405020304" pitchFamily="18" charset="0"/>
                <a:cs typeface="Times New Roman" panose="02020603050405020304" pitchFamily="18" charset="0"/>
              </a:rPr>
              <a:t>is a unique identifier used to locate a resource on the Internet. It is also referred to as a web address.</a:t>
            </a:r>
          </a:p>
          <a:p>
            <a:pPr marL="342900" lvl="0" indent="-342900" algn="just" fontAlgn="base">
              <a:lnSpc>
                <a:spcPct val="80000"/>
              </a:lnSpc>
              <a:spcBef>
                <a:spcPct val="20000"/>
              </a:spcBef>
              <a:spcAft>
                <a:spcPct val="0"/>
              </a:spcAft>
              <a:buClr>
                <a:srgbClr val="009999"/>
              </a:buClr>
              <a:buFont typeface="Arial" panose="020B0604020202020204" pitchFamily="34" charset="0"/>
              <a:buChar char="•"/>
              <a:defRPr/>
            </a:pPr>
            <a:endParaRPr lang="en-US" altLang="en-US" sz="2400" kern="0" dirty="0">
              <a:solidFill>
                <a:srgbClr val="000000"/>
              </a:solidFill>
              <a:latin typeface="Times New Roman" panose="02020603050405020304" pitchFamily="18" charset="0"/>
              <a:cs typeface="Times New Roman" panose="02020603050405020304" pitchFamily="18" charset="0"/>
            </a:endParaRPr>
          </a:p>
          <a:p>
            <a:pPr marL="342900" marR="0" lvl="0" indent="-342900" algn="just" defTabSz="914400" eaLnBrk="1" fontAlgn="base" latinLnBrk="0" hangingPunct="1">
              <a:lnSpc>
                <a:spcPct val="80000"/>
              </a:lnSpc>
              <a:spcBef>
                <a:spcPct val="20000"/>
              </a:spcBef>
              <a:spcAft>
                <a:spcPct val="0"/>
              </a:spcAft>
              <a:buClr>
                <a:srgbClr val="009999"/>
              </a:buClr>
              <a:buSzTx/>
              <a:buFont typeface="Arial" panose="020B0604020202020204" pitchFamily="34" charset="0"/>
              <a:buChar char="•"/>
              <a:tabLst/>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Browser – A software program which is used to show web pages.</a:t>
            </a:r>
          </a:p>
          <a:p>
            <a:pPr marL="342900" marR="0" lvl="0" indent="-342900" algn="just" defTabSz="914400" eaLnBrk="1" fontAlgn="base" latinLnBrk="0" hangingPunct="1">
              <a:lnSpc>
                <a:spcPct val="80000"/>
              </a:lnSpc>
              <a:spcBef>
                <a:spcPct val="20000"/>
              </a:spcBef>
              <a:spcAft>
                <a:spcPct val="0"/>
              </a:spcAft>
              <a:buClr>
                <a:srgbClr val="009999"/>
              </a:buClr>
              <a:buSzTx/>
              <a:buFontTx/>
              <a:buNone/>
              <a:tabLst/>
              <a:defRPr/>
            </a:pPr>
            <a:r>
              <a:rPr kumimoji="0" lang="en-US" altLang="en-US" sz="2400" b="0" i="0" u="none" strike="noStrike" kern="0" cap="none" spc="0" normalizeH="0" baseline="0" noProof="0" dirty="0">
                <a:ln>
                  <a:noFill/>
                </a:ln>
                <a:solidFill>
                  <a:srgbClr val="000000"/>
                </a:solidFill>
                <a:effectLst/>
                <a:uLnTx/>
                <a:uFillTx/>
                <a:latin typeface="Arial"/>
                <a:cs typeface="Arial"/>
              </a:rPr>
              <a:t>							</a:t>
            </a:r>
            <a:endParaRPr kumimoji="0" lang="en-US" sz="2400" b="0" i="0" u="none" strike="noStrike" kern="0" cap="none" spc="0" normalizeH="0" baseline="0" noProof="0" dirty="0">
              <a:ln>
                <a:noFill/>
              </a:ln>
              <a:solidFill>
                <a:sysClr val="windowText" lastClr="000000"/>
              </a:solidFill>
              <a:effectLst/>
              <a:uLnTx/>
              <a:uFillTx/>
            </a:endParaRPr>
          </a:p>
        </p:txBody>
      </p:sp>
      <p:pic>
        <p:nvPicPr>
          <p:cNvPr id="6" name="Google Shape;97;p2">
            <a:extLst>
              <a:ext uri="{FF2B5EF4-FFF2-40B4-BE49-F238E27FC236}">
                <a16:creationId xmlns:a16="http://schemas.microsoft.com/office/drawing/2014/main" id="{9E8933C7-CAF3-41B7-A160-34503B9C91D6}"/>
              </a:ext>
            </a:extLst>
          </p:cNvPr>
          <p:cNvPicPr preferRelativeResize="0"/>
          <p:nvPr/>
        </p:nvPicPr>
        <p:blipFill rotWithShape="1">
          <a:blip r:embed="rId3">
            <a:alphaModFix/>
          </a:blip>
          <a:srcRect/>
          <a:stretch/>
        </p:blipFill>
        <p:spPr>
          <a:xfrm>
            <a:off x="-1" y="24648"/>
            <a:ext cx="2057401" cy="841688"/>
          </a:xfrm>
          <a:prstGeom prst="rect">
            <a:avLst/>
          </a:prstGeom>
          <a:noFill/>
          <a:ln>
            <a:noFill/>
          </a:ln>
        </p:spPr>
      </p:pic>
    </p:spTree>
    <p:extLst>
      <p:ext uri="{BB962C8B-B14F-4D97-AF65-F5344CB8AC3E}">
        <p14:creationId xmlns:p14="http://schemas.microsoft.com/office/powerpoint/2010/main" val="2303316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Headings, &lt;Hx&gt; &lt;/Hx&gt;</a:t>
            </a:r>
            <a:endParaRPr lang="en-US" altLang="en-US" dirty="0"/>
          </a:p>
        </p:txBody>
      </p:sp>
      <p:sp>
        <p:nvSpPr>
          <p:cNvPr id="5" name="Rectangle 3"/>
          <p:cNvSpPr txBox="1">
            <a:spLocks noChangeArrowheads="1"/>
          </p:cNvSpPr>
          <p:nvPr/>
        </p:nvSpPr>
        <p:spPr bwMode="auto">
          <a:xfrm>
            <a:off x="627017" y="1178775"/>
            <a:ext cx="10998926" cy="4975282"/>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marR="0" lvl="0" indent="-609600" algn="just" defTabSz="914400" rtl="0" eaLnBrk="1" fontAlgn="base" latinLnBrk="0" hangingPunct="1">
              <a:lnSpc>
                <a:spcPct val="80000"/>
              </a:lnSpc>
              <a:spcBef>
                <a:spcPct val="20000"/>
              </a:spcBef>
              <a:spcAft>
                <a:spcPct val="0"/>
              </a:spcAft>
              <a:buClr>
                <a:srgbClr val="FFFFFF"/>
              </a:buClr>
              <a:buSzTx/>
              <a:buFont typeface="Wingdings" panose="05000000000000000000" pitchFamily="2" charset="2"/>
              <a:buChar char="§"/>
              <a:tabLst/>
              <a:defRPr/>
            </a:pPr>
            <a:endParaRPr kumimoji="0" lang="en-US" altLang="en-US" sz="2800" b="0" i="0" u="none" strike="noStrike" kern="1200" cap="none" spc="0" normalizeH="0" baseline="0" noProof="0" dirty="0">
              <a:ln>
                <a:noFill/>
              </a:ln>
              <a:solidFill>
                <a:srgbClr val="000000"/>
              </a:solidFill>
              <a:effectLst/>
              <a:uLnTx/>
              <a:uFillTx/>
              <a:latin typeface="Arial"/>
              <a:ea typeface="+mn-ea"/>
              <a:cs typeface="Arial"/>
            </a:endParaRPr>
          </a:p>
          <a:p>
            <a:pPr marL="609600" marR="0" lvl="0" indent="-609600" algn="just" defTabSz="914400" rtl="0" eaLnBrk="1" fontAlgn="base" latinLnBrk="0" hangingPunct="1">
              <a:lnSpc>
                <a:spcPct val="80000"/>
              </a:lnSpc>
              <a:spcBef>
                <a:spcPct val="20000"/>
              </a:spcBef>
              <a:spcAft>
                <a:spcPct val="0"/>
              </a:spcAft>
              <a:buClr>
                <a:srgbClr val="FFFFFF"/>
              </a:buClr>
              <a:buSzTx/>
              <a:buFont typeface="Wingdings" panose="05000000000000000000" pitchFamily="2" charset="2"/>
              <a:buChar char="§"/>
              <a:tabLst/>
              <a:defRPr/>
            </a:pPr>
            <a:r>
              <a:rPr lang="en-US" altLang="en-US" dirty="0">
                <a:solidFill>
                  <a:srgbClr val="000000"/>
                </a:solidFill>
                <a:latin typeface="Arial"/>
                <a:cs typeface="Arial"/>
              </a:rPr>
              <a:t>Inside the BODY element, heading elements H1 through H6 are generally used for major divisions of the document. Headings are permitted to appear in any order, but you will obtain the best results when your documents are displayed in a browser if you follow these guidelines:</a:t>
            </a:r>
          </a:p>
          <a:p>
            <a:pPr marL="609600" marR="0" lvl="0" indent="-609600" algn="just" defTabSz="914400" rtl="0" eaLnBrk="1" fontAlgn="base" latinLnBrk="0" hangingPunct="1">
              <a:lnSpc>
                <a:spcPct val="80000"/>
              </a:lnSpc>
              <a:spcBef>
                <a:spcPct val="20000"/>
              </a:spcBef>
              <a:spcAft>
                <a:spcPct val="0"/>
              </a:spcAft>
              <a:buClr>
                <a:srgbClr val="FFFFFF"/>
              </a:buClr>
              <a:buSzTx/>
              <a:buFont typeface="Wingdings" panose="05000000000000000000" pitchFamily="2" charset="2"/>
              <a:buAutoNum type="arabicPeriod"/>
              <a:tabLst/>
              <a:defRPr/>
            </a:pPr>
            <a:r>
              <a:rPr lang="en-US" altLang="en-US" dirty="0">
                <a:solidFill>
                  <a:srgbClr val="000000"/>
                </a:solidFill>
                <a:latin typeface="Arial"/>
                <a:cs typeface="Arial"/>
              </a:rPr>
              <a:t>H1: should be used as the highest level of heading, H2 as the next highest, and so forth.</a:t>
            </a:r>
          </a:p>
          <a:p>
            <a:pPr marL="609600" marR="0" lvl="0" indent="-609600" algn="just" defTabSz="914400" rtl="0" eaLnBrk="1" fontAlgn="base" latinLnBrk="0" hangingPunct="1">
              <a:lnSpc>
                <a:spcPct val="80000"/>
              </a:lnSpc>
              <a:spcBef>
                <a:spcPct val="20000"/>
              </a:spcBef>
              <a:spcAft>
                <a:spcPct val="0"/>
              </a:spcAft>
              <a:buClr>
                <a:srgbClr val="FFFFFF"/>
              </a:buClr>
              <a:buSzTx/>
              <a:buFont typeface="Wingdings" panose="05000000000000000000" pitchFamily="2" charset="2"/>
              <a:buAutoNum type="arabicPeriod"/>
              <a:tabLst/>
              <a:defRPr/>
            </a:pPr>
            <a:r>
              <a:rPr lang="en-US" altLang="en-US" dirty="0">
                <a:solidFill>
                  <a:srgbClr val="000000"/>
                </a:solidFill>
                <a:latin typeface="Arial"/>
                <a:cs typeface="Arial"/>
              </a:rPr>
              <a:t>You should not skip heading levels: e.g., an H3 should not appear after an H1, unless there is an H2 between them.</a:t>
            </a:r>
          </a:p>
        </p:txBody>
      </p:sp>
      <p:pic>
        <p:nvPicPr>
          <p:cNvPr id="6" name="Google Shape;97;p2">
            <a:extLst>
              <a:ext uri="{FF2B5EF4-FFF2-40B4-BE49-F238E27FC236}">
                <a16:creationId xmlns:a16="http://schemas.microsoft.com/office/drawing/2014/main" id="{90362B1E-0ED4-4C1C-B10B-1E384539AC57}"/>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98572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Headings, &lt;Hx&gt; &lt;/Hx&gt;</a:t>
            </a:r>
            <a:endParaRPr lang="en-US" altLang="en-US" dirty="0"/>
          </a:p>
        </p:txBody>
      </p:sp>
      <p:sp>
        <p:nvSpPr>
          <p:cNvPr id="6" name="Rectangle 3"/>
          <p:cNvSpPr txBox="1">
            <a:spLocks noChangeArrowheads="1"/>
          </p:cNvSpPr>
          <p:nvPr/>
        </p:nvSpPr>
        <p:spPr bwMode="auto">
          <a:xfrm>
            <a:off x="1966682" y="1335314"/>
            <a:ext cx="4033838" cy="4790849"/>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a:ea typeface="+mn-ea"/>
              <a:cs typeface="Arial"/>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&lt;HTML&gt;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&lt;HEAD&gt;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&lt;TITLE&gt; Example Page&lt;/TITLE&gt;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&lt;/HEAD&gt;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&lt;BODY&gt;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&lt;H1&gt; Heading 1 &lt;/H1&gt;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&lt;H2&gt; Heading 2 &lt;/H2&gt;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&lt;H3&gt; Heading 3 &lt;/H3&gt;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&lt;H4&gt; Heading 4 &lt;/H4&gt;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&lt;H5&gt; Heading 5 &lt;/H5&gt;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&lt;H6&gt; Heading 6 &lt;/H6&gt;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&lt;/BODY&gt;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&lt;/HTML&gt;</a:t>
            </a: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a:ea typeface="+mn-ea"/>
              <a:cs typeface="Arial"/>
            </a:endParaRPr>
          </a:p>
        </p:txBody>
      </p:sp>
      <p:sp>
        <p:nvSpPr>
          <p:cNvPr id="9" name="Rectangle 4"/>
          <p:cNvSpPr txBox="1">
            <a:spLocks noChangeArrowheads="1"/>
          </p:cNvSpPr>
          <p:nvPr/>
        </p:nvSpPr>
        <p:spPr bwMode="auto">
          <a:xfrm>
            <a:off x="6162445" y="1335314"/>
            <a:ext cx="4033837" cy="4790849"/>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3200" b="1" i="0" u="none" strike="noStrike" kern="1200" cap="none" spc="0" normalizeH="0" baseline="0" noProof="0">
              <a:ln>
                <a:noFill/>
              </a:ln>
              <a:solidFill>
                <a:srgbClr val="00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3200" b="1" i="0" u="none" strike="noStrike" kern="1200" cap="none" spc="0" normalizeH="0" baseline="0" noProof="0">
              <a:ln>
                <a:noFill/>
              </a:ln>
              <a:solidFill>
                <a:srgbClr val="00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3200" b="1" i="0" u="none" strike="noStrike" kern="1200" cap="none" spc="0" normalizeH="0" baseline="0" noProof="0">
                <a:ln>
                  <a:noFill/>
                </a:ln>
                <a:solidFill>
                  <a:srgbClr val="000000"/>
                </a:solidFill>
                <a:effectLst/>
                <a:uLnTx/>
                <a:uFillTx/>
                <a:latin typeface="Arial"/>
                <a:ea typeface="+mn-ea"/>
                <a:cs typeface="Arial"/>
              </a:rPr>
              <a:t>Heading 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Arial"/>
                <a:ea typeface="+mn-ea"/>
                <a:cs typeface="Arial"/>
              </a:rPr>
              <a:t>Heading 2</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Arial"/>
                <a:ea typeface="+mn-ea"/>
                <a:cs typeface="Arial"/>
              </a:rPr>
              <a:t>Heading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Arial"/>
                <a:ea typeface="+mn-ea"/>
                <a:cs typeface="Arial"/>
              </a:rPr>
              <a:t>Heading 4</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a:ea typeface="+mn-ea"/>
                <a:cs typeface="Arial"/>
              </a:rPr>
              <a:t>Heading 5</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a:ea typeface="+mn-ea"/>
                <a:cs typeface="Arial"/>
              </a:rPr>
              <a:t>Heading 6</a:t>
            </a:r>
          </a:p>
        </p:txBody>
      </p:sp>
      <p:pic>
        <p:nvPicPr>
          <p:cNvPr id="11" name="Google Shape;97;p2">
            <a:extLst>
              <a:ext uri="{FF2B5EF4-FFF2-40B4-BE49-F238E27FC236}">
                <a16:creationId xmlns:a16="http://schemas.microsoft.com/office/drawing/2014/main" id="{DDD65821-9FB0-4EE4-BD7A-498532F314C1}"/>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23310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Paragraphs, &lt;P&gt; &lt;/P&gt;</a:t>
            </a:r>
            <a:endParaRPr lang="en-US" altLang="en-US" dirty="0"/>
          </a:p>
        </p:txBody>
      </p:sp>
      <p:sp>
        <p:nvSpPr>
          <p:cNvPr id="6" name="Rectangle 3"/>
          <p:cNvSpPr txBox="1">
            <a:spLocks noChangeArrowheads="1"/>
          </p:cNvSpPr>
          <p:nvPr/>
        </p:nvSpPr>
        <p:spPr bwMode="auto">
          <a:xfrm>
            <a:off x="1683657" y="1643743"/>
            <a:ext cx="8969829" cy="4525963"/>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Char char="§"/>
              <a:tabLst/>
              <a:defRPr/>
            </a:pPr>
            <a:r>
              <a:rPr kumimoji="0" lang="en-US" altLang="en-US" sz="3200" b="0" i="0" u="none" strike="noStrike" kern="1200" cap="none" spc="0" normalizeH="0" baseline="0" noProof="0" dirty="0">
                <a:ln>
                  <a:noFill/>
                </a:ln>
                <a:solidFill>
                  <a:srgbClr val="000000"/>
                </a:solidFill>
                <a:effectLst/>
                <a:uLnTx/>
                <a:uFillTx/>
                <a:latin typeface="Arial"/>
                <a:ea typeface="+mn-ea"/>
                <a:cs typeface="Arial"/>
              </a:rPr>
              <a:t>Paragraphs allow you to add text to a document in such a way that it will automatically adjust the end of line to suite the window size of the browser in which it is being displayed. Each line of text will stretch the entire length of the window.</a:t>
            </a:r>
          </a:p>
        </p:txBody>
      </p:sp>
      <p:pic>
        <p:nvPicPr>
          <p:cNvPr id="9" name="Google Shape;97;p2">
            <a:extLst>
              <a:ext uri="{FF2B5EF4-FFF2-40B4-BE49-F238E27FC236}">
                <a16:creationId xmlns:a16="http://schemas.microsoft.com/office/drawing/2014/main" id="{BA9CF073-5B4D-45C3-B113-CA28B4A5C5AF}"/>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253811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Paragraphs, &lt;P&gt; &lt;/P&gt;</a:t>
            </a:r>
            <a:endParaRPr lang="en-US" altLang="en-US" dirty="0"/>
          </a:p>
        </p:txBody>
      </p:sp>
      <p:sp>
        <p:nvSpPr>
          <p:cNvPr id="6" name="Rectangle 3"/>
          <p:cNvSpPr txBox="1">
            <a:spLocks noChangeArrowheads="1"/>
          </p:cNvSpPr>
          <p:nvPr/>
        </p:nvSpPr>
        <p:spPr bwMode="auto">
          <a:xfrm>
            <a:off x="1611086" y="1178775"/>
            <a:ext cx="4462010" cy="5410711"/>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Arial"/>
              <a:ea typeface="+mn-ea"/>
              <a:cs typeface="Arial"/>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&lt;HTML&gt;&lt;HEAD&gt;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&lt;TITLE&gt; Example Page&lt;/TITLE&gt;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&lt;/HEAD&gt;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&lt;BODY&gt;&lt;/H1&gt; Heading 1 &lt;/H1&gt;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&lt;P&gt; Paragraph 1, ….&lt;/P&gt;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&lt;H2&gt; Heading 2 &lt;/H2&gt;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&lt;P&gt; Paragraph 2, ….&lt;/P&gt;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&lt;H3&gt; Heading 3 &lt;/H3&gt;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&lt;P&gt; Paragraph 3, ….&lt;/P&gt;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&lt;H4&gt; Heading 4 &lt;/H4&gt;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&lt;P&gt; Paragraph 4, ….&lt;/P&gt;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&lt;H5&gt; Heading 5 &lt;/H5&gt;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&lt;P&gt; Paragraph 5, ….&lt;/P&gt;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&lt;H6&gt; Heading 6&lt;/H6&gt;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&lt;P&gt; Paragraph 6, ….&lt;/P&gt;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Arial"/>
              </a:rPr>
              <a:t>&lt;/BODY&gt;&lt;/HTML&gt;</a:t>
            </a: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Arial"/>
              <a:ea typeface="+mn-ea"/>
              <a:cs typeface="Arial"/>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Arial"/>
              <a:ea typeface="+mn-ea"/>
              <a:cs typeface="Arial"/>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Arial"/>
              <a:ea typeface="+mn-ea"/>
              <a:cs typeface="Arial"/>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Arial"/>
              <a:ea typeface="+mn-ea"/>
              <a:cs typeface="Arial"/>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Arial"/>
              <a:ea typeface="+mn-ea"/>
              <a:cs typeface="Arial"/>
            </a:endParaRPr>
          </a:p>
        </p:txBody>
      </p:sp>
      <p:sp>
        <p:nvSpPr>
          <p:cNvPr id="9" name="Rectangle 4"/>
          <p:cNvSpPr txBox="1">
            <a:spLocks noChangeArrowheads="1"/>
          </p:cNvSpPr>
          <p:nvPr/>
        </p:nvSpPr>
        <p:spPr bwMode="auto">
          <a:xfrm>
            <a:off x="6670450" y="1621148"/>
            <a:ext cx="403383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3200" b="1" i="0" u="none" strike="noStrike" kern="1200" cap="none" spc="0" normalizeH="0" baseline="0" noProof="0" dirty="0">
                <a:ln>
                  <a:noFill/>
                </a:ln>
                <a:solidFill>
                  <a:srgbClr val="990000"/>
                </a:solidFill>
                <a:effectLst/>
                <a:uLnTx/>
                <a:uFillTx/>
                <a:latin typeface="Arial"/>
                <a:ea typeface="+mn-ea"/>
                <a:cs typeface="Arial"/>
              </a:rPr>
              <a:t>Heading 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dirty="0">
                <a:ln>
                  <a:noFill/>
                </a:ln>
                <a:solidFill>
                  <a:srgbClr val="990000"/>
                </a:solidFill>
                <a:effectLst/>
                <a:uLnTx/>
                <a:uFillTx/>
                <a:latin typeface="Arial"/>
                <a:ea typeface="+mn-ea"/>
                <a:cs typeface="Arial"/>
              </a:rPr>
              <a:t>Paragraph 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800" b="1" i="0" u="none" strike="noStrike" kern="1200" cap="none" spc="0" normalizeH="0" baseline="0" noProof="0" dirty="0">
                <a:ln>
                  <a:noFill/>
                </a:ln>
                <a:solidFill>
                  <a:srgbClr val="990000"/>
                </a:solidFill>
                <a:effectLst/>
                <a:uLnTx/>
                <a:uFillTx/>
                <a:latin typeface="Arial"/>
                <a:ea typeface="+mn-ea"/>
                <a:cs typeface="Arial"/>
              </a:rPr>
              <a:t>Heading 2</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dirty="0">
                <a:ln>
                  <a:noFill/>
                </a:ln>
                <a:solidFill>
                  <a:srgbClr val="990000"/>
                </a:solidFill>
                <a:effectLst/>
                <a:uLnTx/>
                <a:uFillTx/>
                <a:latin typeface="Arial"/>
                <a:ea typeface="+mn-ea"/>
                <a:cs typeface="Arial"/>
              </a:rPr>
              <a:t>Paragraph 2,….</a:t>
            </a:r>
            <a:endParaRPr kumimoji="0" lang="en-US" altLang="en-US" sz="2800" b="0" i="0" u="none" strike="noStrike" kern="1200" cap="none" spc="0" normalizeH="0" baseline="0" noProof="0" dirty="0">
              <a:ln>
                <a:noFill/>
              </a:ln>
              <a:solidFill>
                <a:srgbClr val="99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1" i="0" u="none" strike="noStrike" kern="1200" cap="none" spc="0" normalizeH="0" baseline="0" noProof="0" dirty="0">
                <a:ln>
                  <a:noFill/>
                </a:ln>
                <a:solidFill>
                  <a:srgbClr val="990000"/>
                </a:solidFill>
                <a:effectLst/>
                <a:uLnTx/>
                <a:uFillTx/>
                <a:latin typeface="Arial"/>
                <a:ea typeface="+mn-ea"/>
                <a:cs typeface="Arial"/>
              </a:rPr>
              <a:t>Heading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dirty="0">
                <a:ln>
                  <a:noFill/>
                </a:ln>
                <a:solidFill>
                  <a:srgbClr val="990000"/>
                </a:solidFill>
                <a:effectLst/>
                <a:uLnTx/>
                <a:uFillTx/>
                <a:latin typeface="Arial"/>
                <a:ea typeface="+mn-ea"/>
                <a:cs typeface="Arial"/>
              </a:rPr>
              <a:t>Paragraph 3,….</a:t>
            </a:r>
            <a:endParaRPr kumimoji="0" lang="en-US" altLang="en-US" sz="2400" b="0" i="0" u="none" strike="noStrike" kern="1200" cap="none" spc="0" normalizeH="0" baseline="0" noProof="0" dirty="0">
              <a:ln>
                <a:noFill/>
              </a:ln>
              <a:solidFill>
                <a:srgbClr val="99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a:ln>
                  <a:noFill/>
                </a:ln>
                <a:solidFill>
                  <a:srgbClr val="990000"/>
                </a:solidFill>
                <a:effectLst/>
                <a:uLnTx/>
                <a:uFillTx/>
                <a:latin typeface="Arial"/>
                <a:ea typeface="+mn-ea"/>
                <a:cs typeface="Arial"/>
              </a:rPr>
              <a:t>Heading 4</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dirty="0">
                <a:ln>
                  <a:noFill/>
                </a:ln>
                <a:solidFill>
                  <a:srgbClr val="990000"/>
                </a:solidFill>
                <a:effectLst/>
                <a:uLnTx/>
                <a:uFillTx/>
                <a:latin typeface="Arial"/>
                <a:ea typeface="+mn-ea"/>
                <a:cs typeface="Arial"/>
              </a:rPr>
              <a:t>Paragraph 4,….</a:t>
            </a:r>
            <a:endParaRPr kumimoji="0" lang="en-US" altLang="en-US" sz="2000" b="0" i="0" u="none" strike="noStrike" kern="1200" cap="none" spc="0" normalizeH="0" baseline="0" noProof="0" dirty="0">
              <a:ln>
                <a:noFill/>
              </a:ln>
              <a:solidFill>
                <a:srgbClr val="99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800" b="1" i="0" u="none" strike="noStrike" kern="1200" cap="none" spc="0" normalizeH="0" baseline="0" noProof="0" dirty="0">
                <a:ln>
                  <a:noFill/>
                </a:ln>
                <a:solidFill>
                  <a:srgbClr val="990000"/>
                </a:solidFill>
                <a:effectLst/>
                <a:uLnTx/>
                <a:uFillTx/>
                <a:latin typeface="Arial"/>
                <a:ea typeface="+mn-ea"/>
                <a:cs typeface="Arial"/>
              </a:rPr>
              <a:t>Heading 5</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dirty="0">
                <a:ln>
                  <a:noFill/>
                </a:ln>
                <a:solidFill>
                  <a:srgbClr val="990000"/>
                </a:solidFill>
                <a:effectLst/>
                <a:uLnTx/>
                <a:uFillTx/>
                <a:latin typeface="Arial"/>
                <a:ea typeface="+mn-ea"/>
                <a:cs typeface="Arial"/>
              </a:rPr>
              <a:t>Paragraph 5,….</a:t>
            </a:r>
            <a:endParaRPr kumimoji="0" lang="en-US" altLang="en-US" sz="1800" b="0" i="0" u="none" strike="noStrike" kern="1200" cap="none" spc="0" normalizeH="0" baseline="0" noProof="0" dirty="0">
              <a:ln>
                <a:noFill/>
              </a:ln>
              <a:solidFill>
                <a:srgbClr val="99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600" b="1" i="0" u="none" strike="noStrike" kern="1200" cap="none" spc="0" normalizeH="0" baseline="0" noProof="0" dirty="0">
                <a:ln>
                  <a:noFill/>
                </a:ln>
                <a:solidFill>
                  <a:srgbClr val="990000"/>
                </a:solidFill>
                <a:effectLst/>
                <a:uLnTx/>
                <a:uFillTx/>
                <a:latin typeface="Arial"/>
                <a:ea typeface="+mn-ea"/>
                <a:cs typeface="Arial"/>
              </a:rPr>
              <a:t>Heading 6</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dirty="0">
                <a:ln>
                  <a:noFill/>
                </a:ln>
                <a:solidFill>
                  <a:srgbClr val="990000"/>
                </a:solidFill>
                <a:effectLst/>
                <a:uLnTx/>
                <a:uFillTx/>
                <a:latin typeface="Arial"/>
                <a:ea typeface="+mn-ea"/>
                <a:cs typeface="Arial"/>
              </a:rPr>
              <a:t>Paragraph 6,….</a:t>
            </a:r>
            <a:endParaRPr kumimoji="0" lang="en-US" altLang="en-US" sz="1600" b="0" i="0" u="none" strike="noStrike" kern="1200" cap="none" spc="0" normalizeH="0" baseline="0" noProof="0" dirty="0">
              <a:ln>
                <a:noFill/>
              </a:ln>
              <a:solidFill>
                <a:srgbClr val="99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2800" b="0" i="0" u="none" strike="noStrike" kern="1200" cap="none" spc="0" normalizeH="0" baseline="0" noProof="0" dirty="0">
              <a:ln>
                <a:noFill/>
              </a:ln>
              <a:solidFill>
                <a:srgbClr val="990000"/>
              </a:solidFill>
              <a:effectLst/>
              <a:uLnTx/>
              <a:uFillTx/>
              <a:latin typeface="Arial"/>
              <a:ea typeface="+mn-ea"/>
              <a:cs typeface="Arial"/>
            </a:endParaRPr>
          </a:p>
        </p:txBody>
      </p:sp>
      <p:pic>
        <p:nvPicPr>
          <p:cNvPr id="11" name="Google Shape;97;p2">
            <a:extLst>
              <a:ext uri="{FF2B5EF4-FFF2-40B4-BE49-F238E27FC236}">
                <a16:creationId xmlns:a16="http://schemas.microsoft.com/office/drawing/2014/main" id="{7602F596-3CFF-4CBF-ABBC-DD00C8377726}"/>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866411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Break, &lt;BR&gt;</a:t>
            </a:r>
            <a:endParaRPr lang="en-US" altLang="en-US" dirty="0"/>
          </a:p>
        </p:txBody>
      </p:sp>
      <p:sp>
        <p:nvSpPr>
          <p:cNvPr id="6" name="Rectangle 3"/>
          <p:cNvSpPr txBox="1">
            <a:spLocks noChangeArrowheads="1"/>
          </p:cNvSpPr>
          <p:nvPr/>
        </p:nvSpPr>
        <p:spPr bwMode="auto">
          <a:xfrm>
            <a:off x="1770743" y="1436914"/>
            <a:ext cx="8710046" cy="4689249"/>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Char char="§"/>
              <a:tabLst/>
              <a:defRPr/>
            </a:pPr>
            <a:endParaRPr kumimoji="0" lang="en-US" altLang="en-US" sz="2800" b="0" i="0" u="none" strike="noStrike" kern="1200" cap="none" spc="0" normalizeH="0" baseline="0" noProof="0" dirty="0">
              <a:ln>
                <a:noFill/>
              </a:ln>
              <a:solidFill>
                <a:srgbClr val="000000"/>
              </a:solidFill>
              <a:effectLst/>
              <a:uLnTx/>
              <a:uFillTx/>
              <a:latin typeface="Arial"/>
              <a:ea typeface="+mn-ea"/>
              <a:cs typeface="Arial"/>
            </a:endParaRPr>
          </a:p>
          <a:p>
            <a:pPr marL="342900" marR="0" lvl="0" indent="-342900" algn="just"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Char char="§"/>
              <a:tabLst/>
              <a:defRPr/>
            </a:pPr>
            <a:r>
              <a:rPr kumimoji="0" lang="en-US" altLang="en-US" sz="2800" b="0" i="0" u="none" strike="noStrike" kern="1200" cap="none" spc="0" normalizeH="0" baseline="0" noProof="0" dirty="0">
                <a:ln>
                  <a:noFill/>
                </a:ln>
                <a:solidFill>
                  <a:srgbClr val="000000"/>
                </a:solidFill>
                <a:effectLst/>
                <a:uLnTx/>
                <a:uFillTx/>
                <a:latin typeface="Arial"/>
                <a:ea typeface="+mn-ea"/>
                <a:cs typeface="Arial"/>
              </a:rPr>
              <a:t>Line breaks allow you to decide where the text will break on a line or continue to the end of the window.</a:t>
            </a:r>
          </a:p>
          <a:p>
            <a:pPr marL="342900" marR="0" lvl="0" indent="-342900" algn="just"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Char char="§"/>
              <a:tabLst/>
              <a:defRPr/>
            </a:pPr>
            <a:r>
              <a:rPr kumimoji="0" lang="en-US" altLang="en-US" sz="2800" b="0" i="0" u="none" strike="noStrike" kern="1200" cap="none" spc="0" normalizeH="0" baseline="0" noProof="0" dirty="0">
                <a:ln>
                  <a:noFill/>
                </a:ln>
                <a:solidFill>
                  <a:srgbClr val="000000"/>
                </a:solidFill>
                <a:effectLst/>
                <a:uLnTx/>
                <a:uFillTx/>
                <a:latin typeface="Arial"/>
                <a:ea typeface="+mn-ea"/>
                <a:cs typeface="Arial"/>
              </a:rPr>
              <a:t>A &lt;BR&gt; is an empty Element, meaning that it may contain attributes but it does not contain content.</a:t>
            </a:r>
          </a:p>
          <a:p>
            <a:pPr marL="342900" marR="0" lvl="0" indent="-342900" algn="just"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Char char="§"/>
              <a:tabLst/>
              <a:defRPr/>
            </a:pPr>
            <a:r>
              <a:rPr kumimoji="0" lang="en-US" altLang="en-US" sz="2800" b="0" i="0" u="none" strike="noStrike" kern="1200" cap="none" spc="0" normalizeH="0" baseline="0" noProof="0" dirty="0">
                <a:ln>
                  <a:noFill/>
                </a:ln>
                <a:solidFill>
                  <a:srgbClr val="000000"/>
                </a:solidFill>
                <a:effectLst/>
                <a:uLnTx/>
                <a:uFillTx/>
                <a:latin typeface="Arial"/>
                <a:ea typeface="+mn-ea"/>
                <a:cs typeface="Arial"/>
              </a:rPr>
              <a:t>The &lt;BR&gt; element does not have a closing tag.</a:t>
            </a:r>
          </a:p>
          <a:p>
            <a:pPr marL="342900" marR="0" lvl="0" indent="-342900" algn="just"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endParaRPr kumimoji="0" lang="en-US" altLang="en-US" sz="2800" b="0" i="0" u="none" strike="noStrike" kern="1200" cap="none" spc="0" normalizeH="0" baseline="0" noProof="0" dirty="0">
              <a:ln>
                <a:noFill/>
              </a:ln>
              <a:solidFill>
                <a:srgbClr val="000000"/>
              </a:solidFill>
              <a:effectLst/>
              <a:uLnTx/>
              <a:uFillTx/>
              <a:latin typeface="Arial"/>
              <a:ea typeface="+mn-ea"/>
              <a:cs typeface="Arial"/>
            </a:endParaRPr>
          </a:p>
        </p:txBody>
      </p:sp>
      <p:pic>
        <p:nvPicPr>
          <p:cNvPr id="9" name="Google Shape;97;p2">
            <a:extLst>
              <a:ext uri="{FF2B5EF4-FFF2-40B4-BE49-F238E27FC236}">
                <a16:creationId xmlns:a16="http://schemas.microsoft.com/office/drawing/2014/main" id="{F07F635E-CA0E-454B-BA7D-FE36D0567B88}"/>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948930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Break, &lt;BR&gt;</a:t>
            </a:r>
            <a:endParaRPr lang="en-US" altLang="en-US" dirty="0"/>
          </a:p>
        </p:txBody>
      </p:sp>
      <p:sp>
        <p:nvSpPr>
          <p:cNvPr id="6" name="Rectangle 3"/>
          <p:cNvSpPr txBox="1">
            <a:spLocks noChangeArrowheads="1"/>
          </p:cNvSpPr>
          <p:nvPr/>
        </p:nvSpPr>
        <p:spPr bwMode="auto">
          <a:xfrm>
            <a:off x="2169885" y="1335314"/>
            <a:ext cx="4033838" cy="4790849"/>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&lt;HTML&gt;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&lt;HEAD&gt;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&lt;TITLE&gt; Example Page&lt;/TITLE&gt;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&lt;/HEAD&gt;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&lt;BODY&gt;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&lt;H1&gt; Heading 1 &lt;/H1&gt;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&lt;P&gt;Paragraph 1, &lt;BR&gt;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Line 2 &lt;BR&gt; Line 3 &lt;BR&gt;….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&lt;/P&gt;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&lt;/BODY&gt;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Arial"/>
              </a:rPr>
              <a:t>&lt;/HTML&gt;</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Arial"/>
              <a:ea typeface="+mn-ea"/>
              <a:cs typeface="Arial"/>
            </a:endParaRPr>
          </a:p>
        </p:txBody>
      </p:sp>
      <p:sp>
        <p:nvSpPr>
          <p:cNvPr id="9" name="Rectangle 4"/>
          <p:cNvSpPr txBox="1">
            <a:spLocks noChangeArrowheads="1"/>
          </p:cNvSpPr>
          <p:nvPr/>
        </p:nvSpPr>
        <p:spPr bwMode="auto">
          <a:xfrm>
            <a:off x="6365648" y="1335314"/>
            <a:ext cx="4033837" cy="479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4800" b="1" i="0" u="none" strike="noStrike" kern="1200" cap="none" spc="0" normalizeH="0" baseline="0" noProof="0" dirty="0">
              <a:ln>
                <a:noFill/>
              </a:ln>
              <a:solidFill>
                <a:srgbClr val="99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4800" b="1" i="0" u="none" strike="noStrike" kern="1200" cap="none" spc="0" normalizeH="0" baseline="0" noProof="0" dirty="0">
                <a:ln>
                  <a:noFill/>
                </a:ln>
                <a:solidFill>
                  <a:srgbClr val="990000"/>
                </a:solidFill>
                <a:effectLst/>
                <a:uLnTx/>
                <a:uFillTx/>
                <a:latin typeface="Arial"/>
                <a:ea typeface="+mn-ea"/>
                <a:cs typeface="Arial"/>
              </a:rPr>
              <a:t>Heading 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dirty="0">
                <a:ln>
                  <a:noFill/>
                </a:ln>
                <a:solidFill>
                  <a:srgbClr val="990000"/>
                </a:solidFill>
                <a:effectLst/>
                <a:uLnTx/>
                <a:uFillTx/>
                <a:latin typeface="Arial"/>
                <a:ea typeface="+mn-ea"/>
                <a:cs typeface="Arial"/>
              </a:rPr>
              <a:t>Paragraph 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dirty="0">
                <a:ln>
                  <a:noFill/>
                </a:ln>
                <a:solidFill>
                  <a:srgbClr val="990000"/>
                </a:solidFill>
                <a:effectLst/>
                <a:uLnTx/>
                <a:uFillTx/>
                <a:latin typeface="Arial"/>
                <a:ea typeface="+mn-ea"/>
                <a:cs typeface="Arial"/>
              </a:rPr>
              <a:t>Line 2</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dirty="0">
                <a:ln>
                  <a:noFill/>
                </a:ln>
                <a:solidFill>
                  <a:srgbClr val="990000"/>
                </a:solidFill>
                <a:effectLst/>
                <a:uLnTx/>
                <a:uFillTx/>
                <a:latin typeface="Arial"/>
                <a:ea typeface="+mn-ea"/>
                <a:cs typeface="Arial"/>
              </a:rPr>
              <a:t>Line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dirty="0">
                <a:ln>
                  <a:noFill/>
                </a:ln>
                <a:solidFill>
                  <a:srgbClr val="990000"/>
                </a:solidFill>
                <a:effectLst/>
                <a:uLnTx/>
                <a:uFillTx/>
                <a:latin typeface="Arial"/>
                <a:ea typeface="+mn-ea"/>
                <a:cs typeface="Arial"/>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2400" b="0" i="0" u="none" strike="noStrike" kern="1200" cap="none" spc="0" normalizeH="0" baseline="0" noProof="0" dirty="0">
              <a:ln>
                <a:noFill/>
              </a:ln>
              <a:solidFill>
                <a:srgbClr val="99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4400" b="0" i="0" u="none" strike="noStrike" kern="1200" cap="none" spc="0" normalizeH="0" baseline="0" noProof="0" dirty="0">
              <a:ln>
                <a:noFill/>
              </a:ln>
              <a:solidFill>
                <a:srgbClr val="99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4000" b="0" i="0" u="none" strike="noStrike" kern="1200" cap="none" spc="0" normalizeH="0" baseline="0" noProof="0" dirty="0">
              <a:ln>
                <a:noFill/>
              </a:ln>
              <a:solidFill>
                <a:srgbClr val="990000"/>
              </a:solidFill>
              <a:effectLst/>
              <a:uLnTx/>
              <a:uFillTx/>
              <a:latin typeface="Arial"/>
              <a:ea typeface="+mn-ea"/>
              <a:cs typeface="Arial"/>
            </a:endParaRPr>
          </a:p>
        </p:txBody>
      </p:sp>
      <p:pic>
        <p:nvPicPr>
          <p:cNvPr id="11" name="Google Shape;97;p2">
            <a:extLst>
              <a:ext uri="{FF2B5EF4-FFF2-40B4-BE49-F238E27FC236}">
                <a16:creationId xmlns:a16="http://schemas.microsoft.com/office/drawing/2014/main" id="{675CD540-1389-4B01-B855-7368B75CB05D}"/>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34945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C49380-113B-4087-BA93-5EBB20E14531}" type="slidenum">
              <a:rPr lang="ar-SA" altLang="en-US" sz="1800" kern="0"/>
              <a:pPr/>
              <a:t>26</a:t>
            </a:fld>
            <a:endParaRPr lang="en-US" altLang="en-US" sz="1800" kern="0"/>
          </a:p>
        </p:txBody>
      </p:sp>
      <p:sp>
        <p:nvSpPr>
          <p:cNvPr id="38915" name="Rectangle 2"/>
          <p:cNvSpPr>
            <a:spLocks noGrp="1" noChangeArrowheads="1"/>
          </p:cNvSpPr>
          <p:nvPr>
            <p:ph type="title"/>
          </p:nvPr>
        </p:nvSpPr>
        <p:spPr>
          <a:xfrm>
            <a:off x="2562552" y="117337"/>
            <a:ext cx="8621486" cy="674508"/>
          </a:xfrm>
          <a:solidFill>
            <a:schemeClr val="tx2"/>
          </a:solidFill>
        </p:spPr>
        <p:txBody>
          <a:bodyPr/>
          <a:lstStyle/>
          <a:p>
            <a:pPr eaLnBrk="1" hangingPunct="1"/>
            <a:r>
              <a:rPr lang="en-US" altLang="en-US" dirty="0">
                <a:solidFill>
                  <a:srgbClr val="FFFF00"/>
                </a:solidFill>
              </a:rPr>
              <a:t>Horizontal Rule, &lt;HR&gt;</a:t>
            </a:r>
          </a:p>
        </p:txBody>
      </p:sp>
      <p:sp>
        <p:nvSpPr>
          <p:cNvPr id="38916" name="Rectangle 3"/>
          <p:cNvSpPr>
            <a:spLocks noGrp="1" noChangeArrowheads="1"/>
          </p:cNvSpPr>
          <p:nvPr>
            <p:ph type="body" idx="1"/>
          </p:nvPr>
        </p:nvSpPr>
        <p:spPr>
          <a:solidFill>
            <a:schemeClr val="accent1"/>
          </a:solidFill>
        </p:spPr>
        <p:txBody>
          <a:bodyPr/>
          <a:lstStyle/>
          <a:p>
            <a:pPr eaLnBrk="1" hangingPunct="1">
              <a:buClr>
                <a:schemeClr val="bg1"/>
              </a:buClr>
              <a:buFont typeface="Wingdings" panose="05000000000000000000" pitchFamily="2" charset="2"/>
              <a:buChar char="§"/>
            </a:pPr>
            <a:r>
              <a:rPr lang="en-US" altLang="en-US" sz="4000" dirty="0"/>
              <a:t>The &lt;HR&gt; element causes the browser to display a horizontal line (rule) in your document.</a:t>
            </a:r>
          </a:p>
          <a:p>
            <a:pPr eaLnBrk="1" hangingPunct="1">
              <a:buClr>
                <a:schemeClr val="bg1"/>
              </a:buClr>
              <a:buFont typeface="Wingdings" panose="05000000000000000000" pitchFamily="2" charset="2"/>
              <a:buChar char="§"/>
            </a:pPr>
            <a:r>
              <a:rPr lang="en-US" altLang="en-US" sz="4000" dirty="0"/>
              <a:t>&lt;HR&gt; does not use a closing tag, &lt;/HR&gt;.</a:t>
            </a:r>
          </a:p>
        </p:txBody>
      </p:sp>
      <p:pic>
        <p:nvPicPr>
          <p:cNvPr id="6" name="Google Shape;97;p2">
            <a:extLst>
              <a:ext uri="{FF2B5EF4-FFF2-40B4-BE49-F238E27FC236}">
                <a16:creationId xmlns:a16="http://schemas.microsoft.com/office/drawing/2014/main" id="{62CBC6C9-CA1F-4BDF-A5EE-73628119772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237779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E1B7C1-83F3-4866-9ED8-DA2E1E141719}" type="slidenum">
              <a:rPr lang="ar-SA" altLang="en-US" sz="1800" kern="0"/>
              <a:pPr/>
              <a:t>27</a:t>
            </a:fld>
            <a:endParaRPr lang="en-US" altLang="en-US" sz="1800" kern="0"/>
          </a:p>
        </p:txBody>
      </p:sp>
      <p:sp>
        <p:nvSpPr>
          <p:cNvPr id="39939" name="Rectangle 2"/>
          <p:cNvSpPr>
            <a:spLocks noGrp="1" noChangeArrowheads="1"/>
          </p:cNvSpPr>
          <p:nvPr>
            <p:ph type="title"/>
          </p:nvPr>
        </p:nvSpPr>
        <p:spPr>
          <a:xfrm>
            <a:off x="2663371" y="163692"/>
            <a:ext cx="8229600" cy="838200"/>
          </a:xfrm>
          <a:solidFill>
            <a:schemeClr val="tx2"/>
          </a:solidFill>
        </p:spPr>
        <p:txBody>
          <a:bodyPr/>
          <a:lstStyle/>
          <a:p>
            <a:pPr eaLnBrk="1" hangingPunct="1"/>
            <a:r>
              <a:rPr lang="en-US" altLang="en-US">
                <a:solidFill>
                  <a:srgbClr val="FFFF00"/>
                </a:solidFill>
              </a:rPr>
              <a:t>Horizontal Rule, &lt;HR&gt;</a:t>
            </a:r>
          </a:p>
        </p:txBody>
      </p:sp>
      <p:graphicFrame>
        <p:nvGraphicFramePr>
          <p:cNvPr id="36902" name="Group 38"/>
          <p:cNvGraphicFramePr>
            <a:graphicFrameLocks noGrp="1"/>
          </p:cNvGraphicFramePr>
          <p:nvPr>
            <p:ph type="tbl" idx="1"/>
            <p:extLst>
              <p:ext uri="{D42A27DB-BD31-4B8C-83A1-F6EECF244321}">
                <p14:modId xmlns:p14="http://schemas.microsoft.com/office/powerpoint/2010/main" val="3951173040"/>
              </p:ext>
            </p:extLst>
          </p:nvPr>
        </p:nvGraphicFramePr>
        <p:xfrm>
          <a:off x="2209799" y="1295400"/>
          <a:ext cx="8375073" cy="4800600"/>
        </p:xfrm>
        <a:graphic>
          <a:graphicData uri="http://schemas.openxmlformats.org/drawingml/2006/table">
            <a:tbl>
              <a:tblPr/>
              <a:tblGrid>
                <a:gridCol w="2791691">
                  <a:extLst>
                    <a:ext uri="{9D8B030D-6E8A-4147-A177-3AD203B41FA5}">
                      <a16:colId xmlns:a16="http://schemas.microsoft.com/office/drawing/2014/main" val="313762816"/>
                    </a:ext>
                  </a:extLst>
                </a:gridCol>
                <a:gridCol w="2791691">
                  <a:extLst>
                    <a:ext uri="{9D8B030D-6E8A-4147-A177-3AD203B41FA5}">
                      <a16:colId xmlns:a16="http://schemas.microsoft.com/office/drawing/2014/main" val="3961285878"/>
                    </a:ext>
                  </a:extLst>
                </a:gridCol>
                <a:gridCol w="2791691">
                  <a:extLst>
                    <a:ext uri="{9D8B030D-6E8A-4147-A177-3AD203B41FA5}">
                      <a16:colId xmlns:a16="http://schemas.microsoft.com/office/drawing/2014/main" val="3409039503"/>
                    </a:ext>
                  </a:extLst>
                </a:gridCol>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Attribute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Description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Default Value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50771499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SIZE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Height of the rule in pixels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2 pixels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3466170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WIDTH</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Width of the rule in pixels or percentage of screen width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864943137"/>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NOSHADE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Draw the rule with a flat look instead of a 3D look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Not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(3D look)</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727287740"/>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ALIGN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Aligns the line (Left, Center, Right)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Center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7964883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COLOR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Sets a color for the rule (IE 3.0 or later)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Not set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1635977"/>
                  </a:ext>
                </a:extLst>
              </a:tr>
            </a:tbl>
          </a:graphicData>
        </a:graphic>
      </p:graphicFrame>
      <p:pic>
        <p:nvPicPr>
          <p:cNvPr id="6" name="Google Shape;97;p2">
            <a:extLst>
              <a:ext uri="{FF2B5EF4-FFF2-40B4-BE49-F238E27FC236}">
                <a16:creationId xmlns:a16="http://schemas.microsoft.com/office/drawing/2014/main" id="{F38C15F3-15DD-4F89-9DFA-F694A217553A}"/>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153542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6"/>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86BFB8-E8A2-414A-8CC3-BEC76C6968C3}" type="slidenum">
              <a:rPr lang="ar-SA" altLang="en-US" sz="1800" kern="0"/>
              <a:pPr/>
              <a:t>28</a:t>
            </a:fld>
            <a:endParaRPr lang="en-US" altLang="en-US" sz="1800" kern="0"/>
          </a:p>
        </p:txBody>
      </p:sp>
      <p:sp>
        <p:nvSpPr>
          <p:cNvPr id="40963" name="Rectangle 2"/>
          <p:cNvSpPr>
            <a:spLocks noGrp="1" noChangeArrowheads="1"/>
          </p:cNvSpPr>
          <p:nvPr>
            <p:ph type="title"/>
          </p:nvPr>
        </p:nvSpPr>
        <p:spPr>
          <a:xfrm>
            <a:off x="2931886" y="163692"/>
            <a:ext cx="8650514" cy="674508"/>
          </a:xfrm>
          <a:solidFill>
            <a:schemeClr val="tx2"/>
          </a:solidFill>
        </p:spPr>
        <p:txBody>
          <a:bodyPr/>
          <a:lstStyle/>
          <a:p>
            <a:pPr eaLnBrk="1" hangingPunct="1"/>
            <a:r>
              <a:rPr lang="en-US" altLang="en-US" dirty="0">
                <a:solidFill>
                  <a:srgbClr val="FFFF00"/>
                </a:solidFill>
              </a:rPr>
              <a:t>Horizontal Rule, &lt;HR&gt;</a:t>
            </a:r>
          </a:p>
        </p:txBody>
      </p:sp>
      <p:sp>
        <p:nvSpPr>
          <p:cNvPr id="40964" name="Rectangle 3"/>
          <p:cNvSpPr>
            <a:spLocks noGrp="1" noChangeArrowheads="1"/>
          </p:cNvSpPr>
          <p:nvPr>
            <p:ph type="body" sz="half" idx="1"/>
          </p:nvPr>
        </p:nvSpPr>
        <p:spPr>
          <a:xfrm>
            <a:off x="1981200" y="1600201"/>
            <a:ext cx="4033838" cy="4525963"/>
          </a:xfrm>
          <a:noFill/>
        </p:spPr>
        <p:txBody>
          <a:bodyPr/>
          <a:lstStyle/>
          <a:p>
            <a:pPr eaLnBrk="1" hangingPunct="1">
              <a:buFontTx/>
              <a:buNone/>
            </a:pPr>
            <a:r>
              <a:rPr lang="en-US" altLang="en-US" sz="1800" dirty="0"/>
              <a:t>&lt;HTML&gt;</a:t>
            </a:r>
          </a:p>
          <a:p>
            <a:pPr eaLnBrk="1" hangingPunct="1">
              <a:buFontTx/>
              <a:buNone/>
            </a:pPr>
            <a:r>
              <a:rPr lang="en-US" altLang="en-US" sz="1800" dirty="0"/>
              <a:t>&lt;HEAD&gt;</a:t>
            </a:r>
          </a:p>
          <a:p>
            <a:pPr eaLnBrk="1" hangingPunct="1">
              <a:buFontTx/>
              <a:buNone/>
            </a:pPr>
            <a:r>
              <a:rPr lang="en-US" altLang="en-US" sz="1800" dirty="0"/>
              <a:t>&lt;TITLE&gt; Example Page&lt;/TITLE&gt;</a:t>
            </a:r>
          </a:p>
          <a:p>
            <a:pPr eaLnBrk="1" hangingPunct="1">
              <a:buFontTx/>
              <a:buNone/>
            </a:pPr>
            <a:r>
              <a:rPr lang="en-US" altLang="en-US" sz="1800" dirty="0"/>
              <a:t>&lt;/HEAD&gt;</a:t>
            </a:r>
          </a:p>
          <a:p>
            <a:pPr eaLnBrk="1" hangingPunct="1">
              <a:buFontTx/>
              <a:buNone/>
            </a:pPr>
            <a:r>
              <a:rPr lang="en-US" altLang="en-US" sz="1800" dirty="0"/>
              <a:t>&lt;BODY&gt;</a:t>
            </a:r>
          </a:p>
          <a:p>
            <a:pPr eaLnBrk="1" hangingPunct="1">
              <a:buFontTx/>
              <a:buNone/>
            </a:pPr>
            <a:r>
              <a:rPr lang="en-US" altLang="en-US" sz="1800" dirty="0"/>
              <a:t>&lt;H1&gt; Heading 1 &lt;/H1&gt;</a:t>
            </a:r>
          </a:p>
          <a:p>
            <a:pPr eaLnBrk="1" hangingPunct="1">
              <a:buFontTx/>
              <a:buNone/>
            </a:pPr>
            <a:r>
              <a:rPr lang="en-US" altLang="en-US" sz="1800" dirty="0"/>
              <a:t>&lt;P&gt;Paragraph 1, &lt;BR&gt;</a:t>
            </a:r>
          </a:p>
          <a:p>
            <a:pPr eaLnBrk="1" hangingPunct="1">
              <a:buFontTx/>
              <a:buNone/>
            </a:pPr>
            <a:r>
              <a:rPr lang="en-US" altLang="en-US" sz="1800" dirty="0"/>
              <a:t>Line 2 &lt;BR&gt;</a:t>
            </a:r>
          </a:p>
          <a:p>
            <a:pPr eaLnBrk="1" hangingPunct="1">
              <a:buFontTx/>
              <a:buNone/>
            </a:pPr>
            <a:r>
              <a:rPr lang="en-US" altLang="en-US" sz="1800" dirty="0"/>
              <a:t>&lt;HR&gt;Line 3 &lt;BR&gt;</a:t>
            </a:r>
          </a:p>
          <a:p>
            <a:pPr eaLnBrk="1" hangingPunct="1">
              <a:buFontTx/>
              <a:buNone/>
            </a:pPr>
            <a:r>
              <a:rPr lang="en-US" altLang="en-US" sz="1800" dirty="0"/>
              <a:t>&lt;/P&gt;</a:t>
            </a:r>
          </a:p>
          <a:p>
            <a:pPr eaLnBrk="1" hangingPunct="1">
              <a:buFontTx/>
              <a:buNone/>
            </a:pPr>
            <a:r>
              <a:rPr lang="en-US" altLang="en-US" sz="1800" dirty="0"/>
              <a:t>&lt;/BODY&gt;</a:t>
            </a:r>
          </a:p>
          <a:p>
            <a:pPr eaLnBrk="1" hangingPunct="1">
              <a:buFontTx/>
              <a:buNone/>
            </a:pPr>
            <a:r>
              <a:rPr lang="en-US" altLang="en-US" sz="1800" dirty="0"/>
              <a:t>&lt;/HTML&gt;</a:t>
            </a:r>
          </a:p>
          <a:p>
            <a:pPr eaLnBrk="1" hangingPunct="1">
              <a:buFontTx/>
              <a:buNone/>
            </a:pPr>
            <a:endParaRPr lang="en-US" altLang="en-US" sz="1800" dirty="0"/>
          </a:p>
        </p:txBody>
      </p:sp>
      <p:sp>
        <p:nvSpPr>
          <p:cNvPr id="40965" name="Rectangle 4"/>
          <p:cNvSpPr>
            <a:spLocks noGrp="1" noChangeArrowheads="1"/>
          </p:cNvSpPr>
          <p:nvPr>
            <p:ph type="body" sz="half" idx="2"/>
          </p:nvPr>
        </p:nvSpPr>
        <p:spPr>
          <a:xfrm>
            <a:off x="6176964" y="1600201"/>
            <a:ext cx="4033837" cy="4525963"/>
          </a:xfrm>
          <a:noFill/>
        </p:spPr>
        <p:txBody>
          <a:bodyPr vert="horz" wrap="square" lIns="92075" tIns="46038" rIns="92075" bIns="46038" numCol="1" anchor="t" anchorCtr="0" compatLnSpc="1">
            <a:prstTxWarp prst="textNoShape">
              <a:avLst/>
            </a:prstTxWarp>
          </a:bodyPr>
          <a:lstStyle/>
          <a:p>
            <a:pPr eaLnBrk="1" hangingPunct="1">
              <a:buFontTx/>
              <a:buNone/>
            </a:pPr>
            <a:endParaRPr lang="en-US" altLang="en-US" sz="4800" b="1" dirty="0">
              <a:solidFill>
                <a:srgbClr val="990000"/>
              </a:solidFill>
            </a:endParaRPr>
          </a:p>
          <a:p>
            <a:pPr eaLnBrk="1" hangingPunct="1">
              <a:buFontTx/>
              <a:buNone/>
            </a:pPr>
            <a:r>
              <a:rPr lang="en-US" altLang="en-US" sz="4800" b="1" dirty="0">
                <a:solidFill>
                  <a:srgbClr val="990000"/>
                </a:solidFill>
              </a:rPr>
              <a:t>Heading 1</a:t>
            </a:r>
          </a:p>
          <a:p>
            <a:pPr eaLnBrk="1" hangingPunct="1">
              <a:buFontTx/>
              <a:buNone/>
            </a:pPr>
            <a:r>
              <a:rPr lang="en-US" altLang="en-US" sz="2400" dirty="0">
                <a:solidFill>
                  <a:srgbClr val="990000"/>
                </a:solidFill>
              </a:rPr>
              <a:t>Paragraph 1,….</a:t>
            </a:r>
          </a:p>
          <a:p>
            <a:pPr eaLnBrk="1" hangingPunct="1">
              <a:buFontTx/>
              <a:buNone/>
            </a:pPr>
            <a:r>
              <a:rPr lang="en-US" altLang="en-US" sz="2400" dirty="0">
                <a:solidFill>
                  <a:srgbClr val="990000"/>
                </a:solidFill>
              </a:rPr>
              <a:t>Line 2</a:t>
            </a:r>
          </a:p>
          <a:p>
            <a:pPr eaLnBrk="1" hangingPunct="1">
              <a:buFontTx/>
              <a:buNone/>
            </a:pPr>
            <a:r>
              <a:rPr lang="en-US" altLang="en-US" sz="2400" dirty="0">
                <a:solidFill>
                  <a:srgbClr val="990000"/>
                </a:solidFill>
              </a:rPr>
              <a:t>___________________________</a:t>
            </a:r>
          </a:p>
          <a:p>
            <a:pPr eaLnBrk="1" hangingPunct="1">
              <a:buFontTx/>
              <a:buNone/>
            </a:pPr>
            <a:r>
              <a:rPr lang="en-US" altLang="en-US" sz="2400" dirty="0">
                <a:solidFill>
                  <a:srgbClr val="990000"/>
                </a:solidFill>
              </a:rPr>
              <a:t>Line 3</a:t>
            </a:r>
          </a:p>
          <a:p>
            <a:pPr eaLnBrk="1" hangingPunct="1">
              <a:buFontTx/>
              <a:buNone/>
            </a:pPr>
            <a:endParaRPr lang="en-US" altLang="en-US" sz="2400" dirty="0">
              <a:solidFill>
                <a:srgbClr val="990000"/>
              </a:solidFill>
            </a:endParaRPr>
          </a:p>
          <a:p>
            <a:pPr eaLnBrk="1" hangingPunct="1">
              <a:buFontTx/>
              <a:buNone/>
            </a:pPr>
            <a:endParaRPr lang="en-US" altLang="en-US" sz="2400" dirty="0">
              <a:solidFill>
                <a:srgbClr val="990000"/>
              </a:solidFill>
            </a:endParaRPr>
          </a:p>
          <a:p>
            <a:pPr eaLnBrk="1" hangingPunct="1">
              <a:buFontTx/>
              <a:buNone/>
            </a:pPr>
            <a:endParaRPr lang="en-US" altLang="en-US" sz="4400" dirty="0">
              <a:solidFill>
                <a:srgbClr val="990000"/>
              </a:solidFill>
            </a:endParaRPr>
          </a:p>
          <a:p>
            <a:pPr eaLnBrk="1" hangingPunct="1">
              <a:buFontTx/>
              <a:buNone/>
            </a:pPr>
            <a:endParaRPr lang="en-US" altLang="en-US" sz="4000" dirty="0">
              <a:solidFill>
                <a:srgbClr val="990000"/>
              </a:solidFill>
            </a:endParaRPr>
          </a:p>
        </p:txBody>
      </p:sp>
      <p:pic>
        <p:nvPicPr>
          <p:cNvPr id="7" name="Google Shape;97;p2">
            <a:extLst>
              <a:ext uri="{FF2B5EF4-FFF2-40B4-BE49-F238E27FC236}">
                <a16:creationId xmlns:a16="http://schemas.microsoft.com/office/drawing/2014/main" id="{687DC9BE-1AB0-487C-A55F-693D04C9D2C4}"/>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823494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A9B0EB-2646-410F-A87E-1B069DA2E751}" type="slidenum">
              <a:rPr lang="ar-SA" altLang="en-US" sz="1800" kern="0"/>
              <a:pPr/>
              <a:t>29</a:t>
            </a:fld>
            <a:endParaRPr lang="en-US" altLang="en-US" sz="1800" kern="0"/>
          </a:p>
        </p:txBody>
      </p:sp>
      <p:sp>
        <p:nvSpPr>
          <p:cNvPr id="41987" name="Rectangle 2"/>
          <p:cNvSpPr>
            <a:spLocks noGrp="1" noChangeArrowheads="1"/>
          </p:cNvSpPr>
          <p:nvPr>
            <p:ph type="title"/>
          </p:nvPr>
        </p:nvSpPr>
        <p:spPr>
          <a:xfrm>
            <a:off x="2867891" y="136525"/>
            <a:ext cx="7190509" cy="701675"/>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C</a:t>
            </a:r>
            <a:r>
              <a:rPr lang="en-US" altLang="en-US" b="1" dirty="0">
                <a:solidFill>
                  <a:srgbClr val="FFFF00"/>
                </a:solidFill>
              </a:rPr>
              <a:t>haracter</a:t>
            </a:r>
            <a:r>
              <a:rPr lang="en-US" altLang="en-US" dirty="0">
                <a:solidFill>
                  <a:srgbClr val="FFFF00"/>
                </a:solidFill>
              </a:rPr>
              <a:t> F</a:t>
            </a:r>
            <a:r>
              <a:rPr lang="en-US" altLang="en-US" b="1" dirty="0">
                <a:solidFill>
                  <a:srgbClr val="FFFF00"/>
                </a:solidFill>
              </a:rPr>
              <a:t>ormatting</a:t>
            </a:r>
          </a:p>
        </p:txBody>
      </p:sp>
      <p:sp>
        <p:nvSpPr>
          <p:cNvPr id="41988" name="Rectangle 3"/>
          <p:cNvSpPr>
            <a:spLocks noGrp="1" noChangeArrowheads="1"/>
          </p:cNvSpPr>
          <p:nvPr>
            <p:ph type="body" idx="1"/>
          </p:nvPr>
        </p:nvSpPr>
        <p:spPr>
          <a:xfrm>
            <a:off x="1496291" y="1491175"/>
            <a:ext cx="9116291" cy="4863589"/>
          </a:xfrm>
          <a:solidFill>
            <a:schemeClr val="accent1"/>
          </a:solidFill>
        </p:spPr>
        <p:txBody>
          <a:bodyPr/>
          <a:lstStyle/>
          <a:p>
            <a:pPr marL="609600" indent="-609600" algn="just" eaLnBrk="1" hangingPunct="1">
              <a:lnSpc>
                <a:spcPct val="90000"/>
              </a:lnSpc>
              <a:buClr>
                <a:schemeClr val="bg1"/>
              </a:buClr>
              <a:buNone/>
            </a:pPr>
            <a:r>
              <a:rPr lang="en-US" altLang="en-US" sz="2400" dirty="0"/>
              <a:t>In this chapter you will learn how to enhance your page with Bold, Italics, and other character formatting options.</a:t>
            </a:r>
          </a:p>
          <a:p>
            <a:pPr marL="609600" indent="-609600" algn="just" eaLnBrk="1" hangingPunct="1">
              <a:lnSpc>
                <a:spcPct val="90000"/>
              </a:lnSpc>
              <a:buClr>
                <a:schemeClr val="bg1"/>
              </a:buClr>
              <a:buNone/>
            </a:pPr>
            <a:endParaRPr lang="en-US" altLang="en-US" sz="2400" b="1" dirty="0"/>
          </a:p>
          <a:p>
            <a:pPr marL="609600" indent="-609600" algn="just" eaLnBrk="1" hangingPunct="1">
              <a:lnSpc>
                <a:spcPct val="90000"/>
              </a:lnSpc>
              <a:buClr>
                <a:schemeClr val="bg1"/>
              </a:buClr>
              <a:buNone/>
            </a:pPr>
            <a:r>
              <a:rPr lang="en-US" altLang="en-US" sz="2400" b="1" dirty="0"/>
              <a:t>Objectives</a:t>
            </a:r>
          </a:p>
          <a:p>
            <a:pPr marL="609600" indent="-609600" algn="just" eaLnBrk="1" hangingPunct="1">
              <a:lnSpc>
                <a:spcPct val="90000"/>
              </a:lnSpc>
              <a:buClr>
                <a:schemeClr val="bg1"/>
              </a:buClr>
              <a:buNone/>
            </a:pPr>
            <a:r>
              <a:rPr lang="en-US" altLang="en-US" sz="2400" dirty="0"/>
              <a:t>Upon completing this section, you should be able to</a:t>
            </a:r>
          </a:p>
          <a:p>
            <a:pPr marL="609600" indent="-609600" algn="just" eaLnBrk="1" hangingPunct="1">
              <a:lnSpc>
                <a:spcPct val="90000"/>
              </a:lnSpc>
              <a:buClr>
                <a:schemeClr val="bg1"/>
              </a:buClr>
              <a:buFont typeface="Wingdings" panose="05000000000000000000" pitchFamily="2" charset="2"/>
              <a:buAutoNum type="arabicPeriod"/>
            </a:pPr>
            <a:r>
              <a:rPr lang="en-US" altLang="en-US" sz="2400" dirty="0"/>
              <a:t>Change the color and size of your text.</a:t>
            </a:r>
          </a:p>
          <a:p>
            <a:pPr marL="609600" indent="-609600" algn="just" eaLnBrk="1" hangingPunct="1">
              <a:lnSpc>
                <a:spcPct val="90000"/>
              </a:lnSpc>
              <a:buClr>
                <a:schemeClr val="bg1"/>
              </a:buClr>
              <a:buFont typeface="Wingdings" panose="05000000000000000000" pitchFamily="2" charset="2"/>
              <a:buAutoNum type="arabicPeriod"/>
            </a:pPr>
            <a:r>
              <a:rPr lang="en-US" altLang="en-US" sz="2400" dirty="0"/>
              <a:t>Use Common Character Formatting Elements.</a:t>
            </a:r>
          </a:p>
          <a:p>
            <a:pPr marL="609600" indent="-609600" algn="just" eaLnBrk="1" hangingPunct="1">
              <a:lnSpc>
                <a:spcPct val="90000"/>
              </a:lnSpc>
              <a:buClr>
                <a:schemeClr val="bg1"/>
              </a:buClr>
              <a:buFont typeface="Wingdings" panose="05000000000000000000" pitchFamily="2" charset="2"/>
              <a:buAutoNum type="arabicPeriod"/>
            </a:pPr>
            <a:r>
              <a:rPr lang="en-US" altLang="en-US" sz="2400" dirty="0"/>
              <a:t>Align your text.</a:t>
            </a:r>
          </a:p>
          <a:p>
            <a:pPr marL="609600" indent="-609600" algn="just" eaLnBrk="1" hangingPunct="1">
              <a:lnSpc>
                <a:spcPct val="90000"/>
              </a:lnSpc>
              <a:buClr>
                <a:schemeClr val="bg1"/>
              </a:buClr>
              <a:buFont typeface="Wingdings" panose="05000000000000000000" pitchFamily="2" charset="2"/>
              <a:buAutoNum type="arabicPeriod"/>
            </a:pPr>
            <a:r>
              <a:rPr lang="en-US" altLang="en-US" sz="2400" dirty="0"/>
              <a:t>Add special characters.</a:t>
            </a:r>
          </a:p>
          <a:p>
            <a:pPr marL="609600" indent="-609600" algn="just" eaLnBrk="1" hangingPunct="1">
              <a:lnSpc>
                <a:spcPct val="90000"/>
              </a:lnSpc>
              <a:buClr>
                <a:schemeClr val="bg1"/>
              </a:buClr>
              <a:buFont typeface="Wingdings" panose="05000000000000000000" pitchFamily="2" charset="2"/>
              <a:buAutoNum type="arabicPeriod"/>
            </a:pPr>
            <a:r>
              <a:rPr lang="en-US" altLang="en-US" sz="2400" dirty="0"/>
              <a:t>Use other character formatting elements.</a:t>
            </a:r>
          </a:p>
          <a:p>
            <a:pPr marL="609600" indent="-609600" algn="just" eaLnBrk="1" hangingPunct="1">
              <a:lnSpc>
                <a:spcPct val="90000"/>
              </a:lnSpc>
              <a:buClr>
                <a:schemeClr val="bg1"/>
              </a:buClr>
              <a:buNone/>
            </a:pPr>
            <a:endParaRPr lang="en-US" altLang="en-US" sz="2400" dirty="0"/>
          </a:p>
          <a:p>
            <a:pPr marL="609600" indent="-609600" algn="just" eaLnBrk="1" hangingPunct="1">
              <a:lnSpc>
                <a:spcPct val="90000"/>
              </a:lnSpc>
              <a:buClr>
                <a:schemeClr val="bg1"/>
              </a:buClr>
              <a:buNone/>
            </a:pPr>
            <a:endParaRPr lang="en-US" altLang="en-US" sz="2400" dirty="0"/>
          </a:p>
          <a:p>
            <a:pPr marL="609600" indent="-609600" algn="just" eaLnBrk="1" hangingPunct="1">
              <a:lnSpc>
                <a:spcPct val="90000"/>
              </a:lnSpc>
              <a:buClr>
                <a:schemeClr val="bg1"/>
              </a:buClr>
              <a:buNone/>
            </a:pPr>
            <a:endParaRPr lang="en-US" altLang="en-US" dirty="0"/>
          </a:p>
        </p:txBody>
      </p:sp>
      <p:pic>
        <p:nvPicPr>
          <p:cNvPr id="7" name="Google Shape;97;p2">
            <a:extLst>
              <a:ext uri="{FF2B5EF4-FFF2-40B4-BE49-F238E27FC236}">
                <a16:creationId xmlns:a16="http://schemas.microsoft.com/office/drawing/2014/main" id="{7B1D8096-C410-4832-9BB3-7D745AF2C3E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63940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b="1" dirty="0"/>
              <a:t>Tags</a:t>
            </a:r>
          </a:p>
        </p:txBody>
      </p:sp>
      <p:sp>
        <p:nvSpPr>
          <p:cNvPr id="2" name="Rectangle 1"/>
          <p:cNvSpPr/>
          <p:nvPr/>
        </p:nvSpPr>
        <p:spPr>
          <a:xfrm>
            <a:off x="1683657" y="1575968"/>
            <a:ext cx="9158514" cy="4044184"/>
          </a:xfrm>
          <a:prstGeom prst="rect">
            <a:avLst/>
          </a:prstGeom>
        </p:spPr>
        <p:txBody>
          <a:bodyPr wrap="square">
            <a:spAutoFit/>
          </a:bodyPr>
          <a:lstStyle/>
          <a:p>
            <a:pPr lvl="0" fontAlgn="base">
              <a:spcBef>
                <a:spcPct val="20000"/>
              </a:spcBef>
              <a:spcAft>
                <a:spcPct val="0"/>
              </a:spcAft>
              <a:buClr>
                <a:srgbClr val="009999"/>
              </a:buClr>
              <a:defRPr/>
            </a:pPr>
            <a:r>
              <a:rPr lang="en-US" altLang="en-US" sz="3600" dirty="0">
                <a:solidFill>
                  <a:srgbClr val="000000"/>
                </a:solidFill>
                <a:latin typeface="Arial"/>
                <a:cs typeface="Arial"/>
              </a:rPr>
              <a:t>Codes enclosed in brackets</a:t>
            </a:r>
          </a:p>
          <a:p>
            <a:pPr marL="342900" lvl="0" indent="-342900" fontAlgn="base">
              <a:spcBef>
                <a:spcPct val="20000"/>
              </a:spcBef>
              <a:spcAft>
                <a:spcPct val="0"/>
              </a:spcAft>
              <a:buClr>
                <a:srgbClr val="009999"/>
              </a:buClr>
              <a:buFont typeface="Wingdings" panose="05000000000000000000" pitchFamily="2" charset="2"/>
              <a:buChar char="§"/>
              <a:defRPr/>
            </a:pPr>
            <a:r>
              <a:rPr lang="en-US" altLang="en-US" sz="3600" dirty="0">
                <a:solidFill>
                  <a:srgbClr val="000000"/>
                </a:solidFill>
                <a:latin typeface="Arial"/>
                <a:cs typeface="Arial"/>
              </a:rPr>
              <a:t>Usually used in pair</a:t>
            </a:r>
          </a:p>
          <a:p>
            <a:pPr marL="742950" lvl="1" indent="-285750" fontAlgn="base">
              <a:spcBef>
                <a:spcPct val="20000"/>
              </a:spcBef>
              <a:spcAft>
                <a:spcPct val="0"/>
              </a:spcAft>
              <a:buClr>
                <a:srgbClr val="009999"/>
              </a:buClr>
              <a:defRPr/>
            </a:pPr>
            <a:r>
              <a:rPr lang="en-US" altLang="en-US" sz="3600" dirty="0">
                <a:solidFill>
                  <a:srgbClr val="FF0000"/>
                </a:solidFill>
                <a:latin typeface="Arial"/>
                <a:cs typeface="Arial"/>
              </a:rPr>
              <a:t>&lt;TITLE&gt;</a:t>
            </a:r>
            <a:r>
              <a:rPr lang="en-US" altLang="en-US" sz="3600" dirty="0">
                <a:solidFill>
                  <a:srgbClr val="000000"/>
                </a:solidFill>
                <a:latin typeface="Arial"/>
                <a:cs typeface="Arial"/>
              </a:rPr>
              <a:t>My Web Page</a:t>
            </a:r>
            <a:r>
              <a:rPr lang="en-US" altLang="en-US" sz="3600" dirty="0">
                <a:solidFill>
                  <a:srgbClr val="FF0000"/>
                </a:solidFill>
                <a:latin typeface="Arial"/>
                <a:cs typeface="Arial"/>
              </a:rPr>
              <a:t>&lt;/TITLE&gt;</a:t>
            </a:r>
          </a:p>
          <a:p>
            <a:pPr marL="742950" lvl="1" indent="-285750" fontAlgn="base">
              <a:spcBef>
                <a:spcPct val="20000"/>
              </a:spcBef>
              <a:spcAft>
                <a:spcPct val="0"/>
              </a:spcAft>
              <a:buClr>
                <a:srgbClr val="009999"/>
              </a:buClr>
              <a:defRPr/>
            </a:pPr>
            <a:endParaRPr lang="en-US" altLang="en-US" sz="3600" dirty="0">
              <a:solidFill>
                <a:srgbClr val="FF0000"/>
              </a:solidFill>
              <a:latin typeface="Arial"/>
              <a:cs typeface="Arial"/>
            </a:endParaRPr>
          </a:p>
          <a:p>
            <a:pPr marL="342900" lvl="0" indent="-342900" fontAlgn="base">
              <a:spcBef>
                <a:spcPct val="20000"/>
              </a:spcBef>
              <a:spcAft>
                <a:spcPct val="0"/>
              </a:spcAft>
              <a:buClr>
                <a:srgbClr val="009999"/>
              </a:buClr>
              <a:buFont typeface="Wingdings" panose="05000000000000000000" pitchFamily="2" charset="2"/>
              <a:buChar char="§"/>
              <a:defRPr/>
            </a:pPr>
            <a:r>
              <a:rPr lang="en-US" altLang="en-US" sz="4000" b="1" i="1" dirty="0">
                <a:solidFill>
                  <a:srgbClr val="0000CC"/>
                </a:solidFill>
                <a:latin typeface="Arial"/>
                <a:cs typeface="Arial"/>
              </a:rPr>
              <a:t>Not</a:t>
            </a:r>
            <a:r>
              <a:rPr lang="en-US" altLang="en-US" sz="3600" dirty="0">
                <a:solidFill>
                  <a:srgbClr val="000000"/>
                </a:solidFill>
                <a:latin typeface="Arial"/>
                <a:cs typeface="Arial"/>
              </a:rPr>
              <a:t> case sensitive</a:t>
            </a:r>
          </a:p>
          <a:p>
            <a:pPr marL="742950" lvl="1" indent="-285750" fontAlgn="base">
              <a:spcBef>
                <a:spcPct val="20000"/>
              </a:spcBef>
              <a:spcAft>
                <a:spcPct val="0"/>
              </a:spcAft>
              <a:buClr>
                <a:srgbClr val="009999"/>
              </a:buClr>
              <a:defRPr/>
            </a:pPr>
            <a:r>
              <a:rPr lang="en-US" altLang="en-US" sz="3600" dirty="0">
                <a:solidFill>
                  <a:srgbClr val="FF0000"/>
                </a:solidFill>
                <a:latin typeface="Arial"/>
                <a:cs typeface="Arial"/>
              </a:rPr>
              <a:t>&lt;TITLE&gt; = &lt;title&gt; = &lt;TITLE&gt;</a:t>
            </a:r>
          </a:p>
        </p:txBody>
      </p:sp>
      <p:pic>
        <p:nvPicPr>
          <p:cNvPr id="6" name="Google Shape;97;p2">
            <a:extLst>
              <a:ext uri="{FF2B5EF4-FFF2-40B4-BE49-F238E27FC236}">
                <a16:creationId xmlns:a16="http://schemas.microsoft.com/office/drawing/2014/main" id="{6704511A-EF3C-4967-AF92-9C40451A053A}"/>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574797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2F6E55-11C0-4174-99E7-E088F3787474}" type="slidenum">
              <a:rPr lang="ar-SA" altLang="en-US" sz="1800" kern="0"/>
              <a:pPr/>
              <a:t>30</a:t>
            </a:fld>
            <a:endParaRPr lang="en-US" altLang="en-US" sz="1800" kern="0"/>
          </a:p>
        </p:txBody>
      </p:sp>
      <p:sp>
        <p:nvSpPr>
          <p:cNvPr id="43011" name="Rectangle 2"/>
          <p:cNvSpPr>
            <a:spLocks noGrp="1" noChangeArrowheads="1"/>
          </p:cNvSpPr>
          <p:nvPr>
            <p:ph type="title"/>
          </p:nvPr>
        </p:nvSpPr>
        <p:spPr>
          <a:xfrm>
            <a:off x="2254348" y="136525"/>
            <a:ext cx="9717258" cy="841689"/>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200" dirty="0">
                <a:solidFill>
                  <a:srgbClr val="FFFF00"/>
                </a:solidFill>
              </a:rPr>
              <a:t>Bold, Italic and other Character Formatting Elements</a:t>
            </a:r>
          </a:p>
        </p:txBody>
      </p:sp>
      <p:sp>
        <p:nvSpPr>
          <p:cNvPr id="43012" name="Rectangle 3"/>
          <p:cNvSpPr>
            <a:spLocks noGrp="1" noChangeArrowheads="1"/>
          </p:cNvSpPr>
          <p:nvPr>
            <p:ph type="body" idx="1"/>
          </p:nvPr>
        </p:nvSpPr>
        <p:spPr>
          <a:xfrm>
            <a:off x="845127" y="1468582"/>
            <a:ext cx="11126479" cy="4876800"/>
          </a:xfrm>
          <a:solidFill>
            <a:schemeClr val="accent1"/>
          </a:solidFill>
        </p:spPr>
        <p:txBody>
          <a:bodyPr/>
          <a:lstStyle/>
          <a:p>
            <a:pPr eaLnBrk="1" hangingPunct="1">
              <a:buClr>
                <a:schemeClr val="bg1"/>
              </a:buClr>
              <a:buFont typeface="Wingdings" panose="05000000000000000000" pitchFamily="2" charset="2"/>
              <a:buChar char="§"/>
            </a:pPr>
            <a:r>
              <a:rPr lang="en-US" altLang="en-US" sz="2400" b="1" dirty="0">
                <a:solidFill>
                  <a:srgbClr val="FF0000"/>
                </a:solidFill>
              </a:rPr>
              <a:t>&lt;FONT SIZE=“+2”&gt;</a:t>
            </a:r>
            <a:r>
              <a:rPr lang="en-US" altLang="en-US" sz="2400" dirty="0">
                <a:solidFill>
                  <a:srgbClr val="FF0000"/>
                </a:solidFill>
              </a:rPr>
              <a:t> Two sizes bigger</a:t>
            </a:r>
            <a:r>
              <a:rPr lang="en-US" altLang="en-US" sz="2400" b="1" dirty="0">
                <a:solidFill>
                  <a:srgbClr val="FF0000"/>
                </a:solidFill>
              </a:rPr>
              <a:t>&lt;/FONT&gt;</a:t>
            </a:r>
          </a:p>
          <a:p>
            <a:pPr eaLnBrk="1" hangingPunct="1">
              <a:buClr>
                <a:schemeClr val="bg1"/>
              </a:buClr>
              <a:buFont typeface="Wingdings" panose="05000000000000000000" pitchFamily="2" charset="2"/>
              <a:buChar char="§"/>
            </a:pPr>
            <a:r>
              <a:rPr lang="en-US" altLang="en-US" sz="2400" dirty="0"/>
              <a:t>The size attribute can be set as an absolute value from 1 to 7 or as a relative value using the “+” or “-” sign. Normal text size is 3 (from -2 to +4).</a:t>
            </a:r>
          </a:p>
          <a:p>
            <a:pPr eaLnBrk="1" hangingPunct="1">
              <a:buClr>
                <a:schemeClr val="bg1"/>
              </a:buClr>
              <a:buFont typeface="Wingdings" panose="05000000000000000000" pitchFamily="2" charset="2"/>
              <a:buChar char="§"/>
            </a:pPr>
            <a:r>
              <a:rPr lang="en-US" altLang="en-US" sz="2400" b="1" dirty="0">
                <a:solidFill>
                  <a:srgbClr val="FF0000"/>
                </a:solidFill>
              </a:rPr>
              <a:t>&lt;B&gt; Bold &lt;/B&gt;         </a:t>
            </a:r>
          </a:p>
          <a:p>
            <a:pPr eaLnBrk="1" hangingPunct="1">
              <a:buClr>
                <a:schemeClr val="bg1"/>
              </a:buClr>
              <a:buFont typeface="Wingdings" panose="05000000000000000000" pitchFamily="2" charset="2"/>
              <a:buChar char="§"/>
            </a:pPr>
            <a:r>
              <a:rPr lang="en-US" altLang="en-US" sz="2400" b="1" dirty="0">
                <a:solidFill>
                  <a:srgbClr val="FF0000"/>
                </a:solidFill>
              </a:rPr>
              <a:t> &lt;I&gt; </a:t>
            </a:r>
            <a:r>
              <a:rPr lang="en-US" altLang="en-US" sz="2400" b="1" i="1" dirty="0">
                <a:solidFill>
                  <a:srgbClr val="FF0000"/>
                </a:solidFill>
              </a:rPr>
              <a:t>Italic</a:t>
            </a:r>
            <a:r>
              <a:rPr lang="en-US" altLang="en-US" sz="2400" b="1" dirty="0">
                <a:solidFill>
                  <a:srgbClr val="FF0000"/>
                </a:solidFill>
              </a:rPr>
              <a:t> &lt;/I&gt;</a:t>
            </a:r>
          </a:p>
          <a:p>
            <a:pPr eaLnBrk="1" hangingPunct="1">
              <a:buClr>
                <a:schemeClr val="bg1"/>
              </a:buClr>
              <a:buFont typeface="Wingdings" panose="05000000000000000000" pitchFamily="2" charset="2"/>
              <a:buChar char="§"/>
            </a:pPr>
            <a:r>
              <a:rPr lang="en-US" altLang="en-US" sz="2400" b="1" dirty="0">
                <a:solidFill>
                  <a:srgbClr val="FF0000"/>
                </a:solidFill>
              </a:rPr>
              <a:t>&lt;U&gt;</a:t>
            </a:r>
            <a:r>
              <a:rPr lang="en-US" altLang="en-US" sz="2400" b="1" u="sng" dirty="0">
                <a:solidFill>
                  <a:srgbClr val="FF0000"/>
                </a:solidFill>
              </a:rPr>
              <a:t> Underline </a:t>
            </a:r>
            <a:r>
              <a:rPr lang="en-US" altLang="en-US" sz="2400" b="1" dirty="0">
                <a:solidFill>
                  <a:srgbClr val="FF0000"/>
                </a:solidFill>
              </a:rPr>
              <a:t>&lt;/U&gt;</a:t>
            </a:r>
          </a:p>
          <a:p>
            <a:pPr eaLnBrk="1" hangingPunct="1">
              <a:buClr>
                <a:schemeClr val="bg1"/>
              </a:buClr>
              <a:buFont typeface="Wingdings" panose="05000000000000000000" pitchFamily="2" charset="2"/>
              <a:buChar char="§"/>
            </a:pPr>
            <a:r>
              <a:rPr lang="en-US" altLang="en-US" sz="2400" dirty="0"/>
              <a:t>Color = “#RRGGBB” The COLOR attribute of the FONT element. E.g.,</a:t>
            </a:r>
            <a:r>
              <a:rPr lang="en-US" altLang="en-US" sz="2400" dirty="0">
                <a:solidFill>
                  <a:schemeClr val="hlink"/>
                </a:solidFill>
              </a:rPr>
              <a:t> </a:t>
            </a:r>
            <a:r>
              <a:rPr lang="en-US" altLang="en-US" sz="2400" b="1" dirty="0">
                <a:solidFill>
                  <a:srgbClr val="FF0000"/>
                </a:solidFill>
              </a:rPr>
              <a:t>&lt;FONT COLOR=“#RRGGBB”&gt;this text has color&lt;/FONT&gt;</a:t>
            </a:r>
          </a:p>
          <a:p>
            <a:pPr eaLnBrk="1" hangingPunct="1">
              <a:buClr>
                <a:schemeClr val="bg1"/>
              </a:buClr>
              <a:buFont typeface="Wingdings" panose="05000000000000000000" pitchFamily="2" charset="2"/>
              <a:buChar char="§"/>
            </a:pPr>
            <a:r>
              <a:rPr lang="en-US" altLang="en-US" sz="2400" b="1" dirty="0">
                <a:solidFill>
                  <a:srgbClr val="FF0000"/>
                </a:solidFill>
              </a:rPr>
              <a:t>&lt;PRE&gt; Preformatted &lt;/PRE&gt;</a:t>
            </a:r>
            <a:r>
              <a:rPr lang="en-US" altLang="en-US" sz="2400" dirty="0">
                <a:solidFill>
                  <a:schemeClr val="hlink"/>
                </a:solidFill>
              </a:rPr>
              <a:t> </a:t>
            </a:r>
            <a:r>
              <a:rPr lang="en-US" altLang="en-US" sz="2400" dirty="0"/>
              <a:t>Text enclosed by PRE tags is displayed in a mono-spaced font. Spaces and line breaks are supported without additional elements or special characters.</a:t>
            </a:r>
            <a:endParaRPr lang="en-US" altLang="en-US" sz="2400" dirty="0">
              <a:solidFill>
                <a:schemeClr val="hlink"/>
              </a:solidFill>
            </a:endParaRPr>
          </a:p>
        </p:txBody>
      </p:sp>
      <p:pic>
        <p:nvPicPr>
          <p:cNvPr id="6" name="Google Shape;97;p2">
            <a:extLst>
              <a:ext uri="{FF2B5EF4-FFF2-40B4-BE49-F238E27FC236}">
                <a16:creationId xmlns:a16="http://schemas.microsoft.com/office/drawing/2014/main" id="{8F49BD89-BB98-4C38-BBA9-4C440BE7917E}"/>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746283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90D947-C054-425F-AA99-20523B7D1587}" type="slidenum">
              <a:rPr lang="ar-SA" altLang="en-US" sz="1800" kern="0"/>
              <a:pPr/>
              <a:t>31</a:t>
            </a:fld>
            <a:endParaRPr lang="en-US" altLang="en-US" sz="1800" kern="0"/>
          </a:p>
        </p:txBody>
      </p:sp>
      <p:sp>
        <p:nvSpPr>
          <p:cNvPr id="44035" name="Rectangle 2"/>
          <p:cNvSpPr>
            <a:spLocks noGrp="1" noChangeArrowheads="1"/>
          </p:cNvSpPr>
          <p:nvPr>
            <p:ph type="title"/>
          </p:nvPr>
        </p:nvSpPr>
        <p:spPr>
          <a:xfrm>
            <a:off x="2826327" y="274638"/>
            <a:ext cx="7121238" cy="916964"/>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200">
                <a:solidFill>
                  <a:srgbClr val="FFFF00"/>
                </a:solidFill>
              </a:rPr>
              <a:t>Bold, Italic and other Character Formatting Elements</a:t>
            </a:r>
          </a:p>
        </p:txBody>
      </p:sp>
      <p:sp>
        <p:nvSpPr>
          <p:cNvPr id="44036" name="Rectangle 3"/>
          <p:cNvSpPr>
            <a:spLocks noGrp="1" noChangeArrowheads="1"/>
          </p:cNvSpPr>
          <p:nvPr>
            <p:ph type="body" idx="1"/>
          </p:nvPr>
        </p:nvSpPr>
        <p:spPr>
          <a:xfrm>
            <a:off x="1524001" y="1752601"/>
            <a:ext cx="9324108" cy="4525963"/>
          </a:xfrm>
          <a:solidFill>
            <a:schemeClr val="accent1"/>
          </a:solidFill>
        </p:spPr>
        <p:txBody>
          <a:bodyPr/>
          <a:lstStyle/>
          <a:p>
            <a:pPr eaLnBrk="1" hangingPunct="1">
              <a:lnSpc>
                <a:spcPct val="80000"/>
              </a:lnSpc>
              <a:buClr>
                <a:schemeClr val="bg1"/>
              </a:buClr>
              <a:buFont typeface="Wingdings" panose="05000000000000000000" pitchFamily="2" charset="2"/>
              <a:buChar char="§"/>
            </a:pPr>
            <a:r>
              <a:rPr lang="en-US" altLang="en-US" sz="2800" b="1" dirty="0">
                <a:solidFill>
                  <a:srgbClr val="FF0000"/>
                </a:solidFill>
              </a:rPr>
              <a:t>&lt;EM&gt; </a:t>
            </a:r>
            <a:r>
              <a:rPr lang="en-US" altLang="en-US" sz="2800" b="1" i="1" dirty="0">
                <a:solidFill>
                  <a:srgbClr val="FF0000"/>
                </a:solidFill>
              </a:rPr>
              <a:t>Emphasis</a:t>
            </a:r>
            <a:r>
              <a:rPr lang="en-US" altLang="en-US" sz="2800" b="1" dirty="0">
                <a:solidFill>
                  <a:srgbClr val="FF0000"/>
                </a:solidFill>
              </a:rPr>
              <a:t> &lt;/EM&gt;</a:t>
            </a:r>
            <a:r>
              <a:rPr lang="en-US" altLang="en-US" sz="2800" dirty="0">
                <a:solidFill>
                  <a:schemeClr val="hlink"/>
                </a:solidFill>
              </a:rPr>
              <a:t> </a:t>
            </a:r>
            <a:r>
              <a:rPr lang="en-US" altLang="en-US" sz="2800" dirty="0"/>
              <a:t>Browsers usually display this as italics.</a:t>
            </a:r>
          </a:p>
          <a:p>
            <a:pPr eaLnBrk="1" hangingPunct="1">
              <a:lnSpc>
                <a:spcPct val="80000"/>
              </a:lnSpc>
              <a:buClr>
                <a:schemeClr val="bg1"/>
              </a:buClr>
              <a:buFont typeface="Wingdings" panose="05000000000000000000" pitchFamily="2" charset="2"/>
              <a:buChar char="§"/>
            </a:pPr>
            <a:r>
              <a:rPr lang="en-US" altLang="en-US" sz="2800" b="1" dirty="0">
                <a:solidFill>
                  <a:srgbClr val="FF0000"/>
                </a:solidFill>
              </a:rPr>
              <a:t>&lt;STRONG&gt; STRONG &lt;/STRONG</a:t>
            </a:r>
            <a:r>
              <a:rPr lang="en-US" altLang="en-US" sz="2800" b="1" dirty="0">
                <a:solidFill>
                  <a:schemeClr val="hlink"/>
                </a:solidFill>
              </a:rPr>
              <a:t>&gt;</a:t>
            </a:r>
            <a:r>
              <a:rPr lang="en-US" altLang="en-US" sz="2800" dirty="0">
                <a:solidFill>
                  <a:schemeClr val="hlink"/>
                </a:solidFill>
              </a:rPr>
              <a:t> </a:t>
            </a:r>
            <a:r>
              <a:rPr lang="en-US" altLang="en-US" sz="2800" dirty="0"/>
              <a:t>Browsers display this as bold.</a:t>
            </a:r>
          </a:p>
          <a:p>
            <a:pPr eaLnBrk="1" hangingPunct="1">
              <a:lnSpc>
                <a:spcPct val="80000"/>
              </a:lnSpc>
              <a:buClr>
                <a:schemeClr val="bg1"/>
              </a:buClr>
              <a:buFont typeface="Wingdings" panose="05000000000000000000" pitchFamily="2" charset="2"/>
              <a:buChar char="§"/>
            </a:pPr>
            <a:r>
              <a:rPr lang="en-US" altLang="en-US" sz="2800" b="1" dirty="0">
                <a:solidFill>
                  <a:srgbClr val="FF0000"/>
                </a:solidFill>
              </a:rPr>
              <a:t>&lt;TT&gt; TELETYPE &lt;/TT&gt;</a:t>
            </a:r>
            <a:r>
              <a:rPr lang="en-US" altLang="en-US" sz="2800" dirty="0"/>
              <a:t> Text is displayed in a mono-spaced font. A typewriter text, e.g. fixed-width font. </a:t>
            </a:r>
          </a:p>
          <a:p>
            <a:pPr eaLnBrk="1" hangingPunct="1">
              <a:lnSpc>
                <a:spcPct val="80000"/>
              </a:lnSpc>
              <a:buClr>
                <a:schemeClr val="bg1"/>
              </a:buClr>
              <a:buFont typeface="Wingdings" panose="05000000000000000000" pitchFamily="2" charset="2"/>
              <a:buChar char="§"/>
            </a:pPr>
            <a:r>
              <a:rPr lang="en-US" altLang="en-US" sz="2800" b="1" dirty="0">
                <a:solidFill>
                  <a:srgbClr val="FF0000"/>
                </a:solidFill>
              </a:rPr>
              <a:t>&lt;CITE&gt; Citation &lt;/CITE&gt;</a:t>
            </a:r>
            <a:r>
              <a:rPr lang="en-US" altLang="en-US" sz="2800" dirty="0"/>
              <a:t> represents a document citation (</a:t>
            </a:r>
            <a:r>
              <a:rPr lang="en-US" altLang="en-US" sz="2800" b="1" dirty="0"/>
              <a:t>italics</a:t>
            </a:r>
            <a:r>
              <a:rPr lang="en-US" altLang="en-US" sz="2800" dirty="0"/>
              <a:t>). </a:t>
            </a:r>
            <a:r>
              <a:rPr lang="en-US" altLang="en-US" sz="2800" b="1" dirty="0">
                <a:solidFill>
                  <a:srgbClr val="0000CC"/>
                </a:solidFill>
              </a:rPr>
              <a:t>For titles of books, films, etc. Typically displayed in italics. (</a:t>
            </a:r>
            <a:r>
              <a:rPr lang="en-US" altLang="en-US" sz="2800" b="1" i="1" dirty="0">
                <a:solidFill>
                  <a:srgbClr val="0000CC"/>
                </a:solidFill>
              </a:rPr>
              <a:t>A Beginner's Guide to HTML</a:t>
            </a:r>
            <a:r>
              <a:rPr lang="en-US" altLang="en-US" sz="2800" b="1" dirty="0">
                <a:solidFill>
                  <a:srgbClr val="0000CC"/>
                </a:solidFill>
              </a:rPr>
              <a:t>)</a:t>
            </a:r>
            <a:r>
              <a:rPr lang="en-US" altLang="en-US" sz="2800" b="1" dirty="0"/>
              <a:t> </a:t>
            </a:r>
          </a:p>
          <a:p>
            <a:pPr eaLnBrk="1" hangingPunct="1">
              <a:lnSpc>
                <a:spcPct val="80000"/>
              </a:lnSpc>
              <a:buClr>
                <a:schemeClr val="bg1"/>
              </a:buClr>
              <a:buFont typeface="Wingdings" panose="05000000000000000000" pitchFamily="2" charset="2"/>
              <a:buNone/>
            </a:pPr>
            <a:r>
              <a:rPr lang="en-US" altLang="en-US" sz="2800" b="1" dirty="0">
                <a:solidFill>
                  <a:schemeClr val="hlink"/>
                </a:solidFill>
              </a:rPr>
              <a:t>     </a:t>
            </a:r>
          </a:p>
        </p:txBody>
      </p:sp>
      <p:pic>
        <p:nvPicPr>
          <p:cNvPr id="6" name="Google Shape;97;p2">
            <a:extLst>
              <a:ext uri="{FF2B5EF4-FFF2-40B4-BE49-F238E27FC236}">
                <a16:creationId xmlns:a16="http://schemas.microsoft.com/office/drawing/2014/main" id="{46276016-117F-4108-A4E8-D46AF371170E}"/>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449008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6"/>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7D42266-A65A-4C47-8C92-24BC42C3EEF1}" type="slidenum">
              <a:rPr lang="ar-SA" altLang="en-US" sz="1800" kern="0"/>
              <a:pPr/>
              <a:t>32</a:t>
            </a:fld>
            <a:endParaRPr lang="en-US" altLang="en-US" sz="1800" kern="0"/>
          </a:p>
        </p:txBody>
      </p:sp>
      <p:sp>
        <p:nvSpPr>
          <p:cNvPr id="45059" name="Rectangle 2"/>
          <p:cNvSpPr>
            <a:spLocks noGrp="1" noChangeArrowheads="1"/>
          </p:cNvSpPr>
          <p:nvPr>
            <p:ph type="title"/>
          </p:nvPr>
        </p:nvSpPr>
        <p:spPr>
          <a:xfrm>
            <a:off x="2673927" y="191511"/>
            <a:ext cx="8146472" cy="968374"/>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200">
                <a:solidFill>
                  <a:srgbClr val="FFFF00"/>
                </a:solidFill>
              </a:rPr>
              <a:t>Bold, Italic and other Character Formatting Elements</a:t>
            </a:r>
          </a:p>
        </p:txBody>
      </p:sp>
      <p:sp>
        <p:nvSpPr>
          <p:cNvPr id="45060" name="Rectangle 3"/>
          <p:cNvSpPr>
            <a:spLocks noGrp="1" noChangeArrowheads="1"/>
          </p:cNvSpPr>
          <p:nvPr>
            <p:ph type="body" sz="half" idx="1"/>
          </p:nvPr>
        </p:nvSpPr>
        <p:spPr>
          <a:xfrm>
            <a:off x="872835" y="1752601"/>
            <a:ext cx="6303819" cy="4525963"/>
          </a:xfrm>
          <a:solidFill>
            <a:schemeClr val="accent1"/>
          </a:solidFill>
        </p:spPr>
        <p:txBody>
          <a:bodyPr/>
          <a:lstStyle/>
          <a:p>
            <a:pPr algn="just" eaLnBrk="1" hangingPunct="1">
              <a:lnSpc>
                <a:spcPct val="90000"/>
              </a:lnSpc>
              <a:buFontTx/>
              <a:buNone/>
            </a:pPr>
            <a:r>
              <a:rPr lang="en-US" altLang="en-US" sz="2400" dirty="0"/>
              <a:t>&lt;P&gt; &lt;FONT SIZE=“+1”&gt; One Size Larger &lt;/FONT&gt; - Normal –</a:t>
            </a:r>
          </a:p>
          <a:p>
            <a:pPr algn="just" eaLnBrk="1" hangingPunct="1">
              <a:lnSpc>
                <a:spcPct val="90000"/>
              </a:lnSpc>
              <a:buFontTx/>
              <a:buNone/>
            </a:pPr>
            <a:r>
              <a:rPr lang="en-US" altLang="en-US" sz="2400" dirty="0"/>
              <a:t>&lt;FONT SIZE=“-1”&gt; One Size Smaller &lt;/FONT&gt; &lt;BR&gt;</a:t>
            </a:r>
          </a:p>
          <a:p>
            <a:pPr algn="just" eaLnBrk="1" hangingPunct="1">
              <a:lnSpc>
                <a:spcPct val="90000"/>
              </a:lnSpc>
              <a:buFontTx/>
              <a:buNone/>
            </a:pPr>
            <a:r>
              <a:rPr lang="en-US" altLang="en-US" sz="2400" dirty="0"/>
              <a:t>&lt;B&gt; Bold&lt;/B&gt; - &lt;I&gt; italics&lt;/I&gt; - &lt;U&gt; Underlined &lt;/U&gt; -</a:t>
            </a:r>
          </a:p>
          <a:p>
            <a:pPr algn="just" eaLnBrk="1" hangingPunct="1">
              <a:lnSpc>
                <a:spcPct val="90000"/>
              </a:lnSpc>
              <a:buFontTx/>
              <a:buNone/>
            </a:pPr>
            <a:r>
              <a:rPr lang="en-US" altLang="en-US" sz="2400" dirty="0"/>
              <a:t>&lt;FONT COLOR=“#FF0000”&gt; Colored &lt;/FONT&gt; &lt;BR&gt;</a:t>
            </a:r>
          </a:p>
          <a:p>
            <a:pPr algn="just" eaLnBrk="1" hangingPunct="1">
              <a:lnSpc>
                <a:spcPct val="90000"/>
              </a:lnSpc>
              <a:buFontTx/>
              <a:buNone/>
            </a:pPr>
            <a:r>
              <a:rPr lang="en-US" altLang="en-US" sz="2400" dirty="0"/>
              <a:t>&lt;EM&gt; Emphasized&lt;/EM&gt; - &lt;STRONG&gt; Strong &lt;/STRONG&gt; - &lt;TT&gt; Tele Type &lt;/TT&gt; &lt;BR&gt;</a:t>
            </a:r>
          </a:p>
          <a:p>
            <a:pPr algn="just" eaLnBrk="1" hangingPunct="1">
              <a:lnSpc>
                <a:spcPct val="90000"/>
              </a:lnSpc>
              <a:buFontTx/>
              <a:buNone/>
            </a:pPr>
            <a:endParaRPr lang="en-US" altLang="en-US" sz="2000" dirty="0"/>
          </a:p>
        </p:txBody>
      </p:sp>
      <p:sp>
        <p:nvSpPr>
          <p:cNvPr id="45061" name="Rectangle 4"/>
          <p:cNvSpPr>
            <a:spLocks noGrp="1" noChangeArrowheads="1"/>
          </p:cNvSpPr>
          <p:nvPr>
            <p:ph type="body" sz="half" idx="2"/>
          </p:nvPr>
        </p:nvSpPr>
        <p:spPr>
          <a:xfrm>
            <a:off x="7342908" y="1719262"/>
            <a:ext cx="3735965" cy="4525963"/>
          </a:xfrm>
        </p:spPr>
        <p:txBody>
          <a:bodyPr/>
          <a:lstStyle/>
          <a:p>
            <a:pPr eaLnBrk="1" hangingPunct="1">
              <a:lnSpc>
                <a:spcPct val="90000"/>
              </a:lnSpc>
              <a:buFontTx/>
              <a:buNone/>
            </a:pPr>
            <a:endParaRPr lang="en-US" altLang="en-US" sz="2400" dirty="0">
              <a:solidFill>
                <a:srgbClr val="990000"/>
              </a:solidFill>
            </a:endParaRPr>
          </a:p>
          <a:p>
            <a:pPr algn="just" eaLnBrk="1" hangingPunct="1">
              <a:lnSpc>
                <a:spcPct val="90000"/>
              </a:lnSpc>
              <a:buFontTx/>
              <a:buNone/>
            </a:pPr>
            <a:r>
              <a:rPr lang="en-US" altLang="en-US" sz="2400" dirty="0">
                <a:solidFill>
                  <a:srgbClr val="990000"/>
                </a:solidFill>
              </a:rPr>
              <a:t>One Size Larger - Normal – One Size Smaller </a:t>
            </a:r>
            <a:br>
              <a:rPr lang="en-US" altLang="en-US" sz="2400" dirty="0">
                <a:solidFill>
                  <a:srgbClr val="990000"/>
                </a:solidFill>
              </a:rPr>
            </a:br>
            <a:r>
              <a:rPr lang="en-US" altLang="en-US" sz="2400" b="1" dirty="0">
                <a:solidFill>
                  <a:srgbClr val="990000"/>
                </a:solidFill>
              </a:rPr>
              <a:t>Bold</a:t>
            </a:r>
            <a:r>
              <a:rPr lang="en-US" altLang="en-US" sz="2400" dirty="0">
                <a:solidFill>
                  <a:srgbClr val="990000"/>
                </a:solidFill>
              </a:rPr>
              <a:t> - </a:t>
            </a:r>
            <a:r>
              <a:rPr lang="en-US" altLang="en-US" sz="2400" i="1" dirty="0">
                <a:solidFill>
                  <a:srgbClr val="990000"/>
                </a:solidFill>
              </a:rPr>
              <a:t>italics</a:t>
            </a:r>
            <a:r>
              <a:rPr lang="en-US" altLang="en-US" sz="2400" dirty="0">
                <a:solidFill>
                  <a:srgbClr val="990000"/>
                </a:solidFill>
              </a:rPr>
              <a:t> - </a:t>
            </a:r>
            <a:r>
              <a:rPr lang="en-US" altLang="en-US" sz="2400" u="sng" dirty="0">
                <a:solidFill>
                  <a:srgbClr val="990000"/>
                </a:solidFill>
              </a:rPr>
              <a:t>Underlined </a:t>
            </a:r>
            <a:r>
              <a:rPr lang="en-US" altLang="en-US" sz="2400" dirty="0">
                <a:solidFill>
                  <a:srgbClr val="990000"/>
                </a:solidFill>
              </a:rPr>
              <a:t>- </a:t>
            </a:r>
            <a:r>
              <a:rPr lang="en-US" altLang="en-US" sz="2400" dirty="0">
                <a:solidFill>
                  <a:srgbClr val="FF0000"/>
                </a:solidFill>
              </a:rPr>
              <a:t>Colored </a:t>
            </a:r>
            <a:br>
              <a:rPr lang="en-US" altLang="en-US" sz="2400" dirty="0">
                <a:solidFill>
                  <a:srgbClr val="990000"/>
                </a:solidFill>
              </a:rPr>
            </a:br>
            <a:r>
              <a:rPr lang="en-US" altLang="en-US" sz="2400" i="1" dirty="0">
                <a:solidFill>
                  <a:srgbClr val="990000"/>
                </a:solidFill>
              </a:rPr>
              <a:t>Emphasized</a:t>
            </a:r>
            <a:r>
              <a:rPr lang="en-US" altLang="en-US" sz="2400" dirty="0">
                <a:solidFill>
                  <a:srgbClr val="990000"/>
                </a:solidFill>
              </a:rPr>
              <a:t> - </a:t>
            </a:r>
            <a:r>
              <a:rPr lang="en-US" altLang="en-US" sz="2400" b="1" dirty="0">
                <a:solidFill>
                  <a:srgbClr val="990000"/>
                </a:solidFill>
              </a:rPr>
              <a:t>Strong </a:t>
            </a:r>
            <a:r>
              <a:rPr lang="en-US" altLang="en-US" sz="2400" dirty="0">
                <a:solidFill>
                  <a:srgbClr val="990000"/>
                </a:solidFill>
              </a:rPr>
              <a:t>- Tele Type </a:t>
            </a:r>
            <a:br>
              <a:rPr lang="en-US" altLang="en-US" sz="2000" dirty="0">
                <a:solidFill>
                  <a:srgbClr val="990000"/>
                </a:solidFill>
              </a:rPr>
            </a:br>
            <a:endParaRPr lang="en-US" altLang="en-US" sz="2000" dirty="0">
              <a:solidFill>
                <a:srgbClr val="990000"/>
              </a:solidFill>
            </a:endParaRPr>
          </a:p>
        </p:txBody>
      </p:sp>
      <p:pic>
        <p:nvPicPr>
          <p:cNvPr id="7" name="Google Shape;97;p2">
            <a:extLst>
              <a:ext uri="{FF2B5EF4-FFF2-40B4-BE49-F238E27FC236}">
                <a16:creationId xmlns:a16="http://schemas.microsoft.com/office/drawing/2014/main" id="{185C4EEE-C003-42DA-8125-101ACC764670}"/>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552553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7ADE3D-8598-472D-86A4-2F5DFB026DE0}" type="slidenum">
              <a:rPr lang="ar-SA" altLang="en-US" sz="1800" kern="0"/>
              <a:pPr/>
              <a:t>33</a:t>
            </a:fld>
            <a:endParaRPr lang="en-US" altLang="en-US" sz="1800" kern="0"/>
          </a:p>
        </p:txBody>
      </p:sp>
      <p:sp>
        <p:nvSpPr>
          <p:cNvPr id="51203" name="Rectangle 2"/>
          <p:cNvSpPr>
            <a:spLocks noGrp="1" noChangeArrowheads="1"/>
          </p:cNvSpPr>
          <p:nvPr>
            <p:ph type="title"/>
          </p:nvPr>
        </p:nvSpPr>
        <p:spPr>
          <a:xfrm>
            <a:off x="2790669" y="152400"/>
            <a:ext cx="7641804"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2800" b="1">
                <a:solidFill>
                  <a:srgbClr val="FFFF00"/>
                </a:solidFill>
              </a:rPr>
              <a:t>Additional Character Formatting Elements</a:t>
            </a:r>
          </a:p>
        </p:txBody>
      </p:sp>
      <p:sp>
        <p:nvSpPr>
          <p:cNvPr id="51204" name="Rectangle 3"/>
          <p:cNvSpPr>
            <a:spLocks noGrp="1" noChangeArrowheads="1"/>
          </p:cNvSpPr>
          <p:nvPr>
            <p:ph type="body" idx="1"/>
          </p:nvPr>
        </p:nvSpPr>
        <p:spPr>
          <a:xfrm>
            <a:off x="1395884" y="1586347"/>
            <a:ext cx="9545782" cy="4525963"/>
          </a:xfrm>
          <a:solidFill>
            <a:schemeClr val="accent1"/>
          </a:solidFill>
        </p:spPr>
        <p:txBody>
          <a:bodyPr/>
          <a:lstStyle/>
          <a:p>
            <a:pPr algn="just" eaLnBrk="1" hangingPunct="1">
              <a:lnSpc>
                <a:spcPct val="90000"/>
              </a:lnSpc>
              <a:buClr>
                <a:schemeClr val="bg1"/>
              </a:buClr>
              <a:buFont typeface="Wingdings" panose="05000000000000000000" pitchFamily="2" charset="2"/>
              <a:buChar char="§"/>
            </a:pPr>
            <a:endParaRPr lang="en-US" altLang="en-US" sz="2800" b="1" dirty="0">
              <a:solidFill>
                <a:schemeClr val="tx2"/>
              </a:solidFill>
            </a:endParaRPr>
          </a:p>
          <a:p>
            <a:pPr algn="just" eaLnBrk="1" hangingPunct="1">
              <a:lnSpc>
                <a:spcPct val="90000"/>
              </a:lnSpc>
              <a:buClr>
                <a:schemeClr val="bg1"/>
              </a:buClr>
              <a:buFont typeface="Wingdings" panose="05000000000000000000" pitchFamily="2" charset="2"/>
              <a:buChar char="§"/>
            </a:pPr>
            <a:r>
              <a:rPr lang="en-US" altLang="en-US" sz="2800" b="1" dirty="0">
                <a:solidFill>
                  <a:schemeClr val="tx2"/>
                </a:solidFill>
              </a:rPr>
              <a:t>&lt;BIG&gt; </a:t>
            </a:r>
            <a:r>
              <a:rPr lang="en-US" altLang="en-US" sz="2800" dirty="0">
                <a:solidFill>
                  <a:schemeClr val="tx2"/>
                </a:solidFill>
              </a:rPr>
              <a:t>places text in a big font</a:t>
            </a:r>
            <a:r>
              <a:rPr lang="en-US" altLang="en-US" sz="2800" b="1" dirty="0">
                <a:solidFill>
                  <a:schemeClr val="tx2"/>
                </a:solidFill>
              </a:rPr>
              <a:t>&lt;/BIG&gt;</a:t>
            </a:r>
          </a:p>
          <a:p>
            <a:pPr algn="just" eaLnBrk="1" hangingPunct="1">
              <a:lnSpc>
                <a:spcPct val="90000"/>
              </a:lnSpc>
              <a:buClr>
                <a:schemeClr val="bg1"/>
              </a:buClr>
              <a:buFont typeface="Wingdings" panose="05000000000000000000" pitchFamily="2" charset="2"/>
              <a:buChar char="§"/>
            </a:pPr>
            <a:r>
              <a:rPr lang="en-US" altLang="en-US" sz="2800" b="1" dirty="0">
                <a:solidFill>
                  <a:schemeClr val="tx2"/>
                </a:solidFill>
              </a:rPr>
              <a:t>&lt;SMALL&gt; </a:t>
            </a:r>
            <a:r>
              <a:rPr lang="en-US" altLang="en-US" sz="2800" dirty="0">
                <a:solidFill>
                  <a:schemeClr val="tx2"/>
                </a:solidFill>
              </a:rPr>
              <a:t>places text in a small font</a:t>
            </a:r>
            <a:r>
              <a:rPr lang="en-US" altLang="en-US" sz="2800" b="1" dirty="0">
                <a:solidFill>
                  <a:schemeClr val="tx2"/>
                </a:solidFill>
              </a:rPr>
              <a:t>&lt;/SMALL&gt;</a:t>
            </a:r>
          </a:p>
          <a:p>
            <a:pPr algn="just" eaLnBrk="1" hangingPunct="1">
              <a:lnSpc>
                <a:spcPct val="90000"/>
              </a:lnSpc>
              <a:buClr>
                <a:schemeClr val="bg1"/>
              </a:buClr>
              <a:buFont typeface="Wingdings" panose="05000000000000000000" pitchFamily="2" charset="2"/>
              <a:buChar char="§"/>
            </a:pPr>
            <a:r>
              <a:rPr lang="en-US" altLang="en-US" sz="2800" b="1" dirty="0">
                <a:solidFill>
                  <a:schemeClr val="tx2"/>
                </a:solidFill>
              </a:rPr>
              <a:t>&lt;SUB&gt; </a:t>
            </a:r>
            <a:r>
              <a:rPr lang="en-US" altLang="en-US" sz="2800" dirty="0">
                <a:solidFill>
                  <a:schemeClr val="tx2"/>
                </a:solidFill>
              </a:rPr>
              <a:t>places text in subscript position </a:t>
            </a:r>
            <a:r>
              <a:rPr lang="en-US" altLang="en-US" sz="2800" b="1" dirty="0">
                <a:solidFill>
                  <a:schemeClr val="tx2"/>
                </a:solidFill>
              </a:rPr>
              <a:t>&lt;/SUB&gt;</a:t>
            </a:r>
          </a:p>
          <a:p>
            <a:pPr algn="just" eaLnBrk="1" hangingPunct="1">
              <a:lnSpc>
                <a:spcPct val="90000"/>
              </a:lnSpc>
              <a:buClr>
                <a:schemeClr val="bg1"/>
              </a:buClr>
              <a:buFont typeface="Wingdings" panose="05000000000000000000" pitchFamily="2" charset="2"/>
              <a:buChar char="§"/>
            </a:pPr>
            <a:r>
              <a:rPr lang="en-US" altLang="en-US" sz="2800" b="1" dirty="0">
                <a:solidFill>
                  <a:schemeClr val="tx2"/>
                </a:solidFill>
              </a:rPr>
              <a:t>&lt;SUP&gt; </a:t>
            </a:r>
            <a:r>
              <a:rPr lang="en-US" altLang="en-US" sz="2800" dirty="0">
                <a:solidFill>
                  <a:schemeClr val="tx2"/>
                </a:solidFill>
              </a:rPr>
              <a:t>places text in superscript style position </a:t>
            </a:r>
            <a:r>
              <a:rPr lang="en-US" altLang="en-US" sz="2800" b="1" dirty="0">
                <a:solidFill>
                  <a:schemeClr val="tx2"/>
                </a:solidFill>
              </a:rPr>
              <a:t>&lt;/SUP&gt;</a:t>
            </a:r>
          </a:p>
          <a:p>
            <a:pPr algn="just" eaLnBrk="1" hangingPunct="1">
              <a:lnSpc>
                <a:spcPct val="90000"/>
              </a:lnSpc>
              <a:buClr>
                <a:schemeClr val="bg1"/>
              </a:buClr>
              <a:buFont typeface="Wingdings" panose="05000000000000000000" pitchFamily="2" charset="2"/>
              <a:buChar char="§"/>
            </a:pPr>
            <a:r>
              <a:rPr lang="en-US" altLang="en-US" sz="2800" b="1" dirty="0">
                <a:solidFill>
                  <a:schemeClr val="tx2"/>
                </a:solidFill>
              </a:rPr>
              <a:t>&lt;STRIKE&gt; </a:t>
            </a:r>
            <a:r>
              <a:rPr lang="en-US" altLang="en-US" sz="2800" dirty="0">
                <a:solidFill>
                  <a:schemeClr val="tx2"/>
                </a:solidFill>
              </a:rPr>
              <a:t>strike-through text</a:t>
            </a:r>
            <a:r>
              <a:rPr lang="en-US" altLang="en-US" sz="2800" b="1" dirty="0">
                <a:solidFill>
                  <a:schemeClr val="tx2"/>
                </a:solidFill>
              </a:rPr>
              <a:t>&lt;/STRIKE&gt;</a:t>
            </a:r>
          </a:p>
          <a:p>
            <a:pPr algn="just" eaLnBrk="1" hangingPunct="1">
              <a:lnSpc>
                <a:spcPct val="90000"/>
              </a:lnSpc>
              <a:buClr>
                <a:schemeClr val="bg1"/>
              </a:buClr>
              <a:buFont typeface="Wingdings" panose="05000000000000000000" pitchFamily="2" charset="2"/>
              <a:buNone/>
            </a:pPr>
            <a:r>
              <a:rPr lang="en-US" altLang="en-US" sz="2800" b="1" dirty="0">
                <a:solidFill>
                  <a:schemeClr val="tx2"/>
                </a:solidFill>
              </a:rPr>
              <a:t> </a:t>
            </a:r>
            <a:r>
              <a:rPr lang="en-US" altLang="en-US" sz="2800" b="1" dirty="0">
                <a:solidFill>
                  <a:srgbClr val="FF0000"/>
                </a:solidFill>
              </a:rPr>
              <a:t>DEL</a:t>
            </a:r>
            <a:r>
              <a:rPr lang="en-US" altLang="en-US" sz="2800" b="1" dirty="0">
                <a:solidFill>
                  <a:schemeClr val="tx2"/>
                </a:solidFill>
              </a:rPr>
              <a:t> is used for STRIKE at the latest browsers</a:t>
            </a:r>
          </a:p>
          <a:p>
            <a:pPr algn="just" eaLnBrk="1" hangingPunct="1">
              <a:lnSpc>
                <a:spcPct val="90000"/>
              </a:lnSpc>
              <a:buClr>
                <a:schemeClr val="bg1"/>
              </a:buClr>
              <a:buFont typeface="Wingdings" panose="05000000000000000000" pitchFamily="2" charset="2"/>
              <a:buChar char="§"/>
            </a:pPr>
            <a:endParaRPr lang="en-US" altLang="en-US" sz="2800" b="1" dirty="0">
              <a:solidFill>
                <a:schemeClr val="tx2"/>
              </a:solidFill>
            </a:endParaRPr>
          </a:p>
        </p:txBody>
      </p:sp>
      <p:pic>
        <p:nvPicPr>
          <p:cNvPr id="6" name="Google Shape;97;p2">
            <a:extLst>
              <a:ext uri="{FF2B5EF4-FFF2-40B4-BE49-F238E27FC236}">
                <a16:creationId xmlns:a16="http://schemas.microsoft.com/office/drawing/2014/main" id="{49BA1AA3-0956-4B9B-9EA0-5B2DD4FACC09}"/>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909433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C90E3C2-76E2-4239-876B-EA5456A3950A}" type="slidenum">
              <a:rPr lang="ar-SA" altLang="en-US" sz="1800" kern="0"/>
              <a:pPr/>
              <a:t>34</a:t>
            </a:fld>
            <a:endParaRPr lang="en-US" altLang="en-US" sz="1800" kern="0"/>
          </a:p>
        </p:txBody>
      </p:sp>
      <p:sp>
        <p:nvSpPr>
          <p:cNvPr id="52227" name="Rectangle 2"/>
          <p:cNvSpPr>
            <a:spLocks noGrp="1" noChangeArrowheads="1"/>
          </p:cNvSpPr>
          <p:nvPr>
            <p:ph type="title"/>
          </p:nvPr>
        </p:nvSpPr>
        <p:spPr>
          <a:xfrm>
            <a:off x="3435926" y="136525"/>
            <a:ext cx="6698673" cy="701676"/>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Example</a:t>
            </a:r>
          </a:p>
        </p:txBody>
      </p:sp>
      <p:sp>
        <p:nvSpPr>
          <p:cNvPr id="52228" name="Rectangle 3"/>
          <p:cNvSpPr>
            <a:spLocks noGrp="1" noChangeArrowheads="1"/>
          </p:cNvSpPr>
          <p:nvPr>
            <p:ph type="body" idx="1"/>
          </p:nvPr>
        </p:nvSpPr>
        <p:spPr>
          <a:xfrm>
            <a:off x="1905000" y="1676401"/>
            <a:ext cx="8229600" cy="4525963"/>
          </a:xfrm>
          <a:solidFill>
            <a:schemeClr val="accent1"/>
          </a:solidFill>
        </p:spPr>
        <p:txBody>
          <a:bodyPr/>
          <a:lstStyle/>
          <a:p>
            <a:pPr eaLnBrk="1" hangingPunct="1">
              <a:buFontTx/>
              <a:buNone/>
            </a:pPr>
            <a:r>
              <a:rPr lang="en-US" altLang="en-US" sz="2400"/>
              <a:t>&lt;P&gt;&lt;STRIKE&gt; strike-through text &lt;/STRIKE&gt;&lt;/BR&gt;</a:t>
            </a:r>
          </a:p>
          <a:p>
            <a:pPr eaLnBrk="1" hangingPunct="1">
              <a:buFontTx/>
              <a:buNone/>
            </a:pPr>
            <a:endParaRPr lang="en-US" altLang="en-US" sz="2400"/>
          </a:p>
          <a:p>
            <a:pPr eaLnBrk="1" hangingPunct="1">
              <a:buFontTx/>
              <a:buNone/>
            </a:pPr>
            <a:r>
              <a:rPr lang="en-US" altLang="en-US" sz="2400"/>
              <a:t>&lt;BIG&gt;places text in a big font &lt;/BIG&gt;&lt;BR&gt;</a:t>
            </a:r>
          </a:p>
          <a:p>
            <a:pPr eaLnBrk="1" hangingPunct="1">
              <a:buFontTx/>
              <a:buNone/>
            </a:pPr>
            <a:endParaRPr lang="en-US" altLang="en-US" sz="2400"/>
          </a:p>
          <a:p>
            <a:pPr eaLnBrk="1" hangingPunct="1">
              <a:buClr>
                <a:schemeClr val="bg1"/>
              </a:buClr>
              <a:buFont typeface="Wingdings" panose="05000000000000000000" pitchFamily="2" charset="2"/>
              <a:buNone/>
            </a:pPr>
            <a:r>
              <a:rPr lang="en-US" altLang="en-US" sz="2400"/>
              <a:t>&lt;SMALL&gt; places text in a small font&lt;/SMALL&gt;&lt;BR&gt;</a:t>
            </a:r>
          </a:p>
          <a:p>
            <a:pPr eaLnBrk="1" hangingPunct="1">
              <a:buClr>
                <a:schemeClr val="bg1"/>
              </a:buClr>
              <a:buFont typeface="Wingdings" panose="05000000000000000000" pitchFamily="2" charset="2"/>
              <a:buNone/>
            </a:pPr>
            <a:endParaRPr lang="en-US" altLang="en-US" sz="2400"/>
          </a:p>
          <a:p>
            <a:pPr eaLnBrk="1" hangingPunct="1">
              <a:buClr>
                <a:schemeClr val="bg1"/>
              </a:buClr>
              <a:buFont typeface="Wingdings" panose="05000000000000000000" pitchFamily="2" charset="2"/>
              <a:buNone/>
            </a:pPr>
            <a:r>
              <a:rPr lang="en-US" altLang="en-US" sz="2400"/>
              <a:t>&lt;SUB&gt; places text in subscript position &lt;/SUB&gt;</a:t>
            </a:r>
          </a:p>
          <a:p>
            <a:pPr eaLnBrk="1" hangingPunct="1">
              <a:buClr>
                <a:schemeClr val="bg1"/>
              </a:buClr>
              <a:buFont typeface="Wingdings" panose="05000000000000000000" pitchFamily="2" charset="2"/>
              <a:buNone/>
            </a:pPr>
            <a:r>
              <a:rPr lang="en-US" altLang="en-US" sz="2400"/>
              <a:t>Normal</a:t>
            </a:r>
          </a:p>
          <a:p>
            <a:pPr eaLnBrk="1" hangingPunct="1">
              <a:buClr>
                <a:schemeClr val="bg1"/>
              </a:buClr>
              <a:buFont typeface="Wingdings" panose="05000000000000000000" pitchFamily="2" charset="2"/>
              <a:buNone/>
            </a:pPr>
            <a:r>
              <a:rPr lang="en-US" altLang="en-US" sz="2400"/>
              <a:t>&lt;SUP&gt; places text in superscript style position &lt;/SUP&gt;&lt;BR&gt;   &lt;/P&gt;</a:t>
            </a:r>
          </a:p>
          <a:p>
            <a:pPr eaLnBrk="1" hangingPunct="1">
              <a:buClr>
                <a:schemeClr val="bg1"/>
              </a:buClr>
              <a:buFont typeface="Wingdings" panose="05000000000000000000" pitchFamily="2" charset="2"/>
              <a:buNone/>
            </a:pPr>
            <a:endParaRPr lang="en-US" altLang="en-US" sz="2400"/>
          </a:p>
          <a:p>
            <a:pPr eaLnBrk="1" hangingPunct="1">
              <a:buFontTx/>
              <a:buNone/>
            </a:pPr>
            <a:endParaRPr lang="en-US" altLang="en-US" sz="2400"/>
          </a:p>
        </p:txBody>
      </p:sp>
      <p:pic>
        <p:nvPicPr>
          <p:cNvPr id="6" name="Google Shape;97;p2">
            <a:extLst>
              <a:ext uri="{FF2B5EF4-FFF2-40B4-BE49-F238E27FC236}">
                <a16:creationId xmlns:a16="http://schemas.microsoft.com/office/drawing/2014/main" id="{F9248DC6-767D-43BE-9BE4-7C9354F2C72B}"/>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99276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LINK, VLINK, and ALINK</a:t>
            </a:r>
            <a:endParaRPr lang="en-US" altLang="en-US" dirty="0"/>
          </a:p>
        </p:txBody>
      </p:sp>
      <p:sp>
        <p:nvSpPr>
          <p:cNvPr id="5" name="Rectangle 3"/>
          <p:cNvSpPr txBox="1">
            <a:spLocks noChangeArrowheads="1"/>
          </p:cNvSpPr>
          <p:nvPr/>
        </p:nvSpPr>
        <p:spPr bwMode="auto">
          <a:xfrm>
            <a:off x="1554480" y="1178775"/>
            <a:ext cx="9144000" cy="5257800"/>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marR="0" lvl="0" indent="-6096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2800" b="0" i="0" u="none" strike="noStrike" kern="1200" cap="none" spc="0" normalizeH="0" baseline="0" noProof="0" dirty="0">
                <a:ln>
                  <a:noFill/>
                </a:ln>
                <a:solidFill>
                  <a:srgbClr val="000000"/>
                </a:solidFill>
                <a:effectLst/>
                <a:uLnTx/>
                <a:uFillTx/>
                <a:latin typeface="Arial"/>
                <a:ea typeface="+mn-ea"/>
                <a:cs typeface="Arial"/>
              </a:rPr>
              <a:t>These attributes control the colors of the different link states:</a:t>
            </a:r>
          </a:p>
          <a:p>
            <a:pPr marL="609600" marR="0" lvl="0" indent="-6096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2800" b="0" i="0" u="none" strike="noStrike" kern="1200" cap="none" spc="0" normalizeH="0" baseline="0" noProof="0" dirty="0">
                <a:ln>
                  <a:noFill/>
                </a:ln>
                <a:solidFill>
                  <a:srgbClr val="000000"/>
                </a:solidFill>
                <a:effectLst/>
                <a:uLnTx/>
                <a:uFillTx/>
                <a:latin typeface="Arial"/>
                <a:ea typeface="+mn-ea"/>
                <a:cs typeface="Arial"/>
              </a:rPr>
              <a:t>1. LINK – initial appearance – default = Blue.</a:t>
            </a:r>
          </a:p>
          <a:p>
            <a:pPr marL="609600" marR="0" lvl="0" indent="-6096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2800" b="0" i="0" u="none" strike="noStrike" kern="1200" cap="none" spc="0" normalizeH="0" baseline="0" noProof="0" dirty="0">
                <a:ln>
                  <a:noFill/>
                </a:ln>
                <a:solidFill>
                  <a:srgbClr val="000000"/>
                </a:solidFill>
                <a:effectLst/>
                <a:uLnTx/>
                <a:uFillTx/>
                <a:latin typeface="Arial"/>
                <a:ea typeface="+mn-ea"/>
                <a:cs typeface="Arial"/>
              </a:rPr>
              <a:t>2. VLINK – visited link – default = Purple.</a:t>
            </a:r>
          </a:p>
          <a:p>
            <a:pPr marL="609600" marR="0" lvl="0" indent="-6096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2800" b="0" i="0" u="none" strike="noStrike" kern="1200" cap="none" spc="0" normalizeH="0" baseline="0" noProof="0" dirty="0">
                <a:ln>
                  <a:noFill/>
                </a:ln>
                <a:solidFill>
                  <a:srgbClr val="000000"/>
                </a:solidFill>
                <a:effectLst/>
                <a:uLnTx/>
                <a:uFillTx/>
                <a:latin typeface="Arial"/>
                <a:ea typeface="+mn-ea"/>
                <a:cs typeface="Arial"/>
              </a:rPr>
              <a:t>3. ALINK –active link being clicked–default= Yellow.</a:t>
            </a:r>
          </a:p>
          <a:p>
            <a:pPr marL="609600" marR="0" lvl="0" indent="-6096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2800" b="0" i="0" u="none" strike="noStrike" kern="1200" cap="none" spc="0" normalizeH="0" baseline="0" noProof="0" dirty="0">
                <a:ln>
                  <a:noFill/>
                </a:ln>
                <a:solidFill>
                  <a:srgbClr val="000000"/>
                </a:solidFill>
                <a:effectLst/>
                <a:uLnTx/>
                <a:uFillTx/>
                <a:latin typeface="Arial"/>
                <a:ea typeface="+mn-ea"/>
                <a:cs typeface="Arial"/>
              </a:rPr>
              <a:t>The Format for setting these attributes is:</a:t>
            </a:r>
          </a:p>
          <a:p>
            <a:pPr marL="609600" marR="0" lvl="0" indent="-6096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2800" b="0" i="0" u="none" strike="noStrike" kern="1200" cap="none" spc="0" normalizeH="0" baseline="0" noProof="0" dirty="0">
                <a:ln>
                  <a:noFill/>
                </a:ln>
                <a:solidFill>
                  <a:srgbClr val="FF0000"/>
                </a:solidFill>
                <a:effectLst/>
                <a:uLnTx/>
                <a:uFillTx/>
                <a:latin typeface="Arial"/>
                <a:ea typeface="+mn-ea"/>
                <a:cs typeface="Arial"/>
              </a:rPr>
              <a:t>&lt;BODY BGCOLOR=“#FFFFFF” TEXT=“#FF0000” LINK=“#0000FF”</a:t>
            </a:r>
          </a:p>
          <a:p>
            <a:pPr marL="609600" marR="0" lvl="0" indent="-6096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2800" b="0" i="0" u="none" strike="noStrike" kern="1200" cap="none" spc="0" normalizeH="0" baseline="0" noProof="0" dirty="0">
                <a:ln>
                  <a:noFill/>
                </a:ln>
                <a:solidFill>
                  <a:srgbClr val="FF0000"/>
                </a:solidFill>
                <a:effectLst/>
                <a:uLnTx/>
                <a:uFillTx/>
                <a:latin typeface="Arial"/>
                <a:ea typeface="+mn-ea"/>
                <a:cs typeface="Arial"/>
              </a:rPr>
              <a:t>      VLINK=“#</a:t>
            </a:r>
            <a:r>
              <a:rPr kumimoji="0" lang="en-US" altLang="en-US" sz="2800" b="0" i="0" u="none" strike="noStrike" kern="1200" cap="none" spc="0" normalizeH="0" baseline="0" noProof="0" dirty="0">
                <a:ln>
                  <a:noFill/>
                </a:ln>
                <a:solidFill>
                  <a:srgbClr val="FF00FF"/>
                </a:solidFill>
                <a:effectLst/>
                <a:uLnTx/>
                <a:uFillTx/>
                <a:latin typeface="Arial"/>
                <a:ea typeface="+mn-ea"/>
                <a:cs typeface="Arial"/>
              </a:rPr>
              <a:t>FF00FF</a:t>
            </a:r>
            <a:r>
              <a:rPr kumimoji="0" lang="en-US" altLang="en-US" sz="2800" b="0" i="0" u="none" strike="noStrike" kern="1200" cap="none" spc="0" normalizeH="0" baseline="0" noProof="0" dirty="0">
                <a:ln>
                  <a:noFill/>
                </a:ln>
                <a:solidFill>
                  <a:srgbClr val="FF0000"/>
                </a:solidFill>
                <a:effectLst/>
                <a:uLnTx/>
                <a:uFillTx/>
                <a:latin typeface="Arial"/>
                <a:ea typeface="+mn-ea"/>
                <a:cs typeface="Arial"/>
              </a:rPr>
              <a:t>” </a:t>
            </a:r>
          </a:p>
          <a:p>
            <a:pPr marL="609600" marR="0" lvl="0" indent="-6096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2800" b="0" i="0" u="none" strike="noStrike" kern="1200" cap="none" spc="0" normalizeH="0" baseline="0" noProof="0" dirty="0">
                <a:ln>
                  <a:noFill/>
                </a:ln>
                <a:solidFill>
                  <a:srgbClr val="FF0000"/>
                </a:solidFill>
                <a:effectLst/>
                <a:uLnTx/>
                <a:uFillTx/>
                <a:latin typeface="Arial"/>
                <a:ea typeface="+mn-ea"/>
                <a:cs typeface="Arial"/>
              </a:rPr>
              <a:t>     ALINK=“</a:t>
            </a:r>
            <a:r>
              <a:rPr kumimoji="0" lang="en-US" altLang="en-US" sz="2800" b="0" i="0" u="none" strike="noStrike" kern="1200" cap="none" spc="0" normalizeH="0" baseline="0" noProof="0" dirty="0">
                <a:ln>
                  <a:noFill/>
                </a:ln>
                <a:solidFill>
                  <a:srgbClr val="FFFF00"/>
                </a:solidFill>
                <a:effectLst/>
                <a:uLnTx/>
                <a:uFillTx/>
                <a:latin typeface="Arial"/>
                <a:ea typeface="+mn-ea"/>
                <a:cs typeface="Arial"/>
              </a:rPr>
              <a:t>FFFF00</a:t>
            </a:r>
            <a:r>
              <a:rPr kumimoji="0" lang="en-US" altLang="en-US" sz="2800" b="0" i="0" u="none" strike="noStrike" kern="1200" cap="none" spc="0" normalizeH="0" baseline="0" noProof="0" dirty="0">
                <a:ln>
                  <a:noFill/>
                </a:ln>
                <a:solidFill>
                  <a:srgbClr val="FF0000"/>
                </a:solidFill>
                <a:effectLst/>
                <a:uLnTx/>
                <a:uFillTx/>
                <a:latin typeface="Arial"/>
                <a:ea typeface="+mn-ea"/>
                <a:cs typeface="Arial"/>
              </a:rPr>
              <a:t>”&gt; &lt;/BODY&gt;</a:t>
            </a:r>
          </a:p>
          <a:p>
            <a:pPr marL="609600" marR="0" lvl="0" indent="-609600" algn="l" defTabSz="914400" rtl="0" eaLnBrk="1" fontAlgn="base" latinLnBrk="0" hangingPunct="1">
              <a:lnSpc>
                <a:spcPct val="100000"/>
              </a:lnSpc>
              <a:spcBef>
                <a:spcPct val="20000"/>
              </a:spcBef>
              <a:spcAft>
                <a:spcPct val="0"/>
              </a:spcAft>
              <a:buClr>
                <a:srgbClr val="FFFFFF"/>
              </a:buClr>
              <a:buSzTx/>
              <a:buFontTx/>
              <a:buAutoNum type="arabicPeriod"/>
              <a:tabLst/>
              <a:defRPr/>
            </a:pPr>
            <a:endParaRPr kumimoji="0" lang="en-US" altLang="en-US" sz="2800" b="0" i="0" u="none" strike="noStrike" kern="1200" cap="none" spc="0" normalizeH="0" baseline="0" noProof="0" dirty="0">
              <a:ln>
                <a:noFill/>
              </a:ln>
              <a:solidFill>
                <a:srgbClr val="FF0000"/>
              </a:solidFill>
              <a:effectLst/>
              <a:uLnTx/>
              <a:uFillTx/>
              <a:latin typeface="Arial"/>
              <a:ea typeface="+mn-ea"/>
              <a:cs typeface="Arial"/>
            </a:endParaRPr>
          </a:p>
        </p:txBody>
      </p:sp>
      <p:pic>
        <p:nvPicPr>
          <p:cNvPr id="6" name="Google Shape;97;p2">
            <a:extLst>
              <a:ext uri="{FF2B5EF4-FFF2-40B4-BE49-F238E27FC236}">
                <a16:creationId xmlns:a16="http://schemas.microsoft.com/office/drawing/2014/main" id="{9B732E94-DD02-47CF-B6A3-2C53B5C00DC2}"/>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982774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Using Image Background</a:t>
            </a:r>
            <a:endParaRPr lang="en-US" altLang="en-US" dirty="0"/>
          </a:p>
        </p:txBody>
      </p:sp>
      <p:sp>
        <p:nvSpPr>
          <p:cNvPr id="5" name="Rectangle 3"/>
          <p:cNvSpPr txBox="1">
            <a:spLocks noChangeArrowheads="1"/>
          </p:cNvSpPr>
          <p:nvPr/>
        </p:nvSpPr>
        <p:spPr bwMode="auto">
          <a:xfrm>
            <a:off x="2011680" y="1558637"/>
            <a:ext cx="8229600" cy="4419600"/>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Char char="§"/>
              <a:tabLst/>
              <a:defRPr/>
            </a:pPr>
            <a:r>
              <a:rPr kumimoji="0" lang="en-US" altLang="en-US" sz="3200" b="0" i="0" u="none" strike="noStrike" kern="1200" cap="none" spc="0" normalizeH="0" baseline="0" noProof="0">
                <a:ln>
                  <a:noFill/>
                </a:ln>
                <a:solidFill>
                  <a:srgbClr val="000000"/>
                </a:solidFill>
                <a:effectLst/>
                <a:uLnTx/>
                <a:uFillTx/>
                <a:latin typeface="Arial"/>
                <a:ea typeface="+mn-ea"/>
                <a:cs typeface="Arial"/>
              </a:rPr>
              <a:t>The BODY element also gives you ability of setting an image as the document’s background.</a:t>
            </a:r>
          </a:p>
          <a:p>
            <a:pPr marL="342900" marR="0" lvl="0" indent="-3429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Char char="§"/>
              <a:tabLst/>
              <a:defRPr/>
            </a:pPr>
            <a:r>
              <a:rPr kumimoji="0" lang="en-US" altLang="en-US" sz="3200" b="0" i="0" u="none" strike="noStrike" kern="1200" cap="none" spc="0" normalizeH="0" baseline="0" noProof="0">
                <a:ln>
                  <a:noFill/>
                </a:ln>
                <a:solidFill>
                  <a:srgbClr val="000000"/>
                </a:solidFill>
                <a:effectLst/>
                <a:uLnTx/>
                <a:uFillTx/>
                <a:latin typeface="Arial"/>
                <a:ea typeface="+mn-ea"/>
                <a:cs typeface="Arial"/>
              </a:rPr>
              <a:t>An example of a background image’s HTML code is as follows:</a:t>
            </a:r>
          </a:p>
          <a:p>
            <a:pPr marL="342900" marR="0" lvl="0" indent="-3429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endParaRPr kumimoji="0" lang="en-US" altLang="en-US" sz="3200" b="0" i="0" u="none" strike="noStrike" kern="1200" cap="none" spc="0" normalizeH="0" baseline="0" noProof="0">
              <a:ln>
                <a:noFill/>
              </a:ln>
              <a:solidFill>
                <a:srgbClr val="00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3200" b="0" i="0" u="none" strike="noStrike" kern="1200" cap="none" spc="0" normalizeH="0" baseline="0" noProof="0">
                <a:ln>
                  <a:noFill/>
                </a:ln>
                <a:solidFill>
                  <a:srgbClr val="FF0000"/>
                </a:solidFill>
                <a:effectLst/>
                <a:uLnTx/>
                <a:uFillTx/>
                <a:latin typeface="Arial"/>
                <a:ea typeface="+mn-ea"/>
                <a:cs typeface="Arial"/>
              </a:rPr>
              <a:t>&lt;BODY BACKGROUND=“hi.gif” BGCOLOR=“#FFFFFF”&gt;&lt;/BODY&gt;</a:t>
            </a:r>
          </a:p>
          <a:p>
            <a:pPr marL="342900" marR="0" lvl="0" indent="-3429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endParaRPr kumimoji="0" lang="en-US" altLang="en-US" sz="3200" b="0" i="0" u="none" strike="noStrike" kern="1200" cap="none" spc="0" normalizeH="0" baseline="0" noProof="0">
              <a:ln>
                <a:noFill/>
              </a:ln>
              <a:solidFill>
                <a:srgbClr val="FF0000"/>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
                <a:srgbClr val="FFFFFF"/>
              </a:buClr>
              <a:buSzTx/>
              <a:buFont typeface="Wingdings" panose="05000000000000000000" pitchFamily="2" charset="2"/>
              <a:buNone/>
              <a:tabLst/>
              <a:defRPr/>
            </a:pPr>
            <a:r>
              <a:rPr kumimoji="0" lang="en-US" altLang="en-US" sz="3200" b="0" i="0" u="none" strike="noStrike" kern="1200" cap="none" spc="0" normalizeH="0" baseline="0" noProof="0">
                <a:ln>
                  <a:noFill/>
                </a:ln>
                <a:solidFill>
                  <a:srgbClr val="000000"/>
                </a:solidFill>
                <a:effectLst/>
                <a:uLnTx/>
                <a:uFillTx/>
                <a:latin typeface="Arial"/>
                <a:ea typeface="+mn-ea"/>
                <a:cs typeface="Arial"/>
              </a:rPr>
              <a:t>	</a:t>
            </a:r>
            <a:endParaRPr kumimoji="0" lang="en-US" altLang="en-US" sz="3200" b="0" i="0" u="none" strike="noStrike" kern="1200" cap="none" spc="0" normalizeH="0" baseline="0" noProof="0" dirty="0">
              <a:ln>
                <a:noFill/>
              </a:ln>
              <a:solidFill>
                <a:srgbClr val="000000"/>
              </a:solidFill>
              <a:effectLst/>
              <a:uLnTx/>
              <a:uFillTx/>
              <a:latin typeface="Arial"/>
              <a:ea typeface="+mn-ea"/>
              <a:cs typeface="Arial"/>
            </a:endParaRPr>
          </a:p>
        </p:txBody>
      </p:sp>
      <p:pic>
        <p:nvPicPr>
          <p:cNvPr id="6" name="Google Shape;97;p2">
            <a:extLst>
              <a:ext uri="{FF2B5EF4-FFF2-40B4-BE49-F238E27FC236}">
                <a16:creationId xmlns:a16="http://schemas.microsoft.com/office/drawing/2014/main" id="{BC62F16F-0FF6-4349-AE45-86399527BE7C}"/>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388212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3D8A20-A7DA-4F04-8134-7D62BE51B9DB}" type="slidenum">
              <a:rPr lang="ar-SA" altLang="en-US" sz="1800" kern="0"/>
              <a:pPr/>
              <a:t>37</a:t>
            </a:fld>
            <a:endParaRPr lang="en-US" altLang="en-US" sz="1800" kern="0"/>
          </a:p>
        </p:txBody>
      </p:sp>
      <p:sp>
        <p:nvSpPr>
          <p:cNvPr id="53251" name="Rectangle 2"/>
          <p:cNvSpPr>
            <a:spLocks noGrp="1" noChangeArrowheads="1"/>
          </p:cNvSpPr>
          <p:nvPr>
            <p:ph type="title"/>
          </p:nvPr>
        </p:nvSpPr>
        <p:spPr>
          <a:xfrm>
            <a:off x="2974677" y="0"/>
            <a:ext cx="6819611"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L</a:t>
            </a:r>
            <a:r>
              <a:rPr lang="en-US" altLang="en-US" b="1" dirty="0">
                <a:solidFill>
                  <a:srgbClr val="FFFF00"/>
                </a:solidFill>
              </a:rPr>
              <a:t>ists</a:t>
            </a:r>
          </a:p>
        </p:txBody>
      </p:sp>
      <p:sp>
        <p:nvSpPr>
          <p:cNvPr id="53252" name="Rectangle 3"/>
          <p:cNvSpPr>
            <a:spLocks noGrp="1" noChangeArrowheads="1"/>
          </p:cNvSpPr>
          <p:nvPr>
            <p:ph type="body" idx="1"/>
          </p:nvPr>
        </p:nvSpPr>
        <p:spPr>
          <a:xfrm>
            <a:off x="1195753" y="1378635"/>
            <a:ext cx="9805181" cy="5052330"/>
          </a:xfrm>
          <a:solidFill>
            <a:schemeClr val="accent1"/>
          </a:solidFill>
        </p:spPr>
        <p:txBody>
          <a:bodyPr/>
          <a:lstStyle/>
          <a:p>
            <a:pPr marL="609600" indent="-609600" eaLnBrk="1" hangingPunct="1">
              <a:buNone/>
            </a:pPr>
            <a:r>
              <a:rPr lang="en-US" altLang="en-US" sz="2400" dirty="0"/>
              <a:t>In this chapter you will learn how to create a variety of lists.</a:t>
            </a:r>
          </a:p>
          <a:p>
            <a:pPr marL="609600" indent="-609600" eaLnBrk="1" hangingPunct="1">
              <a:buNone/>
            </a:pPr>
            <a:endParaRPr lang="en-US" altLang="en-US" sz="2400" dirty="0"/>
          </a:p>
          <a:p>
            <a:pPr marL="609600" indent="-609600" eaLnBrk="1" hangingPunct="1">
              <a:buClr>
                <a:schemeClr val="bg1"/>
              </a:buClr>
              <a:buNone/>
            </a:pPr>
            <a:r>
              <a:rPr lang="en-US" altLang="en-US" sz="2400" b="1" dirty="0"/>
              <a:t>Objectives</a:t>
            </a:r>
          </a:p>
          <a:p>
            <a:pPr marL="609600" indent="-609600" eaLnBrk="1" hangingPunct="1">
              <a:buClr>
                <a:schemeClr val="bg1"/>
              </a:buClr>
              <a:buNone/>
            </a:pPr>
            <a:r>
              <a:rPr lang="en-US" altLang="en-US" sz="2400" dirty="0"/>
              <a:t>Upon completing this section, you should be able to</a:t>
            </a:r>
          </a:p>
          <a:p>
            <a:pPr marL="609600" indent="-609600" eaLnBrk="1" hangingPunct="1">
              <a:buClr>
                <a:schemeClr val="bg1"/>
              </a:buClr>
              <a:buFont typeface="Wingdings" panose="05000000000000000000" pitchFamily="2" charset="2"/>
              <a:buAutoNum type="arabicPeriod"/>
            </a:pPr>
            <a:r>
              <a:rPr lang="en-US" altLang="en-US" sz="2400" dirty="0"/>
              <a:t>Create an unordered list.</a:t>
            </a:r>
          </a:p>
          <a:p>
            <a:pPr marL="609600" indent="-609600" eaLnBrk="1" hangingPunct="1">
              <a:buClr>
                <a:schemeClr val="bg1"/>
              </a:buClr>
              <a:buFont typeface="Wingdings" panose="05000000000000000000" pitchFamily="2" charset="2"/>
              <a:buAutoNum type="arabicPeriod"/>
            </a:pPr>
            <a:r>
              <a:rPr lang="en-US" altLang="en-US" sz="2400" dirty="0"/>
              <a:t>Create an ordered list.</a:t>
            </a:r>
          </a:p>
          <a:p>
            <a:pPr marL="609600" indent="-609600" eaLnBrk="1" hangingPunct="1">
              <a:buClr>
                <a:schemeClr val="bg1"/>
              </a:buClr>
              <a:buFont typeface="Wingdings" panose="05000000000000000000" pitchFamily="2" charset="2"/>
              <a:buAutoNum type="arabicPeriod"/>
            </a:pPr>
            <a:r>
              <a:rPr lang="en-US" altLang="en-US" sz="2400" dirty="0"/>
              <a:t>Create a defined list.</a:t>
            </a:r>
          </a:p>
          <a:p>
            <a:pPr marL="609600" indent="-609600" eaLnBrk="1" hangingPunct="1">
              <a:buClr>
                <a:schemeClr val="bg1"/>
              </a:buClr>
              <a:buFont typeface="Wingdings" panose="05000000000000000000" pitchFamily="2" charset="2"/>
              <a:buAutoNum type="arabicPeriod"/>
            </a:pPr>
            <a:r>
              <a:rPr lang="en-US" altLang="en-US" sz="2400" dirty="0"/>
              <a:t>Nested Lists.</a:t>
            </a:r>
          </a:p>
          <a:p>
            <a:pPr marL="609600" indent="-609600" eaLnBrk="1" hangingPunct="1">
              <a:buNone/>
            </a:pPr>
            <a:endParaRPr lang="en-US" altLang="en-US" dirty="0"/>
          </a:p>
        </p:txBody>
      </p:sp>
      <p:pic>
        <p:nvPicPr>
          <p:cNvPr id="6" name="Google Shape;97;p2">
            <a:extLst>
              <a:ext uri="{FF2B5EF4-FFF2-40B4-BE49-F238E27FC236}">
                <a16:creationId xmlns:a16="http://schemas.microsoft.com/office/drawing/2014/main" id="{CAB46CA4-0BD2-4EF1-BCC6-672F2AC9044A}"/>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977115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B75802-1CA9-4D25-809D-E2EE2FE1BA4F}" type="slidenum">
              <a:rPr lang="ar-SA" altLang="en-US" sz="1800" kern="0"/>
              <a:pPr/>
              <a:t>38</a:t>
            </a:fld>
            <a:endParaRPr lang="en-US" altLang="en-US" sz="1800" kern="0"/>
          </a:p>
        </p:txBody>
      </p:sp>
      <p:sp>
        <p:nvSpPr>
          <p:cNvPr id="54275" name="Rectangle 2"/>
          <p:cNvSpPr>
            <a:spLocks noGrp="1" noChangeArrowheads="1"/>
          </p:cNvSpPr>
          <p:nvPr>
            <p:ph type="title"/>
          </p:nvPr>
        </p:nvSpPr>
        <p:spPr>
          <a:xfrm>
            <a:off x="2713146" y="136525"/>
            <a:ext cx="7193684" cy="841688"/>
          </a:xfrm>
          <a:solidFill>
            <a:schemeClr val="tx2"/>
          </a:solidFill>
        </p:spPr>
        <p:txBody>
          <a:bodyPr/>
          <a:lstStyle/>
          <a:p>
            <a:pPr eaLnBrk="1" hangingPunct="1"/>
            <a:r>
              <a:rPr lang="en-US" altLang="en-US" dirty="0">
                <a:solidFill>
                  <a:srgbClr val="FFFF00"/>
                </a:solidFill>
              </a:rPr>
              <a:t>List Elements</a:t>
            </a:r>
          </a:p>
        </p:txBody>
      </p:sp>
      <p:sp>
        <p:nvSpPr>
          <p:cNvPr id="54276" name="Rectangle 3"/>
          <p:cNvSpPr>
            <a:spLocks noGrp="1" noChangeArrowheads="1"/>
          </p:cNvSpPr>
          <p:nvPr>
            <p:ph type="body" idx="1"/>
          </p:nvPr>
        </p:nvSpPr>
        <p:spPr>
          <a:xfrm>
            <a:off x="2057400" y="1225550"/>
            <a:ext cx="8229600" cy="5257800"/>
          </a:xfrm>
          <a:solidFill>
            <a:schemeClr val="accent1"/>
          </a:solidFill>
        </p:spPr>
        <p:txBody>
          <a:bodyPr/>
          <a:lstStyle/>
          <a:p>
            <a:pPr eaLnBrk="1" hangingPunct="1">
              <a:buClr>
                <a:schemeClr val="bg1"/>
              </a:buClr>
              <a:buFont typeface="Wingdings" panose="05000000000000000000" pitchFamily="2" charset="2"/>
              <a:buChar char="§"/>
            </a:pPr>
            <a:r>
              <a:rPr lang="en-US" altLang="en-US" sz="2400" dirty="0"/>
              <a:t>HTML supplies several list elements. Most list elements are composed of one or more &lt;LI&gt; (List Item) elements.</a:t>
            </a:r>
          </a:p>
          <a:p>
            <a:pPr eaLnBrk="1" hangingPunct="1">
              <a:buClr>
                <a:schemeClr val="bg1"/>
              </a:buClr>
              <a:buFont typeface="Wingdings" panose="05000000000000000000" pitchFamily="2" charset="2"/>
              <a:buChar char="§"/>
            </a:pPr>
            <a:r>
              <a:rPr lang="en-US" altLang="en-US" sz="2400" dirty="0"/>
              <a:t>UL : Unordered List. Items in this list start with a list mark such as a bullet. Browsers will usually change the list mark in nested lists.</a:t>
            </a:r>
          </a:p>
          <a:p>
            <a:pPr marL="900113" indent="-534988" eaLnBrk="1" hangingPunct="1">
              <a:buClr>
                <a:schemeClr val="bg1"/>
              </a:buClr>
              <a:buFont typeface="Wingdings" panose="05000000000000000000" pitchFamily="2" charset="2"/>
              <a:buNone/>
            </a:pPr>
            <a:r>
              <a:rPr lang="en-US" altLang="en-US" sz="2400" b="1" dirty="0">
                <a:solidFill>
                  <a:srgbClr val="FF0000"/>
                </a:solidFill>
              </a:rPr>
              <a:t>&lt;UL&gt;</a:t>
            </a:r>
          </a:p>
          <a:p>
            <a:pPr marL="900113" indent="0" eaLnBrk="1" hangingPunct="1">
              <a:buClr>
                <a:schemeClr val="bg1"/>
              </a:buClr>
              <a:buFont typeface="Wingdings" panose="05000000000000000000" pitchFamily="2" charset="2"/>
              <a:buNone/>
            </a:pPr>
            <a:r>
              <a:rPr lang="en-US" altLang="en-US" sz="2400" b="1" dirty="0">
                <a:solidFill>
                  <a:srgbClr val="0000CC"/>
                </a:solidFill>
              </a:rPr>
              <a:t>&lt;LI&gt;</a:t>
            </a:r>
            <a:r>
              <a:rPr lang="en-US" altLang="en-US" sz="2400" dirty="0"/>
              <a:t> List item </a:t>
            </a:r>
            <a:r>
              <a:rPr lang="en-US" altLang="en-US" sz="2400" b="1" dirty="0">
                <a:solidFill>
                  <a:srgbClr val="0000CC"/>
                </a:solidFill>
              </a:rPr>
              <a:t>…&lt;/LI&gt;</a:t>
            </a:r>
            <a:r>
              <a:rPr lang="en-US" altLang="en-US" sz="2400" dirty="0"/>
              <a:t>			</a:t>
            </a:r>
          </a:p>
          <a:p>
            <a:pPr marL="900113" indent="0" eaLnBrk="1" hangingPunct="1">
              <a:buClr>
                <a:schemeClr val="bg1"/>
              </a:buClr>
              <a:buFont typeface="Wingdings" panose="05000000000000000000" pitchFamily="2" charset="2"/>
              <a:buNone/>
            </a:pPr>
            <a:r>
              <a:rPr lang="en-US" altLang="en-US" sz="2400" b="1" dirty="0">
                <a:solidFill>
                  <a:srgbClr val="0000CC"/>
                </a:solidFill>
              </a:rPr>
              <a:t>&lt;LI&gt;</a:t>
            </a:r>
            <a:r>
              <a:rPr lang="en-US" altLang="en-US" sz="2400" dirty="0"/>
              <a:t> List item </a:t>
            </a:r>
            <a:r>
              <a:rPr lang="en-US" altLang="en-US" sz="2400" b="1" dirty="0">
                <a:solidFill>
                  <a:srgbClr val="0000CC"/>
                </a:solidFill>
              </a:rPr>
              <a:t>…&lt;/LI&gt;</a:t>
            </a:r>
          </a:p>
          <a:p>
            <a:pPr marL="900113" indent="-534988" eaLnBrk="1" hangingPunct="1">
              <a:buClr>
                <a:schemeClr val="bg1"/>
              </a:buClr>
              <a:buFont typeface="Wingdings" panose="05000000000000000000" pitchFamily="2" charset="2"/>
              <a:buNone/>
            </a:pPr>
            <a:r>
              <a:rPr lang="en-US" altLang="en-US" sz="2400" b="1" dirty="0">
                <a:solidFill>
                  <a:srgbClr val="FF0000"/>
                </a:solidFill>
              </a:rPr>
              <a:t>&lt;/UL&gt;</a:t>
            </a:r>
          </a:p>
          <a:p>
            <a:pPr marL="900113" indent="-534988" eaLnBrk="1" hangingPunct="1">
              <a:buClr>
                <a:schemeClr val="bg1"/>
              </a:buClr>
              <a:buFont typeface="Wingdings" panose="05000000000000000000" pitchFamily="2" charset="2"/>
              <a:buNone/>
            </a:pPr>
            <a:endParaRPr lang="en-US" altLang="en-US" sz="2400" b="1" dirty="0">
              <a:solidFill>
                <a:srgbClr val="FF0000"/>
              </a:solidFill>
            </a:endParaRPr>
          </a:p>
          <a:p>
            <a:pPr marL="900113" indent="-534988" eaLnBrk="1" hangingPunct="1">
              <a:buClr>
                <a:schemeClr val="bg1"/>
              </a:buClr>
            </a:pPr>
            <a:r>
              <a:rPr lang="en-US" altLang="en-US" sz="2400" dirty="0"/>
              <a:t>List item …</a:t>
            </a:r>
          </a:p>
          <a:p>
            <a:pPr marL="900113" indent="-534988" eaLnBrk="1" hangingPunct="1">
              <a:buClr>
                <a:schemeClr val="bg1"/>
              </a:buClr>
            </a:pPr>
            <a:r>
              <a:rPr lang="en-US" altLang="en-US" sz="2400" dirty="0"/>
              <a:t>List item …</a:t>
            </a:r>
          </a:p>
        </p:txBody>
      </p:sp>
      <p:pic>
        <p:nvPicPr>
          <p:cNvPr id="6" name="Google Shape;97;p2">
            <a:extLst>
              <a:ext uri="{FF2B5EF4-FFF2-40B4-BE49-F238E27FC236}">
                <a16:creationId xmlns:a16="http://schemas.microsoft.com/office/drawing/2014/main" id="{D5331B02-A451-4A39-971C-EC2A7F7A15FF}"/>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361392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A6A53F-D7DA-4B98-BA29-47C42BE95713}" type="slidenum">
              <a:rPr lang="ar-SA" altLang="en-US" sz="1800" kern="0"/>
              <a:pPr/>
              <a:t>39</a:t>
            </a:fld>
            <a:endParaRPr lang="en-US" altLang="en-US" sz="1800" kern="0"/>
          </a:p>
        </p:txBody>
      </p:sp>
      <p:sp>
        <p:nvSpPr>
          <p:cNvPr id="55299" name="Rectangle 2"/>
          <p:cNvSpPr>
            <a:spLocks noGrp="1" noChangeArrowheads="1"/>
          </p:cNvSpPr>
          <p:nvPr>
            <p:ph type="title"/>
          </p:nvPr>
        </p:nvSpPr>
        <p:spPr>
          <a:xfrm>
            <a:off x="3228109" y="274638"/>
            <a:ext cx="6833466"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List Elements</a:t>
            </a:r>
          </a:p>
        </p:txBody>
      </p:sp>
      <p:sp>
        <p:nvSpPr>
          <p:cNvPr id="55300" name="Rectangle 3"/>
          <p:cNvSpPr>
            <a:spLocks noGrp="1" noChangeArrowheads="1"/>
          </p:cNvSpPr>
          <p:nvPr>
            <p:ph type="body" idx="1"/>
          </p:nvPr>
        </p:nvSpPr>
        <p:spPr>
          <a:xfrm>
            <a:off x="956603" y="1752600"/>
            <a:ext cx="10086535" cy="4876800"/>
          </a:xfrm>
          <a:solidFill>
            <a:schemeClr val="accent1"/>
          </a:solidFill>
        </p:spPr>
        <p:txBody>
          <a:bodyPr/>
          <a:lstStyle/>
          <a:p>
            <a:pPr eaLnBrk="1" hangingPunct="1">
              <a:lnSpc>
                <a:spcPct val="90000"/>
              </a:lnSpc>
              <a:buClr>
                <a:schemeClr val="bg1"/>
              </a:buClr>
              <a:buFont typeface="Wingdings" panose="05000000000000000000" pitchFamily="2" charset="2"/>
              <a:buChar char="§"/>
            </a:pPr>
            <a:r>
              <a:rPr lang="en-US" altLang="en-US" sz="2400" dirty="0"/>
              <a:t>You have the choice of three bullet types: </a:t>
            </a:r>
            <a:r>
              <a:rPr lang="en-US" altLang="en-US" sz="2400" b="1" dirty="0">
                <a:solidFill>
                  <a:srgbClr val="FF0000"/>
                </a:solidFill>
              </a:rPr>
              <a:t>disc(default), circle, square.</a:t>
            </a:r>
          </a:p>
          <a:p>
            <a:pPr eaLnBrk="1" hangingPunct="1">
              <a:lnSpc>
                <a:spcPct val="90000"/>
              </a:lnSpc>
              <a:buClr>
                <a:schemeClr val="bg1"/>
              </a:buClr>
              <a:buFont typeface="Wingdings" panose="05000000000000000000" pitchFamily="2" charset="2"/>
              <a:buChar char="§"/>
            </a:pPr>
            <a:r>
              <a:rPr lang="en-US" altLang="en-US" sz="2400" dirty="0"/>
              <a:t>These are controlled in Netscape Navigator by the “TYPE” attribute for the &lt;UL&gt; element.</a:t>
            </a:r>
          </a:p>
          <a:p>
            <a:pPr eaLnBrk="1" hangingPunct="1">
              <a:lnSpc>
                <a:spcPct val="90000"/>
              </a:lnSpc>
              <a:buClr>
                <a:schemeClr val="bg1"/>
              </a:buClr>
              <a:buFont typeface="Wingdings" panose="05000000000000000000" pitchFamily="2" charset="2"/>
              <a:buNone/>
            </a:pPr>
            <a:r>
              <a:rPr lang="en-US" altLang="en-US" sz="2400" dirty="0"/>
              <a:t>&lt;UL TYPE=“square”&gt;</a:t>
            </a:r>
          </a:p>
          <a:p>
            <a:pPr eaLnBrk="1" hangingPunct="1">
              <a:lnSpc>
                <a:spcPct val="90000"/>
              </a:lnSpc>
              <a:buClr>
                <a:schemeClr val="bg1"/>
              </a:buClr>
              <a:buFont typeface="Wingdings" panose="05000000000000000000" pitchFamily="2" charset="2"/>
              <a:buNone/>
            </a:pPr>
            <a:r>
              <a:rPr lang="en-US" altLang="en-US" sz="2400" dirty="0"/>
              <a:t>&lt;LI&gt; List item …&lt;/LI&gt;			</a:t>
            </a:r>
          </a:p>
          <a:p>
            <a:pPr eaLnBrk="1" hangingPunct="1">
              <a:lnSpc>
                <a:spcPct val="90000"/>
              </a:lnSpc>
              <a:buClr>
                <a:schemeClr val="bg1"/>
              </a:buClr>
              <a:buFont typeface="Wingdings" panose="05000000000000000000" pitchFamily="2" charset="2"/>
              <a:buNone/>
            </a:pPr>
            <a:r>
              <a:rPr lang="en-US" altLang="en-US" sz="2400" dirty="0"/>
              <a:t>&lt;LI&gt; List item …&lt;/LI&gt;</a:t>
            </a:r>
          </a:p>
          <a:p>
            <a:pPr eaLnBrk="1" hangingPunct="1">
              <a:lnSpc>
                <a:spcPct val="90000"/>
              </a:lnSpc>
              <a:buClr>
                <a:schemeClr val="bg1"/>
              </a:buClr>
              <a:buFont typeface="Wingdings" panose="05000000000000000000" pitchFamily="2" charset="2"/>
              <a:buNone/>
            </a:pPr>
            <a:r>
              <a:rPr lang="en-US" altLang="en-US" sz="2400" dirty="0"/>
              <a:t>&lt;LI&gt; List item …&lt;/LI&gt;</a:t>
            </a:r>
          </a:p>
          <a:p>
            <a:pPr eaLnBrk="1" hangingPunct="1">
              <a:lnSpc>
                <a:spcPct val="90000"/>
              </a:lnSpc>
              <a:buClr>
                <a:schemeClr val="bg1"/>
              </a:buClr>
              <a:buFont typeface="Wingdings" panose="05000000000000000000" pitchFamily="2" charset="2"/>
              <a:buNone/>
            </a:pPr>
            <a:r>
              <a:rPr lang="en-US" altLang="en-US" sz="2400" dirty="0"/>
              <a:t>&lt;/UL&gt;</a:t>
            </a:r>
          </a:p>
          <a:p>
            <a:pPr eaLnBrk="1" hangingPunct="1">
              <a:lnSpc>
                <a:spcPct val="90000"/>
              </a:lnSpc>
              <a:buClr>
                <a:schemeClr val="bg1"/>
              </a:buClr>
              <a:buFont typeface="Wingdings" panose="05000000000000000000" pitchFamily="2" charset="2"/>
              <a:buChar char="§"/>
            </a:pPr>
            <a:r>
              <a:rPr lang="en-US" altLang="en-US" sz="2400" dirty="0"/>
              <a:t>List item …</a:t>
            </a:r>
          </a:p>
          <a:p>
            <a:pPr eaLnBrk="1" hangingPunct="1">
              <a:lnSpc>
                <a:spcPct val="90000"/>
              </a:lnSpc>
              <a:buClr>
                <a:schemeClr val="bg1"/>
              </a:buClr>
              <a:buFont typeface="Wingdings" panose="05000000000000000000" pitchFamily="2" charset="2"/>
              <a:buChar char="§"/>
            </a:pPr>
            <a:r>
              <a:rPr lang="en-US" altLang="en-US" sz="2400" dirty="0"/>
              <a:t>List item …</a:t>
            </a:r>
          </a:p>
          <a:p>
            <a:pPr eaLnBrk="1" hangingPunct="1">
              <a:lnSpc>
                <a:spcPct val="90000"/>
              </a:lnSpc>
              <a:buClr>
                <a:schemeClr val="bg1"/>
              </a:buClr>
              <a:buFont typeface="Wingdings" panose="05000000000000000000" pitchFamily="2" charset="2"/>
              <a:buChar char="§"/>
            </a:pPr>
            <a:r>
              <a:rPr lang="en-US" altLang="en-US" sz="2400" dirty="0"/>
              <a:t>List item …</a:t>
            </a:r>
          </a:p>
        </p:txBody>
      </p:sp>
      <p:pic>
        <p:nvPicPr>
          <p:cNvPr id="6" name="Google Shape;97;p2">
            <a:extLst>
              <a:ext uri="{FF2B5EF4-FFF2-40B4-BE49-F238E27FC236}">
                <a16:creationId xmlns:a16="http://schemas.microsoft.com/office/drawing/2014/main" id="{F88A2DCD-D443-4661-8C40-33F75A68A674}"/>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13902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dirty="0"/>
              <a:t>Choosing Text Editor</a:t>
            </a:r>
          </a:p>
        </p:txBody>
      </p:sp>
      <p:sp>
        <p:nvSpPr>
          <p:cNvPr id="2" name="Rectangle 1"/>
          <p:cNvSpPr/>
          <p:nvPr/>
        </p:nvSpPr>
        <p:spPr>
          <a:xfrm>
            <a:off x="1545785" y="1616012"/>
            <a:ext cx="9383471" cy="3834896"/>
          </a:xfrm>
          <a:prstGeom prst="rect">
            <a:avLst/>
          </a:prstGeom>
        </p:spPr>
        <p:txBody>
          <a:bodyPr wrap="square">
            <a:spAutoFit/>
          </a:bodyPr>
          <a:lstStyle/>
          <a:p>
            <a:pPr marL="457200" lvl="0" indent="-457200" algn="just" fontAlgn="base">
              <a:lnSpc>
                <a:spcPct val="90000"/>
              </a:lnSpc>
              <a:spcBef>
                <a:spcPct val="20000"/>
              </a:spcBef>
              <a:spcAft>
                <a:spcPct val="0"/>
              </a:spcAft>
              <a:buFont typeface="Arial" panose="020B0604020202020204" pitchFamily="34" charset="0"/>
              <a:buChar char="•"/>
              <a:defRPr/>
            </a:pPr>
            <a:r>
              <a:rPr lang="en-US" altLang="en-US" sz="3200" dirty="0">
                <a:solidFill>
                  <a:srgbClr val="000000"/>
                </a:solidFill>
                <a:latin typeface="Arial"/>
                <a:cs typeface="Arial"/>
              </a:rPr>
              <a:t>There are many different programs that you can use to create web documents.</a:t>
            </a:r>
          </a:p>
          <a:p>
            <a:pPr marL="457200" lvl="0" indent="-457200" algn="just" fontAlgn="base">
              <a:lnSpc>
                <a:spcPct val="90000"/>
              </a:lnSpc>
              <a:spcBef>
                <a:spcPct val="20000"/>
              </a:spcBef>
              <a:spcAft>
                <a:spcPct val="0"/>
              </a:spcAft>
              <a:buFont typeface="Arial" panose="020B0604020202020204" pitchFamily="34" charset="0"/>
              <a:buChar char="•"/>
              <a:defRPr/>
            </a:pPr>
            <a:r>
              <a:rPr lang="en-US" altLang="en-US" sz="3200" dirty="0">
                <a:solidFill>
                  <a:srgbClr val="000000"/>
                </a:solidFill>
                <a:latin typeface="Arial"/>
                <a:cs typeface="Arial"/>
              </a:rPr>
              <a:t>HTML Editors enable users to create documents quickly and easily by pushing a few buttons. Instead of entering all of the HTML codes by hand.</a:t>
            </a:r>
          </a:p>
          <a:p>
            <a:pPr marL="457200" lvl="0" indent="-457200" algn="just" fontAlgn="base">
              <a:lnSpc>
                <a:spcPct val="90000"/>
              </a:lnSpc>
              <a:spcBef>
                <a:spcPct val="20000"/>
              </a:spcBef>
              <a:spcAft>
                <a:spcPct val="0"/>
              </a:spcAft>
              <a:buFont typeface="Arial" panose="020B0604020202020204" pitchFamily="34" charset="0"/>
              <a:buChar char="•"/>
              <a:defRPr/>
            </a:pPr>
            <a:r>
              <a:rPr lang="en-US" altLang="en-US" sz="3200" dirty="0">
                <a:solidFill>
                  <a:srgbClr val="000000"/>
                </a:solidFill>
                <a:latin typeface="Arial"/>
                <a:cs typeface="Arial"/>
              </a:rPr>
              <a:t>These programs will generate the HTML Source Code for you.              </a:t>
            </a:r>
          </a:p>
        </p:txBody>
      </p:sp>
      <p:pic>
        <p:nvPicPr>
          <p:cNvPr id="6" name="Google Shape;97;p2">
            <a:extLst>
              <a:ext uri="{FF2B5EF4-FFF2-40B4-BE49-F238E27FC236}">
                <a16:creationId xmlns:a16="http://schemas.microsoft.com/office/drawing/2014/main" id="{A7EF0847-650B-4B0D-B1FE-C8CE91AFE028}"/>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685837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55D2936-5F51-4C63-B7D4-404FA1299A73}" type="slidenum">
              <a:rPr lang="ar-SA" altLang="en-US" sz="1800" kern="0"/>
              <a:pPr/>
              <a:t>40</a:t>
            </a:fld>
            <a:endParaRPr lang="en-US" altLang="en-US" sz="1800" kern="0"/>
          </a:p>
        </p:txBody>
      </p:sp>
      <p:sp>
        <p:nvSpPr>
          <p:cNvPr id="56323" name="Rectangle 2"/>
          <p:cNvSpPr>
            <a:spLocks noGrp="1" noChangeArrowheads="1"/>
          </p:cNvSpPr>
          <p:nvPr>
            <p:ph type="title"/>
          </p:nvPr>
        </p:nvSpPr>
        <p:spPr>
          <a:xfrm>
            <a:off x="2709253" y="133330"/>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List Elements</a:t>
            </a:r>
          </a:p>
        </p:txBody>
      </p:sp>
      <p:sp>
        <p:nvSpPr>
          <p:cNvPr id="56324" name="Rectangle 3"/>
          <p:cNvSpPr>
            <a:spLocks noGrp="1" noChangeArrowheads="1"/>
          </p:cNvSpPr>
          <p:nvPr>
            <p:ph type="body" idx="1"/>
          </p:nvPr>
        </p:nvSpPr>
        <p:spPr>
          <a:xfrm>
            <a:off x="1266091" y="1600200"/>
            <a:ext cx="9847385" cy="4876800"/>
          </a:xfrm>
          <a:solidFill>
            <a:schemeClr val="accent1"/>
          </a:solidFill>
        </p:spPr>
        <p:txBody>
          <a:bodyPr/>
          <a:lstStyle/>
          <a:p>
            <a:pPr marL="609600" indent="-609600" eaLnBrk="1" hangingPunct="1">
              <a:lnSpc>
                <a:spcPct val="90000"/>
              </a:lnSpc>
              <a:buClr>
                <a:schemeClr val="bg1"/>
              </a:buClr>
              <a:buFont typeface="Wingdings" panose="05000000000000000000" pitchFamily="2" charset="2"/>
              <a:buChar char="§"/>
            </a:pPr>
            <a:r>
              <a:rPr lang="en-US" altLang="en-US" sz="2400" dirty="0"/>
              <a:t>OL: Ordered List. Items in this list are numbered automatically by the browser.</a:t>
            </a:r>
          </a:p>
          <a:p>
            <a:pPr marL="609600" indent="23813" eaLnBrk="1" hangingPunct="1">
              <a:lnSpc>
                <a:spcPct val="90000"/>
              </a:lnSpc>
              <a:buClr>
                <a:schemeClr val="bg1"/>
              </a:buClr>
              <a:buNone/>
            </a:pPr>
            <a:r>
              <a:rPr lang="en-US" altLang="en-US" sz="2400" dirty="0">
                <a:solidFill>
                  <a:srgbClr val="990000"/>
                </a:solidFill>
              </a:rPr>
              <a:t>&lt;OL&gt;</a:t>
            </a:r>
          </a:p>
          <a:p>
            <a:pPr marL="609600" indent="23813" eaLnBrk="1" hangingPunct="1">
              <a:lnSpc>
                <a:spcPct val="90000"/>
              </a:lnSpc>
              <a:buClr>
                <a:schemeClr val="bg1"/>
              </a:buClr>
              <a:buNone/>
            </a:pPr>
            <a:r>
              <a:rPr lang="en-US" altLang="en-US" sz="2400" dirty="0">
                <a:solidFill>
                  <a:srgbClr val="990000"/>
                </a:solidFill>
              </a:rPr>
              <a:t>&lt;LI&gt; List item …&lt;/LI&gt;			</a:t>
            </a:r>
          </a:p>
          <a:p>
            <a:pPr marL="609600" indent="23813" eaLnBrk="1" hangingPunct="1">
              <a:lnSpc>
                <a:spcPct val="90000"/>
              </a:lnSpc>
              <a:buClr>
                <a:schemeClr val="bg1"/>
              </a:buClr>
              <a:buNone/>
            </a:pPr>
            <a:r>
              <a:rPr lang="en-US" altLang="en-US" sz="2400" dirty="0">
                <a:solidFill>
                  <a:srgbClr val="990000"/>
                </a:solidFill>
              </a:rPr>
              <a:t>&lt;LI&gt; List item …&lt;/LI&gt;</a:t>
            </a:r>
          </a:p>
          <a:p>
            <a:pPr marL="609600" indent="23813" eaLnBrk="1" hangingPunct="1">
              <a:lnSpc>
                <a:spcPct val="90000"/>
              </a:lnSpc>
              <a:buClr>
                <a:schemeClr val="bg1"/>
              </a:buClr>
              <a:buNone/>
            </a:pPr>
            <a:r>
              <a:rPr lang="en-US" altLang="en-US" sz="2400" dirty="0">
                <a:solidFill>
                  <a:srgbClr val="990000"/>
                </a:solidFill>
              </a:rPr>
              <a:t>&lt;LI&gt; List item …&lt;/LI&gt;</a:t>
            </a:r>
          </a:p>
          <a:p>
            <a:pPr marL="609600" indent="23813" eaLnBrk="1" hangingPunct="1">
              <a:lnSpc>
                <a:spcPct val="90000"/>
              </a:lnSpc>
              <a:buClr>
                <a:schemeClr val="bg1"/>
              </a:buClr>
              <a:buNone/>
            </a:pPr>
            <a:r>
              <a:rPr lang="en-US" altLang="en-US" sz="2400" dirty="0">
                <a:solidFill>
                  <a:srgbClr val="990000"/>
                </a:solidFill>
              </a:rPr>
              <a:t>&lt;/OL&gt;</a:t>
            </a:r>
          </a:p>
          <a:p>
            <a:pPr marL="609600" indent="-609600" eaLnBrk="1" hangingPunct="1">
              <a:lnSpc>
                <a:spcPct val="90000"/>
              </a:lnSpc>
              <a:buClr>
                <a:schemeClr val="bg1"/>
              </a:buClr>
              <a:buFont typeface="Wingdings" panose="05000000000000000000" pitchFamily="2" charset="2"/>
              <a:buAutoNum type="arabicPeriod"/>
            </a:pPr>
            <a:r>
              <a:rPr lang="en-US" altLang="en-US" sz="2400" b="1" dirty="0">
                <a:solidFill>
                  <a:srgbClr val="FF0000"/>
                </a:solidFill>
              </a:rPr>
              <a:t>List item …</a:t>
            </a:r>
          </a:p>
          <a:p>
            <a:pPr marL="609600" indent="-609600" eaLnBrk="1" hangingPunct="1">
              <a:lnSpc>
                <a:spcPct val="90000"/>
              </a:lnSpc>
              <a:buClr>
                <a:schemeClr val="bg1"/>
              </a:buClr>
              <a:buFont typeface="Wingdings" panose="05000000000000000000" pitchFamily="2" charset="2"/>
              <a:buAutoNum type="arabicPeriod"/>
            </a:pPr>
            <a:r>
              <a:rPr lang="en-US" altLang="en-US" sz="2400" b="1" dirty="0">
                <a:solidFill>
                  <a:srgbClr val="FF0000"/>
                </a:solidFill>
              </a:rPr>
              <a:t>List item …</a:t>
            </a:r>
          </a:p>
          <a:p>
            <a:pPr marL="609600" indent="-609600" eaLnBrk="1" hangingPunct="1">
              <a:lnSpc>
                <a:spcPct val="90000"/>
              </a:lnSpc>
              <a:buClr>
                <a:schemeClr val="bg1"/>
              </a:buClr>
              <a:buFont typeface="Wingdings" panose="05000000000000000000" pitchFamily="2" charset="2"/>
              <a:buAutoNum type="arabicPeriod"/>
            </a:pPr>
            <a:r>
              <a:rPr lang="en-US" altLang="en-US" sz="2400" b="1" dirty="0">
                <a:solidFill>
                  <a:srgbClr val="FF0000"/>
                </a:solidFill>
              </a:rPr>
              <a:t>List item</a:t>
            </a:r>
          </a:p>
          <a:p>
            <a:pPr marL="609600" indent="-609600" eaLnBrk="1" hangingPunct="1">
              <a:lnSpc>
                <a:spcPct val="90000"/>
              </a:lnSpc>
              <a:buClr>
                <a:schemeClr val="bg1"/>
              </a:buClr>
              <a:buFont typeface="Wingdings" panose="05000000000000000000" pitchFamily="2" charset="2"/>
              <a:buChar char="§"/>
            </a:pPr>
            <a:r>
              <a:rPr lang="en-US" altLang="en-US" sz="2400" dirty="0"/>
              <a:t>You have the choice of setting the TYPE Attribute to one of five numbering styles.</a:t>
            </a:r>
          </a:p>
        </p:txBody>
      </p:sp>
      <p:pic>
        <p:nvPicPr>
          <p:cNvPr id="6" name="Google Shape;97;p2">
            <a:extLst>
              <a:ext uri="{FF2B5EF4-FFF2-40B4-BE49-F238E27FC236}">
                <a16:creationId xmlns:a16="http://schemas.microsoft.com/office/drawing/2014/main" id="{D96871D0-0533-4024-A014-56F01EBF9FCF}"/>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106874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ACA9FC-D9A7-4836-9C2B-EC8658B19367}" type="slidenum">
              <a:rPr lang="ar-SA" altLang="en-US" sz="1800" kern="0"/>
              <a:pPr/>
              <a:t>41</a:t>
            </a:fld>
            <a:endParaRPr lang="en-US" altLang="en-US" sz="1800" kern="0"/>
          </a:p>
        </p:txBody>
      </p:sp>
      <p:sp>
        <p:nvSpPr>
          <p:cNvPr id="57347" name="Rectangle 2"/>
          <p:cNvSpPr>
            <a:spLocks noGrp="1" noChangeArrowheads="1"/>
          </p:cNvSpPr>
          <p:nvPr>
            <p:ph type="title"/>
          </p:nvPr>
        </p:nvSpPr>
        <p:spPr>
          <a:xfrm>
            <a:off x="2579110" y="155575"/>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List Elements</a:t>
            </a:r>
          </a:p>
        </p:txBody>
      </p:sp>
      <p:graphicFrame>
        <p:nvGraphicFramePr>
          <p:cNvPr id="53283" name="Group 35"/>
          <p:cNvGraphicFramePr>
            <a:graphicFrameLocks noGrp="1"/>
          </p:cNvGraphicFramePr>
          <p:nvPr>
            <p:ph type="tbl" idx="1"/>
          </p:nvPr>
        </p:nvGraphicFramePr>
        <p:xfrm>
          <a:off x="1981200" y="1600200"/>
          <a:ext cx="8229600" cy="4114800"/>
        </p:xfrm>
        <a:graphic>
          <a:graphicData uri="http://schemas.openxmlformats.org/drawingml/2006/table">
            <a:tbl>
              <a:tblPr/>
              <a:tblGrid>
                <a:gridCol w="1855788">
                  <a:extLst>
                    <a:ext uri="{9D8B030D-6E8A-4147-A177-3AD203B41FA5}">
                      <a16:colId xmlns:a16="http://schemas.microsoft.com/office/drawing/2014/main" val="4265511497"/>
                    </a:ext>
                  </a:extLst>
                </a:gridCol>
                <a:gridCol w="3146425">
                  <a:extLst>
                    <a:ext uri="{9D8B030D-6E8A-4147-A177-3AD203B41FA5}">
                      <a16:colId xmlns:a16="http://schemas.microsoft.com/office/drawing/2014/main" val="3996994628"/>
                    </a:ext>
                  </a:extLst>
                </a:gridCol>
                <a:gridCol w="3227387">
                  <a:extLst>
                    <a:ext uri="{9D8B030D-6E8A-4147-A177-3AD203B41FA5}">
                      <a16:colId xmlns:a16="http://schemas.microsoft.com/office/drawing/2014/main" val="3394353339"/>
                    </a:ext>
                  </a:extLst>
                </a:gridCol>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46922601"/>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51344365"/>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81683197"/>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94205795"/>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30185935"/>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84563378"/>
                  </a:ext>
                </a:extLst>
              </a:tr>
            </a:tbl>
          </a:graphicData>
        </a:graphic>
      </p:graphicFrame>
      <p:pic>
        <p:nvPicPr>
          <p:cNvPr id="6" name="Google Shape;97;p2">
            <a:extLst>
              <a:ext uri="{FF2B5EF4-FFF2-40B4-BE49-F238E27FC236}">
                <a16:creationId xmlns:a16="http://schemas.microsoft.com/office/drawing/2014/main" id="{4AB20BBD-B88D-45A4-8A8F-9097CB9B6AA9}"/>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103042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A7AFF9-3452-4BAF-9BE6-B827A4F2069B}" type="slidenum">
              <a:rPr lang="ar-SA" altLang="en-US" sz="1800" kern="0"/>
              <a:pPr/>
              <a:t>42</a:t>
            </a:fld>
            <a:endParaRPr lang="en-US" altLang="en-US" sz="1800" kern="0"/>
          </a:p>
        </p:txBody>
      </p:sp>
      <p:sp>
        <p:nvSpPr>
          <p:cNvPr id="58371" name="Rectangle 2"/>
          <p:cNvSpPr>
            <a:spLocks noGrp="1" noChangeArrowheads="1"/>
          </p:cNvSpPr>
          <p:nvPr>
            <p:ph type="title"/>
          </p:nvPr>
        </p:nvSpPr>
        <p:spPr>
          <a:xfrm>
            <a:off x="2618509" y="152400"/>
            <a:ext cx="8229600" cy="1066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List Elements</a:t>
            </a:r>
          </a:p>
        </p:txBody>
      </p:sp>
      <p:sp>
        <p:nvSpPr>
          <p:cNvPr id="58372" name="Rectangle 3"/>
          <p:cNvSpPr>
            <a:spLocks noGrp="1" noChangeArrowheads="1"/>
          </p:cNvSpPr>
          <p:nvPr>
            <p:ph type="body" idx="1"/>
          </p:nvPr>
        </p:nvSpPr>
        <p:spPr>
          <a:xfrm>
            <a:off x="1981200" y="1828801"/>
            <a:ext cx="8229600" cy="4525963"/>
          </a:xfrm>
          <a:solidFill>
            <a:schemeClr val="accent1"/>
          </a:solidFill>
        </p:spPr>
        <p:txBody>
          <a:bodyPr/>
          <a:lstStyle/>
          <a:p>
            <a:pPr eaLnBrk="1" hangingPunct="1">
              <a:lnSpc>
                <a:spcPct val="80000"/>
              </a:lnSpc>
              <a:buClr>
                <a:schemeClr val="bg1"/>
              </a:buClr>
              <a:buFont typeface="Wingdings" panose="05000000000000000000" pitchFamily="2" charset="2"/>
              <a:buChar char="§"/>
            </a:pPr>
            <a:r>
              <a:rPr lang="en-US" altLang="en-US" sz="2800"/>
              <a:t>You can specify a starting number for an ordered list.</a:t>
            </a:r>
          </a:p>
          <a:p>
            <a:pPr eaLnBrk="1" hangingPunct="1">
              <a:lnSpc>
                <a:spcPct val="80000"/>
              </a:lnSpc>
              <a:buClr>
                <a:schemeClr val="bg1"/>
              </a:buClr>
              <a:buFont typeface="Wingdings" panose="05000000000000000000" pitchFamily="2" charset="2"/>
              <a:buNone/>
            </a:pPr>
            <a:r>
              <a:rPr lang="en-US" altLang="en-US" sz="2800" b="1">
                <a:solidFill>
                  <a:srgbClr val="FF0000"/>
                </a:solidFill>
              </a:rPr>
              <a:t>&lt;OL TYPE =“i”&gt;</a:t>
            </a:r>
          </a:p>
          <a:p>
            <a:pPr eaLnBrk="1" hangingPunct="1">
              <a:lnSpc>
                <a:spcPct val="80000"/>
              </a:lnSpc>
              <a:buClr>
                <a:schemeClr val="bg1"/>
              </a:buClr>
              <a:buFont typeface="Wingdings" panose="05000000000000000000" pitchFamily="2" charset="2"/>
              <a:buNone/>
            </a:pPr>
            <a:r>
              <a:rPr lang="en-US" altLang="en-US" sz="2800"/>
              <a:t>&lt;LI&gt; List item …&lt;/LI&gt;</a:t>
            </a:r>
          </a:p>
          <a:p>
            <a:pPr eaLnBrk="1" hangingPunct="1">
              <a:lnSpc>
                <a:spcPct val="80000"/>
              </a:lnSpc>
              <a:buClr>
                <a:schemeClr val="bg1"/>
              </a:buClr>
              <a:buFont typeface="Wingdings" panose="05000000000000000000" pitchFamily="2" charset="2"/>
              <a:buNone/>
            </a:pPr>
            <a:r>
              <a:rPr lang="en-US" altLang="en-US" sz="2800"/>
              <a:t>&lt;LI&gt; List item …&lt;/LI&gt;</a:t>
            </a:r>
          </a:p>
          <a:p>
            <a:pPr eaLnBrk="1" hangingPunct="1">
              <a:lnSpc>
                <a:spcPct val="80000"/>
              </a:lnSpc>
              <a:buClr>
                <a:schemeClr val="bg1"/>
              </a:buClr>
              <a:buFont typeface="Wingdings" panose="05000000000000000000" pitchFamily="2" charset="2"/>
              <a:buNone/>
            </a:pPr>
            <a:r>
              <a:rPr lang="en-US" altLang="en-US" sz="2800" b="1">
                <a:solidFill>
                  <a:srgbClr val="FF0000"/>
                </a:solidFill>
              </a:rPr>
              <a:t>&lt;/OL&gt;</a:t>
            </a:r>
          </a:p>
          <a:p>
            <a:pPr eaLnBrk="1" hangingPunct="1">
              <a:lnSpc>
                <a:spcPct val="80000"/>
              </a:lnSpc>
              <a:buClr>
                <a:schemeClr val="bg1"/>
              </a:buClr>
              <a:buFont typeface="Wingdings" panose="05000000000000000000" pitchFamily="2" charset="2"/>
              <a:buNone/>
            </a:pPr>
            <a:r>
              <a:rPr lang="en-US" altLang="en-US" sz="2800"/>
              <a:t>&lt;P&gt; text ….&lt;/P&gt;</a:t>
            </a:r>
          </a:p>
          <a:p>
            <a:pPr eaLnBrk="1" hangingPunct="1">
              <a:lnSpc>
                <a:spcPct val="80000"/>
              </a:lnSpc>
              <a:buClr>
                <a:schemeClr val="bg1"/>
              </a:buClr>
              <a:buFont typeface="Wingdings" panose="05000000000000000000" pitchFamily="2" charset="2"/>
              <a:buNone/>
            </a:pPr>
            <a:r>
              <a:rPr lang="en-US" altLang="en-US" sz="2800" b="1">
                <a:solidFill>
                  <a:srgbClr val="FF0000"/>
                </a:solidFill>
              </a:rPr>
              <a:t>&lt;OL TYPE=“i” START=“3”&gt;</a:t>
            </a:r>
          </a:p>
          <a:p>
            <a:pPr eaLnBrk="1" hangingPunct="1">
              <a:lnSpc>
                <a:spcPct val="80000"/>
              </a:lnSpc>
              <a:buClr>
                <a:schemeClr val="bg1"/>
              </a:buClr>
              <a:buFont typeface="Wingdings" panose="05000000000000000000" pitchFamily="2" charset="2"/>
              <a:buNone/>
            </a:pPr>
            <a:r>
              <a:rPr lang="en-US" altLang="en-US" sz="2800" b="1">
                <a:solidFill>
                  <a:srgbClr val="FF0000"/>
                </a:solidFill>
              </a:rPr>
              <a:t>&lt;LI&gt; List item …&lt;/LI&gt;</a:t>
            </a:r>
          </a:p>
          <a:p>
            <a:pPr eaLnBrk="1" hangingPunct="1">
              <a:lnSpc>
                <a:spcPct val="80000"/>
              </a:lnSpc>
              <a:buClr>
                <a:schemeClr val="bg1"/>
              </a:buClr>
              <a:buFont typeface="Wingdings" panose="05000000000000000000" pitchFamily="2" charset="2"/>
              <a:buNone/>
            </a:pPr>
            <a:r>
              <a:rPr lang="en-US" altLang="en-US" sz="2800" b="1">
                <a:solidFill>
                  <a:srgbClr val="FF0000"/>
                </a:solidFill>
              </a:rPr>
              <a:t>&lt;/OL&gt;</a:t>
            </a:r>
          </a:p>
        </p:txBody>
      </p:sp>
      <p:pic>
        <p:nvPicPr>
          <p:cNvPr id="6" name="Google Shape;97;p2">
            <a:extLst>
              <a:ext uri="{FF2B5EF4-FFF2-40B4-BE49-F238E27FC236}">
                <a16:creationId xmlns:a16="http://schemas.microsoft.com/office/drawing/2014/main" id="{B9DE25CF-BA47-460F-BC19-44AC293767D0}"/>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623433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5418B9-8E74-418F-A87C-E7828A23FB47}" type="slidenum">
              <a:rPr lang="ar-SA" altLang="en-US" sz="1800" kern="0"/>
              <a:pPr/>
              <a:t>43</a:t>
            </a:fld>
            <a:endParaRPr lang="en-US" altLang="en-US" sz="1800" kern="0"/>
          </a:p>
        </p:txBody>
      </p:sp>
      <p:sp>
        <p:nvSpPr>
          <p:cNvPr id="59395" name="Rectangle 2"/>
          <p:cNvSpPr>
            <a:spLocks noGrp="1" noChangeArrowheads="1"/>
          </p:cNvSpPr>
          <p:nvPr>
            <p:ph type="title"/>
          </p:nvPr>
        </p:nvSpPr>
        <p:spPr>
          <a:xfrm>
            <a:off x="2729346" y="122238"/>
            <a:ext cx="8229600" cy="875289"/>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List Elements</a:t>
            </a:r>
          </a:p>
        </p:txBody>
      </p:sp>
      <p:sp>
        <p:nvSpPr>
          <p:cNvPr id="59396" name="Rectangle 3"/>
          <p:cNvSpPr>
            <a:spLocks noGrp="1" noChangeArrowheads="1"/>
          </p:cNvSpPr>
          <p:nvPr>
            <p:ph type="body" idx="1"/>
          </p:nvPr>
        </p:nvSpPr>
        <p:spPr>
          <a:solidFill>
            <a:schemeClr val="accent1"/>
          </a:solidFill>
        </p:spPr>
        <p:txBody>
          <a:bodyPr/>
          <a:lstStyle/>
          <a:p>
            <a:pPr marL="812800" indent="-812800" eaLnBrk="1" hangingPunct="1">
              <a:buClr>
                <a:schemeClr val="bg1"/>
              </a:buClr>
              <a:buFont typeface="Monotype Sorts" charset="2"/>
              <a:buAutoNum type="romanLcPeriod"/>
            </a:pPr>
            <a:r>
              <a:rPr lang="en-US" altLang="en-US"/>
              <a:t>List item …</a:t>
            </a:r>
          </a:p>
          <a:p>
            <a:pPr marL="812800" indent="-812800" eaLnBrk="1" hangingPunct="1">
              <a:buClr>
                <a:schemeClr val="bg1"/>
              </a:buClr>
              <a:buFont typeface="Monotype Sorts" charset="2"/>
              <a:buAutoNum type="romanLcPeriod"/>
            </a:pPr>
            <a:r>
              <a:rPr lang="en-US" altLang="en-US"/>
              <a:t>List item …</a:t>
            </a:r>
          </a:p>
          <a:p>
            <a:pPr marL="812800" indent="-812800" eaLnBrk="1" hangingPunct="1">
              <a:buClr>
                <a:schemeClr val="bg1"/>
              </a:buClr>
              <a:buNone/>
            </a:pPr>
            <a:endParaRPr lang="en-US" altLang="en-US"/>
          </a:p>
          <a:p>
            <a:pPr marL="812800" indent="-812800" eaLnBrk="1" hangingPunct="1">
              <a:buNone/>
            </a:pPr>
            <a:r>
              <a:rPr lang="en-US" altLang="en-US"/>
              <a:t>   Text ….</a:t>
            </a:r>
          </a:p>
          <a:p>
            <a:pPr marL="812800" indent="-812800" eaLnBrk="1" hangingPunct="1">
              <a:buNone/>
            </a:pPr>
            <a:endParaRPr lang="en-US" altLang="en-US"/>
          </a:p>
          <a:p>
            <a:pPr marL="812800" indent="-812800" eaLnBrk="1" hangingPunct="1">
              <a:buClr>
                <a:schemeClr val="bg1"/>
              </a:buClr>
              <a:buFont typeface="Monotype Sorts" charset="2"/>
              <a:buAutoNum type="romanLcPeriod" startAt="3"/>
            </a:pPr>
            <a:r>
              <a:rPr lang="en-US" altLang="en-US"/>
              <a:t>List item …</a:t>
            </a:r>
          </a:p>
        </p:txBody>
      </p:sp>
      <p:pic>
        <p:nvPicPr>
          <p:cNvPr id="6" name="Google Shape;97;p2">
            <a:extLst>
              <a:ext uri="{FF2B5EF4-FFF2-40B4-BE49-F238E27FC236}">
                <a16:creationId xmlns:a16="http://schemas.microsoft.com/office/drawing/2014/main" id="{65EED1B7-DE11-4F7F-A197-58B48B4C3053}"/>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533004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96468E0-9600-44C2-B964-21E4C32680D9}" type="slidenum">
              <a:rPr lang="ar-SA" altLang="en-US" sz="1800" kern="0"/>
              <a:pPr/>
              <a:t>44</a:t>
            </a:fld>
            <a:endParaRPr lang="en-US" altLang="en-US" sz="1800" kern="0"/>
          </a:p>
        </p:txBody>
      </p:sp>
      <p:sp>
        <p:nvSpPr>
          <p:cNvPr id="60419" name="Rectangle 2"/>
          <p:cNvSpPr>
            <a:spLocks noGrp="1" noChangeArrowheads="1"/>
          </p:cNvSpPr>
          <p:nvPr>
            <p:ph type="title"/>
          </p:nvPr>
        </p:nvSpPr>
        <p:spPr>
          <a:xfrm>
            <a:off x="2589521" y="136525"/>
            <a:ext cx="8229600" cy="660544"/>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List Elements</a:t>
            </a:r>
          </a:p>
        </p:txBody>
      </p:sp>
      <p:sp>
        <p:nvSpPr>
          <p:cNvPr id="60420" name="Rectangle 3"/>
          <p:cNvSpPr>
            <a:spLocks noGrp="1" noChangeArrowheads="1"/>
          </p:cNvSpPr>
          <p:nvPr>
            <p:ph type="body" idx="1"/>
          </p:nvPr>
        </p:nvSpPr>
        <p:spPr>
          <a:xfrm>
            <a:off x="998806" y="1463675"/>
            <a:ext cx="10583594" cy="5257800"/>
          </a:xfrm>
          <a:solidFill>
            <a:schemeClr val="accent1"/>
          </a:solidFill>
          <a:extLst>
            <a:ext uri="{91240B29-F687-4F45-9708-019B960494DF}">
              <a14:hiddenLine xmlns:a14="http://schemas.microsoft.com/office/drawing/2010/main" w="9525">
                <a:solidFill>
                  <a:srgbClr val="0000CC"/>
                </a:solidFill>
                <a:miter lim="800000"/>
                <a:headEnd/>
                <a:tailEnd/>
              </a14:hiddenLine>
            </a:ext>
          </a:extLst>
        </p:spPr>
        <p:txBody>
          <a:bodyPr/>
          <a:lstStyle/>
          <a:p>
            <a:pPr eaLnBrk="1" hangingPunct="1">
              <a:lnSpc>
                <a:spcPct val="80000"/>
              </a:lnSpc>
              <a:buClr>
                <a:schemeClr val="bg1"/>
              </a:buClr>
              <a:buFont typeface="Wingdings" panose="05000000000000000000" pitchFamily="2" charset="2"/>
              <a:buChar char="§"/>
            </a:pPr>
            <a:r>
              <a:rPr lang="en-US" altLang="en-US" sz="2400" b="1" dirty="0">
                <a:solidFill>
                  <a:srgbClr val="FF0000"/>
                </a:solidFill>
              </a:rPr>
              <a:t>DL: Definition List</a:t>
            </a:r>
            <a:r>
              <a:rPr lang="en-US" altLang="en-US" sz="2400" dirty="0"/>
              <a:t>. This kind of list is different from the others. Each item in a DL consists of one or more </a:t>
            </a:r>
            <a:r>
              <a:rPr lang="en-US" altLang="en-US" sz="2400" b="1" dirty="0">
                <a:solidFill>
                  <a:srgbClr val="FF0000"/>
                </a:solidFill>
              </a:rPr>
              <a:t>Definition Terms (DT elements),</a:t>
            </a:r>
            <a:r>
              <a:rPr lang="en-US" altLang="en-US" sz="2400" dirty="0"/>
              <a:t> followed by one or more </a:t>
            </a:r>
            <a:r>
              <a:rPr lang="en-US" altLang="en-US" sz="2400" b="1" dirty="0">
                <a:solidFill>
                  <a:srgbClr val="FF0000"/>
                </a:solidFill>
              </a:rPr>
              <a:t>Definition Description (DD elements).</a:t>
            </a:r>
          </a:p>
          <a:p>
            <a:pPr indent="22225" eaLnBrk="1" hangingPunct="1">
              <a:lnSpc>
                <a:spcPct val="80000"/>
              </a:lnSpc>
              <a:buClr>
                <a:schemeClr val="bg1"/>
              </a:buClr>
              <a:buFont typeface="Wingdings" panose="05000000000000000000" pitchFamily="2" charset="2"/>
              <a:buNone/>
            </a:pPr>
            <a:endParaRPr lang="en-US" altLang="en-US" sz="2000" b="1" dirty="0"/>
          </a:p>
          <a:p>
            <a:pPr indent="22225" eaLnBrk="1" hangingPunct="1">
              <a:lnSpc>
                <a:spcPct val="80000"/>
              </a:lnSpc>
              <a:buClr>
                <a:schemeClr val="bg1"/>
              </a:buClr>
              <a:buFont typeface="Wingdings" panose="05000000000000000000" pitchFamily="2" charset="2"/>
              <a:buNone/>
            </a:pPr>
            <a:r>
              <a:rPr lang="en-US" altLang="en-US" sz="2000" b="1" dirty="0"/>
              <a:t>&lt;DL&gt;</a:t>
            </a:r>
          </a:p>
          <a:p>
            <a:pPr indent="22225" eaLnBrk="1" hangingPunct="1">
              <a:lnSpc>
                <a:spcPct val="80000"/>
              </a:lnSpc>
              <a:buClr>
                <a:schemeClr val="bg1"/>
              </a:buClr>
              <a:buFont typeface="Wingdings" panose="05000000000000000000" pitchFamily="2" charset="2"/>
              <a:buNone/>
            </a:pPr>
            <a:r>
              <a:rPr lang="en-US" altLang="en-US" sz="2000" b="1" dirty="0"/>
              <a:t>&lt;DT&gt; HTML &lt;/DT&gt;</a:t>
            </a:r>
          </a:p>
          <a:p>
            <a:pPr indent="22225" eaLnBrk="1" hangingPunct="1">
              <a:lnSpc>
                <a:spcPct val="80000"/>
              </a:lnSpc>
              <a:buClr>
                <a:schemeClr val="bg1"/>
              </a:buClr>
              <a:buFont typeface="Wingdings" panose="05000000000000000000" pitchFamily="2" charset="2"/>
              <a:buNone/>
            </a:pPr>
            <a:r>
              <a:rPr lang="en-US" altLang="en-US" sz="2000" b="1" dirty="0"/>
              <a:t>&lt;DD&gt; Hyper Text Markup Language &lt;/DD&gt;</a:t>
            </a:r>
          </a:p>
          <a:p>
            <a:pPr indent="22225" eaLnBrk="1" hangingPunct="1">
              <a:lnSpc>
                <a:spcPct val="80000"/>
              </a:lnSpc>
              <a:buClr>
                <a:schemeClr val="bg1"/>
              </a:buClr>
              <a:buFont typeface="Wingdings" panose="05000000000000000000" pitchFamily="2" charset="2"/>
              <a:buNone/>
            </a:pPr>
            <a:r>
              <a:rPr lang="en-US" altLang="en-US" sz="2000" b="1" dirty="0"/>
              <a:t>&lt;DT&gt; DOG &lt;/DT&gt;</a:t>
            </a:r>
          </a:p>
          <a:p>
            <a:pPr indent="22225" eaLnBrk="1" hangingPunct="1">
              <a:lnSpc>
                <a:spcPct val="80000"/>
              </a:lnSpc>
              <a:buClr>
                <a:schemeClr val="bg1"/>
              </a:buClr>
              <a:buFont typeface="Wingdings" panose="05000000000000000000" pitchFamily="2" charset="2"/>
              <a:buNone/>
            </a:pPr>
            <a:r>
              <a:rPr lang="en-US" altLang="en-US" sz="2000" b="1" dirty="0"/>
              <a:t>&lt;DD&gt; A human’s best friend!&lt;/DD&gt;</a:t>
            </a:r>
          </a:p>
          <a:p>
            <a:pPr indent="22225" eaLnBrk="1" hangingPunct="1">
              <a:lnSpc>
                <a:spcPct val="80000"/>
              </a:lnSpc>
              <a:buClr>
                <a:schemeClr val="bg1"/>
              </a:buClr>
              <a:buFont typeface="Wingdings" panose="05000000000000000000" pitchFamily="2" charset="2"/>
              <a:buNone/>
            </a:pPr>
            <a:r>
              <a:rPr lang="en-US" altLang="en-US" sz="2000" b="1" dirty="0"/>
              <a:t>&lt;/DL&gt;</a:t>
            </a:r>
          </a:p>
          <a:p>
            <a:pPr eaLnBrk="1" hangingPunct="1">
              <a:lnSpc>
                <a:spcPct val="80000"/>
              </a:lnSpc>
              <a:buClr>
                <a:schemeClr val="bg1"/>
              </a:buClr>
              <a:buFont typeface="Wingdings" panose="05000000000000000000" pitchFamily="2" charset="2"/>
              <a:buNone/>
            </a:pPr>
            <a:endParaRPr lang="en-US" altLang="en-US" sz="2000" dirty="0"/>
          </a:p>
          <a:p>
            <a:pPr eaLnBrk="1" hangingPunct="1">
              <a:lnSpc>
                <a:spcPct val="80000"/>
              </a:lnSpc>
              <a:buClr>
                <a:schemeClr val="bg1"/>
              </a:buClr>
              <a:buFont typeface="Wingdings" panose="05000000000000000000" pitchFamily="2" charset="2"/>
              <a:buNone/>
            </a:pPr>
            <a:r>
              <a:rPr lang="en-US" altLang="en-US" sz="2000" b="1" dirty="0">
                <a:solidFill>
                  <a:srgbClr val="FF0000"/>
                </a:solidFill>
              </a:rPr>
              <a:t>HTML</a:t>
            </a:r>
          </a:p>
          <a:p>
            <a:pPr eaLnBrk="1" hangingPunct="1">
              <a:lnSpc>
                <a:spcPct val="80000"/>
              </a:lnSpc>
              <a:buClr>
                <a:schemeClr val="bg1"/>
              </a:buClr>
              <a:buFont typeface="Wingdings" panose="05000000000000000000" pitchFamily="2" charset="2"/>
              <a:buNone/>
            </a:pPr>
            <a:r>
              <a:rPr lang="en-US" altLang="en-US" sz="2000" b="1" dirty="0">
                <a:solidFill>
                  <a:srgbClr val="FF0000"/>
                </a:solidFill>
              </a:rPr>
              <a:t>		 Hyper Text Markup Language </a:t>
            </a:r>
          </a:p>
          <a:p>
            <a:pPr eaLnBrk="1" hangingPunct="1">
              <a:lnSpc>
                <a:spcPct val="80000"/>
              </a:lnSpc>
              <a:buClr>
                <a:schemeClr val="bg1"/>
              </a:buClr>
              <a:buFont typeface="Wingdings" panose="05000000000000000000" pitchFamily="2" charset="2"/>
              <a:buNone/>
            </a:pPr>
            <a:r>
              <a:rPr lang="en-US" altLang="en-US" sz="2000" b="1" dirty="0">
                <a:solidFill>
                  <a:srgbClr val="FF0000"/>
                </a:solidFill>
              </a:rPr>
              <a:t>DOG</a:t>
            </a:r>
          </a:p>
          <a:p>
            <a:pPr eaLnBrk="1" hangingPunct="1">
              <a:lnSpc>
                <a:spcPct val="80000"/>
              </a:lnSpc>
              <a:buClr>
                <a:schemeClr val="bg1"/>
              </a:buClr>
              <a:buFont typeface="Wingdings" panose="05000000000000000000" pitchFamily="2" charset="2"/>
              <a:buNone/>
            </a:pPr>
            <a:r>
              <a:rPr lang="en-US" altLang="en-US" sz="2000" b="1" dirty="0">
                <a:solidFill>
                  <a:srgbClr val="FF0000"/>
                </a:solidFill>
              </a:rPr>
              <a:t>		A human’s best friend!</a:t>
            </a:r>
          </a:p>
        </p:txBody>
      </p:sp>
      <p:pic>
        <p:nvPicPr>
          <p:cNvPr id="6" name="Google Shape;97;p2">
            <a:extLst>
              <a:ext uri="{FF2B5EF4-FFF2-40B4-BE49-F238E27FC236}">
                <a16:creationId xmlns:a16="http://schemas.microsoft.com/office/drawing/2014/main" id="{DA56A560-EA2A-47EB-A17B-B531F7522319}"/>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477185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2C1080-B015-41C0-9D3E-C930482D234E}" type="slidenum">
              <a:rPr lang="ar-SA" altLang="en-US" sz="1800" kern="0"/>
              <a:pPr/>
              <a:t>45</a:t>
            </a:fld>
            <a:endParaRPr lang="en-US" altLang="en-US" sz="1800" kern="0"/>
          </a:p>
        </p:txBody>
      </p:sp>
      <p:sp>
        <p:nvSpPr>
          <p:cNvPr id="61443" name="Rectangle 2"/>
          <p:cNvSpPr>
            <a:spLocks noGrp="1" noChangeArrowheads="1"/>
          </p:cNvSpPr>
          <p:nvPr>
            <p:ph type="title"/>
          </p:nvPr>
        </p:nvSpPr>
        <p:spPr>
          <a:xfrm>
            <a:off x="2881745" y="381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Nesting Lists</a:t>
            </a:r>
          </a:p>
        </p:txBody>
      </p:sp>
      <p:sp>
        <p:nvSpPr>
          <p:cNvPr id="61444" name="Rectangle 3"/>
          <p:cNvSpPr>
            <a:spLocks noGrp="1" noChangeArrowheads="1"/>
          </p:cNvSpPr>
          <p:nvPr>
            <p:ph type="body" idx="1"/>
          </p:nvPr>
        </p:nvSpPr>
        <p:spPr>
          <a:xfrm>
            <a:off x="1122218" y="1260764"/>
            <a:ext cx="9989127" cy="5460711"/>
          </a:xfrm>
          <a:solidFill>
            <a:schemeClr val="accent1"/>
          </a:solidFill>
        </p:spPr>
        <p:txBody>
          <a:bodyPr/>
          <a:lstStyle/>
          <a:p>
            <a:pPr eaLnBrk="1" hangingPunct="1">
              <a:lnSpc>
                <a:spcPct val="80000"/>
              </a:lnSpc>
              <a:buClr>
                <a:schemeClr val="bg1"/>
              </a:buClr>
              <a:buFont typeface="Wingdings" panose="05000000000000000000" pitchFamily="2" charset="2"/>
              <a:buChar char="§"/>
            </a:pPr>
            <a:r>
              <a:rPr lang="en-US" altLang="en-US" sz="2400" dirty="0"/>
              <a:t>You can nest lists by inserting a UL, OL, etc., inside a list item (LI).</a:t>
            </a:r>
          </a:p>
          <a:p>
            <a:pPr eaLnBrk="1" hangingPunct="1">
              <a:lnSpc>
                <a:spcPct val="80000"/>
              </a:lnSpc>
              <a:buClr>
                <a:schemeClr val="bg1"/>
              </a:buClr>
              <a:buFont typeface="Wingdings" panose="05000000000000000000" pitchFamily="2" charset="2"/>
              <a:buNone/>
            </a:pPr>
            <a:r>
              <a:rPr lang="en-US" altLang="en-US" sz="2400" b="1" dirty="0" err="1">
                <a:solidFill>
                  <a:srgbClr val="FF0000"/>
                </a:solidFill>
              </a:rPr>
              <a:t>EXample</a:t>
            </a:r>
            <a:endParaRPr lang="en-US" altLang="en-US" sz="2400" b="1" dirty="0">
              <a:solidFill>
                <a:srgbClr val="FF0000"/>
              </a:solidFill>
            </a:endParaRPr>
          </a:p>
          <a:p>
            <a:pPr eaLnBrk="1" hangingPunct="1">
              <a:lnSpc>
                <a:spcPct val="80000"/>
              </a:lnSpc>
              <a:buClr>
                <a:schemeClr val="bg1"/>
              </a:buClr>
              <a:buFont typeface="Wingdings" panose="05000000000000000000" pitchFamily="2" charset="2"/>
              <a:buNone/>
            </a:pPr>
            <a:r>
              <a:rPr lang="en-US" altLang="en-US" sz="2400" dirty="0"/>
              <a:t>&lt;UL TYPE = “square”&gt;</a:t>
            </a:r>
          </a:p>
          <a:p>
            <a:pPr eaLnBrk="1" hangingPunct="1">
              <a:lnSpc>
                <a:spcPct val="80000"/>
              </a:lnSpc>
              <a:buClr>
                <a:schemeClr val="bg1"/>
              </a:buClr>
              <a:buFont typeface="Wingdings" panose="05000000000000000000" pitchFamily="2" charset="2"/>
              <a:buNone/>
            </a:pPr>
            <a:r>
              <a:rPr lang="en-US" altLang="en-US" sz="2400" dirty="0"/>
              <a:t>&lt;LI&gt; List item …&lt;/LI&gt;</a:t>
            </a:r>
          </a:p>
          <a:p>
            <a:pPr eaLnBrk="1" hangingPunct="1">
              <a:lnSpc>
                <a:spcPct val="80000"/>
              </a:lnSpc>
              <a:buClr>
                <a:schemeClr val="bg1"/>
              </a:buClr>
              <a:buFont typeface="Wingdings" panose="05000000000000000000" pitchFamily="2" charset="2"/>
              <a:buNone/>
            </a:pPr>
            <a:r>
              <a:rPr lang="en-US" altLang="en-US" sz="2400" dirty="0"/>
              <a:t>&lt;LI&gt; List item …</a:t>
            </a:r>
          </a:p>
          <a:p>
            <a:pPr eaLnBrk="1" hangingPunct="1">
              <a:lnSpc>
                <a:spcPct val="80000"/>
              </a:lnSpc>
              <a:buClr>
                <a:schemeClr val="bg1"/>
              </a:buClr>
              <a:buFont typeface="Wingdings" panose="05000000000000000000" pitchFamily="2" charset="2"/>
              <a:buNone/>
            </a:pPr>
            <a:r>
              <a:rPr lang="en-US" altLang="en-US" sz="2400" b="1" dirty="0">
                <a:solidFill>
                  <a:srgbClr val="FF0000"/>
                </a:solidFill>
              </a:rPr>
              <a:t>&lt;OL TYPE=“</a:t>
            </a:r>
            <a:r>
              <a:rPr lang="en-US" altLang="en-US" sz="2400" b="1" dirty="0" err="1">
                <a:solidFill>
                  <a:srgbClr val="FF0000"/>
                </a:solidFill>
              </a:rPr>
              <a:t>i</a:t>
            </a:r>
            <a:r>
              <a:rPr lang="en-US" altLang="en-US" sz="2400" b="1" dirty="0">
                <a:solidFill>
                  <a:srgbClr val="FF0000"/>
                </a:solidFill>
              </a:rPr>
              <a:t>” START=“3”&gt;</a:t>
            </a:r>
          </a:p>
          <a:p>
            <a:pPr eaLnBrk="1" hangingPunct="1">
              <a:lnSpc>
                <a:spcPct val="80000"/>
              </a:lnSpc>
              <a:buClr>
                <a:schemeClr val="bg1"/>
              </a:buClr>
              <a:buFont typeface="Wingdings" panose="05000000000000000000" pitchFamily="2" charset="2"/>
              <a:buNone/>
            </a:pPr>
            <a:r>
              <a:rPr lang="en-US" altLang="en-US" sz="2400" b="1" dirty="0">
                <a:solidFill>
                  <a:srgbClr val="FF0000"/>
                </a:solidFill>
              </a:rPr>
              <a:t>&lt;LI&gt; List item1 …&lt;/LI&gt;</a:t>
            </a:r>
          </a:p>
          <a:p>
            <a:pPr eaLnBrk="1" hangingPunct="1">
              <a:lnSpc>
                <a:spcPct val="80000"/>
              </a:lnSpc>
              <a:buClr>
                <a:schemeClr val="bg1"/>
              </a:buClr>
              <a:buFont typeface="Wingdings" panose="05000000000000000000" pitchFamily="2" charset="2"/>
              <a:buNone/>
            </a:pPr>
            <a:r>
              <a:rPr lang="en-US" altLang="en-US" sz="2400" b="1" dirty="0">
                <a:solidFill>
                  <a:srgbClr val="FF0000"/>
                </a:solidFill>
              </a:rPr>
              <a:t>&lt;LI&gt; List item2 …&lt;/LI&gt;</a:t>
            </a:r>
          </a:p>
          <a:p>
            <a:pPr eaLnBrk="1" hangingPunct="1">
              <a:lnSpc>
                <a:spcPct val="80000"/>
              </a:lnSpc>
              <a:buClr>
                <a:schemeClr val="bg1"/>
              </a:buClr>
              <a:buFont typeface="Wingdings" panose="05000000000000000000" pitchFamily="2" charset="2"/>
              <a:buNone/>
            </a:pPr>
            <a:r>
              <a:rPr lang="en-US" altLang="en-US" sz="2400" b="1" dirty="0">
                <a:solidFill>
                  <a:srgbClr val="FF0000"/>
                </a:solidFill>
              </a:rPr>
              <a:t>&lt;LI&gt; List item3 …&lt;/LI&gt;</a:t>
            </a:r>
          </a:p>
          <a:p>
            <a:pPr eaLnBrk="1" hangingPunct="1">
              <a:lnSpc>
                <a:spcPct val="80000"/>
              </a:lnSpc>
              <a:buClr>
                <a:schemeClr val="bg1"/>
              </a:buClr>
              <a:buFont typeface="Wingdings" panose="05000000000000000000" pitchFamily="2" charset="2"/>
              <a:buNone/>
            </a:pPr>
            <a:r>
              <a:rPr lang="en-US" altLang="en-US" sz="2400" b="1" dirty="0">
                <a:solidFill>
                  <a:srgbClr val="FF0000"/>
                </a:solidFill>
              </a:rPr>
              <a:t>&lt;LI&gt; List item4…&lt;/LI&gt;</a:t>
            </a:r>
          </a:p>
          <a:p>
            <a:pPr eaLnBrk="1" hangingPunct="1">
              <a:lnSpc>
                <a:spcPct val="80000"/>
              </a:lnSpc>
              <a:buClr>
                <a:schemeClr val="bg1"/>
              </a:buClr>
              <a:buFont typeface="Wingdings" panose="05000000000000000000" pitchFamily="2" charset="2"/>
              <a:buNone/>
            </a:pPr>
            <a:r>
              <a:rPr lang="en-US" altLang="en-US" sz="2400" b="1" dirty="0">
                <a:solidFill>
                  <a:srgbClr val="FF0000"/>
                </a:solidFill>
              </a:rPr>
              <a:t>&lt;LI&gt; List item5…&lt;/LI&gt;</a:t>
            </a:r>
          </a:p>
          <a:p>
            <a:pPr eaLnBrk="1" hangingPunct="1">
              <a:lnSpc>
                <a:spcPct val="80000"/>
              </a:lnSpc>
              <a:buClr>
                <a:schemeClr val="bg1"/>
              </a:buClr>
              <a:buFont typeface="Wingdings" panose="05000000000000000000" pitchFamily="2" charset="2"/>
              <a:buNone/>
            </a:pPr>
            <a:r>
              <a:rPr lang="en-US" altLang="en-US" sz="2400" b="1" dirty="0">
                <a:solidFill>
                  <a:srgbClr val="FF0000"/>
                </a:solidFill>
              </a:rPr>
              <a:t>&lt;/OL&gt;</a:t>
            </a:r>
          </a:p>
          <a:p>
            <a:pPr eaLnBrk="1" hangingPunct="1">
              <a:lnSpc>
                <a:spcPct val="80000"/>
              </a:lnSpc>
              <a:buClr>
                <a:schemeClr val="bg1"/>
              </a:buClr>
              <a:buFont typeface="Wingdings" panose="05000000000000000000" pitchFamily="2" charset="2"/>
              <a:buNone/>
            </a:pPr>
            <a:r>
              <a:rPr lang="en-US" altLang="en-US" sz="2400" dirty="0"/>
              <a:t>&lt;/LI&gt;</a:t>
            </a:r>
          </a:p>
          <a:p>
            <a:pPr eaLnBrk="1" hangingPunct="1">
              <a:lnSpc>
                <a:spcPct val="80000"/>
              </a:lnSpc>
              <a:buClr>
                <a:schemeClr val="bg1"/>
              </a:buClr>
              <a:buFont typeface="Wingdings" panose="05000000000000000000" pitchFamily="2" charset="2"/>
              <a:buNone/>
            </a:pPr>
            <a:r>
              <a:rPr lang="en-US" altLang="en-US" sz="2400" dirty="0"/>
              <a:t>&lt;LI&gt; List item …&lt;/LI&gt;</a:t>
            </a:r>
          </a:p>
          <a:p>
            <a:pPr eaLnBrk="1" hangingPunct="1">
              <a:lnSpc>
                <a:spcPct val="80000"/>
              </a:lnSpc>
              <a:buClr>
                <a:schemeClr val="bg1"/>
              </a:buClr>
              <a:buFont typeface="Wingdings" panose="05000000000000000000" pitchFamily="2" charset="2"/>
              <a:buNone/>
            </a:pPr>
            <a:r>
              <a:rPr lang="en-US" altLang="en-US" sz="2400" dirty="0"/>
              <a:t>&lt;/UL&gt;</a:t>
            </a:r>
          </a:p>
        </p:txBody>
      </p:sp>
      <p:pic>
        <p:nvPicPr>
          <p:cNvPr id="614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889" y="1828800"/>
            <a:ext cx="291623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oogle Shape;97;p2">
            <a:extLst>
              <a:ext uri="{FF2B5EF4-FFF2-40B4-BE49-F238E27FC236}">
                <a16:creationId xmlns:a16="http://schemas.microsoft.com/office/drawing/2014/main" id="{B150A93A-63DA-4A72-B89B-56CF9D3053CB}"/>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071830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E55219-7AD2-402A-B9DD-7F423F50CC31}" type="slidenum">
              <a:rPr lang="ar-SA" altLang="en-US" sz="1800" kern="0"/>
              <a:pPr/>
              <a:t>46</a:t>
            </a:fld>
            <a:endParaRPr lang="en-US" altLang="en-US" sz="1800" kern="0"/>
          </a:p>
        </p:txBody>
      </p:sp>
      <p:sp>
        <p:nvSpPr>
          <p:cNvPr id="62467" name="Rectangle 4"/>
          <p:cNvSpPr>
            <a:spLocks noChangeArrowheads="1"/>
          </p:cNvSpPr>
          <p:nvPr/>
        </p:nvSpPr>
        <p:spPr bwMode="auto">
          <a:xfrm>
            <a:off x="1011382" y="1413073"/>
            <a:ext cx="10210800" cy="523220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kern="0" dirty="0"/>
          </a:p>
          <a:p>
            <a:r>
              <a:rPr lang="en-US" altLang="en-US" sz="2200" kern="0" dirty="0">
                <a:latin typeface="Times New Roman" panose="02020603050405020304" pitchFamily="18" charset="0"/>
                <a:cs typeface="Times New Roman" panose="02020603050405020304" pitchFamily="18" charset="0"/>
              </a:rPr>
              <a:t>&lt;H1 ALIGN="CENTER"&gt;SAFETY TIPS FOR CANOEISTS&lt;/H1&gt;</a:t>
            </a:r>
            <a:br>
              <a:rPr lang="en-US" altLang="en-US" sz="2200" kern="0" dirty="0">
                <a:latin typeface="Times New Roman" panose="02020603050405020304" pitchFamily="18" charset="0"/>
                <a:cs typeface="Times New Roman" panose="02020603050405020304" pitchFamily="18" charset="0"/>
              </a:rPr>
            </a:br>
            <a:r>
              <a:rPr lang="en-US" altLang="en-US" sz="2200" kern="0" dirty="0">
                <a:latin typeface="Times New Roman" panose="02020603050405020304" pitchFamily="18" charset="0"/>
                <a:cs typeface="Times New Roman" panose="02020603050405020304" pitchFamily="18" charset="0"/>
              </a:rPr>
              <a:t>&lt;OL </a:t>
            </a:r>
            <a:r>
              <a:rPr lang="en-US" altLang="en-US" sz="2200" b="1" kern="0" dirty="0">
                <a:solidFill>
                  <a:srgbClr val="FF0000"/>
                </a:solidFill>
                <a:latin typeface="Times New Roman" panose="02020603050405020304" pitchFamily="18" charset="0"/>
                <a:cs typeface="Times New Roman" panose="02020603050405020304" pitchFamily="18" charset="0"/>
              </a:rPr>
              <a:t>TYPE=“a” START=“2”&gt;</a:t>
            </a:r>
            <a:br>
              <a:rPr lang="en-US" altLang="en-US" sz="2200" kern="0" dirty="0">
                <a:latin typeface="Times New Roman" panose="02020603050405020304" pitchFamily="18" charset="0"/>
                <a:cs typeface="Times New Roman" panose="02020603050405020304" pitchFamily="18" charset="0"/>
              </a:rPr>
            </a:br>
            <a:r>
              <a:rPr lang="en-US" altLang="en-US" sz="2200" kern="0" dirty="0">
                <a:latin typeface="Times New Roman" panose="02020603050405020304" pitchFamily="18" charset="0"/>
                <a:cs typeface="Times New Roman" panose="02020603050405020304" pitchFamily="18" charset="0"/>
              </a:rPr>
              <a:t>&lt;LI&gt;Be able to swim &lt;/LI&gt; </a:t>
            </a:r>
            <a:br>
              <a:rPr lang="en-US" altLang="en-US" sz="2200" kern="0" dirty="0">
                <a:latin typeface="Times New Roman" panose="02020603050405020304" pitchFamily="18" charset="0"/>
                <a:cs typeface="Times New Roman" panose="02020603050405020304" pitchFamily="18" charset="0"/>
              </a:rPr>
            </a:br>
            <a:r>
              <a:rPr lang="en-US" altLang="en-US" sz="2200" kern="0" dirty="0">
                <a:latin typeface="Times New Roman" panose="02020603050405020304" pitchFamily="18" charset="0"/>
                <a:cs typeface="Times New Roman" panose="02020603050405020304" pitchFamily="18" charset="0"/>
              </a:rPr>
              <a:t>&lt;LI&gt;Wear a life jacket at all times &lt;/LI&gt;</a:t>
            </a:r>
            <a:br>
              <a:rPr lang="en-US" altLang="en-US" sz="2200" kern="0" dirty="0">
                <a:latin typeface="Times New Roman" panose="02020603050405020304" pitchFamily="18" charset="0"/>
                <a:cs typeface="Times New Roman" panose="02020603050405020304" pitchFamily="18" charset="0"/>
              </a:rPr>
            </a:br>
            <a:r>
              <a:rPr lang="en-US" altLang="en-US" sz="2200" kern="0" dirty="0">
                <a:latin typeface="Times New Roman" panose="02020603050405020304" pitchFamily="18" charset="0"/>
                <a:cs typeface="Times New Roman" panose="02020603050405020304" pitchFamily="18" charset="0"/>
              </a:rPr>
              <a:t>&lt;LI&gt;Don't stand up or move around. If canoe tips, </a:t>
            </a:r>
          </a:p>
          <a:p>
            <a:pPr marL="0" lvl="1"/>
            <a:r>
              <a:rPr lang="en-US" altLang="en-US" sz="2200" kern="0" dirty="0">
                <a:latin typeface="Times New Roman" panose="02020603050405020304" pitchFamily="18" charset="0"/>
                <a:cs typeface="Times New Roman" panose="02020603050405020304" pitchFamily="18" charset="0"/>
              </a:rPr>
              <a:t>&lt;UL&gt;</a:t>
            </a:r>
            <a:br>
              <a:rPr lang="en-US" altLang="en-US" sz="2200" kern="0" dirty="0">
                <a:latin typeface="Times New Roman" panose="02020603050405020304" pitchFamily="18" charset="0"/>
                <a:cs typeface="Times New Roman" panose="02020603050405020304" pitchFamily="18" charset="0"/>
              </a:rPr>
            </a:br>
            <a:r>
              <a:rPr lang="en-US" altLang="en-US" sz="2200" kern="0" dirty="0">
                <a:latin typeface="Times New Roman" panose="02020603050405020304" pitchFamily="18" charset="0"/>
                <a:cs typeface="Times New Roman" panose="02020603050405020304" pitchFamily="18" charset="0"/>
              </a:rPr>
              <a:t>&lt;LI&gt;Hang on to the canoe &lt;/LI&gt; </a:t>
            </a:r>
            <a:br>
              <a:rPr lang="en-US" altLang="en-US" sz="2200" kern="0" dirty="0">
                <a:latin typeface="Times New Roman" panose="02020603050405020304" pitchFamily="18" charset="0"/>
                <a:cs typeface="Times New Roman" panose="02020603050405020304" pitchFamily="18" charset="0"/>
              </a:rPr>
            </a:br>
            <a:r>
              <a:rPr lang="en-US" altLang="en-US" sz="2200" kern="0" dirty="0">
                <a:latin typeface="Times New Roman" panose="02020603050405020304" pitchFamily="18" charset="0"/>
                <a:cs typeface="Times New Roman" panose="02020603050405020304" pitchFamily="18" charset="0"/>
              </a:rPr>
              <a:t>&lt;LI&gt;Use the canoe for support and &lt;/LI&gt; </a:t>
            </a:r>
            <a:br>
              <a:rPr lang="en-US" altLang="en-US" sz="2200" kern="0" dirty="0">
                <a:latin typeface="Times New Roman" panose="02020603050405020304" pitchFamily="18" charset="0"/>
                <a:cs typeface="Times New Roman" panose="02020603050405020304" pitchFamily="18" charset="0"/>
              </a:rPr>
            </a:br>
            <a:r>
              <a:rPr lang="en-US" altLang="en-US" sz="2200" kern="0" dirty="0">
                <a:latin typeface="Times New Roman" panose="02020603050405020304" pitchFamily="18" charset="0"/>
                <a:cs typeface="Times New Roman" panose="02020603050405020304" pitchFamily="18" charset="0"/>
              </a:rPr>
              <a:t> &lt;LI&gt;Swim to shore</a:t>
            </a:r>
            <a:br>
              <a:rPr lang="en-US" altLang="en-US" sz="2200" kern="0" dirty="0">
                <a:latin typeface="Times New Roman" panose="02020603050405020304" pitchFamily="18" charset="0"/>
                <a:cs typeface="Times New Roman" panose="02020603050405020304" pitchFamily="18" charset="0"/>
              </a:rPr>
            </a:br>
            <a:r>
              <a:rPr lang="en-US" altLang="en-US" sz="2200" kern="0" dirty="0">
                <a:latin typeface="Times New Roman" panose="02020603050405020304" pitchFamily="18" charset="0"/>
                <a:cs typeface="Times New Roman" panose="02020603050405020304" pitchFamily="18" charset="0"/>
              </a:rPr>
              <a:t>&lt;/UL&gt; &lt;/LI&gt;</a:t>
            </a:r>
          </a:p>
          <a:p>
            <a:r>
              <a:rPr lang="en-US" altLang="en-US" sz="2200" kern="0" dirty="0">
                <a:latin typeface="Times New Roman" panose="02020603050405020304" pitchFamily="18" charset="0"/>
                <a:cs typeface="Times New Roman" panose="02020603050405020304" pitchFamily="18" charset="0"/>
              </a:rPr>
              <a:t>&lt;LI&gt;Don't overexert yourself &lt;/LI&gt; </a:t>
            </a:r>
            <a:br>
              <a:rPr lang="en-US" altLang="en-US" sz="2200" kern="0" dirty="0">
                <a:latin typeface="Times New Roman" panose="02020603050405020304" pitchFamily="18" charset="0"/>
                <a:cs typeface="Times New Roman" panose="02020603050405020304" pitchFamily="18" charset="0"/>
              </a:rPr>
            </a:br>
            <a:r>
              <a:rPr lang="en-US" altLang="en-US" sz="2200" kern="0" dirty="0">
                <a:latin typeface="Times New Roman" panose="02020603050405020304" pitchFamily="18" charset="0"/>
                <a:cs typeface="Times New Roman" panose="02020603050405020304" pitchFamily="18" charset="0"/>
              </a:rPr>
              <a:t>&lt;LI&gt;Use a bow light at night &lt;/LI&gt; </a:t>
            </a:r>
            <a:br>
              <a:rPr lang="en-US" altLang="en-US" sz="2200" kern="0" dirty="0">
                <a:latin typeface="Times New Roman" panose="02020603050405020304" pitchFamily="18" charset="0"/>
                <a:cs typeface="Times New Roman" panose="02020603050405020304" pitchFamily="18" charset="0"/>
              </a:rPr>
            </a:br>
            <a:r>
              <a:rPr lang="en-US" altLang="en-US" sz="2200" kern="0" dirty="0">
                <a:latin typeface="Times New Roman" panose="02020603050405020304" pitchFamily="18" charset="0"/>
                <a:cs typeface="Times New Roman" panose="02020603050405020304" pitchFamily="18" charset="0"/>
              </a:rPr>
              <a:t>&lt;/OL&gt;</a:t>
            </a:r>
            <a:br>
              <a:rPr lang="en-US" altLang="en-US" sz="2400" kern="0" dirty="0">
                <a:latin typeface="Times New Roman" panose="02020603050405020304" pitchFamily="18" charset="0"/>
                <a:cs typeface="Times New Roman" panose="02020603050405020304" pitchFamily="18" charset="0"/>
              </a:rPr>
            </a:br>
            <a:endParaRPr lang="en-US" altLang="en-US" sz="2400" kern="0" dirty="0">
              <a:latin typeface="Times New Roman" panose="02020603050405020304" pitchFamily="18" charset="0"/>
              <a:cs typeface="Times New Roman" panose="02020603050405020304" pitchFamily="18" charset="0"/>
            </a:endParaRPr>
          </a:p>
        </p:txBody>
      </p:sp>
      <p:sp>
        <p:nvSpPr>
          <p:cNvPr id="62468" name="Rectangle 5"/>
          <p:cNvSpPr>
            <a:spLocks noGrp="1" noChangeArrowheads="1"/>
          </p:cNvSpPr>
          <p:nvPr>
            <p:ph type="title"/>
          </p:nvPr>
        </p:nvSpPr>
        <p:spPr>
          <a:xfrm>
            <a:off x="2826327" y="138546"/>
            <a:ext cx="8229600" cy="96981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What will be the output?</a:t>
            </a:r>
          </a:p>
        </p:txBody>
      </p:sp>
      <p:pic>
        <p:nvPicPr>
          <p:cNvPr id="6" name="Google Shape;97;p2">
            <a:extLst>
              <a:ext uri="{FF2B5EF4-FFF2-40B4-BE49-F238E27FC236}">
                <a16:creationId xmlns:a16="http://schemas.microsoft.com/office/drawing/2014/main" id="{1E85D465-2FBF-4B35-8660-D1C857777D83}"/>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576196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C5D5C4-2CC1-4416-94BD-1A136B075402}" type="slidenum">
              <a:rPr lang="ar-SA" altLang="en-US" sz="1800" kern="0"/>
              <a:pPr/>
              <a:t>47</a:t>
            </a:fld>
            <a:endParaRPr lang="en-US" altLang="en-US" sz="1800" kern="0"/>
          </a:p>
        </p:txBody>
      </p:sp>
      <p:pic>
        <p:nvPicPr>
          <p:cNvPr id="634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133" y="1654176"/>
            <a:ext cx="943199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6"/>
          <p:cNvSpPr>
            <a:spLocks noGrp="1" noChangeArrowheads="1"/>
          </p:cNvSpPr>
          <p:nvPr>
            <p:ph type="title"/>
          </p:nvPr>
        </p:nvSpPr>
        <p:spPr>
          <a:xfrm>
            <a:off x="2833255" y="162937"/>
            <a:ext cx="8229600" cy="81741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5400">
                <a:solidFill>
                  <a:srgbClr val="FFFF00"/>
                </a:solidFill>
              </a:rPr>
              <a:t>The output….</a:t>
            </a:r>
          </a:p>
        </p:txBody>
      </p:sp>
      <p:pic>
        <p:nvPicPr>
          <p:cNvPr id="6" name="Google Shape;97;p2">
            <a:extLst>
              <a:ext uri="{FF2B5EF4-FFF2-40B4-BE49-F238E27FC236}">
                <a16:creationId xmlns:a16="http://schemas.microsoft.com/office/drawing/2014/main" id="{A074B416-6125-4D4A-AE0C-54E0DDBC8D14}"/>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079309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E969538-7711-41CF-A348-C6F59EEDD50B}" type="slidenum">
              <a:rPr lang="ar-SA" altLang="en-US" sz="1800" kern="0"/>
              <a:pPr/>
              <a:t>48</a:t>
            </a:fld>
            <a:endParaRPr lang="en-US" altLang="en-US" sz="1800" kern="0"/>
          </a:p>
        </p:txBody>
      </p:sp>
      <p:sp>
        <p:nvSpPr>
          <p:cNvPr id="64515" name="Rectangle 4"/>
          <p:cNvSpPr>
            <a:spLocks noChangeArrowheads="1"/>
          </p:cNvSpPr>
          <p:nvPr/>
        </p:nvSpPr>
        <p:spPr bwMode="auto">
          <a:xfrm>
            <a:off x="1690254" y="920690"/>
            <a:ext cx="8811491" cy="532453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kern="0" dirty="0"/>
              <a:t>&lt;H1 ALIGN="CENTER"&gt;SAFETY TIPS FOR CANOEISTS&lt;/H1&gt;</a:t>
            </a:r>
          </a:p>
          <a:p>
            <a:r>
              <a:rPr lang="en-US" altLang="en-US" sz="2000" kern="0" dirty="0"/>
              <a:t>&lt;OL TYPE="a" START="2"&gt;</a:t>
            </a:r>
          </a:p>
          <a:p>
            <a:r>
              <a:rPr lang="en-US" altLang="en-US" sz="2000" kern="0" dirty="0"/>
              <a:t>&lt;LI&gt;Be able to swim &lt;/LI&gt; </a:t>
            </a:r>
          </a:p>
          <a:p>
            <a:r>
              <a:rPr lang="en-US" altLang="en-US" sz="2000" kern="0" dirty="0"/>
              <a:t>&lt;LI&gt;Wear a life jacket at all times &lt;/LI&gt;</a:t>
            </a:r>
          </a:p>
          <a:p>
            <a:r>
              <a:rPr lang="en-US" altLang="en-US" sz="2000" kern="0" dirty="0"/>
              <a:t>&lt;LI&gt;Don't stand up or move around. If canoe tips, </a:t>
            </a:r>
          </a:p>
          <a:p>
            <a:r>
              <a:rPr lang="en-US" altLang="en-US" sz="2000" kern="0" dirty="0"/>
              <a:t>&lt;UL&gt;</a:t>
            </a:r>
          </a:p>
          <a:p>
            <a:r>
              <a:rPr lang="en-US" altLang="en-US" sz="2000" kern="0" dirty="0"/>
              <a:t>&lt;LI&gt;Hang on to the canoe &lt;/LI&gt; </a:t>
            </a:r>
          </a:p>
          <a:p>
            <a:r>
              <a:rPr lang="en-US" altLang="en-US" sz="2000" kern="0" dirty="0"/>
              <a:t>&lt;LI&gt;Use the canoe for support</a:t>
            </a:r>
          </a:p>
          <a:p>
            <a:r>
              <a:rPr lang="en-US" altLang="en-US" sz="2000" kern="0" dirty="0"/>
              <a:t>&lt;OL type="I" start="4"&gt;</a:t>
            </a:r>
          </a:p>
          <a:p>
            <a:r>
              <a:rPr lang="en-US" altLang="en-US" sz="2000" kern="0" dirty="0"/>
              <a:t>&lt;LI&gt; Be careful &lt;/LI&gt;</a:t>
            </a:r>
          </a:p>
          <a:p>
            <a:r>
              <a:rPr lang="en-US" altLang="en-US" sz="2000" kern="0" dirty="0"/>
              <a:t>&lt;LI&gt; Do not look around&lt;/LI&gt;</a:t>
            </a:r>
          </a:p>
          <a:p>
            <a:r>
              <a:rPr lang="en-US" altLang="en-US" sz="2000" kern="0" dirty="0"/>
              <a:t>&lt;/LI&gt; &lt;/OL&gt;</a:t>
            </a:r>
          </a:p>
          <a:p>
            <a:r>
              <a:rPr lang="en-US" altLang="en-US" sz="2000" kern="0" dirty="0"/>
              <a:t> &lt;LI&gt;Swim to shore</a:t>
            </a:r>
          </a:p>
          <a:p>
            <a:r>
              <a:rPr lang="en-US" altLang="en-US" sz="2000" kern="0" dirty="0"/>
              <a:t>&lt;/UL&gt; &lt;/LI&gt;</a:t>
            </a:r>
          </a:p>
          <a:p>
            <a:r>
              <a:rPr lang="en-US" altLang="en-US" sz="2000" kern="0" dirty="0"/>
              <a:t>&lt;LI&gt;Don't overexert yourself &lt;/LI&gt; </a:t>
            </a:r>
          </a:p>
          <a:p>
            <a:r>
              <a:rPr lang="en-US" altLang="en-US" sz="2000" kern="0" dirty="0"/>
              <a:t>&lt;LI&gt;Use a bow light at night &lt;/LI&gt; </a:t>
            </a:r>
          </a:p>
          <a:p>
            <a:r>
              <a:rPr lang="en-US" altLang="en-US" sz="2000" kern="0" dirty="0"/>
              <a:t>&lt;/OL&gt;</a:t>
            </a:r>
          </a:p>
        </p:txBody>
      </p:sp>
      <p:sp>
        <p:nvSpPr>
          <p:cNvPr id="64516" name="Rectangle 5"/>
          <p:cNvSpPr>
            <a:spLocks noChangeArrowheads="1"/>
          </p:cNvSpPr>
          <p:nvPr/>
        </p:nvSpPr>
        <p:spPr bwMode="auto">
          <a:xfrm>
            <a:off x="8201891" y="2438401"/>
            <a:ext cx="1550424" cy="206210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kern="0" dirty="0">
                <a:solidFill>
                  <a:srgbClr val="FFFF00"/>
                </a:solidFill>
              </a:rPr>
              <a:t>What </a:t>
            </a:r>
          </a:p>
          <a:p>
            <a:r>
              <a:rPr lang="en-US" altLang="en-US" sz="3200" kern="0" dirty="0">
                <a:solidFill>
                  <a:srgbClr val="FFFF00"/>
                </a:solidFill>
              </a:rPr>
              <a:t>will </a:t>
            </a:r>
          </a:p>
          <a:p>
            <a:r>
              <a:rPr lang="en-US" altLang="en-US" sz="3200" kern="0" dirty="0">
                <a:solidFill>
                  <a:srgbClr val="FFFF00"/>
                </a:solidFill>
              </a:rPr>
              <a:t>be the</a:t>
            </a:r>
          </a:p>
          <a:p>
            <a:r>
              <a:rPr lang="en-US" altLang="en-US" sz="3200" kern="0" dirty="0">
                <a:solidFill>
                  <a:srgbClr val="FFFF00"/>
                </a:solidFill>
              </a:rPr>
              <a:t>output?</a:t>
            </a:r>
          </a:p>
        </p:txBody>
      </p:sp>
      <p:pic>
        <p:nvPicPr>
          <p:cNvPr id="6" name="Google Shape;97;p2">
            <a:extLst>
              <a:ext uri="{FF2B5EF4-FFF2-40B4-BE49-F238E27FC236}">
                <a16:creationId xmlns:a16="http://schemas.microsoft.com/office/drawing/2014/main" id="{1D4F4FFF-E64F-46E7-B8A2-96C1B1576699}"/>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476801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78B3F8-30ED-43A9-AC69-698434E0A1C2}" type="slidenum">
              <a:rPr lang="ar-SA" altLang="en-US" sz="1800" kern="0"/>
              <a:pPr/>
              <a:t>49</a:t>
            </a:fld>
            <a:endParaRPr lang="en-US" altLang="en-US" sz="1800" kern="0"/>
          </a:p>
        </p:txBody>
      </p:sp>
      <p:pic>
        <p:nvPicPr>
          <p:cNvPr id="655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108" y="1551709"/>
            <a:ext cx="8201891"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5"/>
          <p:cNvSpPr>
            <a:spLocks noGrp="1" noChangeArrowheads="1"/>
          </p:cNvSpPr>
          <p:nvPr>
            <p:ph type="title"/>
          </p:nvPr>
        </p:nvSpPr>
        <p:spPr>
          <a:xfrm>
            <a:off x="2874819" y="177657"/>
            <a:ext cx="7929563" cy="1081517"/>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5400" dirty="0">
                <a:solidFill>
                  <a:srgbClr val="FFFF00"/>
                </a:solidFill>
              </a:rPr>
              <a:t>The output….</a:t>
            </a:r>
          </a:p>
        </p:txBody>
      </p:sp>
      <p:pic>
        <p:nvPicPr>
          <p:cNvPr id="6" name="Google Shape;97;p2">
            <a:extLst>
              <a:ext uri="{FF2B5EF4-FFF2-40B4-BE49-F238E27FC236}">
                <a16:creationId xmlns:a16="http://schemas.microsoft.com/office/drawing/2014/main" id="{2F7D7849-7F50-4C28-9534-13259E45135A}"/>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64080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Choosing Text Editor</a:t>
            </a:r>
            <a:endParaRPr lang="en-US" altLang="en-US" dirty="0"/>
          </a:p>
        </p:txBody>
      </p:sp>
      <p:sp>
        <p:nvSpPr>
          <p:cNvPr id="2" name="Rectangle 1"/>
          <p:cNvSpPr/>
          <p:nvPr/>
        </p:nvSpPr>
        <p:spPr>
          <a:xfrm>
            <a:off x="1193074" y="1555113"/>
            <a:ext cx="9228183" cy="4130361"/>
          </a:xfrm>
          <a:prstGeom prst="rect">
            <a:avLst/>
          </a:prstGeom>
        </p:spPr>
        <p:txBody>
          <a:bodyPr wrap="square">
            <a:spAutoFit/>
          </a:bodyPr>
          <a:lstStyle/>
          <a:p>
            <a:pPr marL="342900" lvl="0" indent="-342900" algn="just" fontAlgn="base">
              <a:spcBef>
                <a:spcPct val="20000"/>
              </a:spcBef>
              <a:spcAft>
                <a:spcPct val="0"/>
              </a:spcAft>
              <a:buClr>
                <a:srgbClr val="FFFFFF"/>
              </a:buClr>
              <a:buFont typeface="Wingdings" panose="05000000000000000000" pitchFamily="2" charset="2"/>
              <a:buChar char="§"/>
            </a:pPr>
            <a:r>
              <a:rPr lang="en-US" altLang="en-US" sz="3200" dirty="0">
                <a:solidFill>
                  <a:srgbClr val="000000"/>
                </a:solidFill>
                <a:latin typeface="Arial"/>
                <a:cs typeface="Arial"/>
              </a:rPr>
              <a:t>HTML Editors are excellent tools for experienced web developers; however; it is important that you learn and understand the HTML  language so that you can edit code and fix “bugs” in your pages.</a:t>
            </a:r>
          </a:p>
          <a:p>
            <a:pPr marL="342900" lvl="0" indent="-342900" algn="just" fontAlgn="base">
              <a:spcBef>
                <a:spcPct val="20000"/>
              </a:spcBef>
              <a:spcAft>
                <a:spcPct val="0"/>
              </a:spcAft>
              <a:buClr>
                <a:srgbClr val="FFFFFF"/>
              </a:buClr>
              <a:buFont typeface="Wingdings" panose="05000000000000000000" pitchFamily="2" charset="2"/>
              <a:buChar char="§"/>
            </a:pPr>
            <a:r>
              <a:rPr lang="en-US" altLang="en-US" sz="3200" dirty="0">
                <a:solidFill>
                  <a:srgbClr val="000000"/>
                </a:solidFill>
                <a:latin typeface="Arial"/>
                <a:cs typeface="Arial"/>
              </a:rPr>
              <a:t>For this Course</a:t>
            </a:r>
            <a:r>
              <a:rPr lang="en-US" altLang="en-US" sz="3200" b="1" dirty="0">
                <a:solidFill>
                  <a:srgbClr val="000000"/>
                </a:solidFill>
                <a:latin typeface="Arial"/>
                <a:cs typeface="Arial"/>
              </a:rPr>
              <a:t>, </a:t>
            </a:r>
            <a:r>
              <a:rPr lang="en-US" altLang="en-US" sz="3200" dirty="0">
                <a:solidFill>
                  <a:srgbClr val="000000"/>
                </a:solidFill>
                <a:latin typeface="Arial"/>
                <a:cs typeface="Arial"/>
              </a:rPr>
              <a:t>we will focus on using the standard Microsoft Windows text editors, </a:t>
            </a:r>
            <a:r>
              <a:rPr lang="en-US" altLang="en-US" sz="3200" dirty="0" err="1">
                <a:solidFill>
                  <a:srgbClr val="000000"/>
                </a:solidFill>
                <a:latin typeface="Arial"/>
                <a:cs typeface="Arial"/>
              </a:rPr>
              <a:t>NotePad</a:t>
            </a:r>
            <a:r>
              <a:rPr lang="en-US" altLang="en-US" sz="3200" dirty="0">
                <a:solidFill>
                  <a:srgbClr val="000000"/>
                </a:solidFill>
                <a:latin typeface="Arial"/>
                <a:cs typeface="Arial"/>
              </a:rPr>
              <a:t>. We may use also </a:t>
            </a:r>
            <a:r>
              <a:rPr lang="en-US" altLang="en-US" sz="3200" dirty="0" err="1">
                <a:solidFill>
                  <a:srgbClr val="000000"/>
                </a:solidFill>
                <a:latin typeface="Arial"/>
                <a:cs typeface="Arial"/>
              </a:rPr>
              <a:t>textpad</a:t>
            </a:r>
            <a:r>
              <a:rPr lang="en-US" altLang="en-US" sz="3200" dirty="0">
                <a:solidFill>
                  <a:srgbClr val="000000"/>
                </a:solidFill>
                <a:latin typeface="Arial"/>
                <a:cs typeface="Arial"/>
              </a:rPr>
              <a:t>.</a:t>
            </a:r>
          </a:p>
        </p:txBody>
      </p:sp>
      <p:pic>
        <p:nvPicPr>
          <p:cNvPr id="6" name="Google Shape;97;p2">
            <a:extLst>
              <a:ext uri="{FF2B5EF4-FFF2-40B4-BE49-F238E27FC236}">
                <a16:creationId xmlns:a16="http://schemas.microsoft.com/office/drawing/2014/main" id="{71C1B01C-F0D5-4F81-944C-067B3FD8EFFB}"/>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793002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B9ECAB-BB4A-4290-9FDF-BAB2B8CEB954}" type="slidenum">
              <a:rPr lang="ar-SA" altLang="en-US" sz="1800" kern="0"/>
              <a:pPr/>
              <a:t>50</a:t>
            </a:fld>
            <a:endParaRPr lang="en-US" altLang="en-US" sz="1800" kern="0"/>
          </a:p>
        </p:txBody>
      </p:sp>
      <p:sp>
        <p:nvSpPr>
          <p:cNvPr id="66563" name="Rectangle 2"/>
          <p:cNvSpPr>
            <a:spLocks noGrp="1" noChangeArrowheads="1"/>
          </p:cNvSpPr>
          <p:nvPr>
            <p:ph type="title"/>
          </p:nvPr>
        </p:nvSpPr>
        <p:spPr>
          <a:xfrm>
            <a:off x="3726872" y="274638"/>
            <a:ext cx="6483927" cy="861435"/>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I</a:t>
            </a:r>
            <a:r>
              <a:rPr lang="en-US" altLang="en-US" b="1" dirty="0">
                <a:solidFill>
                  <a:srgbClr val="FFFF00"/>
                </a:solidFill>
              </a:rPr>
              <a:t>mages</a:t>
            </a:r>
          </a:p>
        </p:txBody>
      </p:sp>
      <p:sp>
        <p:nvSpPr>
          <p:cNvPr id="66564" name="Rectangle 3"/>
          <p:cNvSpPr>
            <a:spLocks noGrp="1" noChangeArrowheads="1"/>
          </p:cNvSpPr>
          <p:nvPr>
            <p:ph type="body" idx="1"/>
          </p:nvPr>
        </p:nvSpPr>
        <p:spPr>
          <a:xfrm>
            <a:off x="1260764" y="1600201"/>
            <a:ext cx="9850581" cy="4525963"/>
          </a:xfrm>
          <a:solidFill>
            <a:schemeClr val="accent1"/>
          </a:solidFill>
        </p:spPr>
        <p:txBody>
          <a:bodyPr/>
          <a:lstStyle/>
          <a:p>
            <a:pPr marL="609600" indent="-609600" algn="just" eaLnBrk="1" hangingPunct="1">
              <a:buNone/>
            </a:pPr>
            <a:r>
              <a:rPr lang="en-US" altLang="en-US"/>
              <a:t>In this chapter you will learn about images and how to place images in your pages.</a:t>
            </a:r>
          </a:p>
          <a:p>
            <a:pPr marL="609600" indent="-609600" algn="just" eaLnBrk="1" hangingPunct="1">
              <a:buClr>
                <a:schemeClr val="bg1"/>
              </a:buClr>
              <a:buNone/>
            </a:pPr>
            <a:r>
              <a:rPr lang="en-US" altLang="en-US" b="1"/>
              <a:t>Objectives</a:t>
            </a:r>
          </a:p>
          <a:p>
            <a:pPr marL="609600" indent="-609600" algn="just" eaLnBrk="1" hangingPunct="1">
              <a:buClr>
                <a:schemeClr val="bg1"/>
              </a:buClr>
              <a:buNone/>
            </a:pPr>
            <a:r>
              <a:rPr lang="en-US" altLang="en-US"/>
              <a:t>Upon completing this section, you should be able to</a:t>
            </a:r>
          </a:p>
          <a:p>
            <a:pPr marL="609600" indent="-609600" algn="just" eaLnBrk="1" hangingPunct="1">
              <a:buClr>
                <a:schemeClr val="bg1"/>
              </a:buClr>
              <a:buFont typeface="Wingdings" panose="05000000000000000000" pitchFamily="2" charset="2"/>
              <a:buAutoNum type="arabicPeriod"/>
            </a:pPr>
            <a:r>
              <a:rPr lang="en-US" altLang="en-US"/>
              <a:t>Add images to your pages.</a:t>
            </a:r>
            <a:endParaRPr lang="en-US" altLang="en-US" sz="3600"/>
          </a:p>
        </p:txBody>
      </p:sp>
      <p:pic>
        <p:nvPicPr>
          <p:cNvPr id="6" name="Google Shape;97;p2">
            <a:extLst>
              <a:ext uri="{FF2B5EF4-FFF2-40B4-BE49-F238E27FC236}">
                <a16:creationId xmlns:a16="http://schemas.microsoft.com/office/drawing/2014/main" id="{CA2FD7D7-10C7-47DC-A337-A206C32032E9}"/>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815279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A76471-0434-41CA-9EFE-AE088070F104}" type="slidenum">
              <a:rPr lang="ar-SA" altLang="en-US" sz="1800" kern="0"/>
              <a:pPr/>
              <a:t>51</a:t>
            </a:fld>
            <a:endParaRPr lang="en-US" altLang="en-US" sz="1800" kern="0"/>
          </a:p>
        </p:txBody>
      </p:sp>
      <p:sp>
        <p:nvSpPr>
          <p:cNvPr id="67587" name="Rectangle 2"/>
          <p:cNvSpPr>
            <a:spLocks noGrp="1" noChangeArrowheads="1"/>
          </p:cNvSpPr>
          <p:nvPr>
            <p:ph type="title"/>
          </p:nvPr>
        </p:nvSpPr>
        <p:spPr>
          <a:xfrm>
            <a:off x="3491344" y="274638"/>
            <a:ext cx="6719455"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I</a:t>
            </a:r>
            <a:r>
              <a:rPr lang="en-US" altLang="en-US" b="1">
                <a:solidFill>
                  <a:srgbClr val="FFFF00"/>
                </a:solidFill>
              </a:rPr>
              <a:t>mages</a:t>
            </a:r>
          </a:p>
        </p:txBody>
      </p:sp>
      <p:sp>
        <p:nvSpPr>
          <p:cNvPr id="67588" name="Rectangle 3"/>
          <p:cNvSpPr>
            <a:spLocks noGrp="1" noChangeArrowheads="1"/>
          </p:cNvSpPr>
          <p:nvPr>
            <p:ph type="body" idx="1"/>
          </p:nvPr>
        </p:nvSpPr>
        <p:spPr>
          <a:solidFill>
            <a:schemeClr val="accent1"/>
          </a:solidFill>
        </p:spPr>
        <p:txBody>
          <a:bodyPr/>
          <a:lstStyle/>
          <a:p>
            <a:pPr algn="just" eaLnBrk="1" hangingPunct="1">
              <a:lnSpc>
                <a:spcPct val="80000"/>
              </a:lnSpc>
              <a:buClr>
                <a:schemeClr val="bg1"/>
              </a:buClr>
              <a:buFont typeface="Wingdings" panose="05000000000000000000" pitchFamily="2" charset="2"/>
              <a:buChar char="§"/>
            </a:pPr>
            <a:endParaRPr lang="en-US" altLang="en-US" sz="2800" b="1" dirty="0">
              <a:solidFill>
                <a:srgbClr val="FF0000"/>
              </a:solidFill>
            </a:endParaRPr>
          </a:p>
          <a:p>
            <a:pPr algn="just" eaLnBrk="1" hangingPunct="1">
              <a:lnSpc>
                <a:spcPct val="80000"/>
              </a:lnSpc>
              <a:buClr>
                <a:schemeClr val="bg1"/>
              </a:buClr>
              <a:buFont typeface="Wingdings" panose="05000000000000000000" pitchFamily="2" charset="2"/>
              <a:buChar char="§"/>
            </a:pPr>
            <a:r>
              <a:rPr lang="en-US" altLang="en-US" sz="2800" b="1" dirty="0">
                <a:solidFill>
                  <a:srgbClr val="FF0000"/>
                </a:solidFill>
              </a:rPr>
              <a:t>&lt;IMG&gt;</a:t>
            </a:r>
            <a:r>
              <a:rPr lang="en-US" altLang="en-US" sz="2800" dirty="0"/>
              <a:t>This element defines a graphic image on the page. </a:t>
            </a:r>
          </a:p>
          <a:p>
            <a:pPr algn="just" eaLnBrk="1" hangingPunct="1">
              <a:lnSpc>
                <a:spcPct val="80000"/>
              </a:lnSpc>
              <a:buClr>
                <a:schemeClr val="bg1"/>
              </a:buClr>
              <a:buFont typeface="Wingdings" panose="05000000000000000000" pitchFamily="2" charset="2"/>
              <a:buChar char="§"/>
            </a:pPr>
            <a:r>
              <a:rPr lang="en-US" altLang="en-US" sz="2800" b="1" dirty="0">
                <a:solidFill>
                  <a:srgbClr val="FF0000"/>
                </a:solidFill>
              </a:rPr>
              <a:t>Image File</a:t>
            </a:r>
            <a:r>
              <a:rPr lang="en-US" altLang="en-US" sz="2800" b="1" dirty="0"/>
              <a:t> (</a:t>
            </a:r>
            <a:r>
              <a:rPr lang="en-US" altLang="en-US" sz="2800" b="1" dirty="0" err="1"/>
              <a:t>SRC:</a:t>
            </a:r>
            <a:r>
              <a:rPr lang="en-US" altLang="en-US" sz="2800" b="1" dirty="0" err="1">
                <a:solidFill>
                  <a:srgbClr val="FF0000"/>
                </a:solidFill>
              </a:rPr>
              <a:t>source</a:t>
            </a:r>
            <a:r>
              <a:rPr lang="en-US" altLang="en-US" sz="2800" b="1" dirty="0"/>
              <a:t>):</a:t>
            </a:r>
            <a:r>
              <a:rPr lang="en-US" altLang="en-US" sz="2800" dirty="0"/>
              <a:t> This value will be a URL (location of the image) E.g. </a:t>
            </a:r>
            <a:r>
              <a:rPr lang="en-US" altLang="en-US" sz="2800" dirty="0">
                <a:hlinkClick r:id="rId2"/>
              </a:rPr>
              <a:t>http://www.domain.com/dir/file.ext</a:t>
            </a:r>
            <a:r>
              <a:rPr lang="en-US" altLang="en-US" sz="2800" dirty="0"/>
              <a:t> or /</a:t>
            </a:r>
            <a:r>
              <a:rPr lang="en-US" altLang="en-US" sz="2800" dirty="0" err="1"/>
              <a:t>dir</a:t>
            </a:r>
            <a:r>
              <a:rPr lang="en-US" altLang="en-US" sz="2800" dirty="0"/>
              <a:t>/file.txt.</a:t>
            </a:r>
          </a:p>
          <a:p>
            <a:pPr algn="just" eaLnBrk="1" hangingPunct="1">
              <a:lnSpc>
                <a:spcPct val="80000"/>
              </a:lnSpc>
              <a:buClr>
                <a:schemeClr val="bg1"/>
              </a:buClr>
              <a:buFont typeface="Wingdings" panose="05000000000000000000" pitchFamily="2" charset="2"/>
              <a:buChar char="§"/>
            </a:pPr>
            <a:r>
              <a:rPr lang="en-US" altLang="en-US" sz="2800" b="1" dirty="0">
                <a:solidFill>
                  <a:srgbClr val="FF0000"/>
                </a:solidFill>
              </a:rPr>
              <a:t>Alternate Text (ALT)</a:t>
            </a:r>
            <a:r>
              <a:rPr lang="en-US" altLang="en-US" sz="2800" b="1" dirty="0"/>
              <a:t>:</a:t>
            </a:r>
            <a:r>
              <a:rPr lang="en-US" altLang="en-US" sz="2800" dirty="0"/>
              <a:t> This is a text field that describes an image or acts as a label. It is displayed when they position the cursor over a graphic image.</a:t>
            </a:r>
          </a:p>
          <a:p>
            <a:pPr algn="just" eaLnBrk="1" hangingPunct="1">
              <a:lnSpc>
                <a:spcPct val="80000"/>
              </a:lnSpc>
              <a:buClr>
                <a:schemeClr val="bg1"/>
              </a:buClr>
              <a:buFont typeface="Wingdings" panose="05000000000000000000" pitchFamily="2" charset="2"/>
              <a:buChar char="§"/>
            </a:pPr>
            <a:r>
              <a:rPr lang="en-US" altLang="en-US" sz="2800" b="1" dirty="0">
                <a:solidFill>
                  <a:srgbClr val="FF0000"/>
                </a:solidFill>
              </a:rPr>
              <a:t>Alignment (ALIGN):</a:t>
            </a:r>
            <a:r>
              <a:rPr lang="en-US" altLang="en-US" sz="2800" dirty="0"/>
              <a:t> This allows you to align the image on your page.</a:t>
            </a:r>
          </a:p>
        </p:txBody>
      </p:sp>
      <p:pic>
        <p:nvPicPr>
          <p:cNvPr id="6" name="Google Shape;97;p2">
            <a:extLst>
              <a:ext uri="{FF2B5EF4-FFF2-40B4-BE49-F238E27FC236}">
                <a16:creationId xmlns:a16="http://schemas.microsoft.com/office/drawing/2014/main" id="{7917304B-F54B-4BFC-B25F-EB31BBEA61E3}"/>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816233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2E6AF6-8856-49B5-BB93-F1BDEFE09B2C}" type="slidenum">
              <a:rPr lang="ar-SA" altLang="en-US" sz="1800" kern="0"/>
              <a:pPr/>
              <a:t>52</a:t>
            </a:fld>
            <a:endParaRPr lang="en-US" altLang="en-US" sz="1800" kern="0"/>
          </a:p>
        </p:txBody>
      </p:sp>
      <p:sp>
        <p:nvSpPr>
          <p:cNvPr id="68611" name="Rectangle 2"/>
          <p:cNvSpPr>
            <a:spLocks noGrp="1" noChangeArrowheads="1"/>
          </p:cNvSpPr>
          <p:nvPr>
            <p:ph type="title"/>
          </p:nvPr>
        </p:nvSpPr>
        <p:spPr>
          <a:xfrm>
            <a:off x="3214254" y="274638"/>
            <a:ext cx="6996545" cy="833726"/>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I</a:t>
            </a:r>
            <a:r>
              <a:rPr lang="en-US" altLang="en-US" b="1">
                <a:solidFill>
                  <a:srgbClr val="FFFF00"/>
                </a:solidFill>
              </a:rPr>
              <a:t>mages</a:t>
            </a:r>
          </a:p>
        </p:txBody>
      </p:sp>
      <p:sp>
        <p:nvSpPr>
          <p:cNvPr id="68612" name="Rectangle 3"/>
          <p:cNvSpPr>
            <a:spLocks noGrp="1" noChangeArrowheads="1"/>
          </p:cNvSpPr>
          <p:nvPr>
            <p:ph type="body" idx="1"/>
          </p:nvPr>
        </p:nvSpPr>
        <p:spPr>
          <a:xfrm>
            <a:off x="1191491" y="1600200"/>
            <a:ext cx="9496495" cy="4876800"/>
          </a:xfrm>
          <a:solidFill>
            <a:schemeClr val="accent1"/>
          </a:solidFill>
        </p:spPr>
        <p:txBody>
          <a:bodyPr/>
          <a:lstStyle/>
          <a:p>
            <a:pPr algn="just" eaLnBrk="1" hangingPunct="1">
              <a:lnSpc>
                <a:spcPct val="90000"/>
              </a:lnSpc>
              <a:buClr>
                <a:schemeClr val="bg1"/>
              </a:buClr>
              <a:buFont typeface="Wingdings" panose="05000000000000000000" pitchFamily="2" charset="2"/>
              <a:buChar char="§"/>
            </a:pPr>
            <a:r>
              <a:rPr lang="en-US" altLang="en-US" sz="2600" b="1" dirty="0">
                <a:solidFill>
                  <a:srgbClr val="FF0000"/>
                </a:solidFill>
              </a:rPr>
              <a:t>Width (WIDTH):</a:t>
            </a:r>
            <a:r>
              <a:rPr lang="en-US" altLang="en-US" sz="2600" dirty="0"/>
              <a:t> is the width of the image in pixels.</a:t>
            </a:r>
          </a:p>
          <a:p>
            <a:pPr algn="just" eaLnBrk="1" hangingPunct="1">
              <a:lnSpc>
                <a:spcPct val="90000"/>
              </a:lnSpc>
              <a:buClr>
                <a:schemeClr val="bg1"/>
              </a:buClr>
              <a:buFont typeface="Wingdings" panose="05000000000000000000" pitchFamily="2" charset="2"/>
              <a:buChar char="§"/>
            </a:pPr>
            <a:r>
              <a:rPr lang="en-US" altLang="en-US" sz="2600" b="1" dirty="0">
                <a:solidFill>
                  <a:srgbClr val="FF0000"/>
                </a:solidFill>
              </a:rPr>
              <a:t>Height (HEIGHT):</a:t>
            </a:r>
            <a:r>
              <a:rPr lang="en-US" altLang="en-US" sz="2600" dirty="0"/>
              <a:t> is the height of the image in pixels.</a:t>
            </a:r>
          </a:p>
          <a:p>
            <a:pPr algn="just" eaLnBrk="1" hangingPunct="1">
              <a:lnSpc>
                <a:spcPct val="90000"/>
              </a:lnSpc>
              <a:buClr>
                <a:schemeClr val="bg1"/>
              </a:buClr>
              <a:buFont typeface="Wingdings" panose="05000000000000000000" pitchFamily="2" charset="2"/>
              <a:buChar char="§"/>
            </a:pPr>
            <a:r>
              <a:rPr lang="en-US" altLang="en-US" sz="2600" b="1" dirty="0">
                <a:solidFill>
                  <a:srgbClr val="FF0000"/>
                </a:solidFill>
              </a:rPr>
              <a:t>Border (BORDER</a:t>
            </a:r>
            <a:r>
              <a:rPr lang="en-US" altLang="en-US" sz="2600" b="1" dirty="0"/>
              <a:t>):</a:t>
            </a:r>
            <a:r>
              <a:rPr lang="en-US" altLang="en-US" sz="2600" dirty="0"/>
              <a:t> is for a border around the image, specified in pixels.</a:t>
            </a:r>
          </a:p>
          <a:p>
            <a:pPr algn="just" eaLnBrk="1" hangingPunct="1">
              <a:lnSpc>
                <a:spcPct val="90000"/>
              </a:lnSpc>
              <a:buClr>
                <a:schemeClr val="bg1"/>
              </a:buClr>
              <a:buFont typeface="Wingdings" panose="05000000000000000000" pitchFamily="2" charset="2"/>
              <a:buChar char="§"/>
            </a:pPr>
            <a:r>
              <a:rPr lang="en-US" altLang="en-US" sz="2600" b="1" dirty="0">
                <a:solidFill>
                  <a:srgbClr val="FF0000"/>
                </a:solidFill>
              </a:rPr>
              <a:t>HSPACE</a:t>
            </a:r>
            <a:r>
              <a:rPr lang="en-US" altLang="en-US" sz="2600" b="1" dirty="0"/>
              <a:t>:</a:t>
            </a:r>
            <a:r>
              <a:rPr lang="en-US" altLang="en-US" sz="2600" dirty="0"/>
              <a:t> is for Horizontal Space on both sides of the image specified in pixels. A setting of 5 will put 5 pixels of invisible space on both sides of the image.</a:t>
            </a:r>
          </a:p>
          <a:p>
            <a:pPr algn="just" eaLnBrk="1" hangingPunct="1">
              <a:lnSpc>
                <a:spcPct val="90000"/>
              </a:lnSpc>
              <a:buClr>
                <a:schemeClr val="bg1"/>
              </a:buClr>
              <a:buFont typeface="Wingdings" panose="05000000000000000000" pitchFamily="2" charset="2"/>
              <a:buChar char="§"/>
            </a:pPr>
            <a:r>
              <a:rPr lang="en-US" altLang="en-US" sz="2600" b="1" dirty="0">
                <a:solidFill>
                  <a:srgbClr val="FF0000"/>
                </a:solidFill>
              </a:rPr>
              <a:t>VSPACE</a:t>
            </a:r>
            <a:r>
              <a:rPr lang="en-US" altLang="en-US" sz="2600" b="1" dirty="0"/>
              <a:t>:</a:t>
            </a:r>
            <a:r>
              <a:rPr lang="en-US" altLang="en-US" sz="2600" dirty="0"/>
              <a:t> is for Vertical Space on top and bottom of the image specified in pixels. A setting of 5 will put 5 pixels of invisible space above and bellow the image.</a:t>
            </a:r>
          </a:p>
        </p:txBody>
      </p:sp>
      <p:pic>
        <p:nvPicPr>
          <p:cNvPr id="6" name="Google Shape;97;p2">
            <a:extLst>
              <a:ext uri="{FF2B5EF4-FFF2-40B4-BE49-F238E27FC236}">
                <a16:creationId xmlns:a16="http://schemas.microsoft.com/office/drawing/2014/main" id="{4C344D90-D565-49E5-BFFE-18D80D464343}"/>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229010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4B79485-BD24-4771-A1E7-0329128D4613}" type="slidenum">
              <a:rPr lang="ar-SA" altLang="en-US" sz="1800" kern="0"/>
              <a:pPr/>
              <a:t>53</a:t>
            </a:fld>
            <a:endParaRPr lang="en-US" altLang="en-US" sz="1800" kern="0"/>
          </a:p>
        </p:txBody>
      </p:sp>
      <p:sp>
        <p:nvSpPr>
          <p:cNvPr id="69635" name="Rectangle 4"/>
          <p:cNvSpPr>
            <a:spLocks noGrp="1" noChangeArrowheads="1"/>
          </p:cNvSpPr>
          <p:nvPr>
            <p:ph type="title"/>
          </p:nvPr>
        </p:nvSpPr>
        <p:spPr>
          <a:xfrm>
            <a:off x="2937163" y="149947"/>
            <a:ext cx="7952509"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Some Examples on images</a:t>
            </a:r>
          </a:p>
        </p:txBody>
      </p:sp>
      <p:sp>
        <p:nvSpPr>
          <p:cNvPr id="69636" name="Rectangle 5"/>
          <p:cNvSpPr>
            <a:spLocks noGrp="1" noChangeArrowheads="1"/>
          </p:cNvSpPr>
          <p:nvPr>
            <p:ph type="body" idx="1"/>
          </p:nvPr>
        </p:nvSpPr>
        <p:spPr>
          <a:xfrm>
            <a:off x="1288473" y="1600200"/>
            <a:ext cx="9601199" cy="4953000"/>
          </a:xfrm>
          <a:solidFill>
            <a:schemeClr val="accent1"/>
          </a:solidFill>
        </p:spPr>
        <p:txBody>
          <a:bodyPr/>
          <a:lstStyle/>
          <a:p>
            <a:pPr marL="609600" indent="-609600" eaLnBrk="1" hangingPunct="1">
              <a:lnSpc>
                <a:spcPct val="90000"/>
              </a:lnSpc>
              <a:buNone/>
            </a:pPr>
            <a:r>
              <a:rPr lang="en-US" altLang="en-US" b="1" dirty="0"/>
              <a:t>1) &lt;IMG SRC=“jordan.gif“ border=4&gt;</a:t>
            </a:r>
          </a:p>
          <a:p>
            <a:pPr marL="609600" indent="-609600" eaLnBrk="1" hangingPunct="1">
              <a:lnSpc>
                <a:spcPct val="90000"/>
              </a:lnSpc>
              <a:buNone/>
            </a:pPr>
            <a:r>
              <a:rPr lang="en-US" altLang="en-US" b="1" dirty="0"/>
              <a:t>2) &lt;IMG SRC=" jordan.gif" width="60" height="60"&gt;</a:t>
            </a:r>
          </a:p>
          <a:p>
            <a:pPr marL="609600" indent="-609600" eaLnBrk="1" hangingPunct="1">
              <a:lnSpc>
                <a:spcPct val="90000"/>
              </a:lnSpc>
              <a:buNone/>
            </a:pPr>
            <a:r>
              <a:rPr lang="en-US" altLang="en-US" b="1" dirty="0"/>
              <a:t>3) &lt;IMG SRC=“jordan.gif" ALT="This is a text that goes with the image"&gt;</a:t>
            </a:r>
          </a:p>
          <a:p>
            <a:pPr marL="609600" indent="-609600" eaLnBrk="1" hangingPunct="1">
              <a:lnSpc>
                <a:spcPct val="90000"/>
              </a:lnSpc>
              <a:buNone/>
            </a:pPr>
            <a:r>
              <a:rPr lang="en-US" altLang="en-US" b="1" dirty="0"/>
              <a:t>4) &lt;IMG SRC=" jordan.gif</a:t>
            </a:r>
            <a:r>
              <a:rPr lang="ar-SA" altLang="en-US" b="1" dirty="0"/>
              <a:t> </a:t>
            </a:r>
            <a:r>
              <a:rPr lang="en-US" altLang="en-US" b="1" dirty="0"/>
              <a:t>“ </a:t>
            </a:r>
            <a:r>
              <a:rPr lang="en-US" altLang="en-US" b="1" dirty="0" err="1"/>
              <a:t>Hspace</a:t>
            </a:r>
            <a:r>
              <a:rPr lang="en-US" altLang="en-US" b="1" dirty="0"/>
              <a:t>="30" </a:t>
            </a:r>
            <a:r>
              <a:rPr lang="en-US" altLang="en-US" b="1" dirty="0" err="1"/>
              <a:t>Vspace</a:t>
            </a:r>
            <a:r>
              <a:rPr lang="en-US" altLang="en-US" b="1" dirty="0"/>
              <a:t>="10"</a:t>
            </a:r>
            <a:r>
              <a:rPr lang="en-US" altLang="en-US" dirty="0"/>
              <a:t> </a:t>
            </a:r>
            <a:r>
              <a:rPr lang="ar-SA" altLang="en-US" b="1" dirty="0"/>
              <a:t> </a:t>
            </a:r>
            <a:r>
              <a:rPr lang="en-US" altLang="en-US" b="1" dirty="0"/>
              <a:t>border=20&gt; </a:t>
            </a:r>
          </a:p>
          <a:p>
            <a:pPr marL="609600" indent="-609600" eaLnBrk="1" hangingPunct="1">
              <a:lnSpc>
                <a:spcPct val="90000"/>
              </a:lnSpc>
              <a:buNone/>
            </a:pPr>
            <a:r>
              <a:rPr lang="en-US" altLang="en-US" b="1" dirty="0"/>
              <a:t>5)</a:t>
            </a:r>
            <a:r>
              <a:rPr lang="it-IT" altLang="en-US" b="1" dirty="0"/>
              <a:t> &lt; </a:t>
            </a:r>
            <a:r>
              <a:rPr lang="en-US" altLang="en-US" b="1" dirty="0"/>
              <a:t>IMG SRC</a:t>
            </a:r>
            <a:r>
              <a:rPr lang="it-IT" altLang="en-US" b="1" dirty="0"/>
              <a:t> =" </a:t>
            </a:r>
            <a:r>
              <a:rPr lang="en-US" altLang="en-US" b="1" dirty="0" err="1"/>
              <a:t>jordan</a:t>
            </a:r>
            <a:r>
              <a:rPr lang="it-IT" altLang="en-US" b="1" dirty="0"/>
              <a:t>.gif“ align="left"&gt;</a:t>
            </a:r>
          </a:p>
          <a:p>
            <a:pPr marL="609600" indent="-609600" eaLnBrk="1" hangingPunct="1">
              <a:lnSpc>
                <a:spcPct val="90000"/>
              </a:lnSpc>
              <a:buNone/>
            </a:pPr>
            <a:endParaRPr lang="en-US" altLang="en-US" b="1" dirty="0">
              <a:solidFill>
                <a:srgbClr val="0000CC"/>
              </a:solidFill>
            </a:endParaRPr>
          </a:p>
        </p:txBody>
      </p:sp>
      <p:pic>
        <p:nvPicPr>
          <p:cNvPr id="6" name="Google Shape;97;p2">
            <a:extLst>
              <a:ext uri="{FF2B5EF4-FFF2-40B4-BE49-F238E27FC236}">
                <a16:creationId xmlns:a16="http://schemas.microsoft.com/office/drawing/2014/main" id="{92F8DB86-AD1A-4812-8405-E353B8249A9A}"/>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119506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81513A-EB87-49E7-AC71-2B0FF439C232}" type="slidenum">
              <a:rPr lang="ar-SA" altLang="en-US" sz="1800" kern="0"/>
              <a:pPr/>
              <a:t>54</a:t>
            </a:fld>
            <a:endParaRPr lang="en-US" altLang="en-US" sz="1800" kern="0"/>
          </a:p>
        </p:txBody>
      </p:sp>
      <p:sp>
        <p:nvSpPr>
          <p:cNvPr id="70659" name="Rectangle 2"/>
          <p:cNvSpPr>
            <a:spLocks noGrp="1" noChangeArrowheads="1"/>
          </p:cNvSpPr>
          <p:nvPr>
            <p:ph type="title"/>
          </p:nvPr>
        </p:nvSpPr>
        <p:spPr>
          <a:xfrm>
            <a:off x="3158836" y="274638"/>
            <a:ext cx="7051963"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4000" dirty="0">
                <a:solidFill>
                  <a:srgbClr val="FFFF00"/>
                </a:solidFill>
              </a:rPr>
              <a:t>A</a:t>
            </a:r>
            <a:r>
              <a:rPr lang="en-US" altLang="en-US" sz="4000" b="1" dirty="0">
                <a:solidFill>
                  <a:srgbClr val="FFFF00"/>
                </a:solidFill>
              </a:rPr>
              <a:t>nchors, </a:t>
            </a:r>
            <a:r>
              <a:rPr lang="en-US" altLang="en-US" sz="4000" dirty="0">
                <a:solidFill>
                  <a:srgbClr val="FFFF00"/>
                </a:solidFill>
              </a:rPr>
              <a:t>URL</a:t>
            </a:r>
            <a:r>
              <a:rPr lang="en-US" altLang="en-US" sz="4000" b="1" dirty="0">
                <a:solidFill>
                  <a:srgbClr val="FFFF00"/>
                </a:solidFill>
              </a:rPr>
              <a:t>s and </a:t>
            </a:r>
            <a:r>
              <a:rPr lang="en-US" altLang="en-US" sz="4000" dirty="0">
                <a:solidFill>
                  <a:srgbClr val="FFFF00"/>
                </a:solidFill>
              </a:rPr>
              <a:t>I</a:t>
            </a:r>
            <a:r>
              <a:rPr lang="en-US" altLang="en-US" sz="4000" b="1" dirty="0">
                <a:solidFill>
                  <a:srgbClr val="FFFF00"/>
                </a:solidFill>
              </a:rPr>
              <a:t>mage </a:t>
            </a:r>
            <a:r>
              <a:rPr lang="en-US" altLang="en-US" sz="4000" dirty="0">
                <a:solidFill>
                  <a:srgbClr val="FFFF00"/>
                </a:solidFill>
              </a:rPr>
              <a:t>M</a:t>
            </a:r>
            <a:r>
              <a:rPr lang="en-US" altLang="en-US" sz="4000" b="1" dirty="0">
                <a:solidFill>
                  <a:srgbClr val="FFFF00"/>
                </a:solidFill>
              </a:rPr>
              <a:t>aps</a:t>
            </a:r>
          </a:p>
        </p:txBody>
      </p:sp>
      <p:sp>
        <p:nvSpPr>
          <p:cNvPr id="70660" name="Rectangle 3"/>
          <p:cNvSpPr>
            <a:spLocks noGrp="1" noChangeArrowheads="1"/>
          </p:cNvSpPr>
          <p:nvPr>
            <p:ph type="body" idx="1"/>
          </p:nvPr>
        </p:nvSpPr>
        <p:spPr>
          <a:noFill/>
        </p:spPr>
        <p:txBody>
          <a:bodyPr/>
          <a:lstStyle/>
          <a:p>
            <a:pPr marL="609600" indent="-609600" eaLnBrk="1" hangingPunct="1">
              <a:buNone/>
            </a:pPr>
            <a:r>
              <a:rPr lang="en-US" altLang="en-US" sz="2600" dirty="0"/>
              <a:t>In this chapter you will learn about Uniform Resource Locator, and how to add them as Anchor or Links inside your web pages.</a:t>
            </a:r>
          </a:p>
          <a:p>
            <a:pPr marL="609600" indent="-609600" eaLnBrk="1" hangingPunct="1">
              <a:buClr>
                <a:schemeClr val="bg1"/>
              </a:buClr>
              <a:buNone/>
            </a:pPr>
            <a:r>
              <a:rPr lang="en-US" altLang="en-US" sz="2600" b="1" dirty="0"/>
              <a:t>Objectives</a:t>
            </a:r>
          </a:p>
          <a:p>
            <a:pPr marL="609600" indent="-609600" eaLnBrk="1" hangingPunct="1">
              <a:buClr>
                <a:schemeClr val="bg1"/>
              </a:buClr>
              <a:buNone/>
            </a:pPr>
            <a:r>
              <a:rPr lang="en-US" altLang="en-US" sz="2600" dirty="0"/>
              <a:t>Upon completing this section, you should be able to</a:t>
            </a:r>
          </a:p>
          <a:p>
            <a:pPr marL="609600" indent="-609600" eaLnBrk="1" hangingPunct="1">
              <a:buClr>
                <a:schemeClr val="bg1"/>
              </a:buClr>
              <a:buFont typeface="Wingdings" panose="05000000000000000000" pitchFamily="2" charset="2"/>
              <a:buAutoNum type="arabicPeriod"/>
            </a:pPr>
            <a:r>
              <a:rPr lang="en-US" altLang="en-US" sz="2600" dirty="0"/>
              <a:t>Insert links into documents.</a:t>
            </a:r>
          </a:p>
          <a:p>
            <a:pPr marL="609600" indent="-609600" eaLnBrk="1" hangingPunct="1">
              <a:buClr>
                <a:schemeClr val="bg1"/>
              </a:buClr>
              <a:buFont typeface="Wingdings" panose="05000000000000000000" pitchFamily="2" charset="2"/>
              <a:buAutoNum type="arabicPeriod"/>
            </a:pPr>
            <a:r>
              <a:rPr lang="en-US" altLang="en-US" sz="2600" dirty="0"/>
              <a:t>Define Link Types.</a:t>
            </a:r>
          </a:p>
          <a:p>
            <a:pPr marL="609600" indent="-609600" eaLnBrk="1" hangingPunct="1">
              <a:buClr>
                <a:schemeClr val="bg1"/>
              </a:buClr>
              <a:buFont typeface="Wingdings" panose="05000000000000000000" pitchFamily="2" charset="2"/>
              <a:buAutoNum type="arabicPeriod"/>
            </a:pPr>
            <a:r>
              <a:rPr lang="en-US" altLang="en-US" sz="2600" dirty="0"/>
              <a:t>Define URL.</a:t>
            </a:r>
          </a:p>
          <a:p>
            <a:pPr marL="609600" indent="-609600" eaLnBrk="1" hangingPunct="1">
              <a:buClr>
                <a:schemeClr val="bg1"/>
              </a:buClr>
              <a:buFont typeface="Wingdings" panose="05000000000000000000" pitchFamily="2" charset="2"/>
              <a:buAutoNum type="arabicPeriod"/>
            </a:pPr>
            <a:r>
              <a:rPr lang="en-US" altLang="en-US" sz="2600" dirty="0"/>
              <a:t>List some commonly used URLs.</a:t>
            </a:r>
          </a:p>
          <a:p>
            <a:pPr marL="609600" indent="-609600" eaLnBrk="1" hangingPunct="1">
              <a:buClr>
                <a:schemeClr val="bg1"/>
              </a:buClr>
              <a:buFont typeface="Wingdings" panose="05000000000000000000" pitchFamily="2" charset="2"/>
              <a:buAutoNum type="arabicPeriod"/>
            </a:pPr>
            <a:r>
              <a:rPr lang="en-US" altLang="en-US" sz="2600" dirty="0"/>
              <a:t>Plan an Image Map.</a:t>
            </a:r>
          </a:p>
          <a:p>
            <a:pPr marL="609600" indent="-609600" eaLnBrk="1" hangingPunct="1">
              <a:buClr>
                <a:schemeClr val="bg1"/>
              </a:buClr>
              <a:buFont typeface="Wingdings" panose="05000000000000000000" pitchFamily="2" charset="2"/>
              <a:buAutoNum type="arabicPeriod"/>
            </a:pPr>
            <a:endParaRPr lang="en-US" altLang="en-US" sz="2600" dirty="0"/>
          </a:p>
          <a:p>
            <a:pPr marL="609600" indent="-609600" eaLnBrk="1" hangingPunct="1">
              <a:buNone/>
            </a:pPr>
            <a:endParaRPr lang="en-US" altLang="en-US" sz="2600" dirty="0"/>
          </a:p>
        </p:txBody>
      </p:sp>
      <p:pic>
        <p:nvPicPr>
          <p:cNvPr id="6" name="Google Shape;97;p2">
            <a:extLst>
              <a:ext uri="{FF2B5EF4-FFF2-40B4-BE49-F238E27FC236}">
                <a16:creationId xmlns:a16="http://schemas.microsoft.com/office/drawing/2014/main" id="{571C6AF7-E8CD-456C-99CF-1855294D9872}"/>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9044165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E6BFB6-CC01-4FB5-BD8C-25EB55CB82D0}" type="slidenum">
              <a:rPr lang="ar-SA" altLang="en-US" sz="1800" kern="0"/>
              <a:pPr/>
              <a:t>55</a:t>
            </a:fld>
            <a:endParaRPr lang="en-US" altLang="en-US" sz="1800" kern="0"/>
          </a:p>
        </p:txBody>
      </p:sp>
      <p:sp>
        <p:nvSpPr>
          <p:cNvPr id="71683" name="Rectangle 2"/>
          <p:cNvSpPr>
            <a:spLocks noGrp="1" noChangeArrowheads="1"/>
          </p:cNvSpPr>
          <p:nvPr>
            <p:ph type="title"/>
          </p:nvPr>
        </p:nvSpPr>
        <p:spPr>
          <a:xfrm>
            <a:off x="2563091" y="274638"/>
            <a:ext cx="7744692" cy="1143000"/>
          </a:xfrm>
          <a:solidFill>
            <a:schemeClr val="tx2"/>
          </a:solidFill>
        </p:spPr>
        <p:txBody>
          <a:bodyPr/>
          <a:lstStyle/>
          <a:p>
            <a:pPr eaLnBrk="1" hangingPunct="1"/>
            <a:r>
              <a:rPr lang="en-US" altLang="en-US" b="1">
                <a:solidFill>
                  <a:srgbClr val="FFFF00"/>
                </a:solidFill>
              </a:rPr>
              <a:t>HOW TO MAKE A LINK</a:t>
            </a:r>
          </a:p>
        </p:txBody>
      </p:sp>
      <p:sp>
        <p:nvSpPr>
          <p:cNvPr id="71684" name="Rectangle 3"/>
          <p:cNvSpPr>
            <a:spLocks noGrp="1" noChangeArrowheads="1"/>
          </p:cNvSpPr>
          <p:nvPr>
            <p:ph type="body" idx="1"/>
          </p:nvPr>
        </p:nvSpPr>
        <p:spPr>
          <a:xfrm>
            <a:off x="1259174" y="1600200"/>
            <a:ext cx="9519662" cy="4953000"/>
          </a:xfrm>
          <a:noFill/>
        </p:spPr>
        <p:txBody>
          <a:bodyPr/>
          <a:lstStyle/>
          <a:p>
            <a:pPr algn="just" eaLnBrk="1" hangingPunct="1">
              <a:lnSpc>
                <a:spcPct val="80000"/>
              </a:lnSpc>
              <a:buFontTx/>
              <a:buNone/>
            </a:pPr>
            <a:endParaRPr lang="en-US" altLang="en-US" sz="2400" b="1" dirty="0">
              <a:latin typeface="Times New Roman" panose="02020603050405020304" pitchFamily="18" charset="0"/>
              <a:cs typeface="Times New Roman" panose="02020603050405020304" pitchFamily="18" charset="0"/>
            </a:endParaRPr>
          </a:p>
          <a:p>
            <a:pPr marL="457200" indent="-457200" algn="just" eaLnBrk="1" hangingPunct="1">
              <a:lnSpc>
                <a:spcPct val="80000"/>
              </a:lnSpc>
              <a:buFontTx/>
              <a:buAutoNum type="arabicParenR"/>
            </a:pPr>
            <a:r>
              <a:rPr lang="en-US" altLang="en-US" sz="2400" b="1" dirty="0">
                <a:latin typeface="Times New Roman" panose="02020603050405020304" pitchFamily="18" charset="0"/>
                <a:cs typeface="Times New Roman" panose="02020603050405020304" pitchFamily="18" charset="0"/>
              </a:rPr>
              <a:t>The tags used to produce links are the </a:t>
            </a:r>
          </a:p>
          <a:p>
            <a:pPr marL="512763" indent="0" algn="just" eaLnBrk="1" hangingPunct="1">
              <a:lnSpc>
                <a:spcPct val="80000"/>
              </a:lnSpc>
              <a:buNone/>
            </a:pPr>
            <a:r>
              <a:rPr lang="en-US" altLang="en-US" sz="2400" b="1" dirty="0">
                <a:solidFill>
                  <a:srgbClr val="990000"/>
                </a:solidFill>
                <a:latin typeface="Times New Roman" panose="02020603050405020304" pitchFamily="18" charset="0"/>
                <a:cs typeface="Times New Roman" panose="02020603050405020304" pitchFamily="18" charset="0"/>
              </a:rPr>
              <a:t>&lt;A&gt; </a:t>
            </a:r>
            <a:r>
              <a:rPr lang="en-US" altLang="en-US" sz="2400" b="1" dirty="0">
                <a:latin typeface="Times New Roman" panose="02020603050405020304" pitchFamily="18" charset="0"/>
                <a:cs typeface="Times New Roman" panose="02020603050405020304" pitchFamily="18" charset="0"/>
              </a:rPr>
              <a:t>and </a:t>
            </a:r>
            <a:r>
              <a:rPr lang="en-US" altLang="en-US" sz="2400" b="1" dirty="0">
                <a:solidFill>
                  <a:srgbClr val="990000"/>
                </a:solidFill>
                <a:latin typeface="Times New Roman" panose="02020603050405020304" pitchFamily="18" charset="0"/>
                <a:cs typeface="Times New Roman" panose="02020603050405020304" pitchFamily="18" charset="0"/>
              </a:rPr>
              <a:t>&lt;/A&gt;.</a:t>
            </a:r>
            <a:r>
              <a:rPr lang="en-US" altLang="en-US" sz="2400" b="1" dirty="0">
                <a:latin typeface="Times New Roman" panose="02020603050405020304" pitchFamily="18" charset="0"/>
                <a:cs typeface="Times New Roman" panose="02020603050405020304" pitchFamily="18" charset="0"/>
              </a:rPr>
              <a:t> The </a:t>
            </a:r>
            <a:r>
              <a:rPr lang="en-US" altLang="en-US" sz="2400" b="1" dirty="0">
                <a:solidFill>
                  <a:srgbClr val="990000"/>
                </a:solidFill>
                <a:latin typeface="Times New Roman" panose="02020603050405020304" pitchFamily="18" charset="0"/>
                <a:cs typeface="Times New Roman" panose="02020603050405020304" pitchFamily="18" charset="0"/>
              </a:rPr>
              <a:t>&lt;A&gt;</a:t>
            </a:r>
            <a:r>
              <a:rPr lang="en-US" altLang="en-US" sz="2400" b="1" dirty="0">
                <a:latin typeface="Times New Roman" panose="02020603050405020304" pitchFamily="18" charset="0"/>
                <a:cs typeface="Times New Roman" panose="02020603050405020304" pitchFamily="18" charset="0"/>
              </a:rPr>
              <a:t> tells where the link should start and the </a:t>
            </a:r>
            <a:r>
              <a:rPr lang="en-US" altLang="en-US" sz="2400" b="1" dirty="0">
                <a:solidFill>
                  <a:srgbClr val="990000"/>
                </a:solidFill>
                <a:latin typeface="Times New Roman" panose="02020603050405020304" pitchFamily="18" charset="0"/>
                <a:cs typeface="Times New Roman" panose="02020603050405020304" pitchFamily="18" charset="0"/>
              </a:rPr>
              <a:t>&lt;/A&gt;</a:t>
            </a:r>
            <a:r>
              <a:rPr lang="en-US" altLang="en-US" sz="2400" b="1" dirty="0">
                <a:latin typeface="Times New Roman" panose="02020603050405020304" pitchFamily="18" charset="0"/>
                <a:cs typeface="Times New Roman" panose="02020603050405020304" pitchFamily="18" charset="0"/>
              </a:rPr>
              <a:t> indicates where the link ends. Everything between these two will work as a link. </a:t>
            </a:r>
          </a:p>
          <a:p>
            <a:pPr algn="just" eaLnBrk="1" hangingPunct="1">
              <a:lnSpc>
                <a:spcPct val="80000"/>
              </a:lnSpc>
              <a:buFontTx/>
              <a:buNone/>
            </a:pPr>
            <a:endParaRPr lang="en-US" altLang="en-US" sz="2400" b="1" dirty="0">
              <a:latin typeface="Times New Roman" panose="02020603050405020304" pitchFamily="18" charset="0"/>
              <a:cs typeface="Times New Roman" panose="02020603050405020304" pitchFamily="18" charset="0"/>
            </a:endParaRPr>
          </a:p>
          <a:p>
            <a:pPr algn="just" eaLnBrk="1" hangingPunct="1">
              <a:lnSpc>
                <a:spcPct val="80000"/>
              </a:lnSpc>
              <a:buFontTx/>
              <a:buNone/>
            </a:pPr>
            <a:r>
              <a:rPr lang="en-US" altLang="en-US" sz="2400" b="1" dirty="0"/>
              <a:t>2) The example below shows how to make the word </a:t>
            </a:r>
            <a:r>
              <a:rPr lang="en-US" altLang="en-US" sz="2400" b="1" dirty="0">
                <a:solidFill>
                  <a:srgbClr val="FF0000"/>
                </a:solidFill>
              </a:rPr>
              <a:t>Here </a:t>
            </a:r>
            <a:r>
              <a:rPr lang="en-US" altLang="en-US" sz="2400" b="1" dirty="0"/>
              <a:t>work as a link to yahoo.</a:t>
            </a:r>
          </a:p>
          <a:p>
            <a:pPr algn="just" eaLnBrk="1" hangingPunct="1">
              <a:lnSpc>
                <a:spcPct val="80000"/>
              </a:lnSpc>
              <a:buFontTx/>
              <a:buNone/>
            </a:pPr>
            <a:r>
              <a:rPr lang="en-US" altLang="en-US" sz="2400" b="1" dirty="0"/>
              <a:t>    Click &lt;</a:t>
            </a:r>
            <a:r>
              <a:rPr lang="en-US" altLang="en-US" sz="2400" b="1" dirty="0">
                <a:solidFill>
                  <a:srgbClr val="990000"/>
                </a:solidFill>
              </a:rPr>
              <a:t>A</a:t>
            </a:r>
            <a:r>
              <a:rPr lang="en-US" altLang="en-US" sz="2400" b="1" dirty="0"/>
              <a:t> </a:t>
            </a:r>
            <a:r>
              <a:rPr lang="en-US" altLang="en-US" sz="2400" b="1" dirty="0">
                <a:solidFill>
                  <a:srgbClr val="990000"/>
                </a:solidFill>
              </a:rPr>
              <a:t>HREF</a:t>
            </a:r>
            <a:r>
              <a:rPr lang="en-US" altLang="en-US" sz="2400" b="1" dirty="0"/>
              <a:t>="</a:t>
            </a:r>
            <a:r>
              <a:rPr lang="en-US" altLang="en-US" sz="2400" b="1" dirty="0">
                <a:solidFill>
                  <a:srgbClr val="0000CC"/>
                </a:solidFill>
              </a:rPr>
              <a:t>http://www.yahoo.com</a:t>
            </a:r>
            <a:r>
              <a:rPr lang="en-US" altLang="en-US" sz="2400" b="1" dirty="0"/>
              <a:t>"&gt;</a:t>
            </a:r>
            <a:r>
              <a:rPr lang="en-US" altLang="en-US" sz="2400" b="1" dirty="0">
                <a:solidFill>
                  <a:srgbClr val="FF0000"/>
                </a:solidFill>
              </a:rPr>
              <a:t>here</a:t>
            </a:r>
            <a:r>
              <a:rPr lang="en-US" altLang="en-US" sz="2400" b="1" dirty="0"/>
              <a:t>&lt;/A&gt; to go to yahoo.</a:t>
            </a:r>
          </a:p>
          <a:p>
            <a:pPr algn="just" eaLnBrk="1" hangingPunct="1">
              <a:lnSpc>
                <a:spcPct val="80000"/>
              </a:lnSpc>
              <a:buFontTx/>
              <a:buNone/>
            </a:pPr>
            <a:br>
              <a:rPr lang="en-US" altLang="en-US" sz="2400" b="1" dirty="0"/>
            </a:br>
            <a:br>
              <a:rPr lang="en-US" altLang="en-US" sz="2400" b="1" dirty="0"/>
            </a:br>
            <a:endParaRPr lang="en-US" altLang="en-US" sz="2400" b="1" dirty="0"/>
          </a:p>
        </p:txBody>
      </p:sp>
      <p:pic>
        <p:nvPicPr>
          <p:cNvPr id="6" name="Google Shape;97;p2">
            <a:extLst>
              <a:ext uri="{FF2B5EF4-FFF2-40B4-BE49-F238E27FC236}">
                <a16:creationId xmlns:a16="http://schemas.microsoft.com/office/drawing/2014/main" id="{66917F85-86E5-4B51-8CDA-5D52637D813B}"/>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790782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BB8E0D-D4FA-430F-B849-BC4192D7A796}" type="slidenum">
              <a:rPr lang="ar-SA" altLang="en-US" sz="1800" kern="0"/>
              <a:pPr/>
              <a:t>56</a:t>
            </a:fld>
            <a:endParaRPr lang="en-US" altLang="en-US" sz="1800" kern="0"/>
          </a:p>
        </p:txBody>
      </p:sp>
      <p:sp>
        <p:nvSpPr>
          <p:cNvPr id="72707" name="Rectangle 3"/>
          <p:cNvSpPr>
            <a:spLocks noGrp="1" noChangeArrowheads="1"/>
          </p:cNvSpPr>
          <p:nvPr>
            <p:ph type="body" idx="1"/>
          </p:nvPr>
        </p:nvSpPr>
        <p:spPr>
          <a:xfrm>
            <a:off x="1260764" y="1593273"/>
            <a:ext cx="9712036" cy="4835236"/>
          </a:xfrm>
        </p:spPr>
        <p:txBody>
          <a:bodyPr/>
          <a:lstStyle/>
          <a:p>
            <a:pPr algn="just" eaLnBrk="1" hangingPunct="1">
              <a:lnSpc>
                <a:spcPct val="90000"/>
              </a:lnSpc>
              <a:buFontTx/>
              <a:buNone/>
            </a:pPr>
            <a:br>
              <a:rPr lang="en-US" altLang="en-US" sz="2400" dirty="0"/>
            </a:br>
            <a:r>
              <a:rPr lang="en-US" altLang="en-US" sz="2400" b="1" dirty="0"/>
              <a:t>&lt;body LINK="#C0C0C0" VLINK="#808080" ALINK="#FF0000"&gt; </a:t>
            </a:r>
          </a:p>
          <a:p>
            <a:pPr algn="just" eaLnBrk="1" hangingPunct="1">
              <a:lnSpc>
                <a:spcPct val="90000"/>
              </a:lnSpc>
              <a:buFontTx/>
              <a:buNone/>
            </a:pPr>
            <a:endParaRPr lang="en-US" altLang="en-US" sz="2400" b="1" dirty="0">
              <a:solidFill>
                <a:srgbClr val="0000CC"/>
              </a:solidFill>
            </a:endParaRPr>
          </a:p>
          <a:p>
            <a:pPr marL="914400" indent="-858838" algn="just" eaLnBrk="1" hangingPunct="1">
              <a:lnSpc>
                <a:spcPct val="90000"/>
              </a:lnSpc>
              <a:buFontTx/>
              <a:buNone/>
            </a:pPr>
            <a:r>
              <a:rPr lang="en-US" altLang="en-US" sz="2400" b="1" dirty="0">
                <a:solidFill>
                  <a:srgbClr val="0000CC"/>
                </a:solidFill>
              </a:rPr>
              <a:t>    LINK - standard link - to a page the visitor hasn't been to yet. (standard color is blue - #0000FF).</a:t>
            </a:r>
          </a:p>
          <a:p>
            <a:pPr marL="914400" indent="-858838" algn="just" eaLnBrk="1" hangingPunct="1">
              <a:lnSpc>
                <a:spcPct val="90000"/>
              </a:lnSpc>
              <a:buFontTx/>
              <a:buNone/>
            </a:pPr>
            <a:r>
              <a:rPr lang="en-US" altLang="en-US" sz="2400" b="1" dirty="0">
                <a:solidFill>
                  <a:srgbClr val="0000CC"/>
                </a:solidFill>
              </a:rPr>
              <a:t>    </a:t>
            </a:r>
            <a:r>
              <a:rPr lang="en-US" altLang="en-US" sz="2400" b="1" dirty="0">
                <a:solidFill>
                  <a:srgbClr val="FF33CC"/>
                </a:solidFill>
              </a:rPr>
              <a:t>VLINK - visited link - to a page the visitor has been to before. (standard color is purple - #800080).</a:t>
            </a:r>
          </a:p>
          <a:p>
            <a:pPr marL="914400" indent="-858838" algn="just" eaLnBrk="1" hangingPunct="1">
              <a:lnSpc>
                <a:spcPct val="90000"/>
              </a:lnSpc>
              <a:buFontTx/>
              <a:buNone/>
            </a:pPr>
            <a:r>
              <a:rPr lang="en-US" altLang="en-US" sz="2400" b="1" dirty="0">
                <a:solidFill>
                  <a:srgbClr val="FF33CC"/>
                </a:solidFill>
              </a:rPr>
              <a:t>    </a:t>
            </a:r>
            <a:r>
              <a:rPr lang="en-US" altLang="en-US" sz="2400" b="1" dirty="0">
                <a:solidFill>
                  <a:srgbClr val="FF0000"/>
                </a:solidFill>
              </a:rPr>
              <a:t>ALINK - active link - the color of the link when the mouse is on it. (standard color is red - #FF0000).</a:t>
            </a:r>
          </a:p>
          <a:p>
            <a:pPr marL="914400" indent="-858838" algn="just" eaLnBrk="1" hangingPunct="1">
              <a:lnSpc>
                <a:spcPct val="90000"/>
              </a:lnSpc>
              <a:buFontTx/>
              <a:buNone/>
            </a:pPr>
            <a:r>
              <a:rPr lang="en-US" altLang="en-US" sz="2400" b="1" dirty="0">
                <a:solidFill>
                  <a:srgbClr val="FF0000"/>
                </a:solidFill>
              </a:rPr>
              <a:t>          If the programmer want to change the color </a:t>
            </a:r>
          </a:p>
          <a:p>
            <a:pPr algn="just" eaLnBrk="1" hangingPunct="1">
              <a:lnSpc>
                <a:spcPct val="90000"/>
              </a:lnSpc>
              <a:buFontTx/>
              <a:buNone/>
            </a:pPr>
            <a:r>
              <a:rPr lang="en-US" altLang="en-US" sz="2400" b="1" dirty="0">
                <a:solidFill>
                  <a:srgbClr val="FF0000"/>
                </a:solidFill>
              </a:rPr>
              <a:t>    </a:t>
            </a:r>
            <a:r>
              <a:rPr lang="en-US" altLang="en-US" sz="2400" b="1" dirty="0"/>
              <a:t>Click&lt;</a:t>
            </a:r>
            <a:r>
              <a:rPr lang="en-US" altLang="en-US" sz="2400" b="1" dirty="0" err="1"/>
              <a:t>ahref</a:t>
            </a:r>
            <a:r>
              <a:rPr lang="en-US" altLang="en-US" sz="2400" b="1" dirty="0"/>
              <a:t>="http://www.yahoo.com"&gt;&lt;fontcolor="FF00CC"&gt;here&lt;/font&gt;&lt;/a&gt; to go to yahoo.</a:t>
            </a:r>
            <a:endParaRPr lang="en-US" altLang="en-US" sz="2400" dirty="0"/>
          </a:p>
        </p:txBody>
      </p:sp>
      <p:sp>
        <p:nvSpPr>
          <p:cNvPr id="72708" name="Rectangle 4"/>
          <p:cNvSpPr>
            <a:spLocks noGrp="1" noChangeArrowheads="1"/>
          </p:cNvSpPr>
          <p:nvPr>
            <p:ph type="title"/>
          </p:nvPr>
        </p:nvSpPr>
        <p:spPr>
          <a:xfrm>
            <a:off x="3228109" y="198438"/>
            <a:ext cx="6941127" cy="799089"/>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More on LINKs</a:t>
            </a:r>
          </a:p>
        </p:txBody>
      </p:sp>
      <p:pic>
        <p:nvPicPr>
          <p:cNvPr id="6" name="Google Shape;97;p2">
            <a:extLst>
              <a:ext uri="{FF2B5EF4-FFF2-40B4-BE49-F238E27FC236}">
                <a16:creationId xmlns:a16="http://schemas.microsoft.com/office/drawing/2014/main" id="{3977F9AC-A1BF-4AE9-97A0-9A62F49250C0}"/>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481680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FF5930-3AAF-48CD-AAC6-5C5426BDD610}" type="slidenum">
              <a:rPr lang="ar-SA" altLang="en-US" sz="1800" kern="0"/>
              <a:pPr/>
              <a:t>57</a:t>
            </a:fld>
            <a:endParaRPr lang="en-US" altLang="en-US" sz="1800" kern="0"/>
          </a:p>
        </p:txBody>
      </p:sp>
      <p:sp>
        <p:nvSpPr>
          <p:cNvPr id="73731" name="Rectangle 2"/>
          <p:cNvSpPr>
            <a:spLocks noGrp="1" noChangeArrowheads="1"/>
          </p:cNvSpPr>
          <p:nvPr>
            <p:ph type="title"/>
          </p:nvPr>
        </p:nvSpPr>
        <p:spPr>
          <a:xfrm>
            <a:off x="2951018" y="274638"/>
            <a:ext cx="7259782" cy="8683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b="1">
                <a:solidFill>
                  <a:srgbClr val="FFFF00"/>
                </a:solidFill>
              </a:rPr>
              <a:t>Internal Links</a:t>
            </a:r>
          </a:p>
        </p:txBody>
      </p:sp>
      <p:sp>
        <p:nvSpPr>
          <p:cNvPr id="73732" name="Rectangle 3"/>
          <p:cNvSpPr>
            <a:spLocks noGrp="1" noChangeArrowheads="1"/>
          </p:cNvSpPr>
          <p:nvPr>
            <p:ph type="body" idx="1"/>
          </p:nvPr>
        </p:nvSpPr>
        <p:spPr>
          <a:xfrm>
            <a:off x="2133600" y="1447800"/>
            <a:ext cx="7772400" cy="4876800"/>
          </a:xfrm>
          <a:solidFill>
            <a:schemeClr val="accent1"/>
          </a:solidFill>
        </p:spPr>
        <p:txBody>
          <a:bodyPr/>
          <a:lstStyle/>
          <a:p>
            <a:pPr marL="609600" indent="-609600" eaLnBrk="1" hangingPunct="1">
              <a:buClr>
                <a:schemeClr val="bg1"/>
              </a:buClr>
              <a:buFont typeface="Wingdings" panose="05000000000000000000" pitchFamily="2" charset="2"/>
              <a:buChar char="§"/>
            </a:pPr>
            <a:r>
              <a:rPr lang="en-US" altLang="en-US" sz="2000"/>
              <a:t>Internal Links : Links can also be created inside large documents to simplify navigation. Today’s world wants to be able to get the information quickly. Internal links can help you meet these goals.</a:t>
            </a:r>
          </a:p>
          <a:p>
            <a:pPr marL="609600" indent="-609600" eaLnBrk="1" hangingPunct="1">
              <a:buClr>
                <a:schemeClr val="bg1"/>
              </a:buClr>
              <a:buFont typeface="Wingdings" panose="05000000000000000000" pitchFamily="2" charset="2"/>
              <a:buAutoNum type="arabicPeriod"/>
            </a:pPr>
            <a:r>
              <a:rPr lang="en-US" altLang="en-US" sz="2000"/>
              <a:t>Select some text at a place in the document that you would like to create a link to, then add an anchor to link to like this:</a:t>
            </a:r>
          </a:p>
          <a:p>
            <a:pPr marL="609600" indent="-609600" eaLnBrk="1" hangingPunct="1">
              <a:buClr>
                <a:schemeClr val="bg1"/>
              </a:buClr>
              <a:buNone/>
            </a:pPr>
            <a:r>
              <a:rPr lang="en-US" altLang="en-US" sz="2000"/>
              <a:t>	</a:t>
            </a:r>
            <a:r>
              <a:rPr lang="en-US" altLang="en-US" sz="2000">
                <a:solidFill>
                  <a:srgbClr val="FF0000"/>
                </a:solidFill>
              </a:rPr>
              <a:t>&lt;A NAME=“bookmark_name”&gt;&lt;/A&gt;</a:t>
            </a:r>
          </a:p>
          <a:p>
            <a:pPr marL="609600" indent="-609600" eaLnBrk="1" hangingPunct="1">
              <a:buClr>
                <a:schemeClr val="bg1"/>
              </a:buClr>
              <a:buNone/>
            </a:pPr>
            <a:r>
              <a:rPr lang="en-US" altLang="en-US" sz="2000"/>
              <a:t>	The Name attribute of an anchor element specifies a location in the document that we link to shortly. All NAME attributes in a document must be unique.</a:t>
            </a:r>
          </a:p>
          <a:p>
            <a:pPr marL="609600" indent="-609600" eaLnBrk="1" hangingPunct="1">
              <a:buClr>
                <a:schemeClr val="bg1"/>
              </a:buClr>
              <a:buFont typeface="Wingdings" panose="05000000000000000000" pitchFamily="2" charset="2"/>
              <a:buAutoNum type="arabicPeriod" startAt="2"/>
            </a:pPr>
            <a:r>
              <a:rPr lang="en-US" altLang="en-US" sz="2000"/>
              <a:t>Next select the text that you would like to create as a link to the location created above.</a:t>
            </a:r>
          </a:p>
          <a:p>
            <a:pPr marL="609600" indent="-609600" eaLnBrk="1" hangingPunct="1">
              <a:buClr>
                <a:schemeClr val="bg1"/>
              </a:buClr>
              <a:buNone/>
            </a:pPr>
            <a:r>
              <a:rPr lang="en-US" altLang="en-US" sz="2000"/>
              <a:t>	</a:t>
            </a:r>
            <a:r>
              <a:rPr lang="en-US" altLang="en-US" sz="2000">
                <a:solidFill>
                  <a:srgbClr val="FF0000"/>
                </a:solidFill>
              </a:rPr>
              <a:t>&lt;A HREF=“</a:t>
            </a:r>
            <a:r>
              <a:rPr lang="en-US" altLang="en-US" sz="2000"/>
              <a:t>#</a:t>
            </a:r>
            <a:r>
              <a:rPr lang="en-US" altLang="en-US" sz="2000">
                <a:solidFill>
                  <a:srgbClr val="FF0000"/>
                </a:solidFill>
              </a:rPr>
              <a:t>bookmark_name”&gt;Go To  Book Mark&lt;/A&gt;</a:t>
            </a:r>
          </a:p>
        </p:txBody>
      </p:sp>
      <p:pic>
        <p:nvPicPr>
          <p:cNvPr id="7" name="Google Shape;97;p2">
            <a:extLst>
              <a:ext uri="{FF2B5EF4-FFF2-40B4-BE49-F238E27FC236}">
                <a16:creationId xmlns:a16="http://schemas.microsoft.com/office/drawing/2014/main" id="{EBC82FE3-9256-4FEA-A7B1-937F3B03CB86}"/>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629562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9449BA-87A7-41E5-A1D9-1CF7E9FA6A91}" type="slidenum">
              <a:rPr lang="ar-SA" altLang="en-US" sz="1800" kern="0"/>
              <a:pPr/>
              <a:t>58</a:t>
            </a:fld>
            <a:endParaRPr lang="en-US" altLang="en-US" sz="1800" kern="0"/>
          </a:p>
        </p:txBody>
      </p:sp>
      <p:sp>
        <p:nvSpPr>
          <p:cNvPr id="74755" name="Rectangle 2"/>
          <p:cNvSpPr>
            <a:spLocks noGrp="1" noChangeArrowheads="1"/>
          </p:cNvSpPr>
          <p:nvPr>
            <p:ph type="title"/>
          </p:nvPr>
        </p:nvSpPr>
        <p:spPr>
          <a:xfrm>
            <a:off x="2946399" y="166690"/>
            <a:ext cx="674914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E-Mail (Electronic Mail)</a:t>
            </a:r>
          </a:p>
        </p:txBody>
      </p:sp>
      <p:sp>
        <p:nvSpPr>
          <p:cNvPr id="74756" name="Rectangle 3"/>
          <p:cNvSpPr>
            <a:spLocks noGrp="1" noChangeArrowheads="1"/>
          </p:cNvSpPr>
          <p:nvPr>
            <p:ph type="body" idx="1"/>
          </p:nvPr>
        </p:nvSpPr>
        <p:spPr>
          <a:xfrm>
            <a:off x="1828800" y="1752601"/>
            <a:ext cx="8229600" cy="4525963"/>
          </a:xfrm>
          <a:solidFill>
            <a:schemeClr val="accent1"/>
          </a:solidFill>
        </p:spPr>
        <p:txBody>
          <a:bodyPr/>
          <a:lstStyle/>
          <a:p>
            <a:pPr eaLnBrk="1" hangingPunct="1">
              <a:buClr>
                <a:schemeClr val="bg1"/>
              </a:buClr>
              <a:buFont typeface="Wingdings" panose="05000000000000000000" pitchFamily="2" charset="2"/>
              <a:buNone/>
            </a:pPr>
            <a:r>
              <a:rPr lang="en-US" altLang="en-US" sz="2800"/>
              <a:t>E.g. </a:t>
            </a:r>
            <a:r>
              <a:rPr lang="en-US" altLang="en-US" sz="2800">
                <a:hlinkClick r:id="rId2"/>
              </a:rPr>
              <a:t>mailto:kmf</a:t>
            </a:r>
            <a:r>
              <a:rPr lang="en-US" altLang="en-US" sz="2800"/>
              <a:t>@yahoo.com</a:t>
            </a:r>
          </a:p>
          <a:p>
            <a:pPr eaLnBrk="1" hangingPunct="1">
              <a:buClr>
                <a:schemeClr val="bg1"/>
              </a:buClr>
              <a:buFont typeface="Wingdings" panose="05000000000000000000" pitchFamily="2" charset="2"/>
              <a:buChar char="§"/>
            </a:pPr>
            <a:r>
              <a:rPr lang="en-US" altLang="en-US" sz="2800"/>
              <a:t>The type of service is identified as the mail client program. This type of link will launch the users mail client.</a:t>
            </a:r>
          </a:p>
          <a:p>
            <a:pPr eaLnBrk="1" hangingPunct="1">
              <a:buClr>
                <a:schemeClr val="bg1"/>
              </a:buClr>
              <a:buFont typeface="Wingdings" panose="05000000000000000000" pitchFamily="2" charset="2"/>
              <a:buChar char="§"/>
            </a:pPr>
            <a:r>
              <a:rPr lang="en-US" altLang="en-US" sz="2800"/>
              <a:t>The recipient of the message is </a:t>
            </a:r>
            <a:r>
              <a:rPr lang="en-US" altLang="en-US" sz="2800">
                <a:hlinkClick r:id="rId3"/>
              </a:rPr>
              <a:t>kmf@yahoo.com</a:t>
            </a:r>
            <a:endParaRPr lang="en-US" altLang="en-US" sz="2800"/>
          </a:p>
          <a:p>
            <a:pPr eaLnBrk="1" hangingPunct="1">
              <a:buClr>
                <a:schemeClr val="bg1"/>
              </a:buClr>
              <a:buFont typeface="Wingdings" panose="05000000000000000000" pitchFamily="2" charset="2"/>
              <a:buNone/>
            </a:pPr>
            <a:r>
              <a:rPr lang="en-US" altLang="en-US" sz="2800">
                <a:solidFill>
                  <a:srgbClr val="FF0000"/>
                </a:solidFill>
              </a:rPr>
              <a:t>&lt;A</a:t>
            </a:r>
            <a:r>
              <a:rPr lang="en-US" altLang="en-US" sz="2800">
                <a:solidFill>
                  <a:schemeClr val="hlink"/>
                </a:solidFill>
              </a:rPr>
              <a:t> </a:t>
            </a:r>
            <a:r>
              <a:rPr lang="en-US" altLang="en-US" sz="2800">
                <a:solidFill>
                  <a:srgbClr val="FF0000"/>
                </a:solidFill>
              </a:rPr>
              <a:t>HREF=“mailto:</a:t>
            </a:r>
            <a:r>
              <a:rPr lang="en-US" altLang="en-US" sz="2800">
                <a:solidFill>
                  <a:srgbClr val="FF0000"/>
                </a:solidFill>
                <a:hlinkClick r:id="rId4"/>
              </a:rPr>
              <a:t>kmf</a:t>
            </a:r>
            <a:r>
              <a:rPr lang="en-US" altLang="en-US" sz="2800"/>
              <a:t>@yahoo.com”</a:t>
            </a:r>
            <a:r>
              <a:rPr lang="en-US" altLang="en-US" sz="2800">
                <a:solidFill>
                  <a:srgbClr val="FF0000"/>
                </a:solidFill>
              </a:rPr>
              <a:t>&gt;Send me</a:t>
            </a:r>
          </a:p>
          <a:p>
            <a:pPr eaLnBrk="1" hangingPunct="1">
              <a:buClr>
                <a:schemeClr val="bg1"/>
              </a:buClr>
              <a:buFont typeface="Wingdings" panose="05000000000000000000" pitchFamily="2" charset="2"/>
              <a:buNone/>
            </a:pPr>
            <a:r>
              <a:rPr lang="en-US" altLang="en-US" sz="2800">
                <a:solidFill>
                  <a:srgbClr val="FF0000"/>
                </a:solidFill>
              </a:rPr>
              <a:t>More  Information &lt;/A&gt;</a:t>
            </a:r>
          </a:p>
        </p:txBody>
      </p:sp>
      <p:pic>
        <p:nvPicPr>
          <p:cNvPr id="6" name="Google Shape;97;p2">
            <a:extLst>
              <a:ext uri="{FF2B5EF4-FFF2-40B4-BE49-F238E27FC236}">
                <a16:creationId xmlns:a16="http://schemas.microsoft.com/office/drawing/2014/main" id="{8B09CC28-13AB-449D-B74B-4B8577C95117}"/>
              </a:ext>
            </a:extLst>
          </p:cNvPr>
          <p:cNvPicPr preferRelativeResize="0"/>
          <p:nvPr/>
        </p:nvPicPr>
        <p:blipFill rotWithShape="1">
          <a:blip r:embed="rId5">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5171895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B62AAF-04A8-4D86-BF69-078FE6894E98}" type="slidenum">
              <a:rPr lang="ar-SA" altLang="en-US" sz="1800" kern="0"/>
              <a:pPr/>
              <a:t>59</a:t>
            </a:fld>
            <a:endParaRPr lang="en-US" altLang="en-US" sz="1800" kern="0"/>
          </a:p>
        </p:txBody>
      </p:sp>
      <p:sp>
        <p:nvSpPr>
          <p:cNvPr id="75779" name="Rectangle 2"/>
          <p:cNvSpPr>
            <a:spLocks noGrp="1" noChangeArrowheads="1"/>
          </p:cNvSpPr>
          <p:nvPr>
            <p:ph type="title"/>
          </p:nvPr>
        </p:nvSpPr>
        <p:spPr>
          <a:xfrm>
            <a:off x="3251200" y="274637"/>
            <a:ext cx="6735764" cy="1191305"/>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Image Maps</a:t>
            </a:r>
          </a:p>
        </p:txBody>
      </p:sp>
      <p:sp>
        <p:nvSpPr>
          <p:cNvPr id="75780" name="Rectangle 3"/>
          <p:cNvSpPr>
            <a:spLocks noGrp="1" noChangeArrowheads="1"/>
          </p:cNvSpPr>
          <p:nvPr>
            <p:ph type="body" idx="1"/>
          </p:nvPr>
        </p:nvSpPr>
        <p:spPr>
          <a:xfrm>
            <a:off x="1981200" y="1752600"/>
            <a:ext cx="8229600" cy="5105400"/>
          </a:xfrm>
          <a:solidFill>
            <a:schemeClr val="accent1"/>
          </a:solidFill>
        </p:spPr>
        <p:txBody>
          <a:bodyPr/>
          <a:lstStyle/>
          <a:p>
            <a:pPr marL="609600" indent="-609600" eaLnBrk="1" hangingPunct="1">
              <a:lnSpc>
                <a:spcPct val="90000"/>
              </a:lnSpc>
              <a:buClr>
                <a:schemeClr val="bg1"/>
              </a:buClr>
              <a:buFont typeface="Wingdings" panose="05000000000000000000" pitchFamily="2" charset="2"/>
              <a:buChar char="§"/>
            </a:pPr>
            <a:r>
              <a:rPr lang="en-US" altLang="en-US" sz="2400"/>
              <a:t>Image maps are images, usually in </a:t>
            </a:r>
            <a:r>
              <a:rPr lang="en-US" altLang="en-US" sz="2400">
                <a:solidFill>
                  <a:srgbClr val="FF0000"/>
                </a:solidFill>
              </a:rPr>
              <a:t>gif</a:t>
            </a:r>
            <a:r>
              <a:rPr lang="en-US" altLang="en-US" sz="2400"/>
              <a:t> format that have been divided into regions; clicking in a region of the image cause the web surfer to be connected to a new URL. Image maps are graphical form of creating links between pages.</a:t>
            </a:r>
          </a:p>
          <a:p>
            <a:pPr marL="609600" indent="-609600" eaLnBrk="1" hangingPunct="1">
              <a:lnSpc>
                <a:spcPct val="90000"/>
              </a:lnSpc>
              <a:buClr>
                <a:schemeClr val="bg1"/>
              </a:buClr>
              <a:buFont typeface="Wingdings" panose="05000000000000000000" pitchFamily="2" charset="2"/>
              <a:buChar char="§"/>
            </a:pPr>
            <a:r>
              <a:rPr lang="en-US" altLang="en-US" sz="2400"/>
              <a:t>There are two type of image maps:</a:t>
            </a:r>
          </a:p>
          <a:p>
            <a:pPr marL="609600" indent="-609600" eaLnBrk="1" hangingPunct="1">
              <a:lnSpc>
                <a:spcPct val="90000"/>
              </a:lnSpc>
              <a:buClr>
                <a:schemeClr val="bg1"/>
              </a:buClr>
              <a:buNone/>
            </a:pPr>
            <a:r>
              <a:rPr lang="en-US" altLang="en-US" sz="2400"/>
              <a:t>	</a:t>
            </a:r>
            <a:r>
              <a:rPr lang="en-US" altLang="en-US" sz="2400">
                <a:solidFill>
                  <a:srgbClr val="FF0000"/>
                </a:solidFill>
              </a:rPr>
              <a:t>Client side and server side</a:t>
            </a:r>
          </a:p>
          <a:p>
            <a:pPr marL="609600" indent="-609600" eaLnBrk="1" hangingPunct="1">
              <a:lnSpc>
                <a:spcPct val="90000"/>
              </a:lnSpc>
              <a:buClr>
                <a:schemeClr val="bg1"/>
              </a:buClr>
              <a:buNone/>
            </a:pPr>
            <a:r>
              <a:rPr lang="en-US" altLang="en-US" sz="2400"/>
              <a:t>Both types of image maps involve a listing of co-ordinates </a:t>
            </a:r>
          </a:p>
          <a:p>
            <a:pPr marL="609600" indent="-609600" eaLnBrk="1" hangingPunct="1">
              <a:lnSpc>
                <a:spcPct val="90000"/>
              </a:lnSpc>
              <a:buClr>
                <a:schemeClr val="bg1"/>
              </a:buClr>
              <a:buNone/>
            </a:pPr>
            <a:r>
              <a:rPr lang="en-US" altLang="en-US" sz="2400"/>
              <a:t>that define the mapping regions and which URLs those</a:t>
            </a:r>
          </a:p>
          <a:p>
            <a:pPr marL="609600" indent="-609600" eaLnBrk="1" hangingPunct="1">
              <a:lnSpc>
                <a:spcPct val="90000"/>
              </a:lnSpc>
              <a:buClr>
                <a:schemeClr val="bg1"/>
              </a:buClr>
              <a:buNone/>
            </a:pPr>
            <a:r>
              <a:rPr lang="en-US" altLang="en-US" sz="2400"/>
              <a:t>coordinates are associated with. This is known as the map</a:t>
            </a:r>
          </a:p>
          <a:p>
            <a:pPr marL="609600" indent="-609600" eaLnBrk="1" hangingPunct="1">
              <a:lnSpc>
                <a:spcPct val="90000"/>
              </a:lnSpc>
              <a:buClr>
                <a:schemeClr val="bg1"/>
              </a:buClr>
              <a:buNone/>
            </a:pPr>
            <a:r>
              <a:rPr lang="en-US" altLang="en-US" sz="2400"/>
              <a:t>file.</a:t>
            </a:r>
          </a:p>
        </p:txBody>
      </p:sp>
      <p:pic>
        <p:nvPicPr>
          <p:cNvPr id="6" name="Google Shape;97;p2">
            <a:extLst>
              <a:ext uri="{FF2B5EF4-FFF2-40B4-BE49-F238E27FC236}">
                <a16:creationId xmlns:a16="http://schemas.microsoft.com/office/drawing/2014/main" id="{B0B61541-771A-4F99-843B-AFA8EB7A1A5A}"/>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21246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Starting NotePad</a:t>
            </a:r>
            <a:endParaRPr lang="en-US" altLang="en-US" dirty="0"/>
          </a:p>
        </p:txBody>
      </p:sp>
      <p:sp>
        <p:nvSpPr>
          <p:cNvPr id="2" name="Rectangle 1"/>
          <p:cNvSpPr/>
          <p:nvPr/>
        </p:nvSpPr>
        <p:spPr>
          <a:xfrm>
            <a:off x="1881075" y="1265861"/>
            <a:ext cx="8583726" cy="4819781"/>
          </a:xfrm>
          <a:prstGeom prst="rect">
            <a:avLst/>
          </a:prstGeom>
        </p:spPr>
        <p:txBody>
          <a:bodyPr wrap="square">
            <a:spAutoFit/>
          </a:bodyPr>
          <a:lstStyle/>
          <a:p>
            <a:pPr lvl="0" algn="just" fontAlgn="base">
              <a:lnSpc>
                <a:spcPct val="90000"/>
              </a:lnSpc>
              <a:spcBef>
                <a:spcPct val="20000"/>
              </a:spcBef>
              <a:spcAft>
                <a:spcPct val="0"/>
              </a:spcAft>
              <a:buClr>
                <a:srgbClr val="FFFFFF"/>
              </a:buClr>
            </a:pPr>
            <a:r>
              <a:rPr lang="en-US" altLang="en-US" sz="3200" dirty="0" err="1">
                <a:solidFill>
                  <a:srgbClr val="000000"/>
                </a:solidFill>
                <a:latin typeface="Arial"/>
                <a:cs typeface="Arial"/>
              </a:rPr>
              <a:t>NotePad</a:t>
            </a:r>
            <a:r>
              <a:rPr lang="en-US" altLang="en-US" sz="3200" dirty="0">
                <a:solidFill>
                  <a:srgbClr val="000000"/>
                </a:solidFill>
                <a:latin typeface="Arial"/>
                <a:cs typeface="Arial"/>
              </a:rPr>
              <a:t> is the standard text editor that comes with the </a:t>
            </a:r>
            <a:r>
              <a:rPr lang="en-US" altLang="en-US" sz="3200" dirty="0" err="1">
                <a:solidFill>
                  <a:srgbClr val="000000"/>
                </a:solidFill>
                <a:latin typeface="Arial"/>
                <a:cs typeface="Arial"/>
              </a:rPr>
              <a:t>microsoft</a:t>
            </a:r>
            <a:r>
              <a:rPr lang="en-US" altLang="en-US" sz="3200" dirty="0">
                <a:solidFill>
                  <a:srgbClr val="000000"/>
                </a:solidFill>
                <a:latin typeface="Arial"/>
                <a:cs typeface="Arial"/>
              </a:rPr>
              <a:t> windows operating system. To start </a:t>
            </a:r>
            <a:r>
              <a:rPr lang="en-US" altLang="en-US" sz="3200" dirty="0" err="1">
                <a:solidFill>
                  <a:srgbClr val="000000"/>
                </a:solidFill>
                <a:latin typeface="Arial"/>
                <a:cs typeface="Arial"/>
              </a:rPr>
              <a:t>NotePad</a:t>
            </a:r>
            <a:r>
              <a:rPr lang="en-US" altLang="en-US" sz="3200" dirty="0">
                <a:solidFill>
                  <a:srgbClr val="000000"/>
                </a:solidFill>
                <a:latin typeface="Arial"/>
                <a:cs typeface="Arial"/>
              </a:rPr>
              <a:t> in windows 9x or XP follow the steps bellow:</a:t>
            </a:r>
          </a:p>
          <a:p>
            <a:pPr marL="457200" lvl="0" indent="-457200" algn="just" fontAlgn="base">
              <a:lnSpc>
                <a:spcPct val="90000"/>
              </a:lnSpc>
              <a:spcBef>
                <a:spcPct val="20000"/>
              </a:spcBef>
              <a:spcAft>
                <a:spcPct val="0"/>
              </a:spcAft>
              <a:buClr>
                <a:schemeClr val="tx1"/>
              </a:buClr>
              <a:buFont typeface="Arial" panose="020B0604020202020204" pitchFamily="34" charset="0"/>
              <a:buChar char="•"/>
            </a:pPr>
            <a:r>
              <a:rPr lang="en-US" altLang="en-US" sz="3200" dirty="0">
                <a:solidFill>
                  <a:srgbClr val="000000"/>
                </a:solidFill>
                <a:latin typeface="Arial"/>
                <a:cs typeface="Arial"/>
              </a:rPr>
              <a:t>Click on the “</a:t>
            </a:r>
            <a:r>
              <a:rPr lang="en-US" altLang="en-US" sz="3200" dirty="0">
                <a:solidFill>
                  <a:srgbClr val="008000"/>
                </a:solidFill>
                <a:latin typeface="Arial"/>
                <a:cs typeface="Arial"/>
              </a:rPr>
              <a:t>Start</a:t>
            </a:r>
            <a:r>
              <a:rPr lang="en-US" altLang="en-US" sz="3200" dirty="0">
                <a:solidFill>
                  <a:srgbClr val="000000"/>
                </a:solidFill>
                <a:latin typeface="Arial"/>
                <a:cs typeface="Arial"/>
              </a:rPr>
              <a:t>” button located on your Windows task bar.</a:t>
            </a:r>
          </a:p>
          <a:p>
            <a:pPr marL="457200" lvl="0" indent="-457200" algn="just" fontAlgn="base">
              <a:lnSpc>
                <a:spcPct val="90000"/>
              </a:lnSpc>
              <a:spcBef>
                <a:spcPct val="20000"/>
              </a:spcBef>
              <a:spcAft>
                <a:spcPct val="0"/>
              </a:spcAft>
              <a:buClr>
                <a:schemeClr val="tx1"/>
              </a:buClr>
              <a:buFont typeface="Arial" panose="020B0604020202020204" pitchFamily="34" charset="0"/>
              <a:buChar char="•"/>
            </a:pPr>
            <a:r>
              <a:rPr lang="en-US" altLang="en-US" sz="3200" dirty="0">
                <a:solidFill>
                  <a:srgbClr val="000000"/>
                </a:solidFill>
                <a:latin typeface="Arial"/>
                <a:cs typeface="Arial"/>
              </a:rPr>
              <a:t>Click on “</a:t>
            </a:r>
            <a:r>
              <a:rPr lang="en-US" altLang="en-US" sz="3200" dirty="0">
                <a:solidFill>
                  <a:srgbClr val="008000"/>
                </a:solidFill>
                <a:latin typeface="Arial"/>
                <a:cs typeface="Arial"/>
              </a:rPr>
              <a:t>Programs</a:t>
            </a:r>
            <a:r>
              <a:rPr lang="en-US" altLang="en-US" sz="3200" dirty="0">
                <a:solidFill>
                  <a:srgbClr val="000000"/>
                </a:solidFill>
                <a:latin typeface="Arial"/>
                <a:cs typeface="Arial"/>
              </a:rPr>
              <a:t>” and then click on the directory menu labeled “</a:t>
            </a:r>
            <a:r>
              <a:rPr lang="en-US" altLang="en-US" sz="3200" dirty="0">
                <a:solidFill>
                  <a:srgbClr val="008000"/>
                </a:solidFill>
                <a:latin typeface="Arial"/>
                <a:cs typeface="Arial"/>
              </a:rPr>
              <a:t>Accessories</a:t>
            </a:r>
            <a:r>
              <a:rPr lang="en-US" altLang="en-US" sz="3200" dirty="0">
                <a:solidFill>
                  <a:srgbClr val="000000"/>
                </a:solidFill>
                <a:latin typeface="Arial"/>
                <a:cs typeface="Arial"/>
              </a:rPr>
              <a:t>”.</a:t>
            </a:r>
          </a:p>
          <a:p>
            <a:pPr marL="457200" lvl="0" indent="-457200" algn="just" fontAlgn="base">
              <a:lnSpc>
                <a:spcPct val="90000"/>
              </a:lnSpc>
              <a:spcBef>
                <a:spcPct val="20000"/>
              </a:spcBef>
              <a:spcAft>
                <a:spcPct val="0"/>
              </a:spcAft>
              <a:buClr>
                <a:schemeClr val="tx1"/>
              </a:buClr>
              <a:buFont typeface="Arial" panose="020B0604020202020204" pitchFamily="34" charset="0"/>
              <a:buChar char="•"/>
            </a:pPr>
            <a:r>
              <a:rPr lang="en-US" altLang="en-US" sz="3200" dirty="0">
                <a:solidFill>
                  <a:srgbClr val="000000"/>
                </a:solidFill>
                <a:latin typeface="Arial"/>
                <a:cs typeface="Arial"/>
              </a:rPr>
              <a:t>Locate the shortcut “</a:t>
            </a:r>
            <a:r>
              <a:rPr lang="en-US" altLang="en-US" sz="3200" dirty="0" err="1">
                <a:solidFill>
                  <a:srgbClr val="008000"/>
                </a:solidFill>
                <a:latin typeface="Arial"/>
                <a:cs typeface="Arial"/>
              </a:rPr>
              <a:t>NotePad</a:t>
            </a:r>
            <a:r>
              <a:rPr lang="en-US" altLang="en-US" sz="3200" dirty="0">
                <a:solidFill>
                  <a:srgbClr val="000000"/>
                </a:solidFill>
                <a:latin typeface="Arial"/>
                <a:cs typeface="Arial"/>
              </a:rPr>
              <a:t>” and click the shortcut once.</a:t>
            </a:r>
          </a:p>
        </p:txBody>
      </p:sp>
      <p:pic>
        <p:nvPicPr>
          <p:cNvPr id="6" name="Google Shape;97;p2">
            <a:extLst>
              <a:ext uri="{FF2B5EF4-FFF2-40B4-BE49-F238E27FC236}">
                <a16:creationId xmlns:a16="http://schemas.microsoft.com/office/drawing/2014/main" id="{7D758CDB-A6FF-497E-ABCA-43ADAFEBD36B}"/>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568753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4D7BD3E-94B6-42F3-AC1E-D3CDEE46AD78}" type="slidenum">
              <a:rPr lang="ar-SA" altLang="en-US" sz="1800" kern="0"/>
              <a:pPr/>
              <a:t>60</a:t>
            </a:fld>
            <a:endParaRPr lang="en-US" altLang="en-US" sz="1800" kern="0"/>
          </a:p>
        </p:txBody>
      </p:sp>
      <p:sp>
        <p:nvSpPr>
          <p:cNvPr id="77827" name="Rectangle 2"/>
          <p:cNvSpPr>
            <a:spLocks noGrp="1" noChangeArrowheads="1"/>
          </p:cNvSpPr>
          <p:nvPr>
            <p:ph type="title"/>
          </p:nvPr>
        </p:nvSpPr>
        <p:spPr>
          <a:xfrm>
            <a:off x="2854036" y="0"/>
            <a:ext cx="7356764"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pPr eaLnBrk="1" hangingPunct="1"/>
            <a:r>
              <a:rPr lang="en-US" altLang="en-US">
                <a:solidFill>
                  <a:srgbClr val="FFFF00"/>
                </a:solidFill>
              </a:rPr>
              <a:t>Client-Side Image Maps</a:t>
            </a:r>
          </a:p>
        </p:txBody>
      </p:sp>
      <p:sp>
        <p:nvSpPr>
          <p:cNvPr id="77828" name="Rectangle 3"/>
          <p:cNvSpPr>
            <a:spLocks noGrp="1" noChangeArrowheads="1"/>
          </p:cNvSpPr>
          <p:nvPr>
            <p:ph type="body" idx="1"/>
          </p:nvPr>
        </p:nvSpPr>
        <p:spPr>
          <a:xfrm>
            <a:off x="1066800" y="1082675"/>
            <a:ext cx="9892145" cy="5638800"/>
          </a:xfrm>
          <a:solidFill>
            <a:schemeClr val="accent1"/>
          </a:solidFill>
        </p:spPr>
        <p:txBody>
          <a:bodyPr/>
          <a:lstStyle/>
          <a:p>
            <a:pPr eaLnBrk="1" hangingPunct="1">
              <a:lnSpc>
                <a:spcPct val="80000"/>
              </a:lnSpc>
              <a:buClr>
                <a:schemeClr val="bg1"/>
              </a:buClr>
              <a:buFont typeface="Wingdings" panose="05000000000000000000" pitchFamily="2" charset="2"/>
              <a:buChar char="§"/>
            </a:pPr>
            <a:r>
              <a:rPr lang="en-US" altLang="en-US" sz="2400" dirty="0"/>
              <a:t>Client-side image maps (USEMAP) use a map file that is part of the HTML document (in an element called MAP), and is linked to the image by the Web browser.</a:t>
            </a:r>
          </a:p>
          <a:p>
            <a:pPr eaLnBrk="1" hangingPunct="1">
              <a:lnSpc>
                <a:spcPct val="80000"/>
              </a:lnSpc>
              <a:buClr>
                <a:schemeClr val="bg1"/>
              </a:buClr>
              <a:buFont typeface="Wingdings" panose="05000000000000000000" pitchFamily="2" charset="2"/>
              <a:buNone/>
            </a:pPr>
            <a:endParaRPr lang="en-US" altLang="en-US" sz="2400" dirty="0"/>
          </a:p>
          <a:p>
            <a:pPr eaLnBrk="1" hangingPunct="1">
              <a:lnSpc>
                <a:spcPct val="80000"/>
              </a:lnSpc>
              <a:buFontTx/>
              <a:buNone/>
            </a:pPr>
            <a:r>
              <a:rPr lang="en-US" altLang="en-US" sz="2400" b="1" dirty="0">
                <a:solidFill>
                  <a:srgbClr val="FF0000"/>
                </a:solidFill>
              </a:rPr>
              <a:t>&lt;IMG SRC="note.GIF"  Width=200 Height=200 </a:t>
            </a:r>
          </a:p>
          <a:p>
            <a:pPr eaLnBrk="1" hangingPunct="1">
              <a:lnSpc>
                <a:spcPct val="80000"/>
              </a:lnSpc>
              <a:buFontTx/>
              <a:buNone/>
            </a:pPr>
            <a:r>
              <a:rPr lang="en-US" altLang="en-US" sz="2400" b="1" dirty="0">
                <a:solidFill>
                  <a:srgbClr val="FF0000"/>
                </a:solidFill>
              </a:rPr>
              <a:t>border="5" USEMAP="#map1"&gt;</a:t>
            </a:r>
          </a:p>
          <a:p>
            <a:pPr eaLnBrk="1" hangingPunct="1">
              <a:lnSpc>
                <a:spcPct val="80000"/>
              </a:lnSpc>
              <a:buFontTx/>
              <a:buNone/>
            </a:pPr>
            <a:r>
              <a:rPr lang="en-US" altLang="en-US" sz="2400" dirty="0"/>
              <a:t>&lt;MAP NAME="map1"&gt;</a:t>
            </a:r>
          </a:p>
          <a:p>
            <a:pPr eaLnBrk="1" hangingPunct="1">
              <a:lnSpc>
                <a:spcPct val="80000"/>
              </a:lnSpc>
              <a:buFontTx/>
              <a:buNone/>
            </a:pPr>
            <a:r>
              <a:rPr lang="en-US" altLang="en-US" sz="2400" dirty="0">
                <a:solidFill>
                  <a:srgbClr val="0000FF"/>
                </a:solidFill>
              </a:rPr>
              <a:t>&lt;AREA SHAPE="RECT" COORDS="0,0,90,90"  </a:t>
            </a:r>
          </a:p>
          <a:p>
            <a:pPr eaLnBrk="1" hangingPunct="1">
              <a:lnSpc>
                <a:spcPct val="80000"/>
              </a:lnSpc>
              <a:buFontTx/>
              <a:buNone/>
            </a:pPr>
            <a:r>
              <a:rPr lang="en-US" altLang="en-US" sz="2400" dirty="0">
                <a:solidFill>
                  <a:srgbClr val="0000FF"/>
                </a:solidFill>
              </a:rPr>
              <a:t>HREF="hi.html"  ALT="see me…"&gt;</a:t>
            </a:r>
          </a:p>
          <a:p>
            <a:pPr eaLnBrk="1" hangingPunct="1">
              <a:lnSpc>
                <a:spcPct val="80000"/>
              </a:lnSpc>
              <a:buFontTx/>
              <a:buNone/>
            </a:pPr>
            <a:r>
              <a:rPr lang="en-US" altLang="en-US" sz="2400" dirty="0"/>
              <a:t>&lt;AREA SHAPE="RECT" COORDS="100,100,160,160" </a:t>
            </a:r>
          </a:p>
          <a:p>
            <a:pPr eaLnBrk="1" hangingPunct="1">
              <a:lnSpc>
                <a:spcPct val="80000"/>
              </a:lnSpc>
              <a:buFontTx/>
              <a:buNone/>
            </a:pPr>
            <a:r>
              <a:rPr lang="en-US" altLang="en-US" sz="2400" dirty="0"/>
              <a:t>HREF="divPara.html"  ALT="see him…" &gt;</a:t>
            </a:r>
          </a:p>
          <a:p>
            <a:pPr eaLnBrk="1" hangingPunct="1">
              <a:lnSpc>
                <a:spcPct val="80000"/>
              </a:lnSpc>
              <a:buFontTx/>
              <a:buNone/>
            </a:pPr>
            <a:r>
              <a:rPr lang="en-US" altLang="en-US" sz="2400" dirty="0">
                <a:solidFill>
                  <a:srgbClr val="0000FF"/>
                </a:solidFill>
              </a:rPr>
              <a:t>&lt;AREA SHAPE="CIRCLE" COORDS="150,50,20" </a:t>
            </a:r>
          </a:p>
          <a:p>
            <a:pPr eaLnBrk="1" hangingPunct="1">
              <a:lnSpc>
                <a:spcPct val="80000"/>
              </a:lnSpc>
              <a:buFontTx/>
              <a:buNone/>
            </a:pPr>
            <a:r>
              <a:rPr lang="en-US" altLang="en-US" sz="2400" dirty="0">
                <a:solidFill>
                  <a:srgbClr val="0000FF"/>
                </a:solidFill>
              </a:rPr>
              <a:t>HREF="house.html"  ALT="see it…" &gt;</a:t>
            </a:r>
          </a:p>
          <a:p>
            <a:pPr eaLnBrk="1" hangingPunct="1">
              <a:lnSpc>
                <a:spcPct val="80000"/>
              </a:lnSpc>
              <a:buFontTx/>
              <a:buNone/>
            </a:pPr>
            <a:r>
              <a:rPr lang="en-US" altLang="en-US" sz="2400" dirty="0"/>
              <a:t>&lt;/MAP&gt;</a:t>
            </a:r>
          </a:p>
          <a:p>
            <a:pPr eaLnBrk="1" hangingPunct="1">
              <a:lnSpc>
                <a:spcPct val="80000"/>
              </a:lnSpc>
              <a:buFontTx/>
              <a:buNone/>
            </a:pPr>
            <a:r>
              <a:rPr lang="en-US" altLang="en-US" sz="1400" dirty="0">
                <a:solidFill>
                  <a:srgbClr val="FF0000"/>
                </a:solidFill>
              </a:rPr>
              <a:t> </a:t>
            </a:r>
            <a:r>
              <a:rPr lang="en-US" altLang="en-US" sz="2800" dirty="0">
                <a:solidFill>
                  <a:srgbClr val="FF0000"/>
                </a:solidFill>
              </a:rPr>
              <a:t>We can use Poly as well as </a:t>
            </a:r>
            <a:r>
              <a:rPr lang="en-US" altLang="en-US" sz="2800" dirty="0" err="1">
                <a:solidFill>
                  <a:srgbClr val="FF0000"/>
                </a:solidFill>
              </a:rPr>
              <a:t>Rect</a:t>
            </a:r>
            <a:r>
              <a:rPr lang="en-US" altLang="en-US" sz="2800" dirty="0">
                <a:solidFill>
                  <a:srgbClr val="FF0000"/>
                </a:solidFill>
              </a:rPr>
              <a:t>……</a:t>
            </a:r>
          </a:p>
        </p:txBody>
      </p:sp>
      <p:pic>
        <p:nvPicPr>
          <p:cNvPr id="6" name="Google Shape;97;p2">
            <a:extLst>
              <a:ext uri="{FF2B5EF4-FFF2-40B4-BE49-F238E27FC236}">
                <a16:creationId xmlns:a16="http://schemas.microsoft.com/office/drawing/2014/main" id="{C0BC512F-C66F-4778-AC5D-094281AEA549}"/>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8543539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D5B97A-39B5-468D-907D-43CF61503962}" type="slidenum">
              <a:rPr lang="ar-SA" altLang="en-US" sz="1800" kern="0"/>
              <a:pPr/>
              <a:t>61</a:t>
            </a:fld>
            <a:endParaRPr lang="en-US" altLang="en-US" sz="1800" kern="0"/>
          </a:p>
        </p:txBody>
      </p:sp>
      <p:sp>
        <p:nvSpPr>
          <p:cNvPr id="79875" name="Rectangle 2"/>
          <p:cNvSpPr>
            <a:spLocks noGrp="1" noChangeArrowheads="1"/>
          </p:cNvSpPr>
          <p:nvPr>
            <p:ph type="title"/>
          </p:nvPr>
        </p:nvSpPr>
        <p:spPr>
          <a:xfrm>
            <a:off x="3325091" y="274638"/>
            <a:ext cx="6588848" cy="84168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T</a:t>
            </a:r>
            <a:r>
              <a:rPr lang="en-US" altLang="en-US" b="1" dirty="0">
                <a:solidFill>
                  <a:srgbClr val="FFFF00"/>
                </a:solidFill>
              </a:rPr>
              <a:t>ables</a:t>
            </a:r>
          </a:p>
        </p:txBody>
      </p:sp>
      <p:sp>
        <p:nvSpPr>
          <p:cNvPr id="79876" name="Rectangle 3"/>
          <p:cNvSpPr>
            <a:spLocks noGrp="1" noChangeArrowheads="1"/>
          </p:cNvSpPr>
          <p:nvPr>
            <p:ph type="body" idx="1"/>
          </p:nvPr>
        </p:nvSpPr>
        <p:spPr>
          <a:solidFill>
            <a:schemeClr val="tx1"/>
          </a:solidFill>
        </p:spPr>
        <p:txBody>
          <a:bodyPr/>
          <a:lstStyle/>
          <a:p>
            <a:pPr marL="609600" indent="-609600" eaLnBrk="1" hangingPunct="1">
              <a:buNone/>
            </a:pPr>
            <a:r>
              <a:rPr lang="en-US" altLang="en-US" sz="2400" dirty="0">
                <a:solidFill>
                  <a:srgbClr val="FFFF00"/>
                </a:solidFill>
              </a:rPr>
              <a:t>In this chapter you will learn that tables have many uses in </a:t>
            </a:r>
          </a:p>
          <a:p>
            <a:pPr marL="609600" indent="-609600" eaLnBrk="1" hangingPunct="1">
              <a:buNone/>
            </a:pPr>
            <a:r>
              <a:rPr lang="en-US" altLang="en-US" sz="2400" dirty="0">
                <a:solidFill>
                  <a:srgbClr val="FFFF00"/>
                </a:solidFill>
              </a:rPr>
              <a:t>HTML. </a:t>
            </a:r>
          </a:p>
          <a:p>
            <a:pPr marL="609600" indent="-609600" eaLnBrk="1" hangingPunct="1">
              <a:buNone/>
            </a:pPr>
            <a:r>
              <a:rPr lang="en-US" altLang="en-US" sz="2400" dirty="0">
                <a:solidFill>
                  <a:srgbClr val="FFFF00"/>
                </a:solidFill>
              </a:rPr>
              <a:t>Objectives:</a:t>
            </a:r>
          </a:p>
          <a:p>
            <a:pPr marL="609600" indent="-609600" eaLnBrk="1" hangingPunct="1">
              <a:buNone/>
            </a:pPr>
            <a:r>
              <a:rPr lang="en-US" altLang="en-US" sz="2400" dirty="0">
                <a:solidFill>
                  <a:srgbClr val="FFFF00"/>
                </a:solidFill>
              </a:rPr>
              <a:t>Upon completing this section, you should be able to:</a:t>
            </a:r>
          </a:p>
          <a:p>
            <a:pPr marL="609600" indent="-609600" eaLnBrk="1" hangingPunct="1">
              <a:buClr>
                <a:schemeClr val="bg1"/>
              </a:buClr>
              <a:buFont typeface="Monotype Sorts" charset="2"/>
              <a:buAutoNum type="arabicPeriod"/>
            </a:pPr>
            <a:r>
              <a:rPr lang="en-US" altLang="en-US" sz="2400" dirty="0">
                <a:solidFill>
                  <a:srgbClr val="FFFF00"/>
                </a:solidFill>
              </a:rPr>
              <a:t>Insert a table.</a:t>
            </a:r>
          </a:p>
          <a:p>
            <a:pPr marL="609600" indent="-609600" eaLnBrk="1" hangingPunct="1">
              <a:buClr>
                <a:schemeClr val="bg1"/>
              </a:buClr>
              <a:buFont typeface="Monotype Sorts" charset="2"/>
              <a:buAutoNum type="arabicPeriod"/>
            </a:pPr>
            <a:r>
              <a:rPr lang="en-US" altLang="en-US" sz="2400" dirty="0">
                <a:solidFill>
                  <a:srgbClr val="FFFF00"/>
                </a:solidFill>
              </a:rPr>
              <a:t>Explain a table’s attributes.</a:t>
            </a:r>
          </a:p>
          <a:p>
            <a:pPr marL="609600" indent="-609600" eaLnBrk="1" hangingPunct="1">
              <a:buClr>
                <a:schemeClr val="bg1"/>
              </a:buClr>
              <a:buFont typeface="Monotype Sorts" charset="2"/>
              <a:buAutoNum type="arabicPeriod"/>
            </a:pPr>
            <a:r>
              <a:rPr lang="en-US" altLang="en-US" sz="2400" dirty="0">
                <a:solidFill>
                  <a:srgbClr val="FFFF00"/>
                </a:solidFill>
              </a:rPr>
              <a:t>Edit a table.</a:t>
            </a:r>
          </a:p>
          <a:p>
            <a:pPr marL="609600" indent="-609600" eaLnBrk="1" hangingPunct="1">
              <a:buClr>
                <a:schemeClr val="bg1"/>
              </a:buClr>
              <a:buFont typeface="Monotype Sorts" charset="2"/>
              <a:buAutoNum type="arabicPeriod"/>
            </a:pPr>
            <a:r>
              <a:rPr lang="en-US" altLang="en-US" sz="2400" dirty="0">
                <a:solidFill>
                  <a:srgbClr val="FFFF00"/>
                </a:solidFill>
              </a:rPr>
              <a:t>Add a table header.</a:t>
            </a:r>
          </a:p>
          <a:p>
            <a:pPr marL="609600" indent="-609600" eaLnBrk="1" hangingPunct="1">
              <a:buNone/>
            </a:pPr>
            <a:endParaRPr lang="en-US" altLang="en-US" sz="2400" dirty="0">
              <a:solidFill>
                <a:srgbClr val="FFFF00"/>
              </a:solidFill>
            </a:endParaRPr>
          </a:p>
        </p:txBody>
      </p:sp>
      <p:pic>
        <p:nvPicPr>
          <p:cNvPr id="6" name="Google Shape;97;p2">
            <a:extLst>
              <a:ext uri="{FF2B5EF4-FFF2-40B4-BE49-F238E27FC236}">
                <a16:creationId xmlns:a16="http://schemas.microsoft.com/office/drawing/2014/main" id="{265F20FC-6986-4CE6-9B44-FBE20AE7D952}"/>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1458503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3E24EA-695F-41B2-9505-DC705A263822}" type="slidenum">
              <a:rPr lang="ar-SA" altLang="en-US" sz="1800" kern="0"/>
              <a:pPr/>
              <a:t>62</a:t>
            </a:fld>
            <a:endParaRPr lang="en-US" altLang="en-US" sz="1800" kern="0"/>
          </a:p>
        </p:txBody>
      </p:sp>
      <p:sp>
        <p:nvSpPr>
          <p:cNvPr id="80899" name="Rectangle 2"/>
          <p:cNvSpPr>
            <a:spLocks noGrp="1" noChangeArrowheads="1"/>
          </p:cNvSpPr>
          <p:nvPr>
            <p:ph type="title"/>
          </p:nvPr>
        </p:nvSpPr>
        <p:spPr>
          <a:xfrm>
            <a:off x="3131126" y="274638"/>
            <a:ext cx="7079673"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Tables</a:t>
            </a:r>
          </a:p>
        </p:txBody>
      </p:sp>
      <p:sp>
        <p:nvSpPr>
          <p:cNvPr id="80900" name="Rectangle 3"/>
          <p:cNvSpPr>
            <a:spLocks noGrp="1" noChangeArrowheads="1"/>
          </p:cNvSpPr>
          <p:nvPr>
            <p:ph type="body" idx="1"/>
          </p:nvPr>
        </p:nvSpPr>
        <p:spPr>
          <a:solidFill>
            <a:schemeClr val="tx1"/>
          </a:solidFill>
        </p:spPr>
        <p:txBody>
          <a:bodyPr/>
          <a:lstStyle/>
          <a:p>
            <a:pPr marL="609600" indent="-609600" eaLnBrk="1" hangingPunct="1">
              <a:lnSpc>
                <a:spcPct val="90000"/>
              </a:lnSpc>
              <a:buClr>
                <a:schemeClr val="bg1"/>
              </a:buClr>
              <a:buFont typeface="Wingdings" panose="05000000000000000000" pitchFamily="2" charset="2"/>
              <a:buChar char="§"/>
            </a:pPr>
            <a:r>
              <a:rPr lang="en-US" altLang="en-US" sz="2800">
                <a:solidFill>
                  <a:srgbClr val="FFFF00"/>
                </a:solidFill>
              </a:rPr>
              <a:t>The &lt;TABLE&gt;&lt;/TABLE&gt; element has four sub-elements:</a:t>
            </a:r>
          </a:p>
          <a:p>
            <a:pPr marL="609600" indent="-609600" eaLnBrk="1" hangingPunct="1">
              <a:lnSpc>
                <a:spcPct val="90000"/>
              </a:lnSpc>
              <a:buClr>
                <a:schemeClr val="bg1"/>
              </a:buClr>
              <a:buFont typeface="Monotype Sorts" charset="2"/>
              <a:buAutoNum type="arabicPeriod"/>
            </a:pPr>
            <a:r>
              <a:rPr lang="en-US" altLang="en-US" sz="2800">
                <a:solidFill>
                  <a:srgbClr val="FFFF00"/>
                </a:solidFill>
              </a:rPr>
              <a:t>Table Row&lt;TR&gt;&lt;/TR&gt;.</a:t>
            </a:r>
          </a:p>
          <a:p>
            <a:pPr marL="609600" indent="-609600" eaLnBrk="1" hangingPunct="1">
              <a:lnSpc>
                <a:spcPct val="90000"/>
              </a:lnSpc>
              <a:buClr>
                <a:schemeClr val="bg1"/>
              </a:buClr>
              <a:buFont typeface="Monotype Sorts" charset="2"/>
              <a:buAutoNum type="arabicPeriod"/>
            </a:pPr>
            <a:r>
              <a:rPr lang="en-US" altLang="en-US" sz="2800">
                <a:solidFill>
                  <a:srgbClr val="FFFF00"/>
                </a:solidFill>
              </a:rPr>
              <a:t>Table Header &lt;TH&gt;&lt;/TH&gt;.</a:t>
            </a:r>
          </a:p>
          <a:p>
            <a:pPr marL="609600" indent="-609600" eaLnBrk="1" hangingPunct="1">
              <a:lnSpc>
                <a:spcPct val="90000"/>
              </a:lnSpc>
              <a:buClr>
                <a:schemeClr val="bg1"/>
              </a:buClr>
              <a:buFont typeface="Monotype Sorts" charset="2"/>
              <a:buAutoNum type="arabicPeriod"/>
            </a:pPr>
            <a:r>
              <a:rPr lang="en-US" altLang="en-US" sz="2800">
                <a:solidFill>
                  <a:srgbClr val="FFFF00"/>
                </a:solidFill>
              </a:rPr>
              <a:t>Table Data &lt;TD&gt;&lt;/TD&gt;.</a:t>
            </a:r>
          </a:p>
          <a:p>
            <a:pPr marL="609600" indent="-609600" eaLnBrk="1" hangingPunct="1">
              <a:lnSpc>
                <a:spcPct val="90000"/>
              </a:lnSpc>
              <a:buClr>
                <a:schemeClr val="bg1"/>
              </a:buClr>
              <a:buFont typeface="Monotype Sorts" charset="2"/>
              <a:buAutoNum type="arabicPeriod"/>
            </a:pPr>
            <a:r>
              <a:rPr lang="en-US" altLang="en-US" sz="2800">
                <a:solidFill>
                  <a:srgbClr val="FFFF00"/>
                </a:solidFill>
              </a:rPr>
              <a:t>Caption &lt;CAPTION&gt;&lt;/CAPTION&gt;.</a:t>
            </a:r>
          </a:p>
          <a:p>
            <a:pPr marL="609600" indent="-609600" eaLnBrk="1" hangingPunct="1">
              <a:lnSpc>
                <a:spcPct val="90000"/>
              </a:lnSpc>
              <a:buClr>
                <a:schemeClr val="bg1"/>
              </a:buClr>
              <a:buFont typeface="Wingdings" panose="05000000000000000000" pitchFamily="2" charset="2"/>
              <a:buChar char="§"/>
            </a:pPr>
            <a:r>
              <a:rPr lang="en-US" altLang="en-US" sz="2800">
                <a:solidFill>
                  <a:srgbClr val="FFFF00"/>
                </a:solidFill>
              </a:rPr>
              <a:t>The table row elements usually contain table header elements or table data elements.</a:t>
            </a:r>
          </a:p>
        </p:txBody>
      </p:sp>
      <p:pic>
        <p:nvPicPr>
          <p:cNvPr id="6" name="Google Shape;97;p2">
            <a:extLst>
              <a:ext uri="{FF2B5EF4-FFF2-40B4-BE49-F238E27FC236}">
                <a16:creationId xmlns:a16="http://schemas.microsoft.com/office/drawing/2014/main" id="{0AB7474A-A14C-43E9-8D8C-C33D047CFAC8}"/>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718356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9C9900-D2AA-4B47-9F16-9099CBA6AADD}" type="slidenum">
              <a:rPr lang="ar-SA" altLang="en-US" sz="1800" kern="0"/>
              <a:pPr/>
              <a:t>63</a:t>
            </a:fld>
            <a:endParaRPr lang="en-US" altLang="en-US" sz="1800" kern="0"/>
          </a:p>
        </p:txBody>
      </p:sp>
      <p:sp>
        <p:nvSpPr>
          <p:cNvPr id="81923" name="Rectangle 2"/>
          <p:cNvSpPr>
            <a:spLocks noGrp="1" noChangeArrowheads="1"/>
          </p:cNvSpPr>
          <p:nvPr>
            <p:ph type="title"/>
          </p:nvPr>
        </p:nvSpPr>
        <p:spPr>
          <a:xfrm>
            <a:off x="3172690" y="304800"/>
            <a:ext cx="7038109"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Tables</a:t>
            </a:r>
          </a:p>
        </p:txBody>
      </p:sp>
      <p:sp>
        <p:nvSpPr>
          <p:cNvPr id="81924" name="Rectangle 3"/>
          <p:cNvSpPr>
            <a:spLocks noGrp="1" noChangeArrowheads="1"/>
          </p:cNvSpPr>
          <p:nvPr>
            <p:ph type="body" idx="1"/>
          </p:nvPr>
        </p:nvSpPr>
        <p:spPr>
          <a:xfrm>
            <a:off x="2209800" y="1371600"/>
            <a:ext cx="7772400" cy="4876800"/>
          </a:xfrm>
          <a:solidFill>
            <a:schemeClr val="accent1"/>
          </a:solidFill>
        </p:spPr>
        <p:txBody>
          <a:bodyPr/>
          <a:lstStyle/>
          <a:p>
            <a:pPr eaLnBrk="1" hangingPunct="1">
              <a:lnSpc>
                <a:spcPct val="90000"/>
              </a:lnSpc>
              <a:buClr>
                <a:schemeClr val="bg1"/>
              </a:buClr>
              <a:buFont typeface="Wingdings" panose="05000000000000000000" pitchFamily="2" charset="2"/>
              <a:buNone/>
            </a:pPr>
            <a:r>
              <a:rPr lang="en-US" altLang="en-US" sz="2000" b="1"/>
              <a:t>&lt;table border=“1”&gt;</a:t>
            </a:r>
          </a:p>
          <a:p>
            <a:pPr eaLnBrk="1" hangingPunct="1">
              <a:lnSpc>
                <a:spcPct val="90000"/>
              </a:lnSpc>
              <a:buClr>
                <a:schemeClr val="bg1"/>
              </a:buClr>
              <a:buFont typeface="Wingdings" panose="05000000000000000000" pitchFamily="2" charset="2"/>
              <a:buNone/>
            </a:pPr>
            <a:r>
              <a:rPr lang="en-US" altLang="en-US" sz="2000" b="1">
                <a:solidFill>
                  <a:srgbClr val="FF0000"/>
                </a:solidFill>
              </a:rPr>
              <a:t>&lt;tr&gt;</a:t>
            </a:r>
          </a:p>
          <a:p>
            <a:pPr eaLnBrk="1" hangingPunct="1">
              <a:lnSpc>
                <a:spcPct val="90000"/>
              </a:lnSpc>
              <a:buClr>
                <a:schemeClr val="bg1"/>
              </a:buClr>
              <a:buFont typeface="Wingdings" panose="05000000000000000000" pitchFamily="2" charset="2"/>
              <a:buNone/>
            </a:pPr>
            <a:r>
              <a:rPr lang="en-US" altLang="en-US" sz="2000" b="1">
                <a:solidFill>
                  <a:srgbClr val="0000CC"/>
                </a:solidFill>
              </a:rPr>
              <a:t>&lt;th&gt; Column 1 header &lt;/th&gt;</a:t>
            </a:r>
          </a:p>
          <a:p>
            <a:pPr eaLnBrk="1" hangingPunct="1">
              <a:lnSpc>
                <a:spcPct val="90000"/>
              </a:lnSpc>
              <a:buClr>
                <a:schemeClr val="bg1"/>
              </a:buClr>
              <a:buFont typeface="Wingdings" panose="05000000000000000000" pitchFamily="2" charset="2"/>
              <a:buNone/>
            </a:pPr>
            <a:r>
              <a:rPr lang="en-US" altLang="en-US" sz="2000" b="1">
                <a:solidFill>
                  <a:srgbClr val="0000CC"/>
                </a:solidFill>
              </a:rPr>
              <a:t>&lt;th&gt; Column 2 header &lt;/th&gt;</a:t>
            </a:r>
          </a:p>
          <a:p>
            <a:pPr eaLnBrk="1" hangingPunct="1">
              <a:lnSpc>
                <a:spcPct val="90000"/>
              </a:lnSpc>
              <a:buClr>
                <a:schemeClr val="bg1"/>
              </a:buClr>
              <a:buFont typeface="Wingdings" panose="05000000000000000000" pitchFamily="2" charset="2"/>
              <a:buNone/>
            </a:pPr>
            <a:r>
              <a:rPr lang="en-US" altLang="en-US" sz="2000" b="1">
                <a:solidFill>
                  <a:srgbClr val="FF0000"/>
                </a:solidFill>
              </a:rPr>
              <a:t>&lt;/tr&gt;</a:t>
            </a:r>
          </a:p>
          <a:p>
            <a:pPr eaLnBrk="1" hangingPunct="1">
              <a:lnSpc>
                <a:spcPct val="90000"/>
              </a:lnSpc>
              <a:buClr>
                <a:schemeClr val="bg1"/>
              </a:buClr>
              <a:buFont typeface="Wingdings" panose="05000000000000000000" pitchFamily="2" charset="2"/>
              <a:buNone/>
            </a:pPr>
            <a:r>
              <a:rPr lang="en-US" altLang="en-US" sz="2000" b="1">
                <a:solidFill>
                  <a:srgbClr val="990000"/>
                </a:solidFill>
              </a:rPr>
              <a:t>&lt;tr&gt;</a:t>
            </a:r>
          </a:p>
          <a:p>
            <a:pPr eaLnBrk="1" hangingPunct="1">
              <a:lnSpc>
                <a:spcPct val="90000"/>
              </a:lnSpc>
              <a:buClr>
                <a:schemeClr val="bg1"/>
              </a:buClr>
              <a:buFont typeface="Wingdings" panose="05000000000000000000" pitchFamily="2" charset="2"/>
              <a:buNone/>
            </a:pPr>
            <a:r>
              <a:rPr lang="en-US" altLang="en-US" sz="2000" b="1">
                <a:solidFill>
                  <a:srgbClr val="0000CC"/>
                </a:solidFill>
              </a:rPr>
              <a:t>&lt;td&gt; Row1, Col1 &lt;/td&gt;</a:t>
            </a:r>
          </a:p>
          <a:p>
            <a:pPr eaLnBrk="1" hangingPunct="1">
              <a:lnSpc>
                <a:spcPct val="90000"/>
              </a:lnSpc>
              <a:buClr>
                <a:schemeClr val="bg1"/>
              </a:buClr>
              <a:buFont typeface="Wingdings" panose="05000000000000000000" pitchFamily="2" charset="2"/>
              <a:buNone/>
            </a:pPr>
            <a:r>
              <a:rPr lang="en-US" altLang="en-US" sz="2000" b="1">
                <a:solidFill>
                  <a:srgbClr val="0000CC"/>
                </a:solidFill>
              </a:rPr>
              <a:t>&lt;td&gt; Row1, Col2 &lt;/td&gt;</a:t>
            </a:r>
          </a:p>
          <a:p>
            <a:pPr eaLnBrk="1" hangingPunct="1">
              <a:lnSpc>
                <a:spcPct val="90000"/>
              </a:lnSpc>
              <a:buClr>
                <a:schemeClr val="bg1"/>
              </a:buClr>
              <a:buFont typeface="Wingdings" panose="05000000000000000000" pitchFamily="2" charset="2"/>
              <a:buNone/>
            </a:pPr>
            <a:r>
              <a:rPr lang="en-US" altLang="en-US" sz="2000" b="1">
                <a:solidFill>
                  <a:srgbClr val="990000"/>
                </a:solidFill>
              </a:rPr>
              <a:t>&lt;/tr&gt;</a:t>
            </a:r>
          </a:p>
          <a:p>
            <a:pPr eaLnBrk="1" hangingPunct="1">
              <a:lnSpc>
                <a:spcPct val="90000"/>
              </a:lnSpc>
              <a:buClr>
                <a:schemeClr val="bg1"/>
              </a:buClr>
              <a:buFont typeface="Wingdings" panose="05000000000000000000" pitchFamily="2" charset="2"/>
              <a:buNone/>
            </a:pPr>
            <a:r>
              <a:rPr lang="en-US" altLang="en-US" sz="2000" b="1">
                <a:solidFill>
                  <a:srgbClr val="FF0000"/>
                </a:solidFill>
              </a:rPr>
              <a:t>&lt;tr&gt;</a:t>
            </a:r>
          </a:p>
          <a:p>
            <a:pPr eaLnBrk="1" hangingPunct="1">
              <a:lnSpc>
                <a:spcPct val="90000"/>
              </a:lnSpc>
              <a:buClr>
                <a:schemeClr val="bg1"/>
              </a:buClr>
              <a:buFont typeface="Wingdings" panose="05000000000000000000" pitchFamily="2" charset="2"/>
              <a:buNone/>
            </a:pPr>
            <a:r>
              <a:rPr lang="en-US" altLang="en-US" sz="2000" b="1">
                <a:solidFill>
                  <a:srgbClr val="0000CC"/>
                </a:solidFill>
              </a:rPr>
              <a:t>&lt;td&gt; Row2, Col1 &lt;/td&gt;</a:t>
            </a:r>
          </a:p>
          <a:p>
            <a:pPr eaLnBrk="1" hangingPunct="1">
              <a:lnSpc>
                <a:spcPct val="90000"/>
              </a:lnSpc>
              <a:buClr>
                <a:schemeClr val="bg1"/>
              </a:buClr>
              <a:buFont typeface="Wingdings" panose="05000000000000000000" pitchFamily="2" charset="2"/>
              <a:buNone/>
            </a:pPr>
            <a:r>
              <a:rPr lang="en-US" altLang="en-US" sz="2000" b="1">
                <a:solidFill>
                  <a:srgbClr val="0000CC"/>
                </a:solidFill>
              </a:rPr>
              <a:t>&lt;td&gt; Row2, Col2 &lt;/td&gt;</a:t>
            </a:r>
          </a:p>
          <a:p>
            <a:pPr eaLnBrk="1" hangingPunct="1">
              <a:lnSpc>
                <a:spcPct val="90000"/>
              </a:lnSpc>
              <a:buClr>
                <a:schemeClr val="bg1"/>
              </a:buClr>
              <a:buFont typeface="Wingdings" panose="05000000000000000000" pitchFamily="2" charset="2"/>
              <a:buNone/>
            </a:pPr>
            <a:r>
              <a:rPr lang="en-US" altLang="en-US" sz="2000" b="1">
                <a:solidFill>
                  <a:srgbClr val="FF0000"/>
                </a:solidFill>
              </a:rPr>
              <a:t>&lt;/tr&gt;</a:t>
            </a:r>
          </a:p>
          <a:p>
            <a:pPr eaLnBrk="1" hangingPunct="1">
              <a:lnSpc>
                <a:spcPct val="90000"/>
              </a:lnSpc>
              <a:buClr>
                <a:schemeClr val="bg1"/>
              </a:buClr>
              <a:buFont typeface="Wingdings" panose="05000000000000000000" pitchFamily="2" charset="2"/>
              <a:buNone/>
            </a:pPr>
            <a:r>
              <a:rPr lang="en-US" altLang="en-US" sz="2000" b="1"/>
              <a:t>&lt;/table&gt;</a:t>
            </a:r>
            <a:endParaRPr lang="en-US" altLang="en-US" b="1"/>
          </a:p>
        </p:txBody>
      </p:sp>
      <p:pic>
        <p:nvPicPr>
          <p:cNvPr id="6" name="Google Shape;97;p2">
            <a:extLst>
              <a:ext uri="{FF2B5EF4-FFF2-40B4-BE49-F238E27FC236}">
                <a16:creationId xmlns:a16="http://schemas.microsoft.com/office/drawing/2014/main" id="{31563679-8782-4AF6-9D7E-5BB97625BF06}"/>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7088070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843B12-3A4C-4B01-8D19-A3A14A4B0D96}" type="slidenum">
              <a:rPr lang="ar-SA" altLang="en-US" sz="1800" kern="0"/>
              <a:pPr/>
              <a:t>64</a:t>
            </a:fld>
            <a:endParaRPr lang="en-US" altLang="en-US" sz="1800" kern="0"/>
          </a:p>
        </p:txBody>
      </p:sp>
      <p:sp>
        <p:nvSpPr>
          <p:cNvPr id="82947" name="Rectangle 2"/>
          <p:cNvSpPr>
            <a:spLocks noGrp="1" noChangeArrowheads="1"/>
          </p:cNvSpPr>
          <p:nvPr>
            <p:ph type="title"/>
          </p:nvPr>
        </p:nvSpPr>
        <p:spPr>
          <a:xfrm>
            <a:off x="2706689" y="136525"/>
            <a:ext cx="8520545" cy="84168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Tables</a:t>
            </a:r>
          </a:p>
        </p:txBody>
      </p:sp>
      <p:graphicFrame>
        <p:nvGraphicFramePr>
          <p:cNvPr id="73746" name="Group 18"/>
          <p:cNvGraphicFramePr>
            <a:graphicFrameLocks noGrp="1"/>
          </p:cNvGraphicFramePr>
          <p:nvPr>
            <p:ph type="tbl" idx="1"/>
          </p:nvPr>
        </p:nvGraphicFramePr>
        <p:xfrm>
          <a:off x="2706689" y="2438400"/>
          <a:ext cx="6778625" cy="2333626"/>
        </p:xfrm>
        <a:graphic>
          <a:graphicData uri="http://schemas.openxmlformats.org/drawingml/2006/table">
            <a:tbl>
              <a:tblPr/>
              <a:tblGrid>
                <a:gridCol w="3429000">
                  <a:extLst>
                    <a:ext uri="{9D8B030D-6E8A-4147-A177-3AD203B41FA5}">
                      <a16:colId xmlns:a16="http://schemas.microsoft.com/office/drawing/2014/main" val="3485708988"/>
                    </a:ext>
                  </a:extLst>
                </a:gridCol>
                <a:gridCol w="3349625">
                  <a:extLst>
                    <a:ext uri="{9D8B030D-6E8A-4147-A177-3AD203B41FA5}">
                      <a16:colId xmlns:a16="http://schemas.microsoft.com/office/drawing/2014/main" val="3772345440"/>
                    </a:ext>
                  </a:extLst>
                </a:gridCol>
              </a:tblGrid>
              <a:tr h="10398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92711478"/>
                  </a:ext>
                </a:extLst>
              </a:tr>
              <a:tr h="6842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86516136"/>
                  </a:ext>
                </a:extLst>
              </a:tr>
              <a:tr h="6096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90192733"/>
                  </a:ext>
                </a:extLst>
              </a:tr>
            </a:tbl>
          </a:graphicData>
        </a:graphic>
      </p:graphicFrame>
      <p:pic>
        <p:nvPicPr>
          <p:cNvPr id="6" name="Google Shape;97;p2">
            <a:extLst>
              <a:ext uri="{FF2B5EF4-FFF2-40B4-BE49-F238E27FC236}">
                <a16:creationId xmlns:a16="http://schemas.microsoft.com/office/drawing/2014/main" id="{BDB91968-AE60-4BB3-B1D0-F738F96928F5}"/>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411790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8050DB-95DE-4753-A964-C9BEEC5C758A}" type="slidenum">
              <a:rPr lang="ar-SA" altLang="en-US" sz="1800" kern="0"/>
              <a:pPr/>
              <a:t>65</a:t>
            </a:fld>
            <a:endParaRPr lang="en-US" altLang="en-US" sz="1800" kern="0"/>
          </a:p>
        </p:txBody>
      </p:sp>
      <p:sp>
        <p:nvSpPr>
          <p:cNvPr id="83971" name="Rectangle 2"/>
          <p:cNvSpPr>
            <a:spLocks noGrp="1" noChangeArrowheads="1"/>
          </p:cNvSpPr>
          <p:nvPr>
            <p:ph type="title"/>
          </p:nvPr>
        </p:nvSpPr>
        <p:spPr>
          <a:xfrm>
            <a:off x="2922029" y="145903"/>
            <a:ext cx="7055139" cy="84168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Tables Attributes</a:t>
            </a:r>
          </a:p>
        </p:txBody>
      </p:sp>
      <p:sp>
        <p:nvSpPr>
          <p:cNvPr id="83972" name="Rectangle 3"/>
          <p:cNvSpPr>
            <a:spLocks noGrp="1" noChangeArrowheads="1"/>
          </p:cNvSpPr>
          <p:nvPr>
            <p:ph type="body" idx="1"/>
          </p:nvPr>
        </p:nvSpPr>
        <p:spPr>
          <a:xfrm>
            <a:off x="1474762" y="1530350"/>
            <a:ext cx="9498037" cy="4953000"/>
          </a:xfrm>
          <a:solidFill>
            <a:schemeClr val="accent1"/>
          </a:solidFill>
        </p:spPr>
        <p:txBody>
          <a:bodyPr/>
          <a:lstStyle/>
          <a:p>
            <a:pPr algn="just" eaLnBrk="1" hangingPunct="1">
              <a:buClr>
                <a:schemeClr val="bg1"/>
              </a:buClr>
              <a:buFont typeface="Wingdings" panose="05000000000000000000" pitchFamily="2" charset="2"/>
              <a:buChar char="§"/>
            </a:pPr>
            <a:r>
              <a:rPr lang="en-US" altLang="en-US" sz="2800" b="1" dirty="0" err="1">
                <a:solidFill>
                  <a:srgbClr val="FF0000"/>
                </a:solidFill>
              </a:rPr>
              <a:t>BGColor</a:t>
            </a:r>
            <a:r>
              <a:rPr lang="en-US" altLang="en-US" sz="2800" b="1" dirty="0"/>
              <a:t>:</a:t>
            </a:r>
            <a:r>
              <a:rPr lang="en-US" altLang="en-US" sz="2800" dirty="0"/>
              <a:t> Some browsers support background colors in a table.</a:t>
            </a:r>
          </a:p>
          <a:p>
            <a:pPr algn="just" eaLnBrk="1" hangingPunct="1">
              <a:buClr>
                <a:schemeClr val="bg1"/>
              </a:buClr>
              <a:buFont typeface="Wingdings" panose="05000000000000000000" pitchFamily="2" charset="2"/>
              <a:buChar char="§"/>
            </a:pPr>
            <a:r>
              <a:rPr lang="en-US" altLang="en-US" sz="2800" b="1" dirty="0">
                <a:solidFill>
                  <a:srgbClr val="FF0000"/>
                </a:solidFill>
              </a:rPr>
              <a:t>Width</a:t>
            </a:r>
            <a:r>
              <a:rPr lang="en-US" altLang="en-US" sz="2800" b="1" dirty="0"/>
              <a:t>:</a:t>
            </a:r>
            <a:r>
              <a:rPr lang="en-US" altLang="en-US" sz="2800" dirty="0"/>
              <a:t> you can specify the table width as an absolute number of pixels or a percentage of the document width. You can set the width for the table cells as well.</a:t>
            </a:r>
          </a:p>
          <a:p>
            <a:pPr algn="just" eaLnBrk="1" hangingPunct="1">
              <a:buClr>
                <a:schemeClr val="bg1"/>
              </a:buClr>
              <a:buFont typeface="Wingdings" panose="05000000000000000000" pitchFamily="2" charset="2"/>
              <a:buChar char="§"/>
            </a:pPr>
            <a:r>
              <a:rPr lang="en-US" altLang="en-US" sz="2800" b="1" dirty="0">
                <a:solidFill>
                  <a:srgbClr val="FF0000"/>
                </a:solidFill>
              </a:rPr>
              <a:t>Border</a:t>
            </a:r>
            <a:r>
              <a:rPr lang="en-US" altLang="en-US" sz="2800" b="1" dirty="0"/>
              <a:t>:</a:t>
            </a:r>
            <a:r>
              <a:rPr lang="en-US" altLang="en-US" sz="2800" dirty="0"/>
              <a:t> You can choose a numerical value for the border width, which specifies the border in pixels.</a:t>
            </a:r>
          </a:p>
          <a:p>
            <a:pPr algn="just" eaLnBrk="1" hangingPunct="1">
              <a:buClr>
                <a:schemeClr val="bg1"/>
              </a:buClr>
              <a:buFont typeface="Wingdings" panose="05000000000000000000" pitchFamily="2" charset="2"/>
              <a:buChar char="§"/>
            </a:pPr>
            <a:r>
              <a:rPr lang="en-US" altLang="en-US" sz="2800" b="1" dirty="0" err="1">
                <a:solidFill>
                  <a:srgbClr val="FF0000"/>
                </a:solidFill>
              </a:rPr>
              <a:t>CellSpacing</a:t>
            </a:r>
            <a:r>
              <a:rPr lang="en-US" altLang="en-US" sz="2800" b="1" dirty="0"/>
              <a:t>:</a:t>
            </a:r>
            <a:r>
              <a:rPr lang="en-US" altLang="en-US" sz="2800" dirty="0"/>
              <a:t> Cell Spacing represents the space between cells and is specified in pixels.</a:t>
            </a:r>
          </a:p>
        </p:txBody>
      </p:sp>
      <p:pic>
        <p:nvPicPr>
          <p:cNvPr id="6" name="Google Shape;97;p2">
            <a:extLst>
              <a:ext uri="{FF2B5EF4-FFF2-40B4-BE49-F238E27FC236}">
                <a16:creationId xmlns:a16="http://schemas.microsoft.com/office/drawing/2014/main" id="{F53109CB-DE45-471D-9C38-F210EC251B1F}"/>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818417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075F500-550B-4B28-A20C-0631C96E9407}" type="slidenum">
              <a:rPr lang="ar-SA" altLang="en-US" sz="1800" kern="0"/>
              <a:pPr/>
              <a:t>66</a:t>
            </a:fld>
            <a:endParaRPr lang="en-US" altLang="en-US" sz="1800" kern="0"/>
          </a:p>
        </p:txBody>
      </p:sp>
      <p:sp>
        <p:nvSpPr>
          <p:cNvPr id="84995" name="Rectangle 2"/>
          <p:cNvSpPr>
            <a:spLocks noGrp="1" noChangeArrowheads="1"/>
          </p:cNvSpPr>
          <p:nvPr>
            <p:ph type="title"/>
          </p:nvPr>
        </p:nvSpPr>
        <p:spPr>
          <a:xfrm>
            <a:off x="2673926" y="274638"/>
            <a:ext cx="7536873" cy="6858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pPr eaLnBrk="1" hangingPunct="1"/>
            <a:r>
              <a:rPr lang="en-US" altLang="en-US">
                <a:solidFill>
                  <a:srgbClr val="FFFF00"/>
                </a:solidFill>
              </a:rPr>
              <a:t>Table Attributes</a:t>
            </a:r>
          </a:p>
        </p:txBody>
      </p:sp>
      <p:sp>
        <p:nvSpPr>
          <p:cNvPr id="84996" name="Rectangle 3"/>
          <p:cNvSpPr>
            <a:spLocks noGrp="1" noChangeArrowheads="1"/>
          </p:cNvSpPr>
          <p:nvPr>
            <p:ph type="body" idx="1"/>
          </p:nvPr>
        </p:nvSpPr>
        <p:spPr>
          <a:xfrm>
            <a:off x="1434905" y="1371600"/>
            <a:ext cx="9636369" cy="5029200"/>
          </a:xfrm>
          <a:solidFill>
            <a:schemeClr val="accent1"/>
          </a:solidFill>
        </p:spPr>
        <p:txBody>
          <a:bodyPr/>
          <a:lstStyle/>
          <a:p>
            <a:pPr algn="just" eaLnBrk="1" hangingPunct="1">
              <a:buClr>
                <a:schemeClr val="bg1"/>
              </a:buClr>
              <a:buFont typeface="Wingdings" panose="05000000000000000000" pitchFamily="2" charset="2"/>
              <a:buChar char="§"/>
            </a:pPr>
            <a:r>
              <a:rPr lang="en-US" altLang="en-US" b="1" dirty="0" err="1">
                <a:solidFill>
                  <a:srgbClr val="FF0000"/>
                </a:solidFill>
              </a:rPr>
              <a:t>CellPadding</a:t>
            </a:r>
            <a:r>
              <a:rPr lang="en-US" altLang="en-US" b="1" dirty="0"/>
              <a:t>:</a:t>
            </a:r>
            <a:r>
              <a:rPr lang="en-US" altLang="en-US" dirty="0"/>
              <a:t> Cell Padding is the space between the cell border and the cell contents and is specified in pixels.</a:t>
            </a:r>
          </a:p>
          <a:p>
            <a:pPr algn="just" eaLnBrk="1" hangingPunct="1">
              <a:buClr>
                <a:schemeClr val="bg1"/>
              </a:buClr>
              <a:buFont typeface="Wingdings" panose="05000000000000000000" pitchFamily="2" charset="2"/>
              <a:buChar char="§"/>
            </a:pPr>
            <a:r>
              <a:rPr lang="en-US" altLang="en-US" b="1" dirty="0">
                <a:solidFill>
                  <a:srgbClr val="FF0000"/>
                </a:solidFill>
              </a:rPr>
              <a:t>Align</a:t>
            </a:r>
            <a:r>
              <a:rPr lang="en-US" altLang="en-US" b="1" dirty="0"/>
              <a:t>:</a:t>
            </a:r>
            <a:r>
              <a:rPr lang="en-US" altLang="en-US" dirty="0"/>
              <a:t> tables can have left, right, or center alignment. </a:t>
            </a:r>
          </a:p>
          <a:p>
            <a:pPr algn="just" eaLnBrk="1" hangingPunct="1">
              <a:buClr>
                <a:schemeClr val="bg1"/>
              </a:buClr>
              <a:buFont typeface="Wingdings" panose="05000000000000000000" pitchFamily="2" charset="2"/>
              <a:buChar char="§"/>
            </a:pPr>
            <a:r>
              <a:rPr lang="en-US" altLang="en-US" b="1" dirty="0">
                <a:solidFill>
                  <a:srgbClr val="FF0000"/>
                </a:solidFill>
              </a:rPr>
              <a:t>Background</a:t>
            </a:r>
            <a:r>
              <a:rPr lang="en-US" altLang="en-US" b="1" dirty="0"/>
              <a:t>:</a:t>
            </a:r>
            <a:r>
              <a:rPr lang="en-US" altLang="en-US" dirty="0"/>
              <a:t> Background Image, will be titled in IE3.0 and above.</a:t>
            </a:r>
          </a:p>
          <a:p>
            <a:pPr algn="just" eaLnBrk="1" hangingPunct="1">
              <a:buClr>
                <a:schemeClr val="bg1"/>
              </a:buClr>
              <a:buFont typeface="Wingdings" panose="05000000000000000000" pitchFamily="2" charset="2"/>
              <a:buChar char="§"/>
            </a:pPr>
            <a:r>
              <a:rPr lang="en-US" altLang="en-US" dirty="0" err="1">
                <a:solidFill>
                  <a:srgbClr val="FF0000"/>
                </a:solidFill>
              </a:rPr>
              <a:t>BorderColor</a:t>
            </a:r>
            <a:r>
              <a:rPr lang="en-US" altLang="en-US" dirty="0">
                <a:solidFill>
                  <a:srgbClr val="FF0000"/>
                </a:solidFill>
              </a:rPr>
              <a:t>, </a:t>
            </a:r>
            <a:r>
              <a:rPr lang="en-US" altLang="en-US" dirty="0" err="1">
                <a:solidFill>
                  <a:srgbClr val="FF0000"/>
                </a:solidFill>
              </a:rPr>
              <a:t>BorderColorDark</a:t>
            </a:r>
            <a:r>
              <a:rPr lang="en-US" altLang="en-US" dirty="0"/>
              <a:t>. </a:t>
            </a:r>
          </a:p>
        </p:txBody>
      </p:sp>
      <p:pic>
        <p:nvPicPr>
          <p:cNvPr id="6" name="Google Shape;97;p2">
            <a:extLst>
              <a:ext uri="{FF2B5EF4-FFF2-40B4-BE49-F238E27FC236}">
                <a16:creationId xmlns:a16="http://schemas.microsoft.com/office/drawing/2014/main" id="{E206CA1D-C15C-48EF-BCE0-87490485234A}"/>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0665516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6F4511-66E6-4797-BE71-00EE8E9901E1}" type="slidenum">
              <a:rPr lang="ar-SA" altLang="en-US" sz="1800" kern="0"/>
              <a:pPr/>
              <a:t>67</a:t>
            </a:fld>
            <a:endParaRPr lang="en-US" altLang="en-US" sz="1800" kern="0"/>
          </a:p>
        </p:txBody>
      </p:sp>
      <p:sp>
        <p:nvSpPr>
          <p:cNvPr id="86019" name="Rectangle 2"/>
          <p:cNvSpPr>
            <a:spLocks noGrp="1" noChangeArrowheads="1"/>
          </p:cNvSpPr>
          <p:nvPr>
            <p:ph type="title"/>
          </p:nvPr>
        </p:nvSpPr>
        <p:spPr>
          <a:xfrm>
            <a:off x="2303691" y="136525"/>
            <a:ext cx="8922327" cy="84168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Table Caption</a:t>
            </a:r>
          </a:p>
        </p:txBody>
      </p:sp>
      <p:sp>
        <p:nvSpPr>
          <p:cNvPr id="86020" name="Rectangle 3"/>
          <p:cNvSpPr>
            <a:spLocks noGrp="1" noChangeArrowheads="1"/>
          </p:cNvSpPr>
          <p:nvPr>
            <p:ph type="body" idx="1"/>
          </p:nvPr>
        </p:nvSpPr>
        <p:spPr>
          <a:xfrm>
            <a:off x="1069145" y="1752601"/>
            <a:ext cx="10156873" cy="4525963"/>
          </a:xfrm>
          <a:solidFill>
            <a:schemeClr val="accent1"/>
          </a:solidFill>
        </p:spPr>
        <p:txBody>
          <a:bodyPr/>
          <a:lstStyle/>
          <a:p>
            <a:pPr algn="just" eaLnBrk="1" hangingPunct="1">
              <a:buClr>
                <a:schemeClr val="bg1"/>
              </a:buClr>
              <a:buFont typeface="Wingdings" panose="05000000000000000000" pitchFamily="2" charset="2"/>
              <a:buChar char="§"/>
            </a:pPr>
            <a:r>
              <a:rPr lang="en-US" altLang="en-US" sz="2800" dirty="0"/>
              <a:t>A table caption allows you to specify a line of text that will appear centered above or bellow the table.</a:t>
            </a:r>
          </a:p>
          <a:p>
            <a:pPr algn="just" eaLnBrk="1" hangingPunct="1">
              <a:buClr>
                <a:schemeClr val="bg1"/>
              </a:buClr>
              <a:buFont typeface="Wingdings" panose="05000000000000000000" pitchFamily="2" charset="2"/>
              <a:buChar char="§"/>
            </a:pPr>
            <a:endParaRPr lang="en-US" altLang="en-US" sz="2800" dirty="0"/>
          </a:p>
          <a:p>
            <a:pPr algn="just" eaLnBrk="1" hangingPunct="1">
              <a:buClr>
                <a:schemeClr val="bg1"/>
              </a:buClr>
              <a:buFont typeface="Wingdings" panose="05000000000000000000" pitchFamily="2" charset="2"/>
              <a:buNone/>
            </a:pPr>
            <a:r>
              <a:rPr lang="en-US" altLang="en-US" sz="2400" b="1" dirty="0">
                <a:solidFill>
                  <a:srgbClr val="FF0000"/>
                </a:solidFill>
              </a:rPr>
              <a:t>&lt;TABLE BORDER=1 CELLPADDING=2&gt;</a:t>
            </a:r>
          </a:p>
          <a:p>
            <a:pPr algn="just" eaLnBrk="1" hangingPunct="1">
              <a:buClr>
                <a:schemeClr val="bg1"/>
              </a:buClr>
              <a:buFont typeface="Wingdings" panose="05000000000000000000" pitchFamily="2" charset="2"/>
              <a:buNone/>
            </a:pPr>
            <a:r>
              <a:rPr lang="en-US" altLang="en-US" sz="2400" b="1" dirty="0">
                <a:solidFill>
                  <a:srgbClr val="FF0000"/>
                </a:solidFill>
              </a:rPr>
              <a:t>&lt;CAPTION ALIGN=“BOTTOM”&gt; Label For My Table &lt;/CAPTION&gt;</a:t>
            </a:r>
          </a:p>
          <a:p>
            <a:pPr algn="just" eaLnBrk="1" hangingPunct="1">
              <a:buClr>
                <a:schemeClr val="bg1"/>
              </a:buClr>
              <a:buFont typeface="Wingdings" panose="05000000000000000000" pitchFamily="2" charset="2"/>
              <a:buChar char="§"/>
            </a:pPr>
            <a:endParaRPr lang="en-US" altLang="en-US" sz="2800" dirty="0"/>
          </a:p>
          <a:p>
            <a:pPr algn="just" eaLnBrk="1" hangingPunct="1">
              <a:buClr>
                <a:schemeClr val="bg1"/>
              </a:buClr>
              <a:buFont typeface="Wingdings" panose="05000000000000000000" pitchFamily="2" charset="2"/>
              <a:buChar char="§"/>
            </a:pPr>
            <a:r>
              <a:rPr lang="en-US" altLang="en-US" sz="2800" dirty="0"/>
              <a:t>The Caption element has one attribute ALIGN that can be either TOP (Above the table) or BOTTOM (below the table).</a:t>
            </a:r>
          </a:p>
        </p:txBody>
      </p:sp>
      <p:pic>
        <p:nvPicPr>
          <p:cNvPr id="6" name="Google Shape;97;p2">
            <a:extLst>
              <a:ext uri="{FF2B5EF4-FFF2-40B4-BE49-F238E27FC236}">
                <a16:creationId xmlns:a16="http://schemas.microsoft.com/office/drawing/2014/main" id="{EE83B821-5BED-4D3A-8960-8C560198AB5A}"/>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6296992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1B532A-147C-4D78-AD61-C68AAF1B43E9}" type="slidenum">
              <a:rPr lang="ar-SA" altLang="en-US" sz="1800" kern="0"/>
              <a:pPr/>
              <a:t>68</a:t>
            </a:fld>
            <a:endParaRPr lang="en-US" altLang="en-US" sz="1800" kern="0"/>
          </a:p>
        </p:txBody>
      </p:sp>
      <p:sp>
        <p:nvSpPr>
          <p:cNvPr id="87043" name="Rectangle 2"/>
          <p:cNvSpPr>
            <a:spLocks noGrp="1" noChangeArrowheads="1"/>
          </p:cNvSpPr>
          <p:nvPr>
            <p:ph type="title"/>
          </p:nvPr>
        </p:nvSpPr>
        <p:spPr>
          <a:xfrm>
            <a:off x="2376373" y="178595"/>
            <a:ext cx="8769927" cy="659605"/>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Table Header</a:t>
            </a:r>
          </a:p>
        </p:txBody>
      </p:sp>
      <p:sp>
        <p:nvSpPr>
          <p:cNvPr id="87044" name="Rectangle 3"/>
          <p:cNvSpPr>
            <a:spLocks noGrp="1" noChangeArrowheads="1"/>
          </p:cNvSpPr>
          <p:nvPr>
            <p:ph type="body" idx="1"/>
          </p:nvPr>
        </p:nvSpPr>
        <p:spPr>
          <a:xfrm>
            <a:off x="1981199" y="1905000"/>
            <a:ext cx="8485163" cy="3505200"/>
          </a:xfrm>
          <a:solidFill>
            <a:schemeClr val="accent1"/>
          </a:solidFill>
        </p:spPr>
        <p:txBody>
          <a:bodyPr/>
          <a:lstStyle/>
          <a:p>
            <a:pPr algn="just" eaLnBrk="1" hangingPunct="1">
              <a:buClr>
                <a:schemeClr val="accent2"/>
              </a:buClr>
              <a:buFont typeface="Wingdings" panose="05000000000000000000" pitchFamily="2" charset="2"/>
              <a:buChar char="§"/>
            </a:pPr>
            <a:r>
              <a:rPr lang="en-US" altLang="en-US" dirty="0"/>
              <a:t>Table Data cells are represented by the TD element. Cells can also be TH (Table Header) elements which results in the contents of the table header cells appearing </a:t>
            </a:r>
            <a:r>
              <a:rPr lang="en-US" altLang="en-US" dirty="0">
                <a:solidFill>
                  <a:srgbClr val="990000"/>
                </a:solidFill>
              </a:rPr>
              <a:t>centered and in bold text</a:t>
            </a:r>
            <a:r>
              <a:rPr lang="en-US" altLang="en-US" dirty="0"/>
              <a:t>.</a:t>
            </a:r>
          </a:p>
        </p:txBody>
      </p:sp>
      <p:pic>
        <p:nvPicPr>
          <p:cNvPr id="6" name="Google Shape;97;p2">
            <a:extLst>
              <a:ext uri="{FF2B5EF4-FFF2-40B4-BE49-F238E27FC236}">
                <a16:creationId xmlns:a16="http://schemas.microsoft.com/office/drawing/2014/main" id="{B3F5F3BC-1B60-4E11-8BDC-A0C7A86F8E63}"/>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9083639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6963EA-CA50-4B30-AA1E-7C5B207A1C17}" type="slidenum">
              <a:rPr lang="ar-SA" altLang="en-US" sz="1800" kern="0"/>
              <a:pPr/>
              <a:t>69</a:t>
            </a:fld>
            <a:endParaRPr lang="en-US" altLang="en-US" sz="1800" kern="0"/>
          </a:p>
        </p:txBody>
      </p:sp>
      <p:sp>
        <p:nvSpPr>
          <p:cNvPr id="88067" name="Rectangle 2"/>
          <p:cNvSpPr>
            <a:spLocks noGrp="1" noChangeArrowheads="1"/>
          </p:cNvSpPr>
          <p:nvPr>
            <p:ph type="title"/>
          </p:nvPr>
        </p:nvSpPr>
        <p:spPr>
          <a:xfrm>
            <a:off x="2293034" y="76373"/>
            <a:ext cx="9720776" cy="681965"/>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200" b="1" dirty="0">
                <a:solidFill>
                  <a:srgbClr val="FFFF00"/>
                </a:solidFill>
              </a:rPr>
              <a:t>Table Data and Table Header Attributes</a:t>
            </a:r>
          </a:p>
        </p:txBody>
      </p:sp>
      <p:sp>
        <p:nvSpPr>
          <p:cNvPr id="88068" name="Rectangle 3"/>
          <p:cNvSpPr>
            <a:spLocks noGrp="1" noChangeArrowheads="1"/>
          </p:cNvSpPr>
          <p:nvPr>
            <p:ph type="body" idx="1"/>
          </p:nvPr>
        </p:nvSpPr>
        <p:spPr>
          <a:xfrm>
            <a:off x="1280160" y="1676400"/>
            <a:ext cx="9861452" cy="4495800"/>
          </a:xfrm>
          <a:solidFill>
            <a:schemeClr val="accent1"/>
          </a:solidFill>
        </p:spPr>
        <p:txBody>
          <a:bodyPr/>
          <a:lstStyle/>
          <a:p>
            <a:pPr algn="just" eaLnBrk="1" hangingPunct="1">
              <a:buClr>
                <a:schemeClr val="accent2"/>
              </a:buClr>
              <a:buFont typeface="Wingdings" panose="05000000000000000000" pitchFamily="2" charset="2"/>
              <a:buChar char="§"/>
            </a:pPr>
            <a:r>
              <a:rPr lang="en-US" altLang="en-US" sz="2400" b="1" dirty="0" err="1">
                <a:solidFill>
                  <a:srgbClr val="FF0000"/>
                </a:solidFill>
              </a:rPr>
              <a:t>Colspan</a:t>
            </a:r>
            <a:r>
              <a:rPr lang="en-US" altLang="en-US" sz="2400" b="1" dirty="0">
                <a:solidFill>
                  <a:srgbClr val="FF0000"/>
                </a:solidFill>
              </a:rPr>
              <a:t>:</a:t>
            </a:r>
            <a:r>
              <a:rPr lang="en-US" altLang="en-US" sz="2400" dirty="0"/>
              <a:t> Specifies how many cell columns of the table this cell should span.</a:t>
            </a:r>
          </a:p>
          <a:p>
            <a:pPr algn="just" eaLnBrk="1" hangingPunct="1">
              <a:buClr>
                <a:schemeClr val="accent2"/>
              </a:buClr>
              <a:buFont typeface="Wingdings" panose="05000000000000000000" pitchFamily="2" charset="2"/>
              <a:buChar char="§"/>
            </a:pPr>
            <a:r>
              <a:rPr lang="en-US" altLang="en-US" sz="2400" b="1" dirty="0" err="1">
                <a:solidFill>
                  <a:srgbClr val="FF0000"/>
                </a:solidFill>
              </a:rPr>
              <a:t>Rowspan</a:t>
            </a:r>
            <a:r>
              <a:rPr lang="en-US" altLang="en-US" sz="2400" b="1" i="1" dirty="0"/>
              <a:t>:</a:t>
            </a:r>
            <a:r>
              <a:rPr lang="en-US" altLang="en-US" sz="2400" dirty="0"/>
              <a:t> Specifies how many cell rows of the table this cell should span.</a:t>
            </a:r>
          </a:p>
          <a:p>
            <a:pPr algn="just" eaLnBrk="1" hangingPunct="1">
              <a:buClr>
                <a:schemeClr val="accent2"/>
              </a:buClr>
              <a:buFont typeface="Wingdings" panose="05000000000000000000" pitchFamily="2" charset="2"/>
              <a:buChar char="§"/>
            </a:pPr>
            <a:r>
              <a:rPr lang="en-US" altLang="en-US" sz="2400" b="1" dirty="0">
                <a:solidFill>
                  <a:srgbClr val="FF0000"/>
                </a:solidFill>
              </a:rPr>
              <a:t>Align</a:t>
            </a:r>
            <a:r>
              <a:rPr lang="en-US" altLang="en-US" sz="2400" b="1" i="1" dirty="0"/>
              <a:t>:</a:t>
            </a:r>
            <a:r>
              <a:rPr lang="en-US" altLang="en-US" sz="2400" dirty="0"/>
              <a:t> cell data can have left, right, or center alignment.</a:t>
            </a:r>
          </a:p>
          <a:p>
            <a:pPr algn="just" eaLnBrk="1" hangingPunct="1">
              <a:buClr>
                <a:schemeClr val="accent2"/>
              </a:buClr>
              <a:buFont typeface="Wingdings" panose="05000000000000000000" pitchFamily="2" charset="2"/>
              <a:buChar char="§"/>
            </a:pPr>
            <a:r>
              <a:rPr lang="en-US" altLang="en-US" sz="2400" b="1" dirty="0" err="1">
                <a:solidFill>
                  <a:srgbClr val="FF0000"/>
                </a:solidFill>
              </a:rPr>
              <a:t>Valign</a:t>
            </a:r>
            <a:r>
              <a:rPr lang="en-US" altLang="en-US" sz="2400" b="1" i="1" dirty="0"/>
              <a:t>:</a:t>
            </a:r>
            <a:r>
              <a:rPr lang="en-US" altLang="en-US" sz="2400" dirty="0"/>
              <a:t> cell data can have top, middle, or bottom alignment.</a:t>
            </a:r>
          </a:p>
          <a:p>
            <a:pPr algn="just" eaLnBrk="1" hangingPunct="1">
              <a:buClr>
                <a:schemeClr val="accent2"/>
              </a:buClr>
              <a:buFont typeface="Wingdings" panose="05000000000000000000" pitchFamily="2" charset="2"/>
              <a:buChar char="§"/>
            </a:pPr>
            <a:r>
              <a:rPr lang="en-US" altLang="en-US" sz="2400" b="1" dirty="0">
                <a:solidFill>
                  <a:srgbClr val="FF0000"/>
                </a:solidFill>
              </a:rPr>
              <a:t>Width</a:t>
            </a:r>
            <a:r>
              <a:rPr lang="en-US" altLang="en-US" sz="2400" b="1" i="1" dirty="0"/>
              <a:t>:</a:t>
            </a:r>
            <a:r>
              <a:rPr lang="en-US" altLang="en-US" sz="2400" dirty="0"/>
              <a:t> you can specify the width as an absolute number of pixels or a percentage of the document width.</a:t>
            </a:r>
          </a:p>
          <a:p>
            <a:pPr algn="just" eaLnBrk="1" hangingPunct="1">
              <a:buClr>
                <a:schemeClr val="accent2"/>
              </a:buClr>
              <a:buFont typeface="Wingdings" panose="05000000000000000000" pitchFamily="2" charset="2"/>
              <a:buChar char="§"/>
            </a:pPr>
            <a:r>
              <a:rPr lang="en-US" altLang="en-US" sz="2400" b="1" dirty="0">
                <a:solidFill>
                  <a:srgbClr val="FF0000"/>
                </a:solidFill>
              </a:rPr>
              <a:t>Height</a:t>
            </a:r>
            <a:r>
              <a:rPr lang="en-US" altLang="en-US" sz="2400" b="1" i="1" dirty="0"/>
              <a:t>:</a:t>
            </a:r>
            <a:r>
              <a:rPr lang="en-US" altLang="en-US" sz="2400" dirty="0"/>
              <a:t> You can specify the height as an absolute number of pixels or a percentage of the document height.</a:t>
            </a:r>
          </a:p>
        </p:txBody>
      </p:sp>
      <p:pic>
        <p:nvPicPr>
          <p:cNvPr id="6" name="Google Shape;97;p2">
            <a:extLst>
              <a:ext uri="{FF2B5EF4-FFF2-40B4-BE49-F238E27FC236}">
                <a16:creationId xmlns:a16="http://schemas.microsoft.com/office/drawing/2014/main" id="{3BF02B2C-D0D3-45D4-BE57-CF6A0925B8BF}"/>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79974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HTML Page Creation &amp; Editing</a:t>
            </a:r>
            <a:endParaRPr lang="en-US" altLang="en-US" dirty="0"/>
          </a:p>
        </p:txBody>
      </p:sp>
      <p:sp>
        <p:nvSpPr>
          <p:cNvPr id="2" name="Rectangle 1"/>
          <p:cNvSpPr/>
          <p:nvPr/>
        </p:nvSpPr>
        <p:spPr>
          <a:xfrm>
            <a:off x="1291771" y="1178775"/>
            <a:ext cx="9608458" cy="5213735"/>
          </a:xfrm>
          <a:prstGeom prst="rect">
            <a:avLst/>
          </a:prstGeom>
        </p:spPr>
        <p:txBody>
          <a:bodyPr wrap="square">
            <a:spAutoFit/>
          </a:bodyPr>
          <a:lstStyle/>
          <a:p>
            <a:pPr marL="609600" lvl="0" indent="-609600" algn="just" fontAlgn="base">
              <a:spcBef>
                <a:spcPct val="20000"/>
              </a:spcBef>
              <a:spcAft>
                <a:spcPct val="0"/>
              </a:spcAft>
            </a:pPr>
            <a:r>
              <a:rPr lang="en-US" altLang="en-US" sz="3200" dirty="0">
                <a:solidFill>
                  <a:srgbClr val="000000"/>
                </a:solidFill>
                <a:latin typeface="Arial"/>
                <a:cs typeface="Arial"/>
              </a:rPr>
              <a:t>In this chapter you will learn to create HTML pages with a standard text editor.</a:t>
            </a:r>
          </a:p>
          <a:p>
            <a:pPr marL="609600" lvl="0" indent="-609600" algn="just" fontAlgn="base">
              <a:spcBef>
                <a:spcPct val="20000"/>
              </a:spcBef>
              <a:spcAft>
                <a:spcPct val="0"/>
              </a:spcAft>
            </a:pPr>
            <a:r>
              <a:rPr lang="en-US" altLang="en-US" sz="3200" b="1" dirty="0">
                <a:solidFill>
                  <a:srgbClr val="000000"/>
                </a:solidFill>
                <a:latin typeface="Arial"/>
                <a:cs typeface="Arial"/>
              </a:rPr>
              <a:t>Objectives</a:t>
            </a:r>
          </a:p>
          <a:p>
            <a:pPr marL="609600" lvl="0" indent="-609600" algn="just" fontAlgn="base">
              <a:spcBef>
                <a:spcPct val="20000"/>
              </a:spcBef>
              <a:spcAft>
                <a:spcPct val="0"/>
              </a:spcAft>
              <a:buClr>
                <a:srgbClr val="FFFFFF"/>
              </a:buClr>
            </a:pPr>
            <a:r>
              <a:rPr lang="en-US" altLang="en-US" sz="3200" dirty="0">
                <a:solidFill>
                  <a:srgbClr val="000000"/>
                </a:solidFill>
                <a:latin typeface="Arial"/>
                <a:cs typeface="Arial"/>
              </a:rPr>
              <a:t>	Upon completing this section, you should be able to </a:t>
            </a:r>
          </a:p>
          <a:p>
            <a:pPr marL="609600" lvl="0" indent="-609600" algn="just" fontAlgn="base">
              <a:spcBef>
                <a:spcPct val="20000"/>
              </a:spcBef>
              <a:spcAft>
                <a:spcPct val="0"/>
              </a:spcAft>
              <a:buClr>
                <a:srgbClr val="FFFFFF"/>
              </a:buClr>
            </a:pPr>
            <a:r>
              <a:rPr lang="en-US" altLang="en-US" sz="3200" dirty="0">
                <a:solidFill>
                  <a:srgbClr val="000000"/>
                </a:solidFill>
                <a:latin typeface="Arial"/>
                <a:cs typeface="Arial"/>
              </a:rPr>
              <a:t>   1. Choose a Text Editor.</a:t>
            </a:r>
          </a:p>
          <a:p>
            <a:pPr marL="609600" lvl="0" indent="-609600" algn="just" fontAlgn="base">
              <a:spcBef>
                <a:spcPct val="20000"/>
              </a:spcBef>
              <a:spcAft>
                <a:spcPct val="0"/>
              </a:spcAft>
              <a:buClr>
                <a:srgbClr val="FFFFFF"/>
              </a:buClr>
            </a:pPr>
            <a:r>
              <a:rPr lang="en-US" altLang="en-US" sz="3200" dirty="0">
                <a:solidFill>
                  <a:srgbClr val="000000"/>
                </a:solidFill>
                <a:latin typeface="Arial"/>
                <a:cs typeface="Arial"/>
              </a:rPr>
              <a:t>   2. Create a Basic Starting Document.</a:t>
            </a:r>
          </a:p>
          <a:p>
            <a:pPr marL="609600" lvl="0" indent="-609600" algn="just" fontAlgn="base">
              <a:spcBef>
                <a:spcPct val="20000"/>
              </a:spcBef>
              <a:spcAft>
                <a:spcPct val="0"/>
              </a:spcAft>
              <a:buClr>
                <a:srgbClr val="FFFFFF"/>
              </a:buClr>
            </a:pPr>
            <a:r>
              <a:rPr lang="en-US" altLang="en-US" sz="3200" dirty="0">
                <a:solidFill>
                  <a:srgbClr val="000000"/>
                </a:solidFill>
                <a:latin typeface="Arial"/>
                <a:cs typeface="Arial"/>
              </a:rPr>
              <a:t>   3. Understand and set Document Properties.</a:t>
            </a:r>
          </a:p>
          <a:p>
            <a:pPr marL="609600" lvl="0" indent="-609600" algn="just" fontAlgn="base">
              <a:spcBef>
                <a:spcPct val="20000"/>
              </a:spcBef>
              <a:spcAft>
                <a:spcPct val="0"/>
              </a:spcAft>
              <a:buClr>
                <a:srgbClr val="FFFFFF"/>
              </a:buClr>
            </a:pPr>
            <a:r>
              <a:rPr lang="en-US" altLang="en-US" sz="3200" dirty="0">
                <a:solidFill>
                  <a:srgbClr val="000000"/>
                </a:solidFill>
                <a:latin typeface="Arial"/>
                <a:cs typeface="Arial"/>
              </a:rPr>
              <a:t>   4. View Your Results in a Browser.</a:t>
            </a:r>
          </a:p>
        </p:txBody>
      </p:sp>
      <p:pic>
        <p:nvPicPr>
          <p:cNvPr id="6" name="Google Shape;97;p2">
            <a:extLst>
              <a:ext uri="{FF2B5EF4-FFF2-40B4-BE49-F238E27FC236}">
                <a16:creationId xmlns:a16="http://schemas.microsoft.com/office/drawing/2014/main" id="{3B87E8A3-6620-4737-B5DB-ED5AD80E5721}"/>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6069067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E76C6E-88FC-420E-8BBD-A8600D9E8A81}" type="slidenum">
              <a:rPr lang="ar-SA" altLang="en-US" sz="1800" kern="0"/>
              <a:pPr/>
              <a:t>70</a:t>
            </a:fld>
            <a:endParaRPr lang="en-US" altLang="en-US" sz="1800" kern="0"/>
          </a:p>
        </p:txBody>
      </p:sp>
      <p:sp>
        <p:nvSpPr>
          <p:cNvPr id="89091" name="Rectangle 3"/>
          <p:cNvSpPr>
            <a:spLocks noGrp="1" noChangeArrowheads="1"/>
          </p:cNvSpPr>
          <p:nvPr>
            <p:ph type="body" idx="1"/>
          </p:nvPr>
        </p:nvSpPr>
        <p:spPr>
          <a:xfrm>
            <a:off x="309489" y="1055235"/>
            <a:ext cx="11619915" cy="3823002"/>
          </a:xfrm>
          <a:solidFill>
            <a:schemeClr val="accent1"/>
          </a:solidFill>
        </p:spPr>
        <p:txBody>
          <a:bodyPr/>
          <a:lstStyle/>
          <a:p>
            <a:pPr eaLnBrk="1" hangingPunct="1">
              <a:lnSpc>
                <a:spcPct val="80000"/>
              </a:lnSpc>
              <a:buFontTx/>
              <a:buNone/>
            </a:pPr>
            <a:r>
              <a:rPr lang="en-US" altLang="en-US" sz="2200" b="1" dirty="0"/>
              <a:t>&lt;TABLE BORDER=1 width=50%&gt;</a:t>
            </a:r>
          </a:p>
          <a:p>
            <a:pPr eaLnBrk="1" hangingPunct="1">
              <a:lnSpc>
                <a:spcPct val="80000"/>
              </a:lnSpc>
              <a:buFontTx/>
              <a:buNone/>
            </a:pPr>
            <a:r>
              <a:rPr lang="en-US" altLang="en-US" sz="2200" b="1" dirty="0"/>
              <a:t>&lt;CAPTION&gt;  &lt;h1&gt;Spare Parts &lt;h1&gt; &lt;/Caption&gt;</a:t>
            </a:r>
          </a:p>
          <a:p>
            <a:pPr eaLnBrk="1" hangingPunct="1">
              <a:lnSpc>
                <a:spcPct val="80000"/>
              </a:lnSpc>
              <a:buFontTx/>
              <a:buNone/>
            </a:pPr>
            <a:r>
              <a:rPr lang="en-US" altLang="en-US" sz="2200" b="1" dirty="0"/>
              <a:t>&lt;TR&gt;&lt;TH&gt;Stock Number&lt;/TH&gt;&lt;TH&gt;Description&lt;/TH&gt;&lt;TH&gt;List Price&lt;/TH&gt;&lt;/TR&gt;</a:t>
            </a:r>
          </a:p>
          <a:p>
            <a:pPr eaLnBrk="1" hangingPunct="1">
              <a:lnSpc>
                <a:spcPct val="80000"/>
              </a:lnSpc>
              <a:buFontTx/>
              <a:buNone/>
            </a:pPr>
            <a:r>
              <a:rPr lang="en-US" altLang="en-US" sz="2200" b="1" dirty="0"/>
              <a:t>&lt;TR&gt;&lt;TD </a:t>
            </a:r>
            <a:r>
              <a:rPr lang="en-US" altLang="en-US" sz="2200" b="1" dirty="0" err="1"/>
              <a:t>bgcolor</a:t>
            </a:r>
            <a:r>
              <a:rPr lang="en-US" altLang="en-US" sz="2200" b="1" dirty="0"/>
              <a:t>=red&gt;3476-AB&lt;/TD&gt;&lt;TD&gt;76mm Socket&lt;/TD&gt;&lt;TD&gt;45.00&lt;/TD&gt;&lt;/TR&gt;</a:t>
            </a:r>
          </a:p>
          <a:p>
            <a:pPr eaLnBrk="1" hangingPunct="1">
              <a:lnSpc>
                <a:spcPct val="80000"/>
              </a:lnSpc>
              <a:buFontTx/>
              <a:buNone/>
            </a:pPr>
            <a:r>
              <a:rPr lang="en-US" altLang="en-US" sz="2200" b="1" dirty="0"/>
              <a:t>&lt;TR&gt;&lt;TD &gt;3478-AB&lt;/TD&gt;&lt;TD&gt;&lt;font color=blue&gt;78mm Socket&lt;/font&gt; &lt;/TD&gt;&lt;TD&gt;47.50&lt;/TD&gt;&lt;/TR&gt;</a:t>
            </a:r>
          </a:p>
          <a:p>
            <a:pPr eaLnBrk="1" hangingPunct="1">
              <a:lnSpc>
                <a:spcPct val="80000"/>
              </a:lnSpc>
              <a:buFontTx/>
              <a:buNone/>
            </a:pPr>
            <a:r>
              <a:rPr lang="en-US" altLang="en-US" sz="2200" b="1" dirty="0"/>
              <a:t>&lt;TR&gt;&lt;TD&gt;3480-AB&lt;/TD&gt;&lt;TD&gt;80mm Socket&lt;/TD&gt;&lt;TD&gt;50.00&lt;/TD&gt;&lt;/TR&gt;</a:t>
            </a:r>
          </a:p>
          <a:p>
            <a:pPr eaLnBrk="1" hangingPunct="1">
              <a:lnSpc>
                <a:spcPct val="80000"/>
              </a:lnSpc>
              <a:buFontTx/>
              <a:buNone/>
            </a:pPr>
            <a:r>
              <a:rPr lang="en-US" altLang="en-US" sz="2200" b="1" dirty="0"/>
              <a:t>&lt;/TABLE&gt;</a:t>
            </a:r>
          </a:p>
          <a:p>
            <a:pPr eaLnBrk="1" hangingPunct="1">
              <a:lnSpc>
                <a:spcPct val="80000"/>
              </a:lnSpc>
              <a:buFontTx/>
              <a:buNone/>
            </a:pPr>
            <a:endParaRPr lang="en-US" altLang="en-US" sz="2200" b="1" dirty="0"/>
          </a:p>
        </p:txBody>
      </p:sp>
      <p:sp>
        <p:nvSpPr>
          <p:cNvPr id="89092" name="Rectangle 4"/>
          <p:cNvSpPr>
            <a:spLocks noGrp="1" noChangeArrowheads="1"/>
          </p:cNvSpPr>
          <p:nvPr>
            <p:ph type="title"/>
          </p:nvPr>
        </p:nvSpPr>
        <p:spPr>
          <a:xfrm>
            <a:off x="3103418" y="152401"/>
            <a:ext cx="7107382" cy="480645"/>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200" b="1" dirty="0">
                <a:solidFill>
                  <a:srgbClr val="FFFF00"/>
                </a:solidFill>
              </a:rPr>
              <a:t>Basic Table Code</a:t>
            </a:r>
          </a:p>
        </p:txBody>
      </p:sp>
      <p:pic>
        <p:nvPicPr>
          <p:cNvPr id="8909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4793673"/>
            <a:ext cx="7529946" cy="206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oogle Shape;97;p2">
            <a:extLst>
              <a:ext uri="{FF2B5EF4-FFF2-40B4-BE49-F238E27FC236}">
                <a16:creationId xmlns:a16="http://schemas.microsoft.com/office/drawing/2014/main" id="{6F39088E-5FD7-47A6-8C49-01987DAECF65}"/>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2422299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41B15F-FF44-4164-A9BF-4802B10849A2}" type="slidenum">
              <a:rPr lang="ar-SA" altLang="en-US" sz="1800" kern="0"/>
              <a:pPr/>
              <a:t>71</a:t>
            </a:fld>
            <a:endParaRPr lang="en-US" altLang="en-US" sz="1800" kern="0"/>
          </a:p>
        </p:txBody>
      </p:sp>
      <p:sp>
        <p:nvSpPr>
          <p:cNvPr id="90115" name="Rectangle 2"/>
          <p:cNvSpPr>
            <a:spLocks noGrp="1" noChangeArrowheads="1"/>
          </p:cNvSpPr>
          <p:nvPr>
            <p:ph type="title"/>
          </p:nvPr>
        </p:nvSpPr>
        <p:spPr>
          <a:xfrm>
            <a:off x="2617229" y="74456"/>
            <a:ext cx="7689274"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200" b="1" dirty="0">
                <a:solidFill>
                  <a:srgbClr val="FFFF00"/>
                </a:solidFill>
              </a:rPr>
              <a:t>Table Data and Table Header Attributes</a:t>
            </a:r>
          </a:p>
        </p:txBody>
      </p:sp>
      <p:sp>
        <p:nvSpPr>
          <p:cNvPr id="90116" name="Rectangle 3"/>
          <p:cNvSpPr>
            <a:spLocks noGrp="1" noChangeArrowheads="1"/>
          </p:cNvSpPr>
          <p:nvPr>
            <p:ph type="body" idx="1"/>
          </p:nvPr>
        </p:nvSpPr>
        <p:spPr>
          <a:xfrm>
            <a:off x="1828800" y="1399308"/>
            <a:ext cx="9326880" cy="5153891"/>
          </a:xfrm>
          <a:solidFill>
            <a:schemeClr val="accent1"/>
          </a:solidFill>
        </p:spPr>
        <p:txBody>
          <a:bodyPr/>
          <a:lstStyle/>
          <a:p>
            <a:pPr eaLnBrk="1" hangingPunct="1">
              <a:buFontTx/>
              <a:buNone/>
            </a:pPr>
            <a:r>
              <a:rPr lang="en-US" altLang="en-US" dirty="0"/>
              <a:t>&lt;Table border=1 </a:t>
            </a:r>
            <a:r>
              <a:rPr lang="en-US" altLang="en-US" dirty="0" err="1"/>
              <a:t>cellpadding</a:t>
            </a:r>
            <a:r>
              <a:rPr lang="en-US" altLang="en-US" dirty="0"/>
              <a:t> =2&gt;</a:t>
            </a:r>
          </a:p>
          <a:p>
            <a:pPr eaLnBrk="1" hangingPunct="1">
              <a:buFontTx/>
              <a:buNone/>
            </a:pPr>
            <a:r>
              <a:rPr lang="en-US" altLang="en-US" b="1" dirty="0">
                <a:solidFill>
                  <a:srgbClr val="FF0000"/>
                </a:solidFill>
              </a:rPr>
              <a:t>&lt;</a:t>
            </a:r>
            <a:r>
              <a:rPr lang="en-US" altLang="en-US" b="1" dirty="0" err="1">
                <a:solidFill>
                  <a:srgbClr val="FF0000"/>
                </a:solidFill>
              </a:rPr>
              <a:t>tr</a:t>
            </a:r>
            <a:r>
              <a:rPr lang="en-US" altLang="en-US" b="1" dirty="0">
                <a:solidFill>
                  <a:srgbClr val="FF0000"/>
                </a:solidFill>
              </a:rPr>
              <a:t>&gt; &lt;</a:t>
            </a:r>
            <a:r>
              <a:rPr lang="en-US" altLang="en-US" b="1" dirty="0" err="1">
                <a:solidFill>
                  <a:srgbClr val="0000CC"/>
                </a:solidFill>
              </a:rPr>
              <a:t>th</a:t>
            </a:r>
            <a:r>
              <a:rPr lang="en-US" altLang="en-US" b="1" dirty="0">
                <a:solidFill>
                  <a:srgbClr val="FF0000"/>
                </a:solidFill>
              </a:rPr>
              <a:t>&gt; Column 1 Header&lt;</a:t>
            </a:r>
            <a:r>
              <a:rPr lang="en-US" altLang="en-US" b="1" dirty="0">
                <a:solidFill>
                  <a:srgbClr val="0000CC"/>
                </a:solidFill>
              </a:rPr>
              <a:t>/</a:t>
            </a:r>
            <a:r>
              <a:rPr lang="en-US" altLang="en-US" b="1" dirty="0" err="1">
                <a:solidFill>
                  <a:srgbClr val="0000CC"/>
                </a:solidFill>
              </a:rPr>
              <a:t>th</a:t>
            </a:r>
            <a:r>
              <a:rPr lang="en-US" altLang="en-US" b="1" dirty="0">
                <a:solidFill>
                  <a:srgbClr val="FF0000"/>
                </a:solidFill>
              </a:rPr>
              <a:t>&gt; &lt;</a:t>
            </a:r>
            <a:r>
              <a:rPr lang="en-US" altLang="en-US" b="1" dirty="0" err="1">
                <a:solidFill>
                  <a:srgbClr val="0000CC"/>
                </a:solidFill>
              </a:rPr>
              <a:t>th</a:t>
            </a:r>
            <a:r>
              <a:rPr lang="en-US" altLang="en-US" b="1" dirty="0">
                <a:solidFill>
                  <a:srgbClr val="FF0000"/>
                </a:solidFill>
              </a:rPr>
              <a:t>&gt; Column 2 Header&lt;</a:t>
            </a:r>
            <a:r>
              <a:rPr lang="en-US" altLang="en-US" b="1" dirty="0">
                <a:solidFill>
                  <a:srgbClr val="0000CC"/>
                </a:solidFill>
              </a:rPr>
              <a:t>/</a:t>
            </a:r>
            <a:r>
              <a:rPr lang="en-US" altLang="en-US" b="1" dirty="0" err="1">
                <a:solidFill>
                  <a:srgbClr val="0000CC"/>
                </a:solidFill>
              </a:rPr>
              <a:t>th</a:t>
            </a:r>
            <a:r>
              <a:rPr lang="en-US" altLang="en-US" b="1" dirty="0">
                <a:solidFill>
                  <a:srgbClr val="FF0000"/>
                </a:solidFill>
              </a:rPr>
              <a:t>&gt; &lt;/</a:t>
            </a:r>
            <a:r>
              <a:rPr lang="en-US" altLang="en-US" b="1" dirty="0" err="1">
                <a:solidFill>
                  <a:srgbClr val="FF0000"/>
                </a:solidFill>
              </a:rPr>
              <a:t>tr</a:t>
            </a:r>
            <a:r>
              <a:rPr lang="en-US" altLang="en-US" b="1" dirty="0">
                <a:solidFill>
                  <a:srgbClr val="FF0000"/>
                </a:solidFill>
              </a:rPr>
              <a:t>&gt;</a:t>
            </a:r>
          </a:p>
          <a:p>
            <a:pPr eaLnBrk="1" hangingPunct="1">
              <a:buFontTx/>
              <a:buNone/>
            </a:pPr>
            <a:r>
              <a:rPr lang="en-US" altLang="en-US" b="1" dirty="0">
                <a:solidFill>
                  <a:srgbClr val="0000CC"/>
                </a:solidFill>
              </a:rPr>
              <a:t>&lt;</a:t>
            </a:r>
            <a:r>
              <a:rPr lang="en-US" altLang="en-US" b="1" dirty="0" err="1">
                <a:solidFill>
                  <a:srgbClr val="0000CC"/>
                </a:solidFill>
              </a:rPr>
              <a:t>tr</a:t>
            </a:r>
            <a:r>
              <a:rPr lang="en-US" altLang="en-US" b="1" dirty="0">
                <a:solidFill>
                  <a:srgbClr val="0000CC"/>
                </a:solidFill>
              </a:rPr>
              <a:t>&gt; &lt;td </a:t>
            </a:r>
            <a:r>
              <a:rPr lang="en-US" altLang="en-US" b="1" dirty="0" err="1">
                <a:solidFill>
                  <a:srgbClr val="FF0000"/>
                </a:solidFill>
              </a:rPr>
              <a:t>colspan</a:t>
            </a:r>
            <a:r>
              <a:rPr lang="en-US" altLang="en-US" b="1" dirty="0">
                <a:solidFill>
                  <a:srgbClr val="FF0000"/>
                </a:solidFill>
              </a:rPr>
              <a:t>=2</a:t>
            </a:r>
            <a:r>
              <a:rPr lang="en-US" altLang="en-US" b="1" dirty="0">
                <a:solidFill>
                  <a:srgbClr val="0000CC"/>
                </a:solidFill>
              </a:rPr>
              <a:t>&gt; Row 1 Col 1&lt;/td&gt; &lt;/</a:t>
            </a:r>
            <a:r>
              <a:rPr lang="en-US" altLang="en-US" b="1" dirty="0" err="1">
                <a:solidFill>
                  <a:srgbClr val="0000CC"/>
                </a:solidFill>
              </a:rPr>
              <a:t>tr</a:t>
            </a:r>
            <a:r>
              <a:rPr lang="en-US" altLang="en-US" b="1" dirty="0">
                <a:solidFill>
                  <a:srgbClr val="0000CC"/>
                </a:solidFill>
              </a:rPr>
              <a:t>&gt;</a:t>
            </a:r>
          </a:p>
          <a:p>
            <a:pPr eaLnBrk="1" hangingPunct="1">
              <a:buFontTx/>
              <a:buNone/>
            </a:pPr>
            <a:r>
              <a:rPr lang="en-US" altLang="en-US" b="1" dirty="0"/>
              <a:t>&lt;</a:t>
            </a:r>
            <a:r>
              <a:rPr lang="en-US" altLang="en-US" b="1" dirty="0" err="1"/>
              <a:t>tr</a:t>
            </a:r>
            <a:r>
              <a:rPr lang="en-US" altLang="en-US" b="1" dirty="0"/>
              <a:t>&gt; &lt;td </a:t>
            </a:r>
            <a:r>
              <a:rPr lang="en-US" altLang="en-US" b="1" dirty="0" err="1">
                <a:solidFill>
                  <a:srgbClr val="0000CC"/>
                </a:solidFill>
              </a:rPr>
              <a:t>rowspan</a:t>
            </a:r>
            <a:r>
              <a:rPr lang="en-US" altLang="en-US" b="1" dirty="0">
                <a:solidFill>
                  <a:srgbClr val="0000CC"/>
                </a:solidFill>
              </a:rPr>
              <a:t>=2</a:t>
            </a:r>
            <a:r>
              <a:rPr lang="en-US" altLang="en-US" b="1" dirty="0"/>
              <a:t>&gt;Row 2 Col 1&lt;/td&gt; </a:t>
            </a:r>
          </a:p>
          <a:p>
            <a:pPr eaLnBrk="1" hangingPunct="1">
              <a:buFontTx/>
              <a:buNone/>
            </a:pPr>
            <a:r>
              <a:rPr lang="en-US" altLang="en-US" b="1" dirty="0"/>
              <a:t>&lt;td&gt; Row 2 Col2&lt;/td&gt; &lt;/</a:t>
            </a:r>
            <a:r>
              <a:rPr lang="en-US" altLang="en-US" b="1" dirty="0" err="1"/>
              <a:t>tr</a:t>
            </a:r>
            <a:r>
              <a:rPr lang="en-US" altLang="en-US" b="1" dirty="0"/>
              <a:t>&gt;</a:t>
            </a:r>
          </a:p>
          <a:p>
            <a:pPr eaLnBrk="1" hangingPunct="1">
              <a:buFontTx/>
              <a:buNone/>
            </a:pPr>
            <a:r>
              <a:rPr lang="en-US" altLang="en-US" b="1" dirty="0">
                <a:solidFill>
                  <a:srgbClr val="FF3399"/>
                </a:solidFill>
              </a:rPr>
              <a:t>&lt;</a:t>
            </a:r>
            <a:r>
              <a:rPr lang="en-US" altLang="en-US" b="1" dirty="0" err="1">
                <a:solidFill>
                  <a:srgbClr val="FF3399"/>
                </a:solidFill>
              </a:rPr>
              <a:t>tr</a:t>
            </a:r>
            <a:r>
              <a:rPr lang="en-US" altLang="en-US" b="1" dirty="0">
                <a:solidFill>
                  <a:srgbClr val="FF3399"/>
                </a:solidFill>
              </a:rPr>
              <a:t>&gt; &lt;td&gt; Row 3 Col2&lt;/td&gt; &lt;/</a:t>
            </a:r>
            <a:r>
              <a:rPr lang="en-US" altLang="en-US" b="1" dirty="0" err="1">
                <a:solidFill>
                  <a:srgbClr val="FF3399"/>
                </a:solidFill>
              </a:rPr>
              <a:t>tr</a:t>
            </a:r>
            <a:r>
              <a:rPr lang="en-US" altLang="en-US" b="1" dirty="0">
                <a:solidFill>
                  <a:srgbClr val="FF3399"/>
                </a:solidFill>
              </a:rPr>
              <a:t>&gt;</a:t>
            </a:r>
          </a:p>
          <a:p>
            <a:pPr eaLnBrk="1" hangingPunct="1">
              <a:buFontTx/>
              <a:buNone/>
            </a:pPr>
            <a:r>
              <a:rPr lang="en-US" altLang="en-US" b="1" dirty="0"/>
              <a:t>&lt;/table&gt;</a:t>
            </a:r>
          </a:p>
          <a:p>
            <a:pPr eaLnBrk="1" hangingPunct="1">
              <a:buFontTx/>
              <a:buNone/>
            </a:pPr>
            <a:endParaRPr lang="en-US" altLang="en-US" b="1" dirty="0"/>
          </a:p>
        </p:txBody>
      </p:sp>
      <p:pic>
        <p:nvPicPr>
          <p:cNvPr id="6" name="Google Shape;97;p2">
            <a:extLst>
              <a:ext uri="{FF2B5EF4-FFF2-40B4-BE49-F238E27FC236}">
                <a16:creationId xmlns:a16="http://schemas.microsoft.com/office/drawing/2014/main" id="{2AF884A7-B048-4583-8B31-EA77C4909CCB}"/>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6231977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869893-6C8F-4CC9-9240-825102A69745}" type="slidenum">
              <a:rPr lang="ar-SA" altLang="en-US" sz="1800" kern="0"/>
              <a:pPr/>
              <a:t>72</a:t>
            </a:fld>
            <a:endParaRPr lang="en-US" altLang="en-US" sz="1800" kern="0"/>
          </a:p>
        </p:txBody>
      </p:sp>
      <p:sp>
        <p:nvSpPr>
          <p:cNvPr id="91139" name="Rectangle 2"/>
          <p:cNvSpPr>
            <a:spLocks noGrp="1" noChangeArrowheads="1"/>
          </p:cNvSpPr>
          <p:nvPr>
            <p:ph type="title"/>
          </p:nvPr>
        </p:nvSpPr>
        <p:spPr>
          <a:xfrm>
            <a:off x="2960913" y="320676"/>
            <a:ext cx="7246711" cy="10207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600">
                <a:solidFill>
                  <a:srgbClr val="FFFF00"/>
                </a:solidFill>
              </a:rPr>
              <a:t>Table Data and Table Header Attributes</a:t>
            </a:r>
          </a:p>
        </p:txBody>
      </p:sp>
      <p:graphicFrame>
        <p:nvGraphicFramePr>
          <p:cNvPr id="80923" name="Group 27"/>
          <p:cNvGraphicFramePr>
            <a:graphicFrameLocks noGrp="1"/>
          </p:cNvGraphicFramePr>
          <p:nvPr>
            <p:ph type="tbl" idx="1"/>
          </p:nvPr>
        </p:nvGraphicFramePr>
        <p:xfrm>
          <a:off x="2057401" y="1985964"/>
          <a:ext cx="7929563" cy="3217863"/>
        </p:xfrm>
        <a:graphic>
          <a:graphicData uri="http://schemas.openxmlformats.org/drawingml/2006/table">
            <a:tbl>
              <a:tblPr/>
              <a:tblGrid>
                <a:gridCol w="3965575">
                  <a:extLst>
                    <a:ext uri="{9D8B030D-6E8A-4147-A177-3AD203B41FA5}">
                      <a16:colId xmlns:a16="http://schemas.microsoft.com/office/drawing/2014/main" val="541951034"/>
                    </a:ext>
                  </a:extLst>
                </a:gridCol>
                <a:gridCol w="3963988">
                  <a:extLst>
                    <a:ext uri="{9D8B030D-6E8A-4147-A177-3AD203B41FA5}">
                      <a16:colId xmlns:a16="http://schemas.microsoft.com/office/drawing/2014/main" val="3419864701"/>
                    </a:ext>
                  </a:extLst>
                </a:gridCol>
              </a:tblGrid>
              <a:tr h="7588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Column 1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Column 2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28666115"/>
                  </a:ext>
                </a:extLst>
              </a:tr>
              <a:tr h="8016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Row 1 Col 1</a:t>
                      </a:r>
                    </a:p>
                  </a:txBody>
                  <a:tcPr horzOverflow="overflow">
                    <a:lnL w="28575" cap="flat" cmpd="sng" algn="ctr">
                      <a:solidFill>
                        <a:schemeClr val="bg2"/>
                      </a:solidFill>
                      <a:prstDash val="solid"/>
                      <a:round/>
                      <a:headEnd type="none" w="sm" len="sm"/>
                      <a:tailEnd type="none" w="sm" len="sm"/>
                    </a:lnL>
                    <a:lnR>
                      <a:noFill/>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a:noFill/>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extLst>
                  <a:ext uri="{0D108BD9-81ED-4DB2-BD59-A6C34878D82A}">
                    <a16:rowId xmlns:a16="http://schemas.microsoft.com/office/drawing/2014/main" val="1199283395"/>
                  </a:ext>
                </a:extLst>
              </a:tr>
              <a:tr h="94138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rPr>
                        <a:t>Row 2 Col 1</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rPr>
                        <a:t>Row 2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65279092"/>
                  </a:ext>
                </a:extLst>
              </a:tr>
              <a:tr h="715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a:noFill/>
                    </a:lnT>
                    <a:lnB w="28575"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Row 3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61976130"/>
                  </a:ext>
                </a:extLst>
              </a:tr>
            </a:tbl>
          </a:graphicData>
        </a:graphic>
      </p:graphicFrame>
      <p:pic>
        <p:nvPicPr>
          <p:cNvPr id="6" name="Google Shape;97;p2">
            <a:extLst>
              <a:ext uri="{FF2B5EF4-FFF2-40B4-BE49-F238E27FC236}">
                <a16:creationId xmlns:a16="http://schemas.microsoft.com/office/drawing/2014/main" id="{EBAA8DC1-502F-4BB8-AEE0-C4E22732ECF1}"/>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5684060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308ACE-1913-4A1C-9994-9D8FB82ED85B}" type="slidenum">
              <a:rPr lang="ar-SA" altLang="en-US" sz="1800" kern="0"/>
              <a:pPr/>
              <a:t>73</a:t>
            </a:fld>
            <a:endParaRPr lang="en-US" altLang="en-US" sz="1800" kern="0"/>
          </a:p>
        </p:txBody>
      </p:sp>
      <p:sp>
        <p:nvSpPr>
          <p:cNvPr id="92163" name="Rectangle 2"/>
          <p:cNvSpPr>
            <a:spLocks noGrp="1" noChangeArrowheads="1"/>
          </p:cNvSpPr>
          <p:nvPr>
            <p:ph type="title"/>
          </p:nvPr>
        </p:nvSpPr>
        <p:spPr>
          <a:xfrm>
            <a:off x="2830286" y="152400"/>
            <a:ext cx="7304314"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br>
              <a:rPr lang="en-US" altLang="en-US" sz="4000" b="1">
                <a:solidFill>
                  <a:srgbClr val="FFFF00"/>
                </a:solidFill>
              </a:rPr>
            </a:br>
            <a:r>
              <a:rPr lang="en-US" altLang="en-US" sz="4000" b="1">
                <a:solidFill>
                  <a:srgbClr val="FFFF00"/>
                </a:solidFill>
              </a:rPr>
              <a:t>Special Things to Note</a:t>
            </a:r>
            <a:br>
              <a:rPr lang="en-US" altLang="en-US" sz="4000" b="1">
                <a:solidFill>
                  <a:srgbClr val="FFFF00"/>
                </a:solidFill>
              </a:rPr>
            </a:br>
            <a:endParaRPr lang="en-US" altLang="en-US" sz="4000" b="1">
              <a:solidFill>
                <a:srgbClr val="FFFF00"/>
              </a:solidFill>
            </a:endParaRPr>
          </a:p>
        </p:txBody>
      </p:sp>
      <p:sp>
        <p:nvSpPr>
          <p:cNvPr id="92164" name="Rectangle 3"/>
          <p:cNvSpPr>
            <a:spLocks noGrp="1" noChangeArrowheads="1"/>
          </p:cNvSpPr>
          <p:nvPr>
            <p:ph type="body" idx="1"/>
          </p:nvPr>
        </p:nvSpPr>
        <p:spPr>
          <a:xfrm>
            <a:off x="773723" y="1082675"/>
            <a:ext cx="10438228" cy="5638800"/>
          </a:xfrm>
          <a:solidFill>
            <a:schemeClr val="accent1"/>
          </a:solidFill>
        </p:spPr>
        <p:txBody>
          <a:bodyPr/>
          <a:lstStyle/>
          <a:p>
            <a:pPr algn="just" eaLnBrk="1" hangingPunct="1">
              <a:lnSpc>
                <a:spcPct val="80000"/>
              </a:lnSpc>
            </a:pPr>
            <a:r>
              <a:rPr lang="en-US" altLang="en-US" sz="2100" b="1" dirty="0"/>
              <a:t>TH, TD and TR should always have end tags. </a:t>
            </a:r>
          </a:p>
          <a:p>
            <a:pPr marL="365125" indent="0" algn="just" eaLnBrk="1" hangingPunct="1">
              <a:lnSpc>
                <a:spcPct val="80000"/>
              </a:lnSpc>
              <a:buNone/>
            </a:pPr>
            <a:r>
              <a:rPr lang="en-US" altLang="en-US" sz="2100" dirty="0"/>
              <a:t>Although the end tags are formally optional, many browsers will mess up the formatting of the table if you omit the end tags. In particular, you should </a:t>
            </a:r>
            <a:r>
              <a:rPr lang="en-US" altLang="en-US" sz="2100" b="1" i="1" dirty="0"/>
              <a:t>always</a:t>
            </a:r>
            <a:r>
              <a:rPr lang="en-US" altLang="en-US" sz="2100" dirty="0"/>
              <a:t> use end tags if you have a TABLE within a TABLE -- in this situation, the table parser gets hopelessly confused if you don't close your TH, TD and TR elements.  </a:t>
            </a:r>
          </a:p>
          <a:p>
            <a:pPr algn="just" eaLnBrk="1" hangingPunct="1">
              <a:lnSpc>
                <a:spcPct val="80000"/>
              </a:lnSpc>
            </a:pPr>
            <a:endParaRPr lang="en-US" altLang="en-US" sz="2100" b="1" dirty="0"/>
          </a:p>
          <a:p>
            <a:pPr algn="just" eaLnBrk="1" hangingPunct="1">
              <a:lnSpc>
                <a:spcPct val="80000"/>
              </a:lnSpc>
            </a:pPr>
            <a:r>
              <a:rPr lang="en-US" altLang="en-US" sz="2100" b="1" dirty="0"/>
              <a:t>A default TABLE has no borders </a:t>
            </a:r>
          </a:p>
          <a:p>
            <a:pPr marL="365125" indent="0" algn="just" eaLnBrk="1" hangingPunct="1">
              <a:lnSpc>
                <a:spcPct val="80000"/>
              </a:lnSpc>
              <a:buNone/>
            </a:pPr>
            <a:r>
              <a:rPr lang="en-US" altLang="en-US" sz="2100" dirty="0"/>
              <a:t>By default, tables are drawn without border lines. You need the BORDER attribute to draw the lines. </a:t>
            </a:r>
          </a:p>
          <a:p>
            <a:pPr algn="just" eaLnBrk="1" hangingPunct="1">
              <a:lnSpc>
                <a:spcPct val="80000"/>
              </a:lnSpc>
            </a:pPr>
            <a:endParaRPr lang="en-US" altLang="en-US" sz="2100" b="1" dirty="0"/>
          </a:p>
          <a:p>
            <a:pPr algn="just" eaLnBrk="1" hangingPunct="1">
              <a:lnSpc>
                <a:spcPct val="80000"/>
              </a:lnSpc>
            </a:pPr>
            <a:r>
              <a:rPr lang="en-US" altLang="en-US" sz="2100" b="1" dirty="0"/>
              <a:t>By default, a table is flush with the left margin</a:t>
            </a:r>
          </a:p>
          <a:p>
            <a:pPr marL="365125" indent="0" algn="just" eaLnBrk="1" hangingPunct="1">
              <a:lnSpc>
                <a:spcPct val="80000"/>
              </a:lnSpc>
              <a:buNone/>
            </a:pPr>
            <a:r>
              <a:rPr lang="en-US" altLang="en-US" sz="2100" dirty="0"/>
              <a:t>TABLEs  are plopped over on the left margin. If you want centered tables, You can either: place the table inside a DIV element with attribute ALIGN="center".</a:t>
            </a:r>
            <a:br>
              <a:rPr lang="en-US" altLang="en-US" sz="2100" dirty="0"/>
            </a:br>
            <a:r>
              <a:rPr lang="en-US" altLang="en-US" sz="2100" dirty="0"/>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p>
        </p:txBody>
      </p:sp>
      <p:pic>
        <p:nvPicPr>
          <p:cNvPr id="6" name="Google Shape;97;p2">
            <a:extLst>
              <a:ext uri="{FF2B5EF4-FFF2-40B4-BE49-F238E27FC236}">
                <a16:creationId xmlns:a16="http://schemas.microsoft.com/office/drawing/2014/main" id="{DB4C5C88-745E-4E68-86C0-41E40000DB4C}"/>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6945233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BFFC93-C28C-42FB-B4F2-DEC86D814800}" type="slidenum">
              <a:rPr lang="ar-SA" altLang="en-US" sz="1800" kern="0"/>
              <a:pPr/>
              <a:t>74</a:t>
            </a:fld>
            <a:endParaRPr lang="en-US" altLang="en-US" sz="1800" kern="0"/>
          </a:p>
        </p:txBody>
      </p:sp>
      <p:sp>
        <p:nvSpPr>
          <p:cNvPr id="93187" name="Rectangle 3"/>
          <p:cNvSpPr>
            <a:spLocks noGrp="1" noChangeArrowheads="1"/>
          </p:cNvSpPr>
          <p:nvPr>
            <p:ph type="body" idx="1"/>
          </p:nvPr>
        </p:nvSpPr>
        <p:spPr>
          <a:xfrm>
            <a:off x="914400" y="1600200"/>
            <a:ext cx="10353822" cy="5105400"/>
          </a:xfrm>
          <a:solidFill>
            <a:schemeClr val="accent1"/>
          </a:solidFill>
        </p:spPr>
        <p:txBody>
          <a:bodyPr/>
          <a:lstStyle/>
          <a:p>
            <a:pPr lvl="2" eaLnBrk="1" hangingPunct="1">
              <a:buFontTx/>
              <a:buNone/>
            </a:pPr>
            <a:r>
              <a:rPr lang="en-US" altLang="en-US" b="1" dirty="0">
                <a:solidFill>
                  <a:srgbClr val="FF0000"/>
                </a:solidFill>
              </a:rPr>
              <a:t>&lt;TABLE BORDER width=“750”&gt;</a:t>
            </a:r>
            <a:r>
              <a:rPr lang="en-US" altLang="en-US" b="1" dirty="0"/>
              <a:t> </a:t>
            </a:r>
          </a:p>
          <a:p>
            <a:pPr lvl="2" eaLnBrk="1" hangingPunct="1">
              <a:buFontTx/>
              <a:buNone/>
            </a:pPr>
            <a:r>
              <a:rPr lang="en-US" altLang="en-US" b="1" dirty="0"/>
              <a:t>&lt;TR&gt; &lt;TD </a:t>
            </a:r>
            <a:r>
              <a:rPr lang="en-US" altLang="en-US" b="1" dirty="0" err="1"/>
              <a:t>colspan</a:t>
            </a:r>
            <a:r>
              <a:rPr lang="en-US" altLang="en-US" b="1" dirty="0"/>
              <a:t>=“4” align=“center”&gt;Page Banner&lt;/TD&gt;&lt;/TR&gt;   </a:t>
            </a:r>
          </a:p>
          <a:p>
            <a:pPr lvl="2" eaLnBrk="1" hangingPunct="1">
              <a:buFontTx/>
              <a:buNone/>
            </a:pPr>
            <a:endParaRPr lang="en-US" altLang="en-US" b="1" dirty="0"/>
          </a:p>
          <a:p>
            <a:pPr lvl="2" eaLnBrk="1" hangingPunct="1">
              <a:buFontTx/>
              <a:buNone/>
            </a:pPr>
            <a:r>
              <a:rPr lang="en-US" altLang="en-US" b="1" dirty="0"/>
              <a:t>&lt;TR&gt; &lt;TD </a:t>
            </a:r>
            <a:r>
              <a:rPr lang="en-US" altLang="en-US" b="1" dirty="0" err="1">
                <a:solidFill>
                  <a:srgbClr val="0000FF"/>
                </a:solidFill>
              </a:rPr>
              <a:t>rowspan</a:t>
            </a:r>
            <a:r>
              <a:rPr lang="en-US" altLang="en-US" b="1" dirty="0">
                <a:solidFill>
                  <a:srgbClr val="0000FF"/>
                </a:solidFill>
              </a:rPr>
              <a:t>=“2”</a:t>
            </a:r>
            <a:r>
              <a:rPr lang="en-US" altLang="en-US" b="1" dirty="0"/>
              <a:t> width=“25%”&gt;Nav Links&lt;/TD&gt;</a:t>
            </a:r>
            <a:r>
              <a:rPr lang="en-US" altLang="en-US" b="1" dirty="0">
                <a:solidFill>
                  <a:srgbClr val="0000CC"/>
                </a:solidFill>
              </a:rPr>
              <a:t>&lt;TD</a:t>
            </a:r>
            <a:r>
              <a:rPr lang="en-US" altLang="en-US" b="1" dirty="0"/>
              <a:t> </a:t>
            </a:r>
            <a:r>
              <a:rPr lang="en-US" altLang="en-US" b="1" dirty="0" err="1">
                <a:solidFill>
                  <a:srgbClr val="0000CC"/>
                </a:solidFill>
              </a:rPr>
              <a:t>colspan</a:t>
            </a:r>
            <a:r>
              <a:rPr lang="en-US" altLang="en-US" b="1" dirty="0">
                <a:solidFill>
                  <a:srgbClr val="0000CC"/>
                </a:solidFill>
              </a:rPr>
              <a:t>=“2”&gt;Feature</a:t>
            </a:r>
            <a:r>
              <a:rPr lang="en-US" altLang="en-US" b="1" dirty="0"/>
              <a:t> </a:t>
            </a:r>
            <a:r>
              <a:rPr lang="en-US" altLang="en-US" b="1" dirty="0">
                <a:solidFill>
                  <a:srgbClr val="0000CC"/>
                </a:solidFill>
              </a:rPr>
              <a:t>Article&lt;/TD</a:t>
            </a:r>
            <a:r>
              <a:rPr lang="en-US" altLang="en-US" b="1" dirty="0"/>
              <a:t>&gt; &lt;TD </a:t>
            </a:r>
            <a:r>
              <a:rPr lang="en-US" altLang="en-US" b="1" dirty="0" err="1">
                <a:solidFill>
                  <a:srgbClr val="0000FF"/>
                </a:solidFill>
              </a:rPr>
              <a:t>rowspan</a:t>
            </a:r>
            <a:r>
              <a:rPr lang="en-US" altLang="en-US" b="1" dirty="0">
                <a:solidFill>
                  <a:srgbClr val="0000FF"/>
                </a:solidFill>
              </a:rPr>
              <a:t>=“2”</a:t>
            </a:r>
            <a:r>
              <a:rPr lang="en-US" altLang="en-US" b="1" dirty="0"/>
              <a:t> width=“25%”&gt;Linked Ads&lt;/TD&gt;&lt;/TR&gt;</a:t>
            </a:r>
          </a:p>
          <a:p>
            <a:pPr lvl="2" eaLnBrk="1" hangingPunct="1">
              <a:buFontTx/>
              <a:buNone/>
            </a:pPr>
            <a:endParaRPr lang="en-US" altLang="en-US" b="1" dirty="0"/>
          </a:p>
          <a:p>
            <a:pPr lvl="2" eaLnBrk="1" hangingPunct="1">
              <a:buFontTx/>
              <a:buNone/>
            </a:pPr>
            <a:r>
              <a:rPr lang="en-US" altLang="en-US" b="1" dirty="0"/>
              <a:t>	&lt;TR&gt;&lt;TD </a:t>
            </a:r>
            <a:r>
              <a:rPr lang="en-US" altLang="en-US" b="1" dirty="0">
                <a:solidFill>
                  <a:srgbClr val="FF3300"/>
                </a:solidFill>
              </a:rPr>
              <a:t>width=“25%”</a:t>
            </a:r>
            <a:r>
              <a:rPr lang="en-US" altLang="en-US" b="1" dirty="0"/>
              <a:t>&gt;News Column 1 &lt;/TD&gt; &lt;TD </a:t>
            </a:r>
            <a:r>
              <a:rPr lang="en-US" altLang="en-US" b="1" dirty="0">
                <a:solidFill>
                  <a:srgbClr val="FF3300"/>
                </a:solidFill>
              </a:rPr>
              <a:t>width=“25%”</a:t>
            </a:r>
            <a:r>
              <a:rPr lang="en-US" altLang="en-US" b="1" dirty="0"/>
              <a:t>&gt;&lt;News Column 2 &lt;/TD&gt;&lt;/TR&gt;</a:t>
            </a:r>
          </a:p>
          <a:p>
            <a:pPr lvl="2" eaLnBrk="1" hangingPunct="1">
              <a:buFontTx/>
              <a:buNone/>
            </a:pPr>
            <a:r>
              <a:rPr lang="en-US" altLang="en-US" b="1" dirty="0">
                <a:solidFill>
                  <a:srgbClr val="FF0000"/>
                </a:solidFill>
              </a:rPr>
              <a:t>&lt;/TABLE&gt;</a:t>
            </a:r>
          </a:p>
          <a:p>
            <a:pPr eaLnBrk="1" hangingPunct="1">
              <a:buFontTx/>
              <a:buNone/>
            </a:pPr>
            <a:endParaRPr lang="en-US" altLang="en-US" sz="2400" b="1" dirty="0">
              <a:solidFill>
                <a:srgbClr val="FF0000"/>
              </a:solidFill>
            </a:endParaRPr>
          </a:p>
        </p:txBody>
      </p:sp>
      <p:sp>
        <p:nvSpPr>
          <p:cNvPr id="93188" name="Rectangle 4"/>
          <p:cNvSpPr>
            <a:spLocks noGrp="1" noChangeArrowheads="1"/>
          </p:cNvSpPr>
          <p:nvPr>
            <p:ph type="title"/>
          </p:nvPr>
        </p:nvSpPr>
        <p:spPr>
          <a:xfrm>
            <a:off x="3004457" y="203200"/>
            <a:ext cx="7380514"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What will be the output?</a:t>
            </a:r>
          </a:p>
        </p:txBody>
      </p:sp>
      <p:pic>
        <p:nvPicPr>
          <p:cNvPr id="6" name="Google Shape;97;p2">
            <a:extLst>
              <a:ext uri="{FF2B5EF4-FFF2-40B4-BE49-F238E27FC236}">
                <a16:creationId xmlns:a16="http://schemas.microsoft.com/office/drawing/2014/main" id="{324B418E-5ACE-4F39-A6AC-A75BB81D94FB}"/>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498758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E51FA0-D916-4720-A150-6D30700210A5}" type="slidenum">
              <a:rPr lang="ar-SA" altLang="en-US" sz="1800" kern="0"/>
              <a:pPr/>
              <a:t>75</a:t>
            </a:fld>
            <a:endParaRPr lang="en-US" altLang="en-US" sz="1800" kern="0"/>
          </a:p>
        </p:txBody>
      </p:sp>
      <p:pic>
        <p:nvPicPr>
          <p:cNvPr id="94211" name="Picture 4" descr="Fig05-2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1250725"/>
            <a:ext cx="9144000" cy="5470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12" name="Rectangle 5"/>
          <p:cNvSpPr>
            <a:spLocks noGrp="1" noChangeArrowheads="1"/>
          </p:cNvSpPr>
          <p:nvPr>
            <p:ph type="title"/>
          </p:nvPr>
        </p:nvSpPr>
        <p:spPr>
          <a:xfrm>
            <a:off x="2815770" y="1"/>
            <a:ext cx="7471229" cy="9445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The Output</a:t>
            </a:r>
            <a:endParaRPr lang="en-US" altLang="en-US" b="1">
              <a:solidFill>
                <a:srgbClr val="FFFF00"/>
              </a:solidFill>
            </a:endParaRPr>
          </a:p>
        </p:txBody>
      </p:sp>
      <p:pic>
        <p:nvPicPr>
          <p:cNvPr id="6" name="Google Shape;97;p2">
            <a:extLst>
              <a:ext uri="{FF2B5EF4-FFF2-40B4-BE49-F238E27FC236}">
                <a16:creationId xmlns:a16="http://schemas.microsoft.com/office/drawing/2014/main" id="{5051A0DC-4733-4C2E-9152-99852AEB849B}"/>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2328876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FA7DB0-DC32-4925-AABF-3992C83522CC}" type="slidenum">
              <a:rPr lang="ar-SA" altLang="en-US" sz="1800" kern="0"/>
              <a:pPr/>
              <a:t>76</a:t>
            </a:fld>
            <a:endParaRPr lang="en-US" altLang="en-US" sz="1800" kern="0"/>
          </a:p>
        </p:txBody>
      </p:sp>
      <p:sp>
        <p:nvSpPr>
          <p:cNvPr id="95235" name="Rectangle 2"/>
          <p:cNvSpPr>
            <a:spLocks noGrp="1" noChangeArrowheads="1"/>
          </p:cNvSpPr>
          <p:nvPr>
            <p:ph type="title"/>
          </p:nvPr>
        </p:nvSpPr>
        <p:spPr>
          <a:xfrm>
            <a:off x="2844800" y="274638"/>
            <a:ext cx="73660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F</a:t>
            </a:r>
            <a:r>
              <a:rPr lang="en-US" altLang="en-US" b="1">
                <a:solidFill>
                  <a:srgbClr val="FFFF00"/>
                </a:solidFill>
              </a:rPr>
              <a:t>rames</a:t>
            </a:r>
          </a:p>
        </p:txBody>
      </p:sp>
      <p:sp>
        <p:nvSpPr>
          <p:cNvPr id="95236" name="Rectangle 3"/>
          <p:cNvSpPr>
            <a:spLocks noGrp="1" noChangeArrowheads="1"/>
          </p:cNvSpPr>
          <p:nvPr>
            <p:ph type="body" idx="1"/>
          </p:nvPr>
        </p:nvSpPr>
        <p:spPr>
          <a:xfrm>
            <a:off x="1828800" y="1447800"/>
            <a:ext cx="8610600" cy="5029200"/>
          </a:xfrm>
          <a:solidFill>
            <a:schemeClr val="accent1"/>
          </a:solidFill>
        </p:spPr>
        <p:txBody>
          <a:bodyPr/>
          <a:lstStyle/>
          <a:p>
            <a:pPr marL="609600" indent="-609600" eaLnBrk="1" hangingPunct="1">
              <a:lnSpc>
                <a:spcPct val="90000"/>
              </a:lnSpc>
              <a:buClr>
                <a:schemeClr val="accent2"/>
              </a:buClr>
              <a:buFont typeface="Wingdings" panose="05000000000000000000" pitchFamily="2" charset="2"/>
              <a:buChar char="§"/>
            </a:pPr>
            <a:r>
              <a:rPr lang="en-US" altLang="en-US" sz="2800"/>
              <a:t>Frames are a relatively new addition to the HTML standard. </a:t>
            </a:r>
            <a:r>
              <a:rPr lang="en-US" altLang="en-US"/>
              <a:t>First introduced in Netscape Navigator 2.0. </a:t>
            </a:r>
            <a:endParaRPr lang="en-US" altLang="en-US" sz="2800"/>
          </a:p>
          <a:p>
            <a:pPr marL="609600" indent="-609600" eaLnBrk="1" hangingPunct="1">
              <a:lnSpc>
                <a:spcPct val="90000"/>
              </a:lnSpc>
              <a:buClr>
                <a:schemeClr val="accent2"/>
              </a:buClr>
              <a:buNone/>
            </a:pPr>
            <a:r>
              <a:rPr lang="en-US" altLang="en-US" sz="2800"/>
              <a:t>Objectives:</a:t>
            </a:r>
          </a:p>
          <a:p>
            <a:pPr marL="609600" indent="-609600" eaLnBrk="1" hangingPunct="1">
              <a:lnSpc>
                <a:spcPct val="90000"/>
              </a:lnSpc>
              <a:buClr>
                <a:schemeClr val="accent2"/>
              </a:buClr>
              <a:buNone/>
            </a:pPr>
            <a:r>
              <a:rPr lang="en-US" altLang="en-US" sz="2800"/>
              <a:t>Upon completing this section, you should be able to:</a:t>
            </a:r>
          </a:p>
          <a:p>
            <a:pPr marL="609600" indent="-609600" eaLnBrk="1" hangingPunct="1">
              <a:lnSpc>
                <a:spcPct val="90000"/>
              </a:lnSpc>
              <a:buClr>
                <a:schemeClr val="accent2"/>
              </a:buClr>
              <a:buFont typeface="Wingdings" panose="05000000000000000000" pitchFamily="2" charset="2"/>
              <a:buChar char="§"/>
            </a:pPr>
            <a:r>
              <a:rPr lang="en-US" altLang="en-US" sz="2800"/>
              <a:t>Create a Frame based page.</a:t>
            </a:r>
          </a:p>
          <a:p>
            <a:pPr marL="609600" indent="-609600" eaLnBrk="1" hangingPunct="1">
              <a:lnSpc>
                <a:spcPct val="90000"/>
              </a:lnSpc>
              <a:buClr>
                <a:schemeClr val="accent2"/>
              </a:buClr>
              <a:buFont typeface="Wingdings" panose="05000000000000000000" pitchFamily="2" charset="2"/>
              <a:buChar char="§"/>
            </a:pPr>
            <a:r>
              <a:rPr lang="en-US" altLang="en-US" sz="2800"/>
              <a:t>Work with the Frameset, Frame, and Noframes elements.</a:t>
            </a:r>
          </a:p>
          <a:p>
            <a:pPr marL="609600" indent="-609600" eaLnBrk="1" hangingPunct="1">
              <a:lnSpc>
                <a:spcPct val="90000"/>
              </a:lnSpc>
              <a:buClr>
                <a:schemeClr val="accent2"/>
              </a:buClr>
              <a:buFont typeface="Wingdings" panose="05000000000000000000" pitchFamily="2" charset="2"/>
              <a:buChar char="§"/>
            </a:pPr>
            <a:r>
              <a:rPr lang="en-US" altLang="en-US" sz="2800"/>
              <a:t>Use the attributes of the Frames elements to control the display.</a:t>
            </a:r>
          </a:p>
          <a:p>
            <a:pPr marL="609600" indent="-609600" eaLnBrk="1" hangingPunct="1">
              <a:lnSpc>
                <a:spcPct val="90000"/>
              </a:lnSpc>
              <a:buClr>
                <a:schemeClr val="accent2"/>
              </a:buClr>
              <a:buFont typeface="Wingdings" panose="05000000000000000000" pitchFamily="2" charset="2"/>
              <a:buChar char="§"/>
            </a:pPr>
            <a:r>
              <a:rPr lang="en-US" altLang="en-US" sz="2800"/>
              <a:t>Set Targets appropriately.</a:t>
            </a:r>
          </a:p>
          <a:p>
            <a:pPr marL="609600" indent="-609600" eaLnBrk="1" hangingPunct="1">
              <a:lnSpc>
                <a:spcPct val="90000"/>
              </a:lnSpc>
              <a:buClr>
                <a:schemeClr val="accent2"/>
              </a:buClr>
              <a:buNone/>
            </a:pPr>
            <a:endParaRPr lang="en-US" altLang="en-US" sz="2800"/>
          </a:p>
        </p:txBody>
      </p:sp>
      <p:pic>
        <p:nvPicPr>
          <p:cNvPr id="6" name="Google Shape;97;p2">
            <a:extLst>
              <a:ext uri="{FF2B5EF4-FFF2-40B4-BE49-F238E27FC236}">
                <a16:creationId xmlns:a16="http://schemas.microsoft.com/office/drawing/2014/main" id="{373679F9-8D5F-4BF3-91AE-429F1D7D8E86}"/>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8106322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026E5C3-5561-4CC1-88FE-B965F4F3A55A}" type="slidenum">
              <a:rPr lang="ar-SA" altLang="en-US" sz="1800" kern="0"/>
              <a:pPr/>
              <a:t>77</a:t>
            </a:fld>
            <a:endParaRPr lang="en-US" altLang="en-US" sz="1800" kern="0"/>
          </a:p>
        </p:txBody>
      </p:sp>
      <p:sp>
        <p:nvSpPr>
          <p:cNvPr id="96259" name="Rectangle 2"/>
          <p:cNvSpPr>
            <a:spLocks noGrp="1" noChangeArrowheads="1"/>
          </p:cNvSpPr>
          <p:nvPr>
            <p:ph type="title"/>
          </p:nvPr>
        </p:nvSpPr>
        <p:spPr>
          <a:xfrm>
            <a:off x="2714170" y="274638"/>
            <a:ext cx="7496629" cy="838200"/>
          </a:xfrm>
          <a:solidFill>
            <a:schemeClr val="tx2"/>
          </a:solidFill>
        </p:spPr>
        <p:txBody>
          <a:bodyPr/>
          <a:lstStyle/>
          <a:p>
            <a:pPr eaLnBrk="1" hangingPunct="1"/>
            <a:r>
              <a:rPr lang="en-US" altLang="en-US">
                <a:solidFill>
                  <a:srgbClr val="FFFF00"/>
                </a:solidFill>
              </a:rPr>
              <a:t>Frames</a:t>
            </a:r>
          </a:p>
        </p:txBody>
      </p:sp>
      <p:sp>
        <p:nvSpPr>
          <p:cNvPr id="96260" name="Rectangle 3"/>
          <p:cNvSpPr>
            <a:spLocks noGrp="1" noChangeArrowheads="1"/>
          </p:cNvSpPr>
          <p:nvPr>
            <p:ph type="body" idx="1"/>
          </p:nvPr>
        </p:nvSpPr>
        <p:spPr>
          <a:xfrm>
            <a:off x="914401" y="1295400"/>
            <a:ext cx="10283482" cy="5105400"/>
          </a:xfrm>
          <a:solidFill>
            <a:schemeClr val="accent1"/>
          </a:solidFill>
        </p:spPr>
        <p:txBody>
          <a:bodyPr/>
          <a:lstStyle/>
          <a:p>
            <a:pPr algn="just" eaLnBrk="1" hangingPunct="1">
              <a:lnSpc>
                <a:spcPct val="80000"/>
              </a:lnSpc>
              <a:buClr>
                <a:schemeClr val="accent2"/>
              </a:buClr>
              <a:buFont typeface="Wingdings" panose="05000000000000000000" pitchFamily="2" charset="2"/>
              <a:buChar char="§"/>
            </a:pPr>
            <a:r>
              <a:rPr lang="en-US" altLang="en-US" sz="2800" dirty="0"/>
              <a:t>A framed page is actually made up of multiple HTML pages. There is one HTML document that describes how to break up the single browser window into multiple windowpanes. Each windowpane is filled with an HTML document.</a:t>
            </a:r>
          </a:p>
          <a:p>
            <a:pPr algn="just" eaLnBrk="1" hangingPunct="1">
              <a:lnSpc>
                <a:spcPct val="80000"/>
              </a:lnSpc>
              <a:buClr>
                <a:schemeClr val="accent2"/>
              </a:buClr>
              <a:buFont typeface="Wingdings" panose="05000000000000000000" pitchFamily="2" charset="2"/>
              <a:buNone/>
            </a:pPr>
            <a:endParaRPr lang="en-US" altLang="en-US" sz="2800" dirty="0"/>
          </a:p>
          <a:p>
            <a:pPr algn="just" eaLnBrk="1" hangingPunct="1">
              <a:lnSpc>
                <a:spcPct val="80000"/>
              </a:lnSpc>
              <a:buClr>
                <a:schemeClr val="accent2"/>
              </a:buClr>
              <a:buFont typeface="Wingdings" panose="05000000000000000000" pitchFamily="2" charset="2"/>
              <a:buChar char="§"/>
            </a:pPr>
            <a:r>
              <a:rPr lang="en-US" altLang="en-US" sz="2800" dirty="0"/>
              <a:t>For Example to make a framed page with a windowpane on the left and one on the right requires three HTML pages. </a:t>
            </a:r>
            <a:r>
              <a:rPr lang="en-US" altLang="en-US" sz="2800" b="1" i="1" dirty="0"/>
              <a:t>Doc1.html</a:t>
            </a:r>
            <a:r>
              <a:rPr lang="en-US" altLang="en-US" sz="2800" dirty="0"/>
              <a:t> and </a:t>
            </a:r>
            <a:r>
              <a:rPr lang="en-US" altLang="en-US" sz="2800" b="1" i="1" dirty="0"/>
              <a:t>Doc2.html </a:t>
            </a:r>
            <a:r>
              <a:rPr lang="en-US" altLang="en-US" sz="2800" dirty="0"/>
              <a:t>are the pages that contain content. </a:t>
            </a:r>
            <a:r>
              <a:rPr lang="en-US" altLang="en-US" sz="2800" b="1" i="1" dirty="0"/>
              <a:t>Frames.html </a:t>
            </a:r>
            <a:r>
              <a:rPr lang="en-US" altLang="en-US" sz="2800" dirty="0"/>
              <a:t>is the page that describes the division of the single browser window into two windowpanes.</a:t>
            </a:r>
            <a:r>
              <a:rPr lang="en-US" altLang="en-US" sz="2400" dirty="0"/>
              <a:t> </a:t>
            </a:r>
            <a:endParaRPr lang="en-US" altLang="en-US" sz="2400" b="1" i="1" dirty="0"/>
          </a:p>
        </p:txBody>
      </p:sp>
      <p:pic>
        <p:nvPicPr>
          <p:cNvPr id="6" name="Google Shape;97;p2">
            <a:extLst>
              <a:ext uri="{FF2B5EF4-FFF2-40B4-BE49-F238E27FC236}">
                <a16:creationId xmlns:a16="http://schemas.microsoft.com/office/drawing/2014/main" id="{0D750FDB-1ABB-49C4-8BDD-E8C8DD2168E4}"/>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0034302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6"/>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70F3BB-725E-49F6-9FA9-812B00A40D1C}" type="slidenum">
              <a:rPr lang="ar-SA" altLang="en-US" sz="1800" kern="0"/>
              <a:pPr/>
              <a:t>78</a:t>
            </a:fld>
            <a:endParaRPr lang="en-US" altLang="en-US" sz="1800" kern="0"/>
          </a:p>
        </p:txBody>
      </p:sp>
      <p:sp>
        <p:nvSpPr>
          <p:cNvPr id="97283" name="Rectangle 2"/>
          <p:cNvSpPr>
            <a:spLocks noGrp="1" noChangeArrowheads="1"/>
          </p:cNvSpPr>
          <p:nvPr>
            <p:ph type="title"/>
          </p:nvPr>
        </p:nvSpPr>
        <p:spPr>
          <a:xfrm>
            <a:off x="2385785" y="136525"/>
            <a:ext cx="8563429" cy="84168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sy="-100000" rotWithShape="0">
                    <a:schemeClr val="bg2">
                      <a:alpha val="50000"/>
                    </a:schemeClr>
                  </a:outerShdw>
                </a:effectLst>
              </a14:hiddenEffects>
            </a:ext>
          </a:extLst>
        </p:spPr>
        <p:txBody>
          <a:bodyPr>
            <a:flatTx/>
          </a:bodyPr>
          <a:lstStyle/>
          <a:p>
            <a:pPr eaLnBrk="1" hangingPunct="1"/>
            <a:r>
              <a:rPr lang="en-US" altLang="en-US" dirty="0">
                <a:solidFill>
                  <a:srgbClr val="FFFF00"/>
                </a:solidFill>
              </a:rPr>
              <a:t>Frames</a:t>
            </a:r>
          </a:p>
        </p:txBody>
      </p:sp>
      <p:sp>
        <p:nvSpPr>
          <p:cNvPr id="97284" name="Rectangle 3"/>
          <p:cNvSpPr>
            <a:spLocks noChangeArrowheads="1"/>
          </p:cNvSpPr>
          <p:nvPr/>
        </p:nvSpPr>
        <p:spPr bwMode="auto">
          <a:xfrm>
            <a:off x="4062335" y="3762531"/>
            <a:ext cx="3492708" cy="221916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000" b="1" kern="0"/>
          </a:p>
        </p:txBody>
      </p:sp>
      <p:sp>
        <p:nvSpPr>
          <p:cNvPr id="97285" name="Text Box 4"/>
          <p:cNvSpPr txBox="1">
            <a:spLocks noChangeArrowheads="1"/>
          </p:cNvSpPr>
          <p:nvPr/>
        </p:nvSpPr>
        <p:spPr bwMode="auto">
          <a:xfrm>
            <a:off x="5981700" y="4152900"/>
            <a:ext cx="1333500" cy="14859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000" b="1" kern="0" dirty="0">
              <a:latin typeface="Times New Roman" panose="02020603050405020304" pitchFamily="18" charset="0"/>
            </a:endParaRPr>
          </a:p>
          <a:p>
            <a:endParaRPr lang="en-US" altLang="en-US" sz="2000" b="1" kern="0" dirty="0">
              <a:latin typeface="Times New Roman" panose="02020603050405020304" pitchFamily="18" charset="0"/>
            </a:endParaRPr>
          </a:p>
          <a:p>
            <a:endParaRPr lang="en-US" altLang="en-US" sz="2000" b="1" kern="0" dirty="0">
              <a:latin typeface="Times New Roman" panose="02020603050405020304" pitchFamily="18" charset="0"/>
            </a:endParaRPr>
          </a:p>
          <a:p>
            <a:r>
              <a:rPr lang="en-US" altLang="en-US" sz="2000" b="1" kern="0" dirty="0">
                <a:solidFill>
                  <a:srgbClr val="FF0000"/>
                </a:solidFill>
                <a:latin typeface="Times New Roman" panose="02020603050405020304" pitchFamily="18" charset="0"/>
              </a:rPr>
              <a:t>Doc2.html</a:t>
            </a:r>
          </a:p>
        </p:txBody>
      </p:sp>
      <p:sp>
        <p:nvSpPr>
          <p:cNvPr id="97286" name="Text Box 5"/>
          <p:cNvSpPr txBox="1">
            <a:spLocks noChangeArrowheads="1"/>
          </p:cNvSpPr>
          <p:nvPr/>
        </p:nvSpPr>
        <p:spPr bwMode="auto">
          <a:xfrm>
            <a:off x="4419600" y="4152900"/>
            <a:ext cx="1333500" cy="14859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000" b="1" kern="0" dirty="0">
              <a:latin typeface="Times New Roman" panose="02020603050405020304" pitchFamily="18" charset="0"/>
            </a:endParaRPr>
          </a:p>
          <a:p>
            <a:endParaRPr lang="en-US" altLang="en-US" sz="2000" b="1" kern="0" dirty="0">
              <a:latin typeface="Times New Roman" panose="02020603050405020304" pitchFamily="18" charset="0"/>
            </a:endParaRPr>
          </a:p>
          <a:p>
            <a:endParaRPr lang="en-US" altLang="en-US" sz="2000" b="1" kern="0" dirty="0">
              <a:latin typeface="Times New Roman" panose="02020603050405020304" pitchFamily="18" charset="0"/>
            </a:endParaRPr>
          </a:p>
          <a:p>
            <a:pPr algn="ctr"/>
            <a:r>
              <a:rPr lang="en-US" altLang="en-US" sz="2000" b="1" kern="0" dirty="0">
                <a:solidFill>
                  <a:srgbClr val="FF0000"/>
                </a:solidFill>
                <a:latin typeface="Times New Roman" panose="02020603050405020304" pitchFamily="18" charset="0"/>
              </a:rPr>
              <a:t>Doc1.html</a:t>
            </a:r>
          </a:p>
        </p:txBody>
      </p:sp>
      <p:sp>
        <p:nvSpPr>
          <p:cNvPr id="97287" name="Text Box 6"/>
          <p:cNvSpPr txBox="1">
            <a:spLocks noChangeArrowheads="1"/>
          </p:cNvSpPr>
          <p:nvPr/>
        </p:nvSpPr>
        <p:spPr bwMode="auto">
          <a:xfrm>
            <a:off x="4826833" y="6095999"/>
            <a:ext cx="2297867" cy="625475"/>
          </a:xfrm>
          <a:prstGeom prst="rect">
            <a:avLst/>
          </a:prstGeom>
          <a:solidFill>
            <a:schemeClr val="tx2"/>
          </a:solidFill>
          <a:ln w="9525">
            <a:solidFill>
              <a:srgbClr val="99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kern="0" dirty="0">
                <a:solidFill>
                  <a:srgbClr val="FFFF00"/>
                </a:solidFill>
                <a:latin typeface="Times New Roman" panose="02020603050405020304" pitchFamily="18" charset="0"/>
              </a:rPr>
              <a:t>Frames.html</a:t>
            </a:r>
          </a:p>
        </p:txBody>
      </p:sp>
      <p:sp>
        <p:nvSpPr>
          <p:cNvPr id="97288" name="Text Box 7"/>
          <p:cNvSpPr txBox="1">
            <a:spLocks noChangeArrowheads="1"/>
          </p:cNvSpPr>
          <p:nvPr/>
        </p:nvSpPr>
        <p:spPr bwMode="auto">
          <a:xfrm>
            <a:off x="6095999" y="1723869"/>
            <a:ext cx="1459043" cy="174323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000" b="1" kern="0">
              <a:latin typeface="Times New Roman" panose="02020603050405020304" pitchFamily="18" charset="0"/>
            </a:endParaRPr>
          </a:p>
          <a:p>
            <a:endParaRPr lang="en-US" altLang="en-US" sz="2000" b="1" kern="0">
              <a:latin typeface="Times New Roman" panose="02020603050405020304" pitchFamily="18" charset="0"/>
            </a:endParaRPr>
          </a:p>
          <a:p>
            <a:endParaRPr lang="en-US" altLang="en-US" sz="2000" b="1" kern="0">
              <a:latin typeface="Times New Roman" panose="02020603050405020304" pitchFamily="18" charset="0"/>
            </a:endParaRPr>
          </a:p>
          <a:p>
            <a:r>
              <a:rPr lang="en-US" altLang="en-US" sz="2000" b="1" kern="0">
                <a:solidFill>
                  <a:srgbClr val="FF0000"/>
                </a:solidFill>
                <a:latin typeface="Times New Roman" panose="02020603050405020304" pitchFamily="18" charset="0"/>
              </a:rPr>
              <a:t>Doc2.html</a:t>
            </a:r>
          </a:p>
        </p:txBody>
      </p:sp>
      <p:sp>
        <p:nvSpPr>
          <p:cNvPr id="97289" name="Text Box 8"/>
          <p:cNvSpPr txBox="1">
            <a:spLocks noChangeArrowheads="1"/>
          </p:cNvSpPr>
          <p:nvPr/>
        </p:nvSpPr>
        <p:spPr bwMode="auto">
          <a:xfrm>
            <a:off x="4294057" y="1723869"/>
            <a:ext cx="1459043" cy="174323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000" b="1" kern="0" dirty="0">
              <a:latin typeface="Times New Roman" panose="02020603050405020304" pitchFamily="18" charset="0"/>
            </a:endParaRPr>
          </a:p>
          <a:p>
            <a:endParaRPr lang="en-US" altLang="en-US" sz="2000" b="1" kern="0" dirty="0">
              <a:latin typeface="Times New Roman" panose="02020603050405020304" pitchFamily="18" charset="0"/>
            </a:endParaRPr>
          </a:p>
          <a:p>
            <a:endParaRPr lang="en-US" altLang="en-US" sz="2000" b="1" kern="0" dirty="0">
              <a:latin typeface="Times New Roman" panose="02020603050405020304" pitchFamily="18" charset="0"/>
            </a:endParaRPr>
          </a:p>
          <a:p>
            <a:pPr algn="ctr"/>
            <a:r>
              <a:rPr lang="en-US" altLang="en-US" sz="2000" b="1" kern="0" dirty="0">
                <a:solidFill>
                  <a:srgbClr val="FF0000"/>
                </a:solidFill>
                <a:latin typeface="Times New Roman" panose="02020603050405020304" pitchFamily="18" charset="0"/>
              </a:rPr>
              <a:t>Doc1.html</a:t>
            </a:r>
          </a:p>
        </p:txBody>
      </p:sp>
      <p:sp>
        <p:nvSpPr>
          <p:cNvPr id="97290" name="Line 9"/>
          <p:cNvSpPr>
            <a:spLocks noChangeShapeType="1"/>
          </p:cNvSpPr>
          <p:nvPr/>
        </p:nvSpPr>
        <p:spPr bwMode="auto">
          <a:xfrm>
            <a:off x="4953000" y="3467100"/>
            <a:ext cx="3429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kern="0">
              <a:solidFill>
                <a:sysClr val="windowText" lastClr="000000"/>
              </a:solidFill>
            </a:endParaRPr>
          </a:p>
        </p:txBody>
      </p:sp>
      <p:sp>
        <p:nvSpPr>
          <p:cNvPr id="97291" name="Line 10"/>
          <p:cNvSpPr>
            <a:spLocks noChangeShapeType="1"/>
          </p:cNvSpPr>
          <p:nvPr/>
        </p:nvSpPr>
        <p:spPr bwMode="auto">
          <a:xfrm flipH="1">
            <a:off x="6438900" y="3467100"/>
            <a:ext cx="4572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kern="0">
              <a:solidFill>
                <a:sysClr val="windowText" lastClr="000000"/>
              </a:solidFill>
            </a:endParaRPr>
          </a:p>
        </p:txBody>
      </p:sp>
      <p:pic>
        <p:nvPicPr>
          <p:cNvPr id="13" name="Google Shape;97;p2">
            <a:extLst>
              <a:ext uri="{FF2B5EF4-FFF2-40B4-BE49-F238E27FC236}">
                <a16:creationId xmlns:a16="http://schemas.microsoft.com/office/drawing/2014/main" id="{356FE3FE-639B-42D4-B0C4-CEB891233FCD}"/>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5021232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ADDAB8-AE02-4FF2-9DF0-236F4C1EB7E1}" type="slidenum">
              <a:rPr lang="ar-SA" altLang="en-US" sz="1800" kern="0"/>
              <a:pPr/>
              <a:t>79</a:t>
            </a:fld>
            <a:endParaRPr lang="en-US" altLang="en-US" sz="1800" kern="0"/>
          </a:p>
        </p:txBody>
      </p:sp>
      <p:sp>
        <p:nvSpPr>
          <p:cNvPr id="98307" name="Rectangle 2"/>
          <p:cNvSpPr>
            <a:spLocks noGrp="1" noChangeArrowheads="1"/>
          </p:cNvSpPr>
          <p:nvPr>
            <p:ph type="title"/>
          </p:nvPr>
        </p:nvSpPr>
        <p:spPr>
          <a:xfrm>
            <a:off x="2798618" y="152400"/>
            <a:ext cx="7827818" cy="930707"/>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Frame Page Architecture</a:t>
            </a:r>
          </a:p>
        </p:txBody>
      </p:sp>
      <p:sp>
        <p:nvSpPr>
          <p:cNvPr id="98308" name="Rectangle 3"/>
          <p:cNvSpPr>
            <a:spLocks noGrp="1" noChangeArrowheads="1"/>
          </p:cNvSpPr>
          <p:nvPr>
            <p:ph type="body" idx="1"/>
          </p:nvPr>
        </p:nvSpPr>
        <p:spPr>
          <a:xfrm>
            <a:off x="1752599" y="1600200"/>
            <a:ext cx="9150927" cy="4953000"/>
          </a:xfrm>
          <a:solidFill>
            <a:schemeClr val="accent1"/>
          </a:solidFill>
        </p:spPr>
        <p:txBody>
          <a:bodyPr/>
          <a:lstStyle/>
          <a:p>
            <a:pPr eaLnBrk="1" hangingPunct="1">
              <a:buClr>
                <a:schemeClr val="accent2"/>
              </a:buClr>
              <a:buFont typeface="Wingdings" panose="05000000000000000000" pitchFamily="2" charset="2"/>
              <a:buChar char="§"/>
            </a:pPr>
            <a:r>
              <a:rPr lang="en-US" altLang="en-US" sz="2800" dirty="0"/>
              <a:t>A </a:t>
            </a:r>
            <a:r>
              <a:rPr lang="en-US" altLang="en-US" sz="2800" b="1" dirty="0">
                <a:solidFill>
                  <a:srgbClr val="FF0000"/>
                </a:solidFill>
              </a:rPr>
              <a:t>&lt;FRAMESET&gt;</a:t>
            </a:r>
            <a:r>
              <a:rPr lang="en-US" altLang="en-US" sz="2800" dirty="0"/>
              <a:t> element is placed in the html document before the </a:t>
            </a:r>
            <a:r>
              <a:rPr lang="en-US" altLang="en-US" sz="2800" b="1" dirty="0">
                <a:solidFill>
                  <a:srgbClr val="FF0000"/>
                </a:solidFill>
              </a:rPr>
              <a:t>&lt;BODY&gt;</a:t>
            </a:r>
            <a:r>
              <a:rPr lang="en-US" altLang="en-US" sz="2800" dirty="0"/>
              <a:t> element. The </a:t>
            </a:r>
            <a:r>
              <a:rPr lang="en-US" altLang="en-US" sz="2800" b="1" dirty="0">
                <a:solidFill>
                  <a:srgbClr val="FF0000"/>
                </a:solidFill>
              </a:rPr>
              <a:t>&lt;FRAMESET&gt;</a:t>
            </a:r>
            <a:r>
              <a:rPr lang="en-US" altLang="en-US" sz="2800" dirty="0"/>
              <a:t> describes the amount of screen real estate given to each windowpane by dividing the screen into </a:t>
            </a:r>
            <a:r>
              <a:rPr lang="en-US" altLang="en-US" sz="2800" b="1" dirty="0">
                <a:solidFill>
                  <a:srgbClr val="FF0000"/>
                </a:solidFill>
              </a:rPr>
              <a:t>ROWS</a:t>
            </a:r>
            <a:r>
              <a:rPr lang="en-US" altLang="en-US" sz="2800" dirty="0"/>
              <a:t> or </a:t>
            </a:r>
            <a:r>
              <a:rPr lang="en-US" altLang="en-US" sz="2800" b="1" dirty="0">
                <a:solidFill>
                  <a:srgbClr val="FF0000"/>
                </a:solidFill>
              </a:rPr>
              <a:t>COLS</a:t>
            </a:r>
            <a:r>
              <a:rPr lang="en-US" altLang="en-US" sz="2800" dirty="0"/>
              <a:t>.</a:t>
            </a:r>
          </a:p>
          <a:p>
            <a:pPr eaLnBrk="1" hangingPunct="1">
              <a:buClr>
                <a:schemeClr val="accent2"/>
              </a:buClr>
              <a:buFont typeface="Wingdings" panose="05000000000000000000" pitchFamily="2" charset="2"/>
              <a:buChar char="§"/>
            </a:pPr>
            <a:r>
              <a:rPr lang="en-US" altLang="en-US" sz="2800" dirty="0"/>
              <a:t>The </a:t>
            </a:r>
            <a:r>
              <a:rPr lang="en-US" altLang="en-US" sz="2800" b="1" dirty="0">
                <a:solidFill>
                  <a:srgbClr val="FF0000"/>
                </a:solidFill>
              </a:rPr>
              <a:t>&lt;FRAMESET&gt;</a:t>
            </a:r>
            <a:r>
              <a:rPr lang="en-US" altLang="en-US" sz="2800" dirty="0"/>
              <a:t> will then contain </a:t>
            </a:r>
            <a:r>
              <a:rPr lang="en-US" altLang="en-US" sz="2800" b="1" dirty="0">
                <a:solidFill>
                  <a:srgbClr val="FF0000"/>
                </a:solidFill>
              </a:rPr>
              <a:t>&lt;FRAME&gt;</a:t>
            </a:r>
            <a:r>
              <a:rPr lang="en-US" altLang="en-US" sz="2800" dirty="0"/>
              <a:t> elements, </a:t>
            </a:r>
            <a:r>
              <a:rPr lang="en-US" altLang="en-US" sz="2800" b="1" dirty="0">
                <a:solidFill>
                  <a:srgbClr val="0000CC"/>
                </a:solidFill>
              </a:rPr>
              <a:t>one per division</a:t>
            </a:r>
            <a:r>
              <a:rPr lang="en-US" altLang="en-US" sz="2800" dirty="0"/>
              <a:t> of the browser window. </a:t>
            </a:r>
          </a:p>
          <a:p>
            <a:pPr eaLnBrk="1" hangingPunct="1">
              <a:buClr>
                <a:schemeClr val="accent2"/>
              </a:buClr>
              <a:buFont typeface="Wingdings" panose="05000000000000000000" pitchFamily="2" charset="2"/>
              <a:buChar char="§"/>
            </a:pPr>
            <a:r>
              <a:rPr lang="en-US" altLang="en-US" sz="2800" dirty="0"/>
              <a:t>Note: Because there is no </a:t>
            </a:r>
            <a:r>
              <a:rPr lang="en-US" altLang="en-US" sz="2800" b="1" dirty="0">
                <a:solidFill>
                  <a:srgbClr val="FF0000"/>
                </a:solidFill>
              </a:rPr>
              <a:t>BODY</a:t>
            </a:r>
            <a:r>
              <a:rPr lang="en-US" altLang="en-US" sz="2800" dirty="0"/>
              <a:t> container, FRAMESET pages can't have </a:t>
            </a:r>
            <a:r>
              <a:rPr lang="en-US" altLang="en-US" sz="2800" dirty="0">
                <a:solidFill>
                  <a:srgbClr val="0000FF"/>
                </a:solidFill>
              </a:rPr>
              <a:t>background images</a:t>
            </a:r>
            <a:r>
              <a:rPr lang="en-US" altLang="en-US" sz="2800" dirty="0"/>
              <a:t> and </a:t>
            </a:r>
            <a:r>
              <a:rPr lang="en-US" altLang="en-US" sz="2800" dirty="0">
                <a:solidFill>
                  <a:srgbClr val="0000FF"/>
                </a:solidFill>
              </a:rPr>
              <a:t>background colors</a:t>
            </a:r>
            <a:r>
              <a:rPr lang="en-US" altLang="en-US" sz="2800" dirty="0"/>
              <a:t> associated with them. </a:t>
            </a:r>
          </a:p>
        </p:txBody>
      </p:sp>
      <p:pic>
        <p:nvPicPr>
          <p:cNvPr id="6" name="Google Shape;97;p2">
            <a:extLst>
              <a:ext uri="{FF2B5EF4-FFF2-40B4-BE49-F238E27FC236}">
                <a16:creationId xmlns:a16="http://schemas.microsoft.com/office/drawing/2014/main" id="{793F8630-282C-4EB2-85D7-E329B13E5822}"/>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64712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fontScale="92500"/>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Creating a Basic Starting Document</a:t>
            </a:r>
            <a:endParaRPr lang="en-US" altLang="en-US" dirty="0"/>
          </a:p>
        </p:txBody>
      </p:sp>
      <p:sp>
        <p:nvSpPr>
          <p:cNvPr id="2" name="Rectangle 1"/>
          <p:cNvSpPr/>
          <p:nvPr/>
        </p:nvSpPr>
        <p:spPr>
          <a:xfrm>
            <a:off x="1937789" y="1306381"/>
            <a:ext cx="8128000" cy="5312223"/>
          </a:xfrm>
          <a:prstGeom prst="rect">
            <a:avLst/>
          </a:prstGeom>
        </p:spPr>
        <p:txBody>
          <a:bodyPr wrap="square">
            <a:spAutoFit/>
          </a:bodyPr>
          <a:lstStyle/>
          <a:p>
            <a:pPr marL="571500" lvl="1" indent="-285750" fontAlgn="base">
              <a:spcBef>
                <a:spcPct val="20000"/>
              </a:spcBef>
              <a:spcAft>
                <a:spcPct val="0"/>
              </a:spcAft>
            </a:pPr>
            <a:r>
              <a:rPr lang="en-US" altLang="en-US" sz="3200" dirty="0">
                <a:solidFill>
                  <a:srgbClr val="000000"/>
                </a:solidFill>
                <a:latin typeface="Arial"/>
                <a:cs typeface="Arial"/>
              </a:rPr>
              <a:t>&lt;!DOCTYPE html&gt;</a:t>
            </a:r>
          </a:p>
          <a:p>
            <a:pPr marL="571500" lvl="1" indent="-285750" fontAlgn="base">
              <a:spcBef>
                <a:spcPct val="20000"/>
              </a:spcBef>
              <a:spcAft>
                <a:spcPct val="0"/>
              </a:spcAft>
            </a:pPr>
            <a:r>
              <a:rPr lang="en-US" altLang="en-US" sz="3200" dirty="0">
                <a:solidFill>
                  <a:srgbClr val="000000"/>
                </a:solidFill>
                <a:latin typeface="Arial"/>
                <a:cs typeface="Arial"/>
              </a:rPr>
              <a:t>&lt;HTML&gt;</a:t>
            </a:r>
          </a:p>
          <a:p>
            <a:pPr marL="571500" lvl="1" indent="-36513" fontAlgn="base">
              <a:spcBef>
                <a:spcPct val="20000"/>
              </a:spcBef>
              <a:spcAft>
                <a:spcPct val="0"/>
              </a:spcAft>
            </a:pPr>
            <a:r>
              <a:rPr lang="en-US" altLang="en-US" sz="3200" dirty="0">
                <a:solidFill>
                  <a:srgbClr val="FF0000"/>
                </a:solidFill>
                <a:latin typeface="Arial"/>
                <a:cs typeface="Arial"/>
              </a:rPr>
              <a:t> &lt;HEAD&gt;</a:t>
            </a:r>
          </a:p>
          <a:p>
            <a:pPr marL="571500" lvl="1" indent="-36513" algn="ctr" fontAlgn="base">
              <a:spcBef>
                <a:spcPct val="20000"/>
              </a:spcBef>
              <a:spcAft>
                <a:spcPct val="0"/>
              </a:spcAft>
            </a:pPr>
            <a:r>
              <a:rPr lang="en-US" altLang="en-US" sz="3200" dirty="0">
                <a:solidFill>
                  <a:srgbClr val="008000"/>
                </a:solidFill>
                <a:latin typeface="Arial"/>
                <a:cs typeface="Arial"/>
              </a:rPr>
              <a:t>    &lt;TITLE&gt;My First Page&lt;/TITLE&gt;</a:t>
            </a:r>
          </a:p>
          <a:p>
            <a:pPr marL="571500" lvl="1" indent="-36513" fontAlgn="base">
              <a:spcBef>
                <a:spcPct val="20000"/>
              </a:spcBef>
              <a:spcAft>
                <a:spcPct val="0"/>
              </a:spcAft>
            </a:pPr>
            <a:r>
              <a:rPr lang="en-US" altLang="en-US" sz="3200" dirty="0">
                <a:solidFill>
                  <a:srgbClr val="FF0000"/>
                </a:solidFill>
                <a:latin typeface="Arial"/>
                <a:cs typeface="Arial"/>
              </a:rPr>
              <a:t> &lt;/HEAD&gt;</a:t>
            </a:r>
          </a:p>
          <a:p>
            <a:pPr marL="571500" lvl="1" indent="61913" fontAlgn="base">
              <a:spcBef>
                <a:spcPct val="20000"/>
              </a:spcBef>
              <a:spcAft>
                <a:spcPct val="0"/>
              </a:spcAft>
            </a:pPr>
            <a:r>
              <a:rPr lang="en-US" altLang="en-US" sz="3200" dirty="0">
                <a:solidFill>
                  <a:srgbClr val="990000"/>
                </a:solidFill>
                <a:latin typeface="Arial"/>
                <a:cs typeface="Arial"/>
              </a:rPr>
              <a:t>&lt;BODY&gt;</a:t>
            </a:r>
          </a:p>
          <a:p>
            <a:pPr marL="571500" lvl="1" indent="61913" fontAlgn="base">
              <a:spcBef>
                <a:spcPct val="20000"/>
              </a:spcBef>
              <a:spcAft>
                <a:spcPct val="0"/>
              </a:spcAft>
            </a:pPr>
            <a:r>
              <a:rPr lang="en-US" altLang="en-US" sz="3200" dirty="0">
                <a:solidFill>
                  <a:srgbClr val="000000"/>
                </a:solidFill>
                <a:latin typeface="Arial"/>
                <a:cs typeface="Arial"/>
              </a:rPr>
              <a:t>	  This is what is displayed.</a:t>
            </a:r>
          </a:p>
          <a:p>
            <a:pPr marL="571500" lvl="1" indent="61913" fontAlgn="base">
              <a:spcBef>
                <a:spcPct val="20000"/>
              </a:spcBef>
              <a:spcAft>
                <a:spcPct val="0"/>
              </a:spcAft>
            </a:pPr>
            <a:r>
              <a:rPr lang="en-US" altLang="en-US" sz="3200" dirty="0">
                <a:solidFill>
                  <a:srgbClr val="990000"/>
                </a:solidFill>
                <a:latin typeface="Arial"/>
                <a:cs typeface="Arial"/>
              </a:rPr>
              <a:t>&lt;/BODY&gt;</a:t>
            </a:r>
          </a:p>
          <a:p>
            <a:pPr marL="571500" lvl="1" indent="-285750" fontAlgn="base">
              <a:spcBef>
                <a:spcPct val="20000"/>
              </a:spcBef>
              <a:spcAft>
                <a:spcPct val="0"/>
              </a:spcAft>
            </a:pPr>
            <a:r>
              <a:rPr lang="en-US" altLang="en-US" sz="3200" dirty="0">
                <a:solidFill>
                  <a:srgbClr val="000000"/>
                </a:solidFill>
                <a:latin typeface="Arial"/>
                <a:cs typeface="Arial"/>
              </a:rPr>
              <a:t>&lt;/HTML&gt;</a:t>
            </a:r>
          </a:p>
        </p:txBody>
      </p:sp>
      <p:pic>
        <p:nvPicPr>
          <p:cNvPr id="6" name="Google Shape;97;p2">
            <a:extLst>
              <a:ext uri="{FF2B5EF4-FFF2-40B4-BE49-F238E27FC236}">
                <a16:creationId xmlns:a16="http://schemas.microsoft.com/office/drawing/2014/main" id="{4805CA5C-D7F1-40B4-9161-BFD350BB359A}"/>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8757051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39D58E-19B0-4926-9B16-A209373E3994}" type="slidenum">
              <a:rPr lang="ar-SA" altLang="en-US" sz="1800" kern="0"/>
              <a:pPr/>
              <a:t>80</a:t>
            </a:fld>
            <a:endParaRPr lang="en-US" altLang="en-US" sz="1800" kern="0"/>
          </a:p>
        </p:txBody>
      </p:sp>
      <p:sp>
        <p:nvSpPr>
          <p:cNvPr id="99331" name="Rectangle 2"/>
          <p:cNvSpPr>
            <a:spLocks noGrp="1" noChangeArrowheads="1"/>
          </p:cNvSpPr>
          <p:nvPr>
            <p:ph type="title"/>
          </p:nvPr>
        </p:nvSpPr>
        <p:spPr>
          <a:xfrm>
            <a:off x="2895600" y="152400"/>
            <a:ext cx="73152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Frame Page Architecture</a:t>
            </a:r>
          </a:p>
        </p:txBody>
      </p:sp>
      <p:sp>
        <p:nvSpPr>
          <p:cNvPr id="99332" name="Rectangle 3"/>
          <p:cNvSpPr>
            <a:spLocks noGrp="1" noChangeArrowheads="1"/>
          </p:cNvSpPr>
          <p:nvPr>
            <p:ph type="body" idx="1"/>
          </p:nvPr>
        </p:nvSpPr>
        <p:spPr>
          <a:xfrm>
            <a:off x="1981200" y="1371600"/>
            <a:ext cx="8001000" cy="5105400"/>
          </a:xfrm>
          <a:solidFill>
            <a:schemeClr val="accent1"/>
          </a:solidFill>
        </p:spPr>
        <p:txBody>
          <a:bodyPr/>
          <a:lstStyle/>
          <a:p>
            <a:pPr eaLnBrk="1" hangingPunct="1">
              <a:lnSpc>
                <a:spcPct val="90000"/>
              </a:lnSpc>
              <a:buFontTx/>
              <a:buNone/>
            </a:pPr>
            <a:r>
              <a:rPr lang="en-US" altLang="en-US" sz="2800" b="1"/>
              <a:t>&lt;HTML&gt;</a:t>
            </a:r>
          </a:p>
          <a:p>
            <a:pPr eaLnBrk="1" hangingPunct="1">
              <a:lnSpc>
                <a:spcPct val="90000"/>
              </a:lnSpc>
              <a:buFontTx/>
              <a:buNone/>
            </a:pPr>
            <a:r>
              <a:rPr lang="en-US" altLang="en-US" sz="2800" b="1"/>
              <a:t>&lt;HEAD&gt;</a:t>
            </a:r>
          </a:p>
          <a:p>
            <a:pPr eaLnBrk="1" hangingPunct="1">
              <a:lnSpc>
                <a:spcPct val="90000"/>
              </a:lnSpc>
              <a:buFontTx/>
              <a:buNone/>
            </a:pPr>
            <a:r>
              <a:rPr lang="en-US" altLang="en-US" sz="2800" b="1"/>
              <a:t>&lt;TITLE&gt; Framed Page &lt;/TITLE&gt;</a:t>
            </a:r>
          </a:p>
          <a:p>
            <a:pPr eaLnBrk="1" hangingPunct="1">
              <a:lnSpc>
                <a:spcPct val="90000"/>
              </a:lnSpc>
              <a:buFontTx/>
              <a:buNone/>
            </a:pPr>
            <a:r>
              <a:rPr lang="en-US" altLang="en-US" sz="2800" b="1">
                <a:solidFill>
                  <a:srgbClr val="FF0000"/>
                </a:solidFill>
              </a:rPr>
              <a:t>&lt;FRAMeSET COLS=“23%,77%”&gt;</a:t>
            </a:r>
          </a:p>
          <a:p>
            <a:pPr eaLnBrk="1" hangingPunct="1">
              <a:lnSpc>
                <a:spcPct val="90000"/>
              </a:lnSpc>
              <a:buFontTx/>
              <a:buNone/>
            </a:pPr>
            <a:r>
              <a:rPr lang="en-US" altLang="en-US" sz="2800" b="1">
                <a:solidFill>
                  <a:srgbClr val="0000CC"/>
                </a:solidFill>
              </a:rPr>
              <a:t>&lt;FRAME SRC=“Doc1.html”&gt;</a:t>
            </a:r>
          </a:p>
          <a:p>
            <a:pPr eaLnBrk="1" hangingPunct="1">
              <a:lnSpc>
                <a:spcPct val="90000"/>
              </a:lnSpc>
              <a:buFontTx/>
              <a:buNone/>
            </a:pPr>
            <a:r>
              <a:rPr lang="en-US" altLang="en-US" sz="2800" b="1">
                <a:solidFill>
                  <a:srgbClr val="0000CC"/>
                </a:solidFill>
              </a:rPr>
              <a:t>&lt;FRAME SRC=“Doc2.html”&gt;</a:t>
            </a:r>
          </a:p>
          <a:p>
            <a:pPr eaLnBrk="1" hangingPunct="1">
              <a:lnSpc>
                <a:spcPct val="90000"/>
              </a:lnSpc>
              <a:buFontTx/>
              <a:buNone/>
            </a:pPr>
            <a:r>
              <a:rPr lang="en-US" altLang="en-US" sz="2800" b="1">
                <a:solidFill>
                  <a:srgbClr val="FF0000"/>
                </a:solidFill>
              </a:rPr>
              <a:t>&lt;/FRAMeSET &gt;</a:t>
            </a:r>
          </a:p>
          <a:p>
            <a:pPr eaLnBrk="1" hangingPunct="1">
              <a:lnSpc>
                <a:spcPct val="90000"/>
              </a:lnSpc>
              <a:buFontTx/>
              <a:buNone/>
            </a:pPr>
            <a:r>
              <a:rPr lang="en-US" altLang="en-US" sz="2800" b="1"/>
              <a:t>&lt;/HEAD&gt;</a:t>
            </a:r>
          </a:p>
          <a:p>
            <a:pPr eaLnBrk="1" hangingPunct="1">
              <a:lnSpc>
                <a:spcPct val="90000"/>
              </a:lnSpc>
              <a:buFontTx/>
              <a:buNone/>
            </a:pPr>
            <a:endParaRPr lang="en-US" altLang="en-US" sz="2800" b="1">
              <a:solidFill>
                <a:srgbClr val="FF0000"/>
              </a:solidFill>
            </a:endParaRPr>
          </a:p>
          <a:p>
            <a:pPr eaLnBrk="1" hangingPunct="1">
              <a:lnSpc>
                <a:spcPct val="90000"/>
              </a:lnSpc>
              <a:buFontTx/>
              <a:buNone/>
            </a:pPr>
            <a:r>
              <a:rPr lang="en-US" altLang="en-US" sz="2800" b="1"/>
              <a:t>&lt;/HTML&gt;</a:t>
            </a:r>
          </a:p>
          <a:p>
            <a:pPr eaLnBrk="1" hangingPunct="1">
              <a:lnSpc>
                <a:spcPct val="90000"/>
              </a:lnSpc>
              <a:buFontTx/>
              <a:buNone/>
            </a:pPr>
            <a:endParaRPr lang="en-US" altLang="en-US" sz="2800" b="1"/>
          </a:p>
        </p:txBody>
      </p:sp>
      <p:pic>
        <p:nvPicPr>
          <p:cNvPr id="6" name="Google Shape;97;p2">
            <a:extLst>
              <a:ext uri="{FF2B5EF4-FFF2-40B4-BE49-F238E27FC236}">
                <a16:creationId xmlns:a16="http://schemas.microsoft.com/office/drawing/2014/main" id="{8B53D30A-DEC2-4109-A500-539BE148EF42}"/>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6047468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6"/>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AEB440-6377-4E4C-B2FF-2D95FE7B4AF2}" type="slidenum">
              <a:rPr lang="ar-SA" altLang="en-US" sz="1800" kern="0"/>
              <a:pPr/>
              <a:t>81</a:t>
            </a:fld>
            <a:endParaRPr lang="en-US" altLang="en-US" sz="1800" kern="0"/>
          </a:p>
        </p:txBody>
      </p:sp>
      <p:sp>
        <p:nvSpPr>
          <p:cNvPr id="100355" name="Rectangle 2"/>
          <p:cNvSpPr>
            <a:spLocks noGrp="1" noChangeArrowheads="1"/>
          </p:cNvSpPr>
          <p:nvPr>
            <p:ph type="title"/>
          </p:nvPr>
        </p:nvSpPr>
        <p:spPr>
          <a:xfrm>
            <a:off x="2521810" y="125255"/>
            <a:ext cx="8596179" cy="1401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400" b="1" dirty="0">
                <a:solidFill>
                  <a:srgbClr val="FFFF00"/>
                </a:solidFill>
              </a:rPr>
              <a:t>The Diagram below is a graphical view of the document described above</a:t>
            </a:r>
          </a:p>
        </p:txBody>
      </p:sp>
      <p:grpSp>
        <p:nvGrpSpPr>
          <p:cNvPr id="100356" name="Group 3"/>
          <p:cNvGrpSpPr>
            <a:grpSpLocks/>
          </p:cNvGrpSpPr>
          <p:nvPr/>
        </p:nvGrpSpPr>
        <p:grpSpPr bwMode="auto">
          <a:xfrm>
            <a:off x="2521810" y="1963711"/>
            <a:ext cx="8421010" cy="4601981"/>
            <a:chOff x="1800" y="1620"/>
            <a:chExt cx="8460" cy="5220"/>
          </a:xfrm>
        </p:grpSpPr>
        <p:sp>
          <p:nvSpPr>
            <p:cNvPr id="100357" name="Rectangle 4"/>
            <p:cNvSpPr>
              <a:spLocks noChangeArrowheads="1"/>
            </p:cNvSpPr>
            <p:nvPr/>
          </p:nvSpPr>
          <p:spPr bwMode="auto">
            <a:xfrm>
              <a:off x="1800" y="1620"/>
              <a:ext cx="8460" cy="5220"/>
            </a:xfrm>
            <a:prstGeom prst="rect">
              <a:avLst/>
            </a:prstGeom>
            <a:solidFill>
              <a:schemeClr val="accent1"/>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kern="0"/>
            </a:p>
          </p:txBody>
        </p:sp>
        <p:sp>
          <p:nvSpPr>
            <p:cNvPr id="100358" name="Text Box 5"/>
            <p:cNvSpPr txBox="1">
              <a:spLocks noChangeArrowheads="1"/>
            </p:cNvSpPr>
            <p:nvPr/>
          </p:nvSpPr>
          <p:spPr bwMode="auto">
            <a:xfrm>
              <a:off x="2700" y="1797"/>
              <a:ext cx="6660" cy="540"/>
            </a:xfrm>
            <a:prstGeom prst="rect">
              <a:avLst/>
            </a:prstGeom>
            <a:solidFill>
              <a:schemeClr val="accent1"/>
            </a:solidFill>
            <a:ln w="9525">
              <a:solidFill>
                <a:srgbClr val="FFFFFF"/>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b="1" kern="0">
                  <a:solidFill>
                    <a:srgbClr val="0000CC"/>
                  </a:solidFill>
                  <a:latin typeface="Times New Roman" panose="02020603050405020304" pitchFamily="18" charset="0"/>
                </a:rPr>
                <a:t>FRAMESET COLS=”23%, 77%”</a:t>
              </a:r>
            </a:p>
          </p:txBody>
        </p:sp>
        <p:sp>
          <p:nvSpPr>
            <p:cNvPr id="100359" name="Text Box 6"/>
            <p:cNvSpPr txBox="1">
              <a:spLocks noChangeArrowheads="1"/>
            </p:cNvSpPr>
            <p:nvPr/>
          </p:nvSpPr>
          <p:spPr bwMode="auto">
            <a:xfrm>
              <a:off x="5040" y="2520"/>
              <a:ext cx="4680" cy="3960"/>
            </a:xfrm>
            <a:prstGeom prst="rect">
              <a:avLst/>
            </a:prstGeom>
            <a:solidFill>
              <a:schemeClr val="accent1"/>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kern="0">
                  <a:solidFill>
                    <a:srgbClr val="FF0000"/>
                  </a:solidFill>
                  <a:latin typeface="Times New Roman" panose="02020603050405020304" pitchFamily="18" charset="0"/>
                </a:rPr>
                <a:t>FRAME</a:t>
              </a:r>
            </a:p>
            <a:p>
              <a:endParaRPr lang="en-US" altLang="en-US" sz="2000" b="1" kern="0">
                <a:solidFill>
                  <a:srgbClr val="0000CC"/>
                </a:solidFill>
                <a:latin typeface="Times New Roman" panose="02020603050405020304" pitchFamily="18" charset="0"/>
              </a:endParaRPr>
            </a:p>
            <a:p>
              <a:r>
                <a:rPr lang="en-US" altLang="en-US" sz="2000" b="1" kern="0">
                  <a:solidFill>
                    <a:srgbClr val="0000CC"/>
                  </a:solidFill>
                  <a:latin typeface="Times New Roman" panose="02020603050405020304" pitchFamily="18" charset="0"/>
                </a:rPr>
                <a:t>NAME=right_pane</a:t>
              </a:r>
            </a:p>
            <a:p>
              <a:r>
                <a:rPr lang="en-US" altLang="en-US" sz="2000" b="1" kern="0">
                  <a:solidFill>
                    <a:srgbClr val="0000CC"/>
                  </a:solidFill>
                  <a:latin typeface="Times New Roman" panose="02020603050405020304" pitchFamily="18" charset="0"/>
                </a:rPr>
                <a:t>SRC= Doc2.html</a:t>
              </a:r>
            </a:p>
          </p:txBody>
        </p:sp>
        <p:sp>
          <p:nvSpPr>
            <p:cNvPr id="100360" name="Text Box 7"/>
            <p:cNvSpPr txBox="1">
              <a:spLocks noChangeArrowheads="1"/>
            </p:cNvSpPr>
            <p:nvPr/>
          </p:nvSpPr>
          <p:spPr bwMode="auto">
            <a:xfrm>
              <a:off x="2160" y="2520"/>
              <a:ext cx="2520" cy="3960"/>
            </a:xfrm>
            <a:prstGeom prst="rect">
              <a:avLst/>
            </a:prstGeom>
            <a:solidFill>
              <a:schemeClr val="accent1"/>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kern="0">
                  <a:solidFill>
                    <a:srgbClr val="FF0000"/>
                  </a:solidFill>
                  <a:latin typeface="Times New Roman" panose="02020603050405020304" pitchFamily="18" charset="0"/>
                </a:rPr>
                <a:t>FRAME</a:t>
              </a:r>
            </a:p>
            <a:p>
              <a:endParaRPr lang="en-US" altLang="en-US" sz="2000" b="1" kern="0">
                <a:solidFill>
                  <a:srgbClr val="0000CC"/>
                </a:solidFill>
                <a:latin typeface="Times New Roman" panose="02020603050405020304" pitchFamily="18" charset="0"/>
              </a:endParaRPr>
            </a:p>
            <a:p>
              <a:r>
                <a:rPr lang="en-US" altLang="en-US" sz="2000" b="1" kern="0">
                  <a:solidFill>
                    <a:srgbClr val="0000CC"/>
                  </a:solidFill>
                  <a:latin typeface="Times New Roman" panose="02020603050405020304" pitchFamily="18" charset="0"/>
                </a:rPr>
                <a:t>NAME= left_pane</a:t>
              </a:r>
            </a:p>
            <a:p>
              <a:r>
                <a:rPr lang="en-US" altLang="en-US" sz="2000" b="1" kern="0">
                  <a:solidFill>
                    <a:srgbClr val="0000CC"/>
                  </a:solidFill>
                  <a:latin typeface="Times New Roman" panose="02020603050405020304" pitchFamily="18" charset="0"/>
                </a:rPr>
                <a:t>SRC=Doc1.html</a:t>
              </a:r>
            </a:p>
          </p:txBody>
        </p:sp>
      </p:grpSp>
      <p:pic>
        <p:nvPicPr>
          <p:cNvPr id="10" name="Google Shape;97;p2">
            <a:extLst>
              <a:ext uri="{FF2B5EF4-FFF2-40B4-BE49-F238E27FC236}">
                <a16:creationId xmlns:a16="http://schemas.microsoft.com/office/drawing/2014/main" id="{D2A2858A-177B-4311-8E39-6241DFF9FA93}"/>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1900652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A64AAA-BFED-411A-8A25-E811F4E673E0}" type="slidenum">
              <a:rPr lang="ar-SA" altLang="en-US" sz="1800" kern="0"/>
              <a:pPr/>
              <a:t>82</a:t>
            </a:fld>
            <a:endParaRPr lang="en-US" altLang="en-US" sz="1800" kern="0"/>
          </a:p>
        </p:txBody>
      </p:sp>
      <p:sp>
        <p:nvSpPr>
          <p:cNvPr id="101379" name="Rectangle 2"/>
          <p:cNvSpPr>
            <a:spLocks noGrp="1" noChangeArrowheads="1"/>
          </p:cNvSpPr>
          <p:nvPr>
            <p:ph type="title"/>
          </p:nvPr>
        </p:nvSpPr>
        <p:spPr>
          <a:xfrm>
            <a:off x="2731844" y="136525"/>
            <a:ext cx="7179830" cy="84168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200" b="1" dirty="0">
                <a:solidFill>
                  <a:srgbClr val="FFFF00"/>
                </a:solidFill>
              </a:rPr>
              <a:t>&lt;FRAMESET&gt; Container </a:t>
            </a:r>
          </a:p>
        </p:txBody>
      </p:sp>
      <p:sp>
        <p:nvSpPr>
          <p:cNvPr id="101380" name="Rectangle 3"/>
          <p:cNvSpPr>
            <a:spLocks noGrp="1" noChangeArrowheads="1"/>
          </p:cNvSpPr>
          <p:nvPr>
            <p:ph type="body" idx="1"/>
          </p:nvPr>
        </p:nvSpPr>
        <p:spPr>
          <a:xfrm>
            <a:off x="944380" y="1447799"/>
            <a:ext cx="10178322" cy="5273675"/>
          </a:xfrm>
          <a:solidFill>
            <a:schemeClr val="accent1"/>
          </a:solidFill>
          <a:ln>
            <a:solidFill>
              <a:srgbClr val="333300"/>
            </a:solidFill>
            <a:miter lim="800000"/>
            <a:headEnd/>
            <a:tailEnd/>
          </a:ln>
        </p:spPr>
        <p:txBody>
          <a:bodyPr/>
          <a:lstStyle/>
          <a:p>
            <a:pPr eaLnBrk="1" hangingPunct="1">
              <a:lnSpc>
                <a:spcPct val="90000"/>
              </a:lnSpc>
              <a:buClr>
                <a:schemeClr val="accent2"/>
              </a:buClr>
              <a:buFont typeface="Wingdings" panose="05000000000000000000" pitchFamily="2" charset="2"/>
              <a:buNone/>
            </a:pPr>
            <a:r>
              <a:rPr lang="en-US" altLang="en-US" sz="2400" b="1" dirty="0">
                <a:solidFill>
                  <a:srgbClr val="0000CC"/>
                </a:solidFill>
              </a:rPr>
              <a:t>&lt;FRAMESET&gt;</a:t>
            </a:r>
            <a:r>
              <a:rPr lang="en-US" altLang="en-US" sz="2400" b="1" i="1" dirty="0"/>
              <a:t> :</a:t>
            </a:r>
            <a:r>
              <a:rPr lang="en-US" altLang="en-US" sz="2400" dirty="0"/>
              <a:t> The FRAMESET element creates divisions in the browser window in a single direction. This allows you to define divisions as either rows or columns.</a:t>
            </a:r>
          </a:p>
          <a:p>
            <a:pPr eaLnBrk="1" hangingPunct="1">
              <a:lnSpc>
                <a:spcPct val="90000"/>
              </a:lnSpc>
              <a:buClr>
                <a:schemeClr val="accent2"/>
              </a:buClr>
              <a:buFont typeface="Wingdings" panose="05000000000000000000" pitchFamily="2" charset="2"/>
              <a:buChar char="§"/>
            </a:pPr>
            <a:r>
              <a:rPr lang="en-US" altLang="en-US" sz="2400" b="1" dirty="0">
                <a:solidFill>
                  <a:srgbClr val="0000CC"/>
                </a:solidFill>
              </a:rPr>
              <a:t>ROWS</a:t>
            </a:r>
            <a:r>
              <a:rPr lang="en-US" altLang="en-US" sz="2400" b="1" i="1" dirty="0"/>
              <a:t> : </a:t>
            </a:r>
            <a:r>
              <a:rPr lang="en-US" altLang="en-US" sz="2400" dirty="0"/>
              <a:t>Determines the size and number of rectangular rows within a &lt;FRAMESET&gt;. They are set from top of the display area to the bottom.</a:t>
            </a:r>
          </a:p>
          <a:p>
            <a:pPr eaLnBrk="1" hangingPunct="1">
              <a:lnSpc>
                <a:spcPct val="90000"/>
              </a:lnSpc>
              <a:buClr>
                <a:schemeClr val="accent2"/>
              </a:buClr>
              <a:buFont typeface="Wingdings" panose="05000000000000000000" pitchFamily="2" charset="2"/>
              <a:buNone/>
            </a:pPr>
            <a:r>
              <a:rPr lang="en-US" altLang="en-US" sz="2400" b="1" dirty="0">
                <a:solidFill>
                  <a:srgbClr val="FF0000"/>
                </a:solidFill>
              </a:rPr>
              <a:t>Possible values are:</a:t>
            </a:r>
          </a:p>
          <a:p>
            <a:pPr eaLnBrk="1" hangingPunct="1">
              <a:lnSpc>
                <a:spcPct val="90000"/>
              </a:lnSpc>
              <a:buClr>
                <a:schemeClr val="accent2"/>
              </a:buClr>
              <a:buFont typeface="Wingdings" panose="05000000000000000000" pitchFamily="2" charset="2"/>
              <a:buChar char="§"/>
            </a:pPr>
            <a:r>
              <a:rPr lang="en-US" altLang="en-US" sz="2400" dirty="0"/>
              <a:t>Absolute pixel units, I.e. “360,120”.</a:t>
            </a:r>
          </a:p>
          <a:p>
            <a:pPr eaLnBrk="1" hangingPunct="1">
              <a:lnSpc>
                <a:spcPct val="90000"/>
              </a:lnSpc>
              <a:buClr>
                <a:schemeClr val="accent2"/>
              </a:buClr>
              <a:buFont typeface="Wingdings" panose="05000000000000000000" pitchFamily="2" charset="2"/>
              <a:buChar char="§"/>
            </a:pPr>
            <a:r>
              <a:rPr lang="en-US" altLang="en-US" sz="2400" dirty="0"/>
              <a:t>A percentage of screen height, e.g. “75%,25%”.</a:t>
            </a:r>
          </a:p>
          <a:p>
            <a:pPr eaLnBrk="1" hangingPunct="1">
              <a:lnSpc>
                <a:spcPct val="90000"/>
              </a:lnSpc>
              <a:buClr>
                <a:schemeClr val="accent2"/>
              </a:buClr>
              <a:buFont typeface="Wingdings" panose="05000000000000000000" pitchFamily="2" charset="2"/>
              <a:buChar char="§"/>
            </a:pPr>
            <a:r>
              <a:rPr lang="en-US" altLang="en-US" sz="2400" dirty="0"/>
              <a:t>Proportional values using the asterisk (*). This is often combined with a value in pixels , e.g. “360,*”.</a:t>
            </a:r>
          </a:p>
          <a:p>
            <a:pPr eaLnBrk="1" hangingPunct="1">
              <a:lnSpc>
                <a:spcPct val="90000"/>
              </a:lnSpc>
              <a:buClr>
                <a:schemeClr val="accent2"/>
              </a:buClr>
              <a:buFont typeface="Wingdings" panose="05000000000000000000" pitchFamily="2" charset="2"/>
              <a:buChar char="§"/>
            </a:pPr>
            <a:r>
              <a:rPr lang="en-US" altLang="en-US" dirty="0"/>
              <a:t>&lt;Frameset cols=“200,20%,*,2*”&gt;</a:t>
            </a:r>
          </a:p>
        </p:txBody>
      </p:sp>
      <p:pic>
        <p:nvPicPr>
          <p:cNvPr id="6" name="Google Shape;97;p2">
            <a:extLst>
              <a:ext uri="{FF2B5EF4-FFF2-40B4-BE49-F238E27FC236}">
                <a16:creationId xmlns:a16="http://schemas.microsoft.com/office/drawing/2014/main" id="{0DBC1EA4-7A91-4400-A72C-A4D76B3E5FE3}"/>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182347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7B61DE-B15E-4CCA-B5A8-E678C1A1C646}" type="slidenum">
              <a:rPr lang="ar-SA" altLang="en-US" sz="1800" kern="0"/>
              <a:pPr/>
              <a:t>83</a:t>
            </a:fld>
            <a:endParaRPr lang="en-US" altLang="en-US" sz="1800" kern="0"/>
          </a:p>
        </p:txBody>
      </p:sp>
      <p:sp>
        <p:nvSpPr>
          <p:cNvPr id="102403" name="Rectangle 2"/>
          <p:cNvSpPr>
            <a:spLocks noGrp="1" noChangeArrowheads="1"/>
          </p:cNvSpPr>
          <p:nvPr>
            <p:ph type="title"/>
          </p:nvPr>
        </p:nvSpPr>
        <p:spPr>
          <a:xfrm>
            <a:off x="2488367" y="274638"/>
            <a:ext cx="7722433" cy="563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200" b="1" dirty="0">
                <a:solidFill>
                  <a:srgbClr val="FFFF00"/>
                </a:solidFill>
              </a:rPr>
              <a:t>Creating a Frames Page</a:t>
            </a:r>
          </a:p>
        </p:txBody>
      </p:sp>
      <p:sp>
        <p:nvSpPr>
          <p:cNvPr id="102404" name="Rectangle 3"/>
          <p:cNvSpPr>
            <a:spLocks noGrp="1" noChangeArrowheads="1"/>
          </p:cNvSpPr>
          <p:nvPr>
            <p:ph type="body" idx="1"/>
          </p:nvPr>
        </p:nvSpPr>
        <p:spPr>
          <a:xfrm>
            <a:off x="899411" y="1304145"/>
            <a:ext cx="10133350" cy="4745820"/>
          </a:xfrm>
          <a:solidFill>
            <a:schemeClr val="accent1"/>
          </a:solidFill>
        </p:spPr>
        <p:txBody>
          <a:bodyPr/>
          <a:lstStyle/>
          <a:p>
            <a:pPr algn="just" eaLnBrk="1" hangingPunct="1">
              <a:lnSpc>
                <a:spcPct val="80000"/>
              </a:lnSpc>
              <a:buClr>
                <a:schemeClr val="accent2"/>
              </a:buClr>
              <a:buFont typeface="Wingdings" panose="05000000000000000000" pitchFamily="2" charset="2"/>
              <a:buChar char="§"/>
            </a:pPr>
            <a:r>
              <a:rPr lang="en-US" altLang="en-US" sz="2800" b="1" dirty="0">
                <a:solidFill>
                  <a:srgbClr val="0000CC"/>
                </a:solidFill>
              </a:rPr>
              <a:t>COLS</a:t>
            </a:r>
            <a:r>
              <a:rPr lang="en-US" altLang="en-US" sz="2800" b="1" i="1" dirty="0"/>
              <a:t>:</a:t>
            </a:r>
            <a:r>
              <a:rPr lang="en-US" altLang="en-US" sz="2800" dirty="0"/>
              <a:t> Determines the size and number of rectangular columns within a &lt;FRAMESET&gt;. They are set from </a:t>
            </a:r>
            <a:r>
              <a:rPr lang="en-US" altLang="en-US" sz="2800" b="1" dirty="0">
                <a:solidFill>
                  <a:srgbClr val="FF0000"/>
                </a:solidFill>
              </a:rPr>
              <a:t>left</a:t>
            </a:r>
            <a:r>
              <a:rPr lang="en-US" altLang="en-US" sz="2800" dirty="0"/>
              <a:t> to </a:t>
            </a:r>
            <a:r>
              <a:rPr lang="en-US" altLang="en-US" sz="2800" b="1" dirty="0">
                <a:solidFill>
                  <a:srgbClr val="FF0000"/>
                </a:solidFill>
              </a:rPr>
              <a:t>right</a:t>
            </a:r>
            <a:r>
              <a:rPr lang="en-US" altLang="en-US" sz="2800" dirty="0"/>
              <a:t> of the display area.</a:t>
            </a:r>
          </a:p>
          <a:p>
            <a:pPr algn="just" eaLnBrk="1" hangingPunct="1">
              <a:lnSpc>
                <a:spcPct val="80000"/>
              </a:lnSpc>
              <a:buClr>
                <a:schemeClr val="accent2"/>
              </a:buClr>
              <a:buFont typeface="Wingdings" panose="05000000000000000000" pitchFamily="2" charset="2"/>
              <a:buNone/>
            </a:pPr>
            <a:endParaRPr lang="en-US" altLang="en-US" sz="2800" b="1" dirty="0">
              <a:solidFill>
                <a:srgbClr val="FF0000"/>
              </a:solidFill>
            </a:endParaRPr>
          </a:p>
          <a:p>
            <a:pPr algn="just" eaLnBrk="1" hangingPunct="1">
              <a:lnSpc>
                <a:spcPct val="80000"/>
              </a:lnSpc>
              <a:buClr>
                <a:schemeClr val="accent2"/>
              </a:buClr>
              <a:buFont typeface="Wingdings" panose="05000000000000000000" pitchFamily="2" charset="2"/>
              <a:buNone/>
            </a:pPr>
            <a:r>
              <a:rPr lang="en-US" altLang="en-US" sz="2800" b="1" dirty="0">
                <a:solidFill>
                  <a:srgbClr val="FF0000"/>
                </a:solidFill>
              </a:rPr>
              <a:t>Possible values are:</a:t>
            </a:r>
          </a:p>
          <a:p>
            <a:pPr algn="just" eaLnBrk="1" hangingPunct="1">
              <a:lnSpc>
                <a:spcPct val="80000"/>
              </a:lnSpc>
              <a:buClr>
                <a:schemeClr val="accent2"/>
              </a:buClr>
              <a:buFont typeface="Wingdings" panose="05000000000000000000" pitchFamily="2" charset="2"/>
              <a:buChar char="§"/>
            </a:pPr>
            <a:r>
              <a:rPr lang="en-US" altLang="en-US" sz="2800" dirty="0"/>
              <a:t>Absolute pixel units, I.e. “480,160”.</a:t>
            </a:r>
          </a:p>
          <a:p>
            <a:pPr algn="just" eaLnBrk="1" hangingPunct="1">
              <a:lnSpc>
                <a:spcPct val="80000"/>
              </a:lnSpc>
              <a:buClr>
                <a:schemeClr val="accent2"/>
              </a:buClr>
              <a:buFont typeface="Wingdings" panose="05000000000000000000" pitchFamily="2" charset="2"/>
              <a:buChar char="§"/>
            </a:pPr>
            <a:r>
              <a:rPr lang="en-US" altLang="en-US" sz="2800" dirty="0"/>
              <a:t>A percentage of screen width, e.g. “75%,25%”.</a:t>
            </a:r>
          </a:p>
          <a:p>
            <a:pPr algn="just" eaLnBrk="1" hangingPunct="1">
              <a:lnSpc>
                <a:spcPct val="80000"/>
              </a:lnSpc>
              <a:buClr>
                <a:schemeClr val="accent2"/>
              </a:buClr>
              <a:buFont typeface="Wingdings" panose="05000000000000000000" pitchFamily="2" charset="2"/>
              <a:buChar char="§"/>
            </a:pPr>
            <a:r>
              <a:rPr lang="en-US" altLang="en-US" sz="2800" dirty="0"/>
              <a:t>Proportional values using the asterisk (*). This is often combined with a value in pixels , e.g. “480,*”.</a:t>
            </a:r>
          </a:p>
          <a:p>
            <a:pPr algn="just" eaLnBrk="1" hangingPunct="1">
              <a:lnSpc>
                <a:spcPct val="80000"/>
              </a:lnSpc>
              <a:buClr>
                <a:schemeClr val="accent2"/>
              </a:buClr>
              <a:buFont typeface="Wingdings" panose="05000000000000000000" pitchFamily="2" charset="2"/>
              <a:buNone/>
            </a:pPr>
            <a:endParaRPr lang="en-US" altLang="en-US" sz="2800" dirty="0"/>
          </a:p>
        </p:txBody>
      </p:sp>
      <p:pic>
        <p:nvPicPr>
          <p:cNvPr id="6" name="Google Shape;97;p2">
            <a:extLst>
              <a:ext uri="{FF2B5EF4-FFF2-40B4-BE49-F238E27FC236}">
                <a16:creationId xmlns:a16="http://schemas.microsoft.com/office/drawing/2014/main" id="{1245EF25-1B97-400D-BD19-C35087D3FE4A}"/>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5620269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8BAF63-0C4C-4F77-90E7-AF75EF1533FF}" type="slidenum">
              <a:rPr lang="ar-SA" altLang="en-US" sz="1800" kern="0"/>
              <a:pPr/>
              <a:t>84</a:t>
            </a:fld>
            <a:endParaRPr lang="en-US" altLang="en-US" sz="1800" kern="0"/>
          </a:p>
        </p:txBody>
      </p:sp>
      <p:sp>
        <p:nvSpPr>
          <p:cNvPr id="103427" name="Rectangle 2"/>
          <p:cNvSpPr>
            <a:spLocks noGrp="1" noChangeArrowheads="1"/>
          </p:cNvSpPr>
          <p:nvPr>
            <p:ph type="title"/>
          </p:nvPr>
        </p:nvSpPr>
        <p:spPr>
          <a:xfrm>
            <a:off x="2789382" y="107872"/>
            <a:ext cx="7370618"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Creating a Frames Page</a:t>
            </a:r>
          </a:p>
        </p:txBody>
      </p:sp>
      <p:sp>
        <p:nvSpPr>
          <p:cNvPr id="103428" name="Rectangle 3"/>
          <p:cNvSpPr>
            <a:spLocks noGrp="1" noChangeArrowheads="1"/>
          </p:cNvSpPr>
          <p:nvPr>
            <p:ph type="body" idx="1"/>
          </p:nvPr>
        </p:nvSpPr>
        <p:spPr>
          <a:xfrm>
            <a:off x="719527" y="1368425"/>
            <a:ext cx="10448144" cy="4876800"/>
          </a:xfrm>
          <a:solidFill>
            <a:schemeClr val="accent1"/>
          </a:solidFill>
        </p:spPr>
        <p:txBody>
          <a:bodyPr/>
          <a:lstStyle/>
          <a:p>
            <a:pPr algn="just" eaLnBrk="1" hangingPunct="1">
              <a:lnSpc>
                <a:spcPct val="90000"/>
              </a:lnSpc>
              <a:buClr>
                <a:schemeClr val="accent2"/>
              </a:buClr>
              <a:buFont typeface="Wingdings" panose="05000000000000000000" pitchFamily="2" charset="2"/>
              <a:buChar char="§"/>
            </a:pPr>
            <a:r>
              <a:rPr lang="en-US" altLang="en-US" sz="2400" b="1" dirty="0">
                <a:solidFill>
                  <a:srgbClr val="0000CC"/>
                </a:solidFill>
              </a:rPr>
              <a:t>FRAMEBORDER</a:t>
            </a:r>
            <a:r>
              <a:rPr lang="en-US" altLang="en-US" sz="2400" b="1" i="1" dirty="0"/>
              <a:t> </a:t>
            </a:r>
            <a:r>
              <a:rPr lang="en-US" altLang="en-US" sz="2400" b="1" dirty="0"/>
              <a:t>:</a:t>
            </a:r>
            <a:r>
              <a:rPr lang="en-US" altLang="en-US" dirty="0"/>
              <a:t> </a:t>
            </a:r>
            <a:r>
              <a:rPr lang="en-US" altLang="en-US" sz="2400" dirty="0"/>
              <a:t>Possible values </a:t>
            </a:r>
            <a:r>
              <a:rPr lang="en-US" altLang="en-US" sz="2400" b="1" dirty="0">
                <a:solidFill>
                  <a:srgbClr val="FF0000"/>
                </a:solidFill>
              </a:rPr>
              <a:t>0</a:t>
            </a:r>
            <a:r>
              <a:rPr lang="en-US" altLang="en-US" sz="2400" b="1" dirty="0"/>
              <a:t>, </a:t>
            </a:r>
            <a:r>
              <a:rPr lang="en-US" altLang="en-US" sz="2400" b="1" dirty="0">
                <a:solidFill>
                  <a:srgbClr val="FF0000"/>
                </a:solidFill>
              </a:rPr>
              <a:t>1</a:t>
            </a:r>
            <a:r>
              <a:rPr lang="en-US" altLang="en-US" sz="2400" b="1" dirty="0"/>
              <a:t>, </a:t>
            </a:r>
            <a:r>
              <a:rPr lang="en-US" altLang="en-US" sz="2400" b="1" dirty="0">
                <a:solidFill>
                  <a:srgbClr val="FF0000"/>
                </a:solidFill>
              </a:rPr>
              <a:t>YES</a:t>
            </a:r>
            <a:r>
              <a:rPr lang="en-US" altLang="en-US" sz="2400" b="1" dirty="0"/>
              <a:t>, </a:t>
            </a:r>
            <a:r>
              <a:rPr lang="en-US" altLang="en-US" sz="2400" b="1" dirty="0">
                <a:solidFill>
                  <a:srgbClr val="FF0000"/>
                </a:solidFill>
              </a:rPr>
              <a:t>NO</a:t>
            </a:r>
            <a:r>
              <a:rPr lang="en-US" altLang="en-US" sz="2400" dirty="0"/>
              <a:t>. A setting of zero will create a borderless frame.</a:t>
            </a:r>
          </a:p>
          <a:p>
            <a:pPr algn="just" eaLnBrk="1" hangingPunct="1">
              <a:lnSpc>
                <a:spcPct val="90000"/>
              </a:lnSpc>
              <a:buClr>
                <a:schemeClr val="accent2"/>
              </a:buClr>
              <a:buFont typeface="Wingdings" panose="05000000000000000000" pitchFamily="2" charset="2"/>
              <a:buChar char="§"/>
            </a:pPr>
            <a:endParaRPr lang="en-US" altLang="en-US" sz="2400" dirty="0"/>
          </a:p>
          <a:p>
            <a:pPr algn="just" eaLnBrk="1" hangingPunct="1">
              <a:lnSpc>
                <a:spcPct val="90000"/>
              </a:lnSpc>
              <a:buClr>
                <a:schemeClr val="accent2"/>
              </a:buClr>
              <a:buFont typeface="Wingdings" panose="05000000000000000000" pitchFamily="2" charset="2"/>
              <a:buChar char="§"/>
            </a:pPr>
            <a:r>
              <a:rPr lang="en-US" altLang="en-US" sz="2400" b="1" dirty="0">
                <a:solidFill>
                  <a:srgbClr val="0000CC"/>
                </a:solidFill>
              </a:rPr>
              <a:t>FRAMESPACING</a:t>
            </a:r>
            <a:r>
              <a:rPr lang="en-US" altLang="en-US" sz="2400" b="1" dirty="0"/>
              <a:t>:</a:t>
            </a:r>
            <a:r>
              <a:rPr lang="en-US" altLang="en-US" sz="2400" dirty="0"/>
              <a:t> This attribute is specified in </a:t>
            </a:r>
            <a:r>
              <a:rPr lang="en-US" altLang="en-US" sz="2400" b="1" dirty="0">
                <a:solidFill>
                  <a:srgbClr val="FF0000"/>
                </a:solidFill>
              </a:rPr>
              <a:t>pixels</a:t>
            </a:r>
            <a:r>
              <a:rPr lang="en-US" altLang="en-US" sz="2400" dirty="0"/>
              <a:t>. If you go to borderless frames you will need to set this value to zero as well, or you will have a gap between your frames where the border used to be.</a:t>
            </a:r>
          </a:p>
          <a:p>
            <a:pPr algn="just" eaLnBrk="1" hangingPunct="1">
              <a:lnSpc>
                <a:spcPct val="90000"/>
              </a:lnSpc>
              <a:buClr>
                <a:schemeClr val="accent2"/>
              </a:buClr>
              <a:buFont typeface="Wingdings" panose="05000000000000000000" pitchFamily="2" charset="2"/>
              <a:buChar char="§"/>
            </a:pPr>
            <a:endParaRPr lang="en-US" altLang="en-US" sz="2400" dirty="0"/>
          </a:p>
          <a:p>
            <a:pPr algn="just" eaLnBrk="1" hangingPunct="1">
              <a:lnSpc>
                <a:spcPct val="90000"/>
              </a:lnSpc>
              <a:buClr>
                <a:schemeClr val="accent2"/>
              </a:buClr>
              <a:buFont typeface="Wingdings" panose="05000000000000000000" pitchFamily="2" charset="2"/>
              <a:buChar char="§"/>
            </a:pPr>
            <a:r>
              <a:rPr lang="en-US" altLang="en-US" sz="2400" b="1" dirty="0">
                <a:solidFill>
                  <a:srgbClr val="0000CC"/>
                </a:solidFill>
              </a:rPr>
              <a:t>BORDER(thickness of the Frame)</a:t>
            </a:r>
            <a:r>
              <a:rPr lang="en-US" altLang="en-US" sz="2400" b="1" dirty="0"/>
              <a:t>:</a:t>
            </a:r>
            <a:r>
              <a:rPr lang="en-US" altLang="en-US" sz="2400" dirty="0"/>
              <a:t> This attribute specified in pixels. A setting of zero will create a borderless frame. Default value is 5.</a:t>
            </a:r>
          </a:p>
          <a:p>
            <a:pPr algn="just" eaLnBrk="1" hangingPunct="1">
              <a:lnSpc>
                <a:spcPct val="90000"/>
              </a:lnSpc>
              <a:buClr>
                <a:schemeClr val="accent2"/>
              </a:buClr>
              <a:buFont typeface="Wingdings" panose="05000000000000000000" pitchFamily="2" charset="2"/>
              <a:buChar char="§"/>
            </a:pPr>
            <a:endParaRPr lang="en-US" altLang="en-US" sz="2400" dirty="0"/>
          </a:p>
          <a:p>
            <a:pPr algn="just" eaLnBrk="1" hangingPunct="1">
              <a:lnSpc>
                <a:spcPct val="90000"/>
              </a:lnSpc>
              <a:buClr>
                <a:schemeClr val="accent2"/>
              </a:buClr>
              <a:buFont typeface="Wingdings" panose="05000000000000000000" pitchFamily="2" charset="2"/>
              <a:buChar char="§"/>
            </a:pPr>
            <a:r>
              <a:rPr lang="en-US" altLang="en-US" sz="2400" b="1" dirty="0">
                <a:solidFill>
                  <a:srgbClr val="0000CC"/>
                </a:solidFill>
              </a:rPr>
              <a:t>BORDERCOLOR</a:t>
            </a:r>
            <a:r>
              <a:rPr lang="en-US" altLang="en-US" sz="2400" b="1" dirty="0"/>
              <a:t>:</a:t>
            </a:r>
            <a:r>
              <a:rPr lang="en-US" altLang="en-US" sz="2400" dirty="0"/>
              <a:t> This attribute is allows you choose a color for your border. This attribute is rarely used.</a:t>
            </a:r>
            <a:endParaRPr lang="en-US" altLang="en-US" dirty="0"/>
          </a:p>
        </p:txBody>
      </p:sp>
      <p:pic>
        <p:nvPicPr>
          <p:cNvPr id="6" name="Google Shape;97;p2">
            <a:extLst>
              <a:ext uri="{FF2B5EF4-FFF2-40B4-BE49-F238E27FC236}">
                <a16:creationId xmlns:a16="http://schemas.microsoft.com/office/drawing/2014/main" id="{19872471-FBDA-439F-A66B-D2EA103534BD}"/>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9014782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D42E23-5D64-4DCE-BF66-7ACABAEBAB40}" type="slidenum">
              <a:rPr lang="ar-SA" altLang="en-US" sz="1800" kern="0"/>
              <a:pPr/>
              <a:t>85</a:t>
            </a:fld>
            <a:endParaRPr lang="en-US" altLang="en-US" sz="1800" kern="0"/>
          </a:p>
        </p:txBody>
      </p:sp>
      <p:sp>
        <p:nvSpPr>
          <p:cNvPr id="105475" name="Rectangle 2"/>
          <p:cNvSpPr>
            <a:spLocks noGrp="1" noChangeArrowheads="1"/>
          </p:cNvSpPr>
          <p:nvPr>
            <p:ph type="title"/>
          </p:nvPr>
        </p:nvSpPr>
        <p:spPr>
          <a:xfrm>
            <a:off x="2803236" y="136525"/>
            <a:ext cx="7356764" cy="71471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sy="50000" kx="-2453608" algn="bl" rotWithShape="0">
                    <a:schemeClr val="bg2">
                      <a:alpha val="50000"/>
                    </a:schemeClr>
                  </a:outerShdw>
                </a:effectLst>
              </a14:hiddenEffects>
            </a:ext>
          </a:extLst>
        </p:spPr>
        <p:txBody>
          <a:bodyPr>
            <a:flatTx/>
          </a:bodyPr>
          <a:lstStyle/>
          <a:p>
            <a:pPr eaLnBrk="1" hangingPunct="1"/>
            <a:r>
              <a:rPr lang="en-US" altLang="en-US" sz="3200" b="1">
                <a:solidFill>
                  <a:srgbClr val="FFFF00"/>
                </a:solidFill>
              </a:rPr>
              <a:t>&lt;FRAME&gt;</a:t>
            </a:r>
          </a:p>
        </p:txBody>
      </p:sp>
      <p:sp>
        <p:nvSpPr>
          <p:cNvPr id="105476" name="Rectangle 3"/>
          <p:cNvSpPr>
            <a:spLocks noGrp="1" noChangeArrowheads="1"/>
          </p:cNvSpPr>
          <p:nvPr>
            <p:ph type="body" idx="1"/>
          </p:nvPr>
        </p:nvSpPr>
        <p:spPr>
          <a:xfrm>
            <a:off x="884421" y="1524001"/>
            <a:ext cx="10178320" cy="4525963"/>
          </a:xfrm>
          <a:solidFill>
            <a:schemeClr val="accent1"/>
          </a:solidFill>
        </p:spPr>
        <p:txBody>
          <a:bodyPr/>
          <a:lstStyle/>
          <a:p>
            <a:pPr eaLnBrk="1" hangingPunct="1">
              <a:buFontTx/>
              <a:buNone/>
            </a:pPr>
            <a:r>
              <a:rPr lang="en-US" altLang="en-US" sz="2400" b="1" dirty="0">
                <a:solidFill>
                  <a:srgbClr val="0000CC"/>
                </a:solidFill>
              </a:rPr>
              <a:t>&lt;FRAME&gt;:</a:t>
            </a:r>
            <a:r>
              <a:rPr lang="en-US" altLang="en-US" sz="2400" dirty="0"/>
              <a:t> This element defines a single frame within a frameset. There will be a FRAME element for each division created by the FRAMESET element. This tag has the following attributes:</a:t>
            </a:r>
          </a:p>
          <a:p>
            <a:pPr eaLnBrk="1" hangingPunct="1">
              <a:buFontTx/>
              <a:buNone/>
            </a:pPr>
            <a:endParaRPr lang="en-US" altLang="en-US" sz="2400" dirty="0"/>
          </a:p>
          <a:p>
            <a:pPr eaLnBrk="1" hangingPunct="1">
              <a:buClr>
                <a:schemeClr val="accent2"/>
              </a:buClr>
              <a:buFont typeface="Wingdings" panose="05000000000000000000" pitchFamily="2" charset="2"/>
              <a:buChar char="§"/>
            </a:pPr>
            <a:r>
              <a:rPr lang="en-US" altLang="en-US" sz="2400" b="1" dirty="0">
                <a:solidFill>
                  <a:srgbClr val="FF0000"/>
                </a:solidFill>
              </a:rPr>
              <a:t>SRC</a:t>
            </a:r>
            <a:r>
              <a:rPr lang="en-US" altLang="en-US" sz="2400" b="1" dirty="0">
                <a:solidFill>
                  <a:srgbClr val="0000CC"/>
                </a:solidFill>
              </a:rPr>
              <a:t>:</a:t>
            </a:r>
            <a:r>
              <a:rPr lang="en-US" altLang="en-US" sz="2400" dirty="0"/>
              <a:t> Required, as it provides the URL for the page that will be displayed in the frame.</a:t>
            </a:r>
          </a:p>
          <a:p>
            <a:pPr eaLnBrk="1" hangingPunct="1">
              <a:buClr>
                <a:schemeClr val="accent2"/>
              </a:buClr>
              <a:buFont typeface="Wingdings" panose="05000000000000000000" pitchFamily="2" charset="2"/>
              <a:buChar char="§"/>
            </a:pPr>
            <a:r>
              <a:rPr lang="en-US" altLang="en-US" sz="2400" b="1" dirty="0">
                <a:solidFill>
                  <a:srgbClr val="FF0000"/>
                </a:solidFill>
              </a:rPr>
              <a:t>NAME</a:t>
            </a:r>
            <a:r>
              <a:rPr lang="en-US" altLang="en-US" sz="2400" b="1" dirty="0">
                <a:solidFill>
                  <a:srgbClr val="0000CC"/>
                </a:solidFill>
              </a:rPr>
              <a:t>:</a:t>
            </a:r>
            <a:r>
              <a:rPr lang="en-US" altLang="en-US" sz="2400" b="1" i="1" dirty="0"/>
              <a:t> </a:t>
            </a:r>
            <a:r>
              <a:rPr lang="en-US" altLang="en-US" sz="2400" dirty="0"/>
              <a:t>Required for frames that will allow targeting by other HTML documents. Works in conjunction with the target attribute of the &lt;A&gt;, &lt;AREA&gt;, &lt;BASE&gt;, and &lt;FORM&gt; tags.</a:t>
            </a:r>
          </a:p>
        </p:txBody>
      </p:sp>
      <p:pic>
        <p:nvPicPr>
          <p:cNvPr id="6" name="Google Shape;97;p2">
            <a:extLst>
              <a:ext uri="{FF2B5EF4-FFF2-40B4-BE49-F238E27FC236}">
                <a16:creationId xmlns:a16="http://schemas.microsoft.com/office/drawing/2014/main" id="{B1A07A40-FFE7-4ED5-9A96-FB0517C879F1}"/>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8793246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35B972-A3E8-4820-BCEA-EF35A269DA7C}" type="slidenum">
              <a:rPr lang="ar-SA" altLang="en-US" sz="1800" kern="0"/>
              <a:pPr/>
              <a:t>86</a:t>
            </a:fld>
            <a:endParaRPr lang="en-US" altLang="en-US" sz="1800" kern="0"/>
          </a:p>
        </p:txBody>
      </p:sp>
      <p:sp>
        <p:nvSpPr>
          <p:cNvPr id="106499" name="Rectangle 2"/>
          <p:cNvSpPr>
            <a:spLocks noGrp="1" noChangeArrowheads="1"/>
          </p:cNvSpPr>
          <p:nvPr>
            <p:ph type="title"/>
          </p:nvPr>
        </p:nvSpPr>
        <p:spPr>
          <a:xfrm>
            <a:off x="2867890" y="152400"/>
            <a:ext cx="7578436" cy="775855"/>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pPr eaLnBrk="1" hangingPunct="1"/>
            <a:r>
              <a:rPr lang="en-US" altLang="en-US" dirty="0">
                <a:solidFill>
                  <a:srgbClr val="FFFF00"/>
                </a:solidFill>
              </a:rPr>
              <a:t>&lt;FRAME&gt;</a:t>
            </a:r>
          </a:p>
        </p:txBody>
      </p:sp>
      <p:sp>
        <p:nvSpPr>
          <p:cNvPr id="106500" name="Rectangle 3"/>
          <p:cNvSpPr>
            <a:spLocks noGrp="1" noChangeArrowheads="1"/>
          </p:cNvSpPr>
          <p:nvPr>
            <p:ph type="body" idx="1"/>
          </p:nvPr>
        </p:nvSpPr>
        <p:spPr>
          <a:xfrm>
            <a:off x="1440873" y="1524000"/>
            <a:ext cx="9401297" cy="5029200"/>
          </a:xfrm>
          <a:solidFill>
            <a:schemeClr val="accent1"/>
          </a:solidFill>
        </p:spPr>
        <p:txBody>
          <a:bodyPr/>
          <a:lstStyle/>
          <a:p>
            <a:pPr marL="609600" indent="-609600" eaLnBrk="1" hangingPunct="1">
              <a:lnSpc>
                <a:spcPct val="90000"/>
              </a:lnSpc>
              <a:buClr>
                <a:schemeClr val="accent2"/>
              </a:buClr>
              <a:buFont typeface="Wingdings" panose="05000000000000000000" pitchFamily="2" charset="2"/>
              <a:buChar char="§"/>
            </a:pPr>
            <a:r>
              <a:rPr lang="en-US" altLang="en-US" sz="2400" b="1" dirty="0">
                <a:solidFill>
                  <a:srgbClr val="3333FF"/>
                </a:solidFill>
              </a:rPr>
              <a:t>MARGINWIDTH</a:t>
            </a:r>
            <a:r>
              <a:rPr lang="en-US" altLang="en-US" sz="2400" b="1" dirty="0"/>
              <a:t>:</a:t>
            </a:r>
            <a:r>
              <a:rPr lang="en-US" altLang="en-US" sz="2400" dirty="0"/>
              <a:t> Optional attribute stated in pixels. Determines horizontal space between the &lt;FRAME&gt; contents and the frame’s borders.</a:t>
            </a:r>
          </a:p>
          <a:p>
            <a:pPr marL="609600" indent="-609600" eaLnBrk="1" hangingPunct="1">
              <a:lnSpc>
                <a:spcPct val="90000"/>
              </a:lnSpc>
              <a:buClr>
                <a:schemeClr val="accent2"/>
              </a:buClr>
              <a:buFont typeface="Wingdings" panose="05000000000000000000" pitchFamily="2" charset="2"/>
              <a:buChar char="§"/>
            </a:pPr>
            <a:r>
              <a:rPr lang="en-US" altLang="en-US" sz="2400" b="1" dirty="0">
                <a:solidFill>
                  <a:srgbClr val="3333FF"/>
                </a:solidFill>
              </a:rPr>
              <a:t>MARGINHEIGHT</a:t>
            </a:r>
            <a:r>
              <a:rPr lang="en-US" altLang="en-US" sz="2400" b="1" dirty="0"/>
              <a:t>:</a:t>
            </a:r>
            <a:r>
              <a:rPr lang="en-US" altLang="en-US" sz="2400" dirty="0"/>
              <a:t> Optional attribute stated in pixels. Determines vertical space between the &lt;FRAME&gt; contents and the frame’s borders.</a:t>
            </a:r>
          </a:p>
          <a:p>
            <a:pPr marL="609600" indent="-609600" eaLnBrk="1" hangingPunct="1">
              <a:lnSpc>
                <a:spcPct val="90000"/>
              </a:lnSpc>
              <a:buClr>
                <a:schemeClr val="accent2"/>
              </a:buClr>
              <a:buFont typeface="Wingdings" panose="05000000000000000000" pitchFamily="2" charset="2"/>
              <a:buChar char="§"/>
            </a:pPr>
            <a:r>
              <a:rPr lang="en-US" altLang="en-US" sz="2400" b="1" dirty="0">
                <a:solidFill>
                  <a:srgbClr val="FF0000"/>
                </a:solidFill>
              </a:rPr>
              <a:t>SCROLLING</a:t>
            </a:r>
            <a:r>
              <a:rPr lang="en-US" altLang="en-US" sz="2400" dirty="0"/>
              <a:t>: Displays a scroll bar(s) in the frame. Possible values are: </a:t>
            </a:r>
          </a:p>
          <a:p>
            <a:pPr marL="609600" indent="-609600" eaLnBrk="1" hangingPunct="1">
              <a:lnSpc>
                <a:spcPct val="90000"/>
              </a:lnSpc>
              <a:buClr>
                <a:schemeClr val="accent2"/>
              </a:buClr>
              <a:buFont typeface="Wingdings" panose="05000000000000000000" pitchFamily="2" charset="2"/>
              <a:buAutoNum type="arabicPeriod"/>
            </a:pPr>
            <a:r>
              <a:rPr lang="en-US" altLang="en-US" sz="2400" b="1" dirty="0">
                <a:solidFill>
                  <a:srgbClr val="990000"/>
                </a:solidFill>
              </a:rPr>
              <a:t>Yes</a:t>
            </a:r>
            <a:r>
              <a:rPr lang="en-US" altLang="en-US" sz="2400" dirty="0"/>
              <a:t> – always display scroll bar(s).</a:t>
            </a:r>
          </a:p>
          <a:p>
            <a:pPr marL="609600" indent="-609600" eaLnBrk="1" hangingPunct="1">
              <a:lnSpc>
                <a:spcPct val="90000"/>
              </a:lnSpc>
              <a:buClr>
                <a:schemeClr val="accent2"/>
              </a:buClr>
              <a:buFont typeface="Wingdings" panose="05000000000000000000" pitchFamily="2" charset="2"/>
              <a:buAutoNum type="arabicPeriod"/>
            </a:pPr>
            <a:r>
              <a:rPr lang="en-US" altLang="en-US" sz="2400" b="1" dirty="0">
                <a:solidFill>
                  <a:srgbClr val="990000"/>
                </a:solidFill>
              </a:rPr>
              <a:t>No</a:t>
            </a:r>
            <a:r>
              <a:rPr lang="en-US" altLang="en-US" sz="2400" dirty="0"/>
              <a:t> – never display scroll bar(s).</a:t>
            </a:r>
          </a:p>
          <a:p>
            <a:pPr marL="609600" indent="-609600" eaLnBrk="1" hangingPunct="1">
              <a:lnSpc>
                <a:spcPct val="90000"/>
              </a:lnSpc>
              <a:buClr>
                <a:schemeClr val="accent2"/>
              </a:buClr>
              <a:buFont typeface="Wingdings" panose="05000000000000000000" pitchFamily="2" charset="2"/>
              <a:buAutoNum type="arabicPeriod"/>
            </a:pPr>
            <a:r>
              <a:rPr lang="en-US" altLang="en-US" sz="2400" b="1" dirty="0">
                <a:solidFill>
                  <a:srgbClr val="990000"/>
                </a:solidFill>
              </a:rPr>
              <a:t>Auto</a:t>
            </a:r>
            <a:r>
              <a:rPr lang="en-US" altLang="en-US" sz="2400" dirty="0"/>
              <a:t> – browser will decide based on frame contents.</a:t>
            </a:r>
            <a:endParaRPr lang="ar-SA" altLang="en-US" sz="2400" dirty="0"/>
          </a:p>
          <a:p>
            <a:pPr marL="609600" indent="-609600" eaLnBrk="1" hangingPunct="1">
              <a:lnSpc>
                <a:spcPct val="90000"/>
              </a:lnSpc>
              <a:buClr>
                <a:schemeClr val="accent2"/>
              </a:buClr>
              <a:buNone/>
            </a:pPr>
            <a:r>
              <a:rPr lang="en-US" altLang="en-US" dirty="0">
                <a:solidFill>
                  <a:srgbClr val="0000FF"/>
                </a:solidFill>
              </a:rPr>
              <a:t>By default: scrolling is auto.</a:t>
            </a:r>
          </a:p>
        </p:txBody>
      </p:sp>
      <p:pic>
        <p:nvPicPr>
          <p:cNvPr id="6" name="Google Shape;97;p2">
            <a:extLst>
              <a:ext uri="{FF2B5EF4-FFF2-40B4-BE49-F238E27FC236}">
                <a16:creationId xmlns:a16="http://schemas.microsoft.com/office/drawing/2014/main" id="{F7E7695C-930F-4008-B27D-FB3822E14AEB}"/>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0895396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D88F25-7E17-48EE-A851-FADA6C53CD34}" type="slidenum">
              <a:rPr lang="ar-SA" altLang="en-US" sz="1800" kern="0"/>
              <a:pPr/>
              <a:t>87</a:t>
            </a:fld>
            <a:endParaRPr lang="en-US" altLang="en-US" sz="1800" kern="0"/>
          </a:p>
        </p:txBody>
      </p:sp>
      <p:sp>
        <p:nvSpPr>
          <p:cNvPr id="107523" name="Rectangle 2"/>
          <p:cNvSpPr>
            <a:spLocks noGrp="1" noChangeArrowheads="1"/>
          </p:cNvSpPr>
          <p:nvPr>
            <p:ph type="title"/>
          </p:nvPr>
        </p:nvSpPr>
        <p:spPr>
          <a:xfrm>
            <a:off x="2543908" y="177007"/>
            <a:ext cx="8229600" cy="7159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4000" b="1">
                <a:solidFill>
                  <a:srgbClr val="FFFF00"/>
                </a:solidFill>
              </a:rPr>
              <a:t>&lt;FRAME&gt;</a:t>
            </a:r>
          </a:p>
        </p:txBody>
      </p:sp>
      <p:sp>
        <p:nvSpPr>
          <p:cNvPr id="107524" name="Rectangle 3"/>
          <p:cNvSpPr>
            <a:spLocks noGrp="1" noChangeArrowheads="1"/>
          </p:cNvSpPr>
          <p:nvPr>
            <p:ph type="body" idx="1"/>
          </p:nvPr>
        </p:nvSpPr>
        <p:spPr>
          <a:xfrm>
            <a:off x="1905000" y="1447799"/>
            <a:ext cx="8229600" cy="3236743"/>
          </a:xfrm>
          <a:solidFill>
            <a:schemeClr val="accent1"/>
          </a:solidFill>
        </p:spPr>
        <p:txBody>
          <a:bodyPr/>
          <a:lstStyle/>
          <a:p>
            <a:pPr eaLnBrk="1" hangingPunct="1">
              <a:buClr>
                <a:schemeClr val="accent2"/>
              </a:buClr>
              <a:buFont typeface="Wingdings" panose="05000000000000000000" pitchFamily="2" charset="2"/>
              <a:buChar char="§"/>
            </a:pPr>
            <a:r>
              <a:rPr lang="en-US" altLang="en-US" b="1" dirty="0">
                <a:solidFill>
                  <a:srgbClr val="FF0000"/>
                </a:solidFill>
              </a:rPr>
              <a:t>NORESIZE</a:t>
            </a:r>
            <a:r>
              <a:rPr lang="en-US" altLang="en-US" b="1" dirty="0"/>
              <a:t>:</a:t>
            </a:r>
            <a:r>
              <a:rPr lang="en-US" altLang="en-US" dirty="0"/>
              <a:t> Optional – prevents viewers from resizing the frame. By default the user can stretch or shrink the frame’s display by selecting the frame’s border and moving it up, down, left, or right.</a:t>
            </a:r>
          </a:p>
        </p:txBody>
      </p:sp>
      <p:pic>
        <p:nvPicPr>
          <p:cNvPr id="5" name="Google Shape;97;p2">
            <a:extLst>
              <a:ext uri="{FF2B5EF4-FFF2-40B4-BE49-F238E27FC236}">
                <a16:creationId xmlns:a16="http://schemas.microsoft.com/office/drawing/2014/main" id="{A63008DD-C1F9-4F30-8F48-375469776607}"/>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326188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50F722-5704-412F-AF25-39C7BFE5E584}" type="slidenum">
              <a:rPr lang="ar-SA" altLang="en-US" sz="1800" kern="0"/>
              <a:pPr/>
              <a:t>88</a:t>
            </a:fld>
            <a:endParaRPr lang="en-US" altLang="en-US" sz="1800" kern="0"/>
          </a:p>
        </p:txBody>
      </p:sp>
      <p:sp>
        <p:nvSpPr>
          <p:cNvPr id="108547" name="Rectangle 2"/>
          <p:cNvSpPr>
            <a:spLocks noGrp="1" noChangeArrowheads="1"/>
          </p:cNvSpPr>
          <p:nvPr>
            <p:ph type="title"/>
          </p:nvPr>
        </p:nvSpPr>
        <p:spPr>
          <a:xfrm>
            <a:off x="2057401" y="350838"/>
            <a:ext cx="7929563"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&lt;NOFRAMES&gt;</a:t>
            </a:r>
          </a:p>
        </p:txBody>
      </p:sp>
      <p:sp>
        <p:nvSpPr>
          <p:cNvPr id="108548" name="Rectangle 3"/>
          <p:cNvSpPr>
            <a:spLocks noGrp="1" noChangeArrowheads="1"/>
          </p:cNvSpPr>
          <p:nvPr>
            <p:ph type="body" idx="1"/>
          </p:nvPr>
        </p:nvSpPr>
        <p:spPr>
          <a:xfrm>
            <a:off x="1981200" y="1524000"/>
            <a:ext cx="8229600" cy="3429000"/>
          </a:xfrm>
          <a:solidFill>
            <a:schemeClr val="accent1"/>
          </a:solidFill>
        </p:spPr>
        <p:txBody>
          <a:bodyPr/>
          <a:lstStyle/>
          <a:p>
            <a:pPr eaLnBrk="1" hangingPunct="1">
              <a:buClr>
                <a:schemeClr val="accent2"/>
              </a:buClr>
              <a:buFont typeface="Wingdings" panose="05000000000000000000" pitchFamily="2" charset="2"/>
              <a:buChar char="§"/>
            </a:pPr>
            <a:r>
              <a:rPr lang="en-US" altLang="en-US" sz="2400" b="1">
                <a:solidFill>
                  <a:srgbClr val="0000CC"/>
                </a:solidFill>
              </a:rPr>
              <a:t>&lt;NOFRAMES&gt;:</a:t>
            </a:r>
            <a:r>
              <a:rPr lang="en-US" altLang="en-US" sz="2400" b="1" i="1"/>
              <a:t> </a:t>
            </a:r>
            <a:r>
              <a:rPr lang="en-US" altLang="en-US" sz="2400"/>
              <a:t>Frame – capable browsers ignore all HTML within this tag including the contents of the BODY element. This element does not have any attributes.</a:t>
            </a:r>
          </a:p>
          <a:p>
            <a:pPr eaLnBrk="1" hangingPunct="1">
              <a:buClr>
                <a:schemeClr val="accent2"/>
              </a:buClr>
              <a:buFont typeface="Wingdings" panose="05000000000000000000" pitchFamily="2" charset="2"/>
              <a:buNone/>
            </a:pPr>
            <a:endParaRPr lang="en-US" altLang="en-US" sz="2400"/>
          </a:p>
          <a:p>
            <a:pPr eaLnBrk="1" hangingPunct="1">
              <a:buClr>
                <a:schemeClr val="accent2"/>
              </a:buClr>
              <a:buFont typeface="Wingdings" panose="05000000000000000000" pitchFamily="2" charset="2"/>
              <a:buNone/>
            </a:pPr>
            <a:r>
              <a:rPr lang="en-US" altLang="en-US" sz="2400"/>
              <a:t>&lt;HTML&gt;</a:t>
            </a:r>
          </a:p>
          <a:p>
            <a:pPr eaLnBrk="1" hangingPunct="1">
              <a:buClr>
                <a:schemeClr val="accent2"/>
              </a:buClr>
              <a:buFont typeface="Wingdings" panose="05000000000000000000" pitchFamily="2" charset="2"/>
              <a:buNone/>
            </a:pPr>
            <a:r>
              <a:rPr lang="en-US" altLang="en-US" sz="2400"/>
              <a:t>&lt;HEAD&gt;</a:t>
            </a:r>
          </a:p>
          <a:p>
            <a:pPr eaLnBrk="1" hangingPunct="1">
              <a:buClr>
                <a:schemeClr val="accent2"/>
              </a:buClr>
              <a:buFont typeface="Wingdings" panose="05000000000000000000" pitchFamily="2" charset="2"/>
              <a:buNone/>
            </a:pPr>
            <a:r>
              <a:rPr lang="en-US" altLang="en-US" sz="2400"/>
              <a:t>&lt;TITLE&gt; Framed Page &lt;/TITLE&gt;</a:t>
            </a:r>
          </a:p>
          <a:p>
            <a:pPr eaLnBrk="1" hangingPunct="1">
              <a:buClr>
                <a:schemeClr val="accent2"/>
              </a:buClr>
              <a:buFont typeface="Wingdings" panose="05000000000000000000" pitchFamily="2" charset="2"/>
              <a:buNone/>
            </a:pPr>
            <a:r>
              <a:rPr lang="en-US" altLang="en-US" sz="2400"/>
              <a:t>&lt;/HEAD&gt;</a:t>
            </a:r>
          </a:p>
        </p:txBody>
      </p:sp>
      <p:pic>
        <p:nvPicPr>
          <p:cNvPr id="5" name="Google Shape;97;p2">
            <a:extLst>
              <a:ext uri="{FF2B5EF4-FFF2-40B4-BE49-F238E27FC236}">
                <a16:creationId xmlns:a16="http://schemas.microsoft.com/office/drawing/2014/main" id="{8FFC3168-1591-4502-A5F4-0FFD7C89706F}"/>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493691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3815D3-A795-47D0-B8D7-83E1B7F08462}" type="slidenum">
              <a:rPr lang="ar-SA" altLang="en-US" sz="1800" kern="0"/>
              <a:pPr/>
              <a:t>89</a:t>
            </a:fld>
            <a:endParaRPr lang="en-US" altLang="en-US" sz="1800" kern="0"/>
          </a:p>
        </p:txBody>
      </p:sp>
      <p:sp>
        <p:nvSpPr>
          <p:cNvPr id="109571" name="Rectangle 2"/>
          <p:cNvSpPr>
            <a:spLocks noGrp="1" noChangeArrowheads="1"/>
          </p:cNvSpPr>
          <p:nvPr>
            <p:ph type="title"/>
          </p:nvPr>
        </p:nvSpPr>
        <p:spPr>
          <a:xfrm>
            <a:off x="2971800" y="60989"/>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&lt;NOFRAMES&gt;</a:t>
            </a:r>
          </a:p>
        </p:txBody>
      </p:sp>
      <p:sp>
        <p:nvSpPr>
          <p:cNvPr id="109572" name="Rectangle 3"/>
          <p:cNvSpPr>
            <a:spLocks noGrp="1" noChangeArrowheads="1"/>
          </p:cNvSpPr>
          <p:nvPr>
            <p:ph type="body" idx="1"/>
          </p:nvPr>
        </p:nvSpPr>
        <p:spPr>
          <a:xfrm>
            <a:off x="734518" y="1143000"/>
            <a:ext cx="10466882" cy="5486400"/>
          </a:xfrm>
          <a:solidFill>
            <a:schemeClr val="accent1"/>
          </a:solidFill>
        </p:spPr>
        <p:txBody>
          <a:bodyPr/>
          <a:lstStyle/>
          <a:p>
            <a:pPr eaLnBrk="1" hangingPunct="1">
              <a:buFontTx/>
              <a:buNone/>
            </a:pPr>
            <a:endParaRPr lang="en-US" altLang="en-US" sz="2400" dirty="0"/>
          </a:p>
          <a:p>
            <a:pPr eaLnBrk="1" hangingPunct="1">
              <a:buFontTx/>
              <a:buNone/>
            </a:pPr>
            <a:r>
              <a:rPr lang="en-US" altLang="en-US" sz="2400" dirty="0"/>
              <a:t>&lt;</a:t>
            </a:r>
            <a:r>
              <a:rPr lang="en-US" altLang="en-US" sz="2400" dirty="0">
                <a:solidFill>
                  <a:srgbClr val="0000FF"/>
                </a:solidFill>
              </a:rPr>
              <a:t>FRAMESET</a:t>
            </a:r>
            <a:r>
              <a:rPr lang="en-US" altLang="en-US" sz="2400" dirty="0"/>
              <a:t> COLS="23%,77%"&gt;</a:t>
            </a:r>
          </a:p>
          <a:p>
            <a:pPr eaLnBrk="1" hangingPunct="1">
              <a:buFontTx/>
              <a:buNone/>
            </a:pPr>
            <a:r>
              <a:rPr lang="en-US" altLang="en-US" sz="2400" dirty="0"/>
              <a:t>&lt;FRAME  SRC=""   NAME="</a:t>
            </a:r>
            <a:r>
              <a:rPr lang="en-US" altLang="en-US" sz="2400" dirty="0" err="1"/>
              <a:t>left_pane</a:t>
            </a:r>
            <a:r>
              <a:rPr lang="en-US" altLang="en-US" sz="2400" dirty="0"/>
              <a:t>“&gt;</a:t>
            </a:r>
          </a:p>
          <a:p>
            <a:pPr eaLnBrk="1" hangingPunct="1">
              <a:buFontTx/>
              <a:buNone/>
            </a:pPr>
            <a:r>
              <a:rPr lang="en-US" altLang="en-US" sz="2400" dirty="0"/>
              <a:t>&lt;FRAME  SRC=""   NAME="</a:t>
            </a:r>
            <a:r>
              <a:rPr lang="en-US" altLang="en-US" sz="2400" dirty="0" err="1"/>
              <a:t>right_pane</a:t>
            </a:r>
            <a:r>
              <a:rPr lang="en-US" altLang="en-US" sz="2400" dirty="0"/>
              <a:t>"&gt; </a:t>
            </a:r>
          </a:p>
          <a:p>
            <a:pPr eaLnBrk="1" hangingPunct="1">
              <a:buFontTx/>
              <a:buNone/>
            </a:pPr>
            <a:r>
              <a:rPr lang="en-US" altLang="en-US" sz="2400" b="1" dirty="0">
                <a:solidFill>
                  <a:srgbClr val="FF0000"/>
                </a:solidFill>
              </a:rPr>
              <a:t>&lt;NOFRAMES&gt;</a:t>
            </a:r>
          </a:p>
          <a:p>
            <a:pPr eaLnBrk="1" hangingPunct="1">
              <a:buFontTx/>
              <a:buNone/>
            </a:pPr>
            <a:r>
              <a:rPr lang="en-US" altLang="en-US" sz="2400" dirty="0"/>
              <a:t>&lt;P&gt; This is a Framed Page. Upgrade your browser to support frames.&lt;/P&gt;</a:t>
            </a:r>
          </a:p>
          <a:p>
            <a:pPr eaLnBrk="1" hangingPunct="1">
              <a:buFontTx/>
              <a:buNone/>
            </a:pPr>
            <a:r>
              <a:rPr lang="en-US" altLang="en-US" sz="2400" b="1" dirty="0">
                <a:solidFill>
                  <a:srgbClr val="FF0000"/>
                </a:solidFill>
              </a:rPr>
              <a:t>&lt;/NOFRAMES&gt;</a:t>
            </a:r>
          </a:p>
          <a:p>
            <a:pPr eaLnBrk="1" hangingPunct="1">
              <a:buFontTx/>
              <a:buNone/>
            </a:pPr>
            <a:r>
              <a:rPr lang="en-US" altLang="en-US" sz="2400" dirty="0"/>
              <a:t>&lt;</a:t>
            </a:r>
            <a:r>
              <a:rPr lang="en-US" altLang="en-US" sz="2400" dirty="0">
                <a:solidFill>
                  <a:srgbClr val="0000FF"/>
                </a:solidFill>
              </a:rPr>
              <a:t>/FRAMESET</a:t>
            </a:r>
            <a:r>
              <a:rPr lang="en-US" altLang="en-US" sz="2400" dirty="0"/>
              <a:t>&gt;</a:t>
            </a:r>
          </a:p>
        </p:txBody>
      </p:sp>
      <p:pic>
        <p:nvPicPr>
          <p:cNvPr id="5" name="Google Shape;97;p2">
            <a:extLst>
              <a:ext uri="{FF2B5EF4-FFF2-40B4-BE49-F238E27FC236}">
                <a16:creationId xmlns:a16="http://schemas.microsoft.com/office/drawing/2014/main" id="{8392D357-40E9-4A06-8DB7-6708E492DAD9}"/>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3252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6E3235-545B-40D4-9591-64FB7C2194A6}"/>
              </a:ext>
            </a:extLst>
          </p:cNvPr>
          <p:cNvCxnSpPr/>
          <p:nvPr/>
        </p:nvCxnSpPr>
        <p:spPr>
          <a:xfrm flipV="1">
            <a:off x="627017" y="992777"/>
            <a:ext cx="10998926" cy="87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83C4C6F-AB31-4DED-A155-9037DB9CF6D9}"/>
              </a:ext>
            </a:extLst>
          </p:cNvPr>
          <p:cNvSpPr txBox="1">
            <a:spLocks/>
          </p:cNvSpPr>
          <p:nvPr/>
        </p:nvSpPr>
        <p:spPr bwMode="auto">
          <a:xfrm>
            <a:off x="3897086" y="274638"/>
            <a:ext cx="4937806" cy="651796"/>
          </a:xfrm>
          <a:prstGeom prst="rect">
            <a:avLst/>
          </a:prstGeom>
          <a:solidFill>
            <a:srgbClr val="FFFF00"/>
          </a:solidFill>
        </p:spPr>
        <p:txBody>
          <a:bodyPr vert="horz" lIns="91440" tIns="45720" rIns="91440" bIns="45720" rtlCol="0" anchor="ctr">
            <a:normAutofit fontScale="92500"/>
          </a:bodyPr>
          <a:lstStyle>
            <a:defPPr>
              <a:defRPr lang="en-US"/>
            </a:defPPr>
            <a:lvl1pPr algn="ctr">
              <a:lnSpc>
                <a:spcPct val="90000"/>
              </a:lnSpc>
              <a:spcBef>
                <a:spcPct val="0"/>
              </a:spcBef>
              <a:buNone/>
              <a:defRPr sz="3600">
                <a:latin typeface="Agency FB" panose="020B0503020202020204" pitchFamily="34" charset="0"/>
                <a:ea typeface="+mj-ea"/>
                <a:cs typeface="+mj-cs"/>
              </a:defRPr>
            </a:lvl1pPr>
          </a:lstStyle>
          <a:p>
            <a:r>
              <a:rPr lang="en-US" altLang="en-US"/>
              <a:t>Creating a Basic Starting Document</a:t>
            </a:r>
            <a:endParaRPr lang="en-US" altLang="en-US" dirty="0"/>
          </a:p>
        </p:txBody>
      </p:sp>
      <p:sp>
        <p:nvSpPr>
          <p:cNvPr id="2" name="Rectangle 1"/>
          <p:cNvSpPr/>
          <p:nvPr/>
        </p:nvSpPr>
        <p:spPr>
          <a:xfrm>
            <a:off x="1625600" y="1511503"/>
            <a:ext cx="9042400" cy="4801314"/>
          </a:xfrm>
          <a:prstGeom prst="rect">
            <a:avLst/>
          </a:prstGeom>
        </p:spPr>
        <p:txBody>
          <a:bodyPr wrap="square">
            <a:spAutoFit/>
          </a:bodyPr>
          <a:lstStyle/>
          <a:p>
            <a:pPr marL="342900" lvl="0" indent="-342900" algn="just" fontAlgn="base">
              <a:spcBef>
                <a:spcPct val="20000"/>
              </a:spcBef>
              <a:spcAft>
                <a:spcPct val="0"/>
              </a:spcAft>
              <a:buFont typeface="Wingdings" panose="05000000000000000000" pitchFamily="2" charset="2"/>
              <a:buChar char="§"/>
            </a:pPr>
            <a:r>
              <a:rPr lang="en-US" altLang="en-US" sz="3000" dirty="0">
                <a:solidFill>
                  <a:srgbClr val="000000"/>
                </a:solidFill>
                <a:latin typeface="Arial"/>
                <a:cs typeface="Arial"/>
              </a:rPr>
              <a:t>The HEAD of your document point to above window part. The TITLE of your document appears in the very top line of the user’s browser. If the user chooses to “Bookmark” your page or save as a “Favorite”; it is the TITLE that is added to the list.</a:t>
            </a:r>
          </a:p>
          <a:p>
            <a:pPr marL="342900" lvl="0" indent="-342900" algn="just" fontAlgn="base">
              <a:spcBef>
                <a:spcPct val="20000"/>
              </a:spcBef>
              <a:spcAft>
                <a:spcPct val="0"/>
              </a:spcAft>
              <a:buFont typeface="Wingdings" panose="05000000000000000000" pitchFamily="2" charset="2"/>
              <a:buChar char="§"/>
            </a:pPr>
            <a:r>
              <a:rPr lang="en-US" altLang="en-US" sz="3000" dirty="0">
                <a:solidFill>
                  <a:srgbClr val="000000"/>
                </a:solidFill>
                <a:latin typeface="Arial"/>
                <a:cs typeface="Arial"/>
              </a:rPr>
              <a:t>The text in your TITLE should be as descriptive as possible because this is what many search engines, on the internet, use for indexing your site.</a:t>
            </a:r>
          </a:p>
        </p:txBody>
      </p:sp>
      <p:pic>
        <p:nvPicPr>
          <p:cNvPr id="6" name="Google Shape;97;p2">
            <a:extLst>
              <a:ext uri="{FF2B5EF4-FFF2-40B4-BE49-F238E27FC236}">
                <a16:creationId xmlns:a16="http://schemas.microsoft.com/office/drawing/2014/main" id="{436DC9FA-B973-43F5-9C30-E0FC296D0AFB}"/>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6969197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4163B1-BE35-4351-9B6F-A958F1617A2C}" type="slidenum">
              <a:rPr lang="ar-SA" altLang="en-US" sz="1800" kern="0"/>
              <a:pPr/>
              <a:t>90</a:t>
            </a:fld>
            <a:endParaRPr lang="en-US" altLang="en-US" sz="1800" kern="0" dirty="0"/>
          </a:p>
        </p:txBody>
      </p:sp>
      <p:sp>
        <p:nvSpPr>
          <p:cNvPr id="110595" name="Rectangle 2"/>
          <p:cNvSpPr>
            <a:spLocks noGrp="1" noChangeArrowheads="1"/>
          </p:cNvSpPr>
          <p:nvPr>
            <p:ph type="title"/>
          </p:nvPr>
        </p:nvSpPr>
        <p:spPr>
          <a:xfrm>
            <a:off x="2487637" y="169071"/>
            <a:ext cx="8229600" cy="562765"/>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200" b="1" dirty="0">
                <a:solidFill>
                  <a:srgbClr val="FFFF00"/>
                </a:solidFill>
              </a:rPr>
              <a:t>Compound FRAMESET Divisions</a:t>
            </a:r>
          </a:p>
        </p:txBody>
      </p:sp>
      <p:sp>
        <p:nvSpPr>
          <p:cNvPr id="110596" name="Rectangle 3"/>
          <p:cNvSpPr>
            <a:spLocks noGrp="1" noChangeArrowheads="1"/>
          </p:cNvSpPr>
          <p:nvPr>
            <p:ph type="body" idx="1"/>
          </p:nvPr>
        </p:nvSpPr>
        <p:spPr>
          <a:solidFill>
            <a:schemeClr val="accent1"/>
          </a:solidFill>
        </p:spPr>
        <p:txBody>
          <a:bodyPr/>
          <a:lstStyle/>
          <a:p>
            <a:pPr eaLnBrk="1" hangingPunct="1">
              <a:buClr>
                <a:schemeClr val="accent2"/>
              </a:buClr>
              <a:buFont typeface="Wingdings" panose="05000000000000000000" pitchFamily="2" charset="2"/>
              <a:buChar char="§"/>
            </a:pPr>
            <a:r>
              <a:rPr lang="en-US" altLang="en-US" sz="2800" dirty="0"/>
              <a:t>In this case a second </a:t>
            </a:r>
            <a:r>
              <a:rPr lang="en-US" altLang="en-US" sz="2800" b="1" dirty="0">
                <a:solidFill>
                  <a:srgbClr val="FF0000"/>
                </a:solidFill>
              </a:rPr>
              <a:t>FRAMESET</a:t>
            </a:r>
            <a:r>
              <a:rPr lang="en-US" altLang="en-US" sz="2800" dirty="0"/>
              <a:t> element will be inserted in the place of the </a:t>
            </a:r>
            <a:r>
              <a:rPr lang="en-US" altLang="en-US" sz="2800" b="1" dirty="0">
                <a:solidFill>
                  <a:srgbClr val="FF0000"/>
                </a:solidFill>
              </a:rPr>
              <a:t>FRAME</a:t>
            </a:r>
            <a:r>
              <a:rPr lang="en-US" altLang="en-US" sz="2800" dirty="0"/>
              <a:t> element that would describe the second row.</a:t>
            </a:r>
          </a:p>
          <a:p>
            <a:pPr eaLnBrk="1" hangingPunct="1">
              <a:buClr>
                <a:schemeClr val="accent2"/>
              </a:buClr>
              <a:buFont typeface="Wingdings" panose="05000000000000000000" pitchFamily="2" charset="2"/>
              <a:buChar char="§"/>
            </a:pPr>
            <a:r>
              <a:rPr lang="en-US" altLang="en-US" sz="2800" dirty="0"/>
              <a:t>The second </a:t>
            </a:r>
            <a:r>
              <a:rPr lang="en-US" altLang="en-US" sz="2800" b="1" dirty="0">
                <a:solidFill>
                  <a:srgbClr val="FF0000"/>
                </a:solidFill>
              </a:rPr>
              <a:t>FRAMESET</a:t>
            </a:r>
            <a:r>
              <a:rPr lang="en-US" altLang="en-US" sz="2800" dirty="0"/>
              <a:t> element will divide the remaining screen real estate into </a:t>
            </a:r>
            <a:r>
              <a:rPr lang="en-US" altLang="en-US" sz="2800" b="1" dirty="0">
                <a:solidFill>
                  <a:srgbClr val="FF0000"/>
                </a:solidFill>
              </a:rPr>
              <a:t>2</a:t>
            </a:r>
            <a:r>
              <a:rPr lang="en-US" altLang="en-US" sz="2800" dirty="0"/>
              <a:t> columns.</a:t>
            </a:r>
          </a:p>
          <a:p>
            <a:pPr algn="just" eaLnBrk="1" hangingPunct="1">
              <a:buClr>
                <a:schemeClr val="accent2"/>
              </a:buClr>
              <a:buFont typeface="Wingdings" panose="05000000000000000000" pitchFamily="2" charset="2"/>
              <a:buChar char="§"/>
            </a:pPr>
            <a:r>
              <a:rPr lang="en-US" altLang="en-US" sz="2800" dirty="0"/>
              <a:t>This nested </a:t>
            </a:r>
            <a:r>
              <a:rPr lang="en-US" altLang="en-US" sz="2800" b="1" dirty="0">
                <a:solidFill>
                  <a:srgbClr val="FF0000"/>
                </a:solidFill>
              </a:rPr>
              <a:t>FRAMESET</a:t>
            </a:r>
            <a:r>
              <a:rPr lang="en-US" altLang="en-US" sz="2800" dirty="0"/>
              <a:t> will then be followed by </a:t>
            </a:r>
            <a:r>
              <a:rPr lang="en-US" altLang="en-US" sz="2800" b="1" dirty="0">
                <a:solidFill>
                  <a:srgbClr val="FF0000"/>
                </a:solidFill>
              </a:rPr>
              <a:t>2 FRAME</a:t>
            </a:r>
            <a:r>
              <a:rPr lang="en-US" altLang="en-US" sz="2800" dirty="0"/>
              <a:t> elements to describe each of the subsequent frame divisions created.</a:t>
            </a:r>
          </a:p>
        </p:txBody>
      </p:sp>
      <p:pic>
        <p:nvPicPr>
          <p:cNvPr id="5" name="Google Shape;97;p2">
            <a:extLst>
              <a:ext uri="{FF2B5EF4-FFF2-40B4-BE49-F238E27FC236}">
                <a16:creationId xmlns:a16="http://schemas.microsoft.com/office/drawing/2014/main" id="{29802665-76C8-4F18-AC5B-E407A310F655}"/>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0989277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6"/>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013539-0BA8-4F7B-B33C-C2C6A0EB417B}" type="slidenum">
              <a:rPr lang="ar-SA" altLang="en-US" sz="1800" kern="0"/>
              <a:pPr/>
              <a:t>91</a:t>
            </a:fld>
            <a:endParaRPr lang="en-US" altLang="en-US" sz="1800" kern="0" dirty="0"/>
          </a:p>
        </p:txBody>
      </p:sp>
      <p:sp>
        <p:nvSpPr>
          <p:cNvPr id="111619" name="Rectangle 2"/>
          <p:cNvSpPr>
            <a:spLocks noGrp="1" noChangeArrowheads="1"/>
          </p:cNvSpPr>
          <p:nvPr>
            <p:ph type="title"/>
          </p:nvPr>
        </p:nvSpPr>
        <p:spPr>
          <a:xfrm>
            <a:off x="2430905" y="136525"/>
            <a:ext cx="8229600" cy="752475"/>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sz="3200" b="1">
                <a:solidFill>
                  <a:srgbClr val="FFFF00"/>
                </a:solidFill>
              </a:rPr>
              <a:t>Compound FRAMESET Divisions</a:t>
            </a:r>
          </a:p>
        </p:txBody>
      </p:sp>
      <p:sp>
        <p:nvSpPr>
          <p:cNvPr id="111620" name="Rectangle 3"/>
          <p:cNvSpPr>
            <a:spLocks noGrp="1" noChangeArrowheads="1"/>
          </p:cNvSpPr>
          <p:nvPr>
            <p:ph type="body" sz="half" idx="1"/>
          </p:nvPr>
        </p:nvSpPr>
        <p:spPr>
          <a:xfrm>
            <a:off x="359763" y="1676400"/>
            <a:ext cx="7779896" cy="4419600"/>
          </a:xfrm>
          <a:solidFill>
            <a:schemeClr val="accent1"/>
          </a:solidFill>
        </p:spPr>
        <p:txBody>
          <a:bodyPr/>
          <a:lstStyle/>
          <a:p>
            <a:pPr eaLnBrk="1" hangingPunct="1">
              <a:lnSpc>
                <a:spcPct val="80000"/>
              </a:lnSpc>
              <a:buFontTx/>
              <a:buNone/>
            </a:pPr>
            <a:r>
              <a:rPr lang="en-US" altLang="en-US" sz="2400" dirty="0"/>
              <a:t>&lt;html&gt;</a:t>
            </a:r>
          </a:p>
          <a:p>
            <a:pPr eaLnBrk="1" hangingPunct="1">
              <a:lnSpc>
                <a:spcPct val="80000"/>
              </a:lnSpc>
              <a:buFontTx/>
              <a:buNone/>
            </a:pPr>
            <a:r>
              <a:rPr lang="en-US" altLang="en-US" sz="2400" dirty="0"/>
              <a:t>&lt;head&gt;</a:t>
            </a:r>
          </a:p>
          <a:p>
            <a:pPr eaLnBrk="1" hangingPunct="1">
              <a:lnSpc>
                <a:spcPct val="80000"/>
              </a:lnSpc>
              <a:buFontTx/>
              <a:buNone/>
            </a:pPr>
            <a:r>
              <a:rPr lang="en-US" altLang="en-US" sz="2400" dirty="0"/>
              <a:t>&lt;title&gt; Compound Frames Page&lt;/title&gt;</a:t>
            </a:r>
          </a:p>
          <a:p>
            <a:pPr eaLnBrk="1" hangingPunct="1">
              <a:lnSpc>
                <a:spcPct val="80000"/>
              </a:lnSpc>
              <a:buNone/>
            </a:pPr>
            <a:r>
              <a:rPr lang="en-US" altLang="en-US" sz="2400" dirty="0"/>
              <a:t>&lt;/head&gt;</a:t>
            </a:r>
          </a:p>
          <a:p>
            <a:pPr eaLnBrk="1" hangingPunct="1">
              <a:lnSpc>
                <a:spcPct val="80000"/>
              </a:lnSpc>
              <a:buFontTx/>
              <a:buNone/>
            </a:pPr>
            <a:r>
              <a:rPr lang="en-US" altLang="en-US" sz="2400" b="1" dirty="0">
                <a:solidFill>
                  <a:srgbClr val="0000CC"/>
                </a:solidFill>
              </a:rPr>
              <a:t>&lt;frameset rows=“120,*”&gt;</a:t>
            </a:r>
          </a:p>
          <a:p>
            <a:pPr eaLnBrk="1" hangingPunct="1">
              <a:lnSpc>
                <a:spcPct val="80000"/>
              </a:lnSpc>
              <a:buFontTx/>
              <a:buNone/>
            </a:pPr>
            <a:r>
              <a:rPr lang="en-US" altLang="en-US" sz="2400" dirty="0"/>
              <a:t>&lt;frame </a:t>
            </a:r>
            <a:r>
              <a:rPr lang="en-US" altLang="en-US" sz="2400" dirty="0" err="1"/>
              <a:t>src</a:t>
            </a:r>
            <a:r>
              <a:rPr lang="en-US" altLang="en-US" sz="2400" dirty="0"/>
              <a:t>=“banner_file.html” </a:t>
            </a:r>
            <a:r>
              <a:rPr lang="en-US" altLang="en-US" sz="2400" dirty="0" err="1"/>
              <a:t>name”banner</a:t>
            </a:r>
            <a:r>
              <a:rPr lang="en-US" altLang="en-US" sz="2400" dirty="0"/>
              <a:t>”&gt;</a:t>
            </a:r>
          </a:p>
          <a:p>
            <a:pPr eaLnBrk="1" hangingPunct="1">
              <a:lnSpc>
                <a:spcPct val="80000"/>
              </a:lnSpc>
              <a:buFontTx/>
              <a:buNone/>
            </a:pPr>
            <a:r>
              <a:rPr lang="en-US" altLang="en-US" sz="2400" b="1" dirty="0">
                <a:solidFill>
                  <a:srgbClr val="0000CC"/>
                </a:solidFill>
              </a:rPr>
              <a:t>&lt;frameset cols=“120,*”&gt;</a:t>
            </a:r>
          </a:p>
          <a:p>
            <a:pPr eaLnBrk="1" hangingPunct="1">
              <a:lnSpc>
                <a:spcPct val="80000"/>
              </a:lnSpc>
              <a:buFontTx/>
              <a:buNone/>
            </a:pPr>
            <a:r>
              <a:rPr lang="en-US" altLang="en-US" sz="2400" b="1" dirty="0">
                <a:solidFill>
                  <a:srgbClr val="FF0000"/>
                </a:solidFill>
              </a:rPr>
              <a:t>&lt;frame </a:t>
            </a:r>
            <a:r>
              <a:rPr lang="en-US" altLang="en-US" sz="2400" b="1" dirty="0" err="1">
                <a:solidFill>
                  <a:srgbClr val="FF0000"/>
                </a:solidFill>
              </a:rPr>
              <a:t>src</a:t>
            </a:r>
            <a:r>
              <a:rPr lang="en-US" altLang="en-US" sz="2400" b="1" dirty="0">
                <a:solidFill>
                  <a:srgbClr val="FF0000"/>
                </a:solidFill>
              </a:rPr>
              <a:t>=“links_file.html” name=“links”&gt;</a:t>
            </a:r>
          </a:p>
          <a:p>
            <a:pPr eaLnBrk="1" hangingPunct="1">
              <a:lnSpc>
                <a:spcPct val="80000"/>
              </a:lnSpc>
              <a:buFontTx/>
              <a:buNone/>
            </a:pPr>
            <a:r>
              <a:rPr lang="en-US" altLang="en-US" sz="2400" b="1" dirty="0">
                <a:solidFill>
                  <a:srgbClr val="990000"/>
                </a:solidFill>
              </a:rPr>
              <a:t>&lt;frame </a:t>
            </a:r>
            <a:r>
              <a:rPr lang="en-US" altLang="en-US" sz="2400" b="1" dirty="0" err="1">
                <a:solidFill>
                  <a:srgbClr val="990000"/>
                </a:solidFill>
              </a:rPr>
              <a:t>src</a:t>
            </a:r>
            <a:r>
              <a:rPr lang="en-US" altLang="en-US" sz="2400" b="1" dirty="0">
                <a:solidFill>
                  <a:srgbClr val="990000"/>
                </a:solidFill>
              </a:rPr>
              <a:t>=“content_file.html” name=“content”&gt;</a:t>
            </a:r>
          </a:p>
          <a:p>
            <a:pPr eaLnBrk="1" hangingPunct="1">
              <a:lnSpc>
                <a:spcPct val="80000"/>
              </a:lnSpc>
              <a:buFontTx/>
              <a:buNone/>
            </a:pPr>
            <a:endParaRPr lang="en-US" altLang="en-US" sz="2400" b="1" dirty="0">
              <a:solidFill>
                <a:srgbClr val="990000"/>
              </a:solidFill>
            </a:endParaRPr>
          </a:p>
        </p:txBody>
      </p:sp>
      <p:sp>
        <p:nvSpPr>
          <p:cNvPr id="111621" name="Rectangle 4"/>
          <p:cNvSpPr>
            <a:spLocks noGrp="1" noChangeArrowheads="1"/>
          </p:cNvSpPr>
          <p:nvPr>
            <p:ph type="body" sz="half" idx="2"/>
          </p:nvPr>
        </p:nvSpPr>
        <p:spPr>
          <a:xfrm>
            <a:off x="8371980" y="1739900"/>
            <a:ext cx="3210419" cy="4292600"/>
          </a:xfrm>
          <a:solidFill>
            <a:schemeClr val="accent1"/>
          </a:solidFill>
        </p:spPr>
        <p:txBody>
          <a:bodyPr/>
          <a:lstStyle/>
          <a:p>
            <a:pPr eaLnBrk="1" hangingPunct="1">
              <a:lnSpc>
                <a:spcPct val="90000"/>
              </a:lnSpc>
              <a:buFontTx/>
              <a:buNone/>
            </a:pPr>
            <a:r>
              <a:rPr lang="en-US" altLang="en-US" sz="2800" b="1" dirty="0">
                <a:solidFill>
                  <a:srgbClr val="FF0000"/>
                </a:solidFill>
              </a:rPr>
              <a:t>&lt;</a:t>
            </a:r>
            <a:r>
              <a:rPr lang="en-US" altLang="en-US" sz="2800" b="1" dirty="0" err="1">
                <a:solidFill>
                  <a:srgbClr val="0000FF"/>
                </a:solidFill>
              </a:rPr>
              <a:t>no</a:t>
            </a:r>
            <a:r>
              <a:rPr lang="en-US" altLang="en-US" sz="2800" b="1" dirty="0" err="1">
                <a:solidFill>
                  <a:srgbClr val="FF0000"/>
                </a:solidFill>
              </a:rPr>
              <a:t>frames</a:t>
            </a:r>
            <a:r>
              <a:rPr lang="en-US" altLang="en-US" sz="2800" b="1" dirty="0">
                <a:solidFill>
                  <a:srgbClr val="FF0000"/>
                </a:solidFill>
              </a:rPr>
              <a:t>&gt;</a:t>
            </a:r>
          </a:p>
          <a:p>
            <a:pPr eaLnBrk="1" hangingPunct="1">
              <a:lnSpc>
                <a:spcPct val="90000"/>
              </a:lnSpc>
              <a:buFontTx/>
              <a:buNone/>
            </a:pPr>
            <a:r>
              <a:rPr lang="en-US" altLang="en-US" sz="2800" dirty="0"/>
              <a:t>&lt;p&gt;</a:t>
            </a:r>
          </a:p>
          <a:p>
            <a:pPr eaLnBrk="1" hangingPunct="1">
              <a:lnSpc>
                <a:spcPct val="90000"/>
              </a:lnSpc>
              <a:buFontTx/>
              <a:buNone/>
            </a:pPr>
            <a:r>
              <a:rPr lang="en-US" altLang="en-US" sz="2800" dirty="0"/>
              <a:t>Default message</a:t>
            </a:r>
          </a:p>
          <a:p>
            <a:pPr eaLnBrk="1" hangingPunct="1">
              <a:lnSpc>
                <a:spcPct val="90000"/>
              </a:lnSpc>
              <a:buFontTx/>
              <a:buNone/>
            </a:pPr>
            <a:r>
              <a:rPr lang="en-US" altLang="en-US" sz="2800" dirty="0"/>
              <a:t>&lt;/p&gt;</a:t>
            </a:r>
          </a:p>
          <a:p>
            <a:pPr eaLnBrk="1" hangingPunct="1">
              <a:lnSpc>
                <a:spcPct val="90000"/>
              </a:lnSpc>
              <a:buFontTx/>
              <a:buNone/>
            </a:pPr>
            <a:r>
              <a:rPr lang="en-US" altLang="en-US" sz="2800" b="1" dirty="0">
                <a:solidFill>
                  <a:srgbClr val="FF0000"/>
                </a:solidFill>
              </a:rPr>
              <a:t>&lt;/</a:t>
            </a:r>
            <a:r>
              <a:rPr lang="en-US" altLang="en-US" sz="2800" b="1" dirty="0" err="1">
                <a:solidFill>
                  <a:srgbClr val="0000FF"/>
                </a:solidFill>
              </a:rPr>
              <a:t>no</a:t>
            </a:r>
            <a:r>
              <a:rPr lang="en-US" altLang="en-US" sz="2800" b="1" dirty="0" err="1">
                <a:solidFill>
                  <a:srgbClr val="FF0000"/>
                </a:solidFill>
              </a:rPr>
              <a:t>frames</a:t>
            </a:r>
            <a:r>
              <a:rPr lang="en-US" altLang="en-US" sz="2800" b="1" dirty="0">
                <a:solidFill>
                  <a:srgbClr val="FF0000"/>
                </a:solidFill>
              </a:rPr>
              <a:t>&gt;</a:t>
            </a:r>
          </a:p>
          <a:p>
            <a:pPr eaLnBrk="1" hangingPunct="1">
              <a:lnSpc>
                <a:spcPct val="90000"/>
              </a:lnSpc>
              <a:buFontTx/>
              <a:buNone/>
            </a:pPr>
            <a:r>
              <a:rPr lang="en-US" altLang="en-US" sz="2800" b="1" dirty="0">
                <a:solidFill>
                  <a:srgbClr val="0000FF"/>
                </a:solidFill>
              </a:rPr>
              <a:t>&lt;/frameset&gt;</a:t>
            </a:r>
          </a:p>
          <a:p>
            <a:pPr eaLnBrk="1" hangingPunct="1">
              <a:lnSpc>
                <a:spcPct val="90000"/>
              </a:lnSpc>
              <a:buFontTx/>
              <a:buNone/>
            </a:pPr>
            <a:r>
              <a:rPr lang="en-US" altLang="en-US" sz="2800" b="1" dirty="0">
                <a:solidFill>
                  <a:srgbClr val="0000FF"/>
                </a:solidFill>
              </a:rPr>
              <a:t>&lt;/frameset&gt;</a:t>
            </a:r>
          </a:p>
          <a:p>
            <a:pPr eaLnBrk="1" hangingPunct="1">
              <a:lnSpc>
                <a:spcPct val="80000"/>
              </a:lnSpc>
              <a:buNone/>
            </a:pPr>
            <a:r>
              <a:rPr lang="en-US" altLang="en-US" sz="2400" dirty="0"/>
              <a:t>&lt;/html&gt;</a:t>
            </a:r>
          </a:p>
          <a:p>
            <a:pPr eaLnBrk="1" hangingPunct="1">
              <a:lnSpc>
                <a:spcPct val="90000"/>
              </a:lnSpc>
              <a:buFontTx/>
              <a:buNone/>
            </a:pPr>
            <a:endParaRPr lang="en-US" altLang="en-US" sz="2800" dirty="0">
              <a:solidFill>
                <a:srgbClr val="008000"/>
              </a:solidFill>
            </a:endParaRPr>
          </a:p>
        </p:txBody>
      </p:sp>
      <p:pic>
        <p:nvPicPr>
          <p:cNvPr id="6" name="Google Shape;97;p2">
            <a:extLst>
              <a:ext uri="{FF2B5EF4-FFF2-40B4-BE49-F238E27FC236}">
                <a16:creationId xmlns:a16="http://schemas.microsoft.com/office/drawing/2014/main" id="{C73C8088-9ADA-49A5-BEF5-D71CB747A71B}"/>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6428327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6"/>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4093759-80DB-4CB1-B5E9-CB0FC5F3C358}" type="slidenum">
              <a:rPr lang="ar-SA" altLang="en-US" sz="1800" kern="0"/>
              <a:pPr/>
              <a:t>92</a:t>
            </a:fld>
            <a:endParaRPr lang="en-US" altLang="en-US" sz="1800" kern="0"/>
          </a:p>
        </p:txBody>
      </p:sp>
      <p:sp>
        <p:nvSpPr>
          <p:cNvPr id="112643" name="Rectangle 2"/>
          <p:cNvSpPr>
            <a:spLocks noGrp="1" noChangeArrowheads="1"/>
          </p:cNvSpPr>
          <p:nvPr>
            <p:ph type="title"/>
          </p:nvPr>
        </p:nvSpPr>
        <p:spPr>
          <a:xfrm>
            <a:off x="2285999" y="126331"/>
            <a:ext cx="9526249" cy="1534024"/>
          </a:xfrm>
          <a:solidFill>
            <a:schemeClr val="tx2"/>
          </a:solidFill>
        </p:spPr>
        <p:txBody>
          <a:bodyPr/>
          <a:lstStyle/>
          <a:p>
            <a:pPr algn="l" eaLnBrk="1" hangingPunct="1"/>
            <a:r>
              <a:rPr lang="en-US" altLang="en-US" sz="2400" b="1" dirty="0">
                <a:solidFill>
                  <a:srgbClr val="FFFF00"/>
                </a:solidFill>
              </a:rPr>
              <a:t>Compound FRAMESET Divisions</a:t>
            </a:r>
            <a:br>
              <a:rPr lang="en-US" altLang="en-US" sz="2400" b="1" dirty="0">
                <a:solidFill>
                  <a:srgbClr val="FFFF00"/>
                </a:solidFill>
              </a:rPr>
            </a:br>
            <a:r>
              <a:rPr lang="en-US" altLang="en-US" sz="2400" b="1" dirty="0">
                <a:solidFill>
                  <a:schemeClr val="bg1"/>
                </a:solidFill>
              </a:rPr>
              <a:t>You may want to create a frames design with a combination of rows and columns.</a:t>
            </a:r>
          </a:p>
        </p:txBody>
      </p:sp>
      <p:grpSp>
        <p:nvGrpSpPr>
          <p:cNvPr id="112644" name="Group 3"/>
          <p:cNvGrpSpPr>
            <a:grpSpLocks/>
          </p:cNvGrpSpPr>
          <p:nvPr/>
        </p:nvGrpSpPr>
        <p:grpSpPr bwMode="auto">
          <a:xfrm>
            <a:off x="2285999" y="1903751"/>
            <a:ext cx="8806721" cy="4817724"/>
            <a:chOff x="2880" y="1440"/>
            <a:chExt cx="6660" cy="3420"/>
          </a:xfrm>
        </p:grpSpPr>
        <p:sp>
          <p:nvSpPr>
            <p:cNvPr id="112645" name="Rectangle 4"/>
            <p:cNvSpPr>
              <a:spLocks noChangeArrowheads="1"/>
            </p:cNvSpPr>
            <p:nvPr/>
          </p:nvSpPr>
          <p:spPr bwMode="auto">
            <a:xfrm>
              <a:off x="2880" y="1440"/>
              <a:ext cx="6660" cy="3420"/>
            </a:xfrm>
            <a:prstGeom prst="rect">
              <a:avLst/>
            </a:prstGeom>
            <a:solidFill>
              <a:schemeClr val="accent1"/>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kern="0"/>
            </a:p>
          </p:txBody>
        </p:sp>
        <p:sp>
          <p:nvSpPr>
            <p:cNvPr id="112646" name="Line 5"/>
            <p:cNvSpPr>
              <a:spLocks noChangeShapeType="1"/>
            </p:cNvSpPr>
            <p:nvPr/>
          </p:nvSpPr>
          <p:spPr bwMode="auto">
            <a:xfrm flipH="1">
              <a:off x="2880" y="2160"/>
              <a:ext cx="6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kern="0">
                <a:solidFill>
                  <a:sysClr val="windowText" lastClr="000000"/>
                </a:solidFill>
              </a:endParaRPr>
            </a:p>
          </p:txBody>
        </p:sp>
        <p:sp>
          <p:nvSpPr>
            <p:cNvPr id="112647" name="Line 6"/>
            <p:cNvSpPr>
              <a:spLocks noChangeShapeType="1"/>
            </p:cNvSpPr>
            <p:nvPr/>
          </p:nvSpPr>
          <p:spPr bwMode="auto">
            <a:xfrm>
              <a:off x="4140" y="2160"/>
              <a:ext cx="0" cy="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kern="0">
                <a:solidFill>
                  <a:sysClr val="windowText" lastClr="000000"/>
                </a:solidFill>
              </a:endParaRPr>
            </a:p>
          </p:txBody>
        </p:sp>
        <p:sp>
          <p:nvSpPr>
            <p:cNvPr id="112648" name="Text Box 7"/>
            <p:cNvSpPr txBox="1">
              <a:spLocks noChangeArrowheads="1"/>
            </p:cNvSpPr>
            <p:nvPr/>
          </p:nvSpPr>
          <p:spPr bwMode="auto">
            <a:xfrm>
              <a:off x="4860" y="1620"/>
              <a:ext cx="2700" cy="360"/>
            </a:xfrm>
            <a:prstGeom prst="rect">
              <a:avLst/>
            </a:prstGeom>
            <a:solidFill>
              <a:schemeClr val="accent1"/>
            </a:solidFill>
            <a:ln w="9525">
              <a:solidFill>
                <a:srgbClr val="FFFFFF"/>
              </a:solidFill>
              <a:prstDash val="dash"/>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800" b="1" kern="0">
                  <a:solidFill>
                    <a:schemeClr val="tx2"/>
                  </a:solidFill>
                  <a:latin typeface="Times New Roman" panose="02020603050405020304" pitchFamily="18" charset="0"/>
                </a:rPr>
                <a:t>Banner File</a:t>
              </a:r>
            </a:p>
          </p:txBody>
        </p:sp>
        <p:sp>
          <p:nvSpPr>
            <p:cNvPr id="112649" name="Text Box 8"/>
            <p:cNvSpPr txBox="1">
              <a:spLocks noChangeArrowheads="1"/>
            </p:cNvSpPr>
            <p:nvPr/>
          </p:nvSpPr>
          <p:spPr bwMode="auto">
            <a:xfrm>
              <a:off x="5400" y="3060"/>
              <a:ext cx="2700" cy="360"/>
            </a:xfrm>
            <a:prstGeom prst="rect">
              <a:avLst/>
            </a:prstGeom>
            <a:solidFill>
              <a:schemeClr val="accent1"/>
            </a:solidFill>
            <a:ln w="9525">
              <a:solidFill>
                <a:srgbClr val="FFFFFF"/>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800" b="1" kern="0">
                  <a:solidFill>
                    <a:schemeClr val="tx2"/>
                  </a:solidFill>
                  <a:latin typeface="Times New Roman" panose="02020603050405020304" pitchFamily="18" charset="0"/>
                </a:rPr>
                <a:t>Contents File</a:t>
              </a:r>
            </a:p>
          </p:txBody>
        </p:sp>
        <p:sp>
          <p:nvSpPr>
            <p:cNvPr id="112650" name="Text Box 9"/>
            <p:cNvSpPr txBox="1">
              <a:spLocks noChangeArrowheads="1"/>
            </p:cNvSpPr>
            <p:nvPr/>
          </p:nvSpPr>
          <p:spPr bwMode="auto">
            <a:xfrm>
              <a:off x="3060" y="2700"/>
              <a:ext cx="900" cy="1260"/>
            </a:xfrm>
            <a:prstGeom prst="rect">
              <a:avLst/>
            </a:prstGeom>
            <a:solidFill>
              <a:schemeClr val="accent1"/>
            </a:solidFill>
            <a:ln w="9525">
              <a:solidFill>
                <a:srgbClr val="FFFFFF"/>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b="1" kern="0">
                  <a:solidFill>
                    <a:schemeClr val="tx2"/>
                  </a:solidFill>
                  <a:latin typeface="Times New Roman" panose="02020603050405020304" pitchFamily="18" charset="0"/>
                </a:rPr>
                <a:t>Links</a:t>
              </a:r>
            </a:p>
            <a:p>
              <a:r>
                <a:rPr lang="en-US" altLang="en-US" sz="2800" b="1" kern="0">
                  <a:solidFill>
                    <a:schemeClr val="tx2"/>
                  </a:solidFill>
                  <a:latin typeface="Times New Roman" panose="02020603050405020304" pitchFamily="18" charset="0"/>
                </a:rPr>
                <a:t>File</a:t>
              </a:r>
            </a:p>
          </p:txBody>
        </p:sp>
      </p:grpSp>
      <p:pic>
        <p:nvPicPr>
          <p:cNvPr id="11" name="Google Shape;97;p2">
            <a:extLst>
              <a:ext uri="{FF2B5EF4-FFF2-40B4-BE49-F238E27FC236}">
                <a16:creationId xmlns:a16="http://schemas.microsoft.com/office/drawing/2014/main" id="{333A892C-5FD1-445F-AECD-DC1E25D4336E}"/>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2076596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2713D6-46CF-43C8-98A3-2243320A1369}" type="slidenum">
              <a:rPr lang="ar-SA" altLang="en-US" sz="1800" kern="0"/>
              <a:pPr/>
              <a:t>93</a:t>
            </a:fld>
            <a:endParaRPr lang="en-US" altLang="en-US" sz="1800" kern="0"/>
          </a:p>
        </p:txBody>
      </p:sp>
      <p:sp>
        <p:nvSpPr>
          <p:cNvPr id="113667" name="Rectangle 3"/>
          <p:cNvSpPr>
            <a:spLocks noGrp="1" noChangeArrowheads="1"/>
          </p:cNvSpPr>
          <p:nvPr>
            <p:ph type="body" idx="1"/>
          </p:nvPr>
        </p:nvSpPr>
        <p:spPr>
          <a:xfrm>
            <a:off x="1981199" y="1600200"/>
            <a:ext cx="8829207" cy="5029200"/>
          </a:xfrm>
          <a:solidFill>
            <a:schemeClr val="accent1"/>
          </a:solidFill>
        </p:spPr>
        <p:txBody>
          <a:bodyPr/>
          <a:lstStyle/>
          <a:p>
            <a:pPr eaLnBrk="1" hangingPunct="1">
              <a:lnSpc>
                <a:spcPct val="90000"/>
              </a:lnSpc>
              <a:buFontTx/>
              <a:buNone/>
            </a:pPr>
            <a:r>
              <a:rPr lang="en-US" altLang="en-US" sz="2800" b="1" dirty="0">
                <a:solidFill>
                  <a:srgbClr val="0000FF"/>
                </a:solidFill>
              </a:rPr>
              <a:t>&lt;HEAD&gt;</a:t>
            </a:r>
          </a:p>
          <a:p>
            <a:pPr eaLnBrk="1" hangingPunct="1">
              <a:lnSpc>
                <a:spcPct val="90000"/>
              </a:lnSpc>
              <a:buFontTx/>
              <a:buNone/>
            </a:pPr>
            <a:r>
              <a:rPr lang="en-US" altLang="en-US" sz="2800" b="1" dirty="0">
                <a:solidFill>
                  <a:srgbClr val="FF0000"/>
                </a:solidFill>
              </a:rPr>
              <a:t>&lt;FRAMESET ROWS="25%,50%,25%”</a:t>
            </a:r>
            <a:endParaRPr lang="ar-SA" altLang="en-US" sz="2800" b="1" dirty="0">
              <a:solidFill>
                <a:srgbClr val="FF0000"/>
              </a:solidFill>
            </a:endParaRPr>
          </a:p>
          <a:p>
            <a:pPr eaLnBrk="1" hangingPunct="1">
              <a:lnSpc>
                <a:spcPct val="90000"/>
              </a:lnSpc>
              <a:buFontTx/>
              <a:buNone/>
            </a:pPr>
            <a:r>
              <a:rPr lang="en-US" altLang="en-US" sz="2800" b="1" dirty="0"/>
              <a:t>			&lt;FRAME SRC=""&gt;</a:t>
            </a:r>
          </a:p>
          <a:p>
            <a:pPr eaLnBrk="1" hangingPunct="1">
              <a:lnSpc>
                <a:spcPct val="90000"/>
              </a:lnSpc>
              <a:buFontTx/>
              <a:buNone/>
            </a:pPr>
            <a:r>
              <a:rPr lang="en-US" altLang="en-US" sz="2800" b="1" dirty="0"/>
              <a:t>&lt;FRAMESET COLS="25%,*"&gt;</a:t>
            </a:r>
          </a:p>
          <a:p>
            <a:pPr eaLnBrk="1" hangingPunct="1">
              <a:lnSpc>
                <a:spcPct val="90000"/>
              </a:lnSpc>
              <a:buFontTx/>
              <a:buNone/>
            </a:pPr>
            <a:r>
              <a:rPr lang="en-US" altLang="en-US" sz="2800" b="1" dirty="0">
                <a:solidFill>
                  <a:srgbClr val="33CC33"/>
                </a:solidFill>
              </a:rPr>
              <a:t>				</a:t>
            </a:r>
            <a:r>
              <a:rPr lang="en-US" altLang="en-US" sz="2800" b="1" dirty="0">
                <a:solidFill>
                  <a:srgbClr val="A50021"/>
                </a:solidFill>
              </a:rPr>
              <a:t>&lt;FRAME SRC=""&gt;</a:t>
            </a:r>
          </a:p>
          <a:p>
            <a:pPr eaLnBrk="1" hangingPunct="1">
              <a:lnSpc>
                <a:spcPct val="90000"/>
              </a:lnSpc>
              <a:buFontTx/>
              <a:buNone/>
            </a:pPr>
            <a:r>
              <a:rPr lang="en-US" altLang="en-US" sz="2800" b="1" dirty="0">
                <a:solidFill>
                  <a:srgbClr val="A50021"/>
                </a:solidFill>
              </a:rPr>
              <a:t>				&lt;FRAME SRC=""&gt;</a:t>
            </a:r>
          </a:p>
          <a:p>
            <a:pPr eaLnBrk="1" hangingPunct="1">
              <a:lnSpc>
                <a:spcPct val="90000"/>
              </a:lnSpc>
              <a:buFontTx/>
              <a:buNone/>
            </a:pPr>
            <a:r>
              <a:rPr lang="en-US" altLang="en-US" sz="2800" b="1" dirty="0">
                <a:solidFill>
                  <a:srgbClr val="33CC33"/>
                </a:solidFill>
              </a:rPr>
              <a:t>				</a:t>
            </a:r>
            <a:r>
              <a:rPr lang="en-US" altLang="en-US" sz="2800" b="1" dirty="0"/>
              <a:t>&lt;/FRAMESET&gt;</a:t>
            </a:r>
          </a:p>
          <a:p>
            <a:pPr eaLnBrk="1" hangingPunct="1">
              <a:lnSpc>
                <a:spcPct val="90000"/>
              </a:lnSpc>
              <a:buFontTx/>
              <a:buNone/>
            </a:pPr>
            <a:r>
              <a:rPr lang="en-US" altLang="en-US" sz="2800" b="1" dirty="0"/>
              <a:t>			&lt;FRAME SRC=""&gt;</a:t>
            </a:r>
          </a:p>
          <a:p>
            <a:pPr eaLnBrk="1" hangingPunct="1">
              <a:lnSpc>
                <a:spcPct val="90000"/>
              </a:lnSpc>
              <a:buFontTx/>
              <a:buNone/>
            </a:pPr>
            <a:r>
              <a:rPr lang="en-US" altLang="en-US" sz="2800" b="1" dirty="0">
                <a:solidFill>
                  <a:srgbClr val="FF0000"/>
                </a:solidFill>
              </a:rPr>
              <a:t>&lt;/FRAMESET&gt;</a:t>
            </a:r>
          </a:p>
          <a:p>
            <a:pPr eaLnBrk="1" hangingPunct="1">
              <a:lnSpc>
                <a:spcPct val="90000"/>
              </a:lnSpc>
              <a:buFontTx/>
              <a:buNone/>
            </a:pPr>
            <a:r>
              <a:rPr lang="en-US" altLang="en-US" sz="2800" b="1" dirty="0">
                <a:solidFill>
                  <a:srgbClr val="0000FF"/>
                </a:solidFill>
              </a:rPr>
              <a:t>&lt;/HEAD&gt;</a:t>
            </a:r>
          </a:p>
        </p:txBody>
      </p:sp>
      <p:sp>
        <p:nvSpPr>
          <p:cNvPr id="113668" name="Rectangle 4"/>
          <p:cNvSpPr>
            <a:spLocks noGrp="1" noChangeArrowheads="1"/>
          </p:cNvSpPr>
          <p:nvPr>
            <p:ph type="title"/>
          </p:nvPr>
        </p:nvSpPr>
        <p:spPr>
          <a:xfrm>
            <a:off x="2504607" y="58086"/>
            <a:ext cx="83058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dirty="0">
                <a:solidFill>
                  <a:srgbClr val="FFFF00"/>
                </a:solidFill>
              </a:rPr>
              <a:t>Compound FRAMESET Divisions  Example</a:t>
            </a:r>
          </a:p>
        </p:txBody>
      </p:sp>
      <p:pic>
        <p:nvPicPr>
          <p:cNvPr id="5" name="Google Shape;97;p2">
            <a:extLst>
              <a:ext uri="{FF2B5EF4-FFF2-40B4-BE49-F238E27FC236}">
                <a16:creationId xmlns:a16="http://schemas.microsoft.com/office/drawing/2014/main" id="{8D22D35E-B8D3-4058-913F-AEDC897F8296}"/>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6175444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432824-1D13-4452-8907-CFE71B3CFBEA}" type="slidenum">
              <a:rPr lang="ar-SA" altLang="en-US" sz="1800" kern="0"/>
              <a:pPr/>
              <a:t>94</a:t>
            </a:fld>
            <a:endParaRPr lang="en-US" altLang="en-US" sz="1800" kern="0"/>
          </a:p>
        </p:txBody>
      </p:sp>
      <p:pic>
        <p:nvPicPr>
          <p:cNvPr id="1146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2" y="1314450"/>
            <a:ext cx="9248775"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Rectangle 5"/>
          <p:cNvSpPr>
            <a:spLocks noGrp="1" noChangeArrowheads="1"/>
          </p:cNvSpPr>
          <p:nvPr>
            <p:ph type="title"/>
          </p:nvPr>
        </p:nvSpPr>
        <p:spPr>
          <a:xfrm>
            <a:off x="2376487" y="161925"/>
            <a:ext cx="8305800" cy="6096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hangingPunct="1"/>
            <a:r>
              <a:rPr lang="en-US" altLang="en-US">
                <a:solidFill>
                  <a:srgbClr val="FFFF00"/>
                </a:solidFill>
              </a:rPr>
              <a:t>Output</a:t>
            </a:r>
          </a:p>
        </p:txBody>
      </p:sp>
      <p:pic>
        <p:nvPicPr>
          <p:cNvPr id="5" name="Google Shape;97;p2">
            <a:extLst>
              <a:ext uri="{FF2B5EF4-FFF2-40B4-BE49-F238E27FC236}">
                <a16:creationId xmlns:a16="http://schemas.microsoft.com/office/drawing/2014/main" id="{F55FFF40-FE5B-4A45-87BC-73D33AC18D2B}"/>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1762050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1E0D6A-8E77-4B95-9EE1-61C941D41D17}" type="slidenum">
              <a:rPr lang="ar-SA" altLang="en-US" sz="1800" kern="0"/>
              <a:pPr/>
              <a:t>95</a:t>
            </a:fld>
            <a:endParaRPr lang="en-US" altLang="en-US" sz="1800" kern="0"/>
          </a:p>
        </p:txBody>
      </p:sp>
      <p:pic>
        <p:nvPicPr>
          <p:cNvPr id="115715" name="Picture 5" descr="FIG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1" y="152400"/>
            <a:ext cx="8126413"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A86C1A0D-28B3-4B5E-AB21-1C6553E8095D}"/>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8186665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F6BAC3-555A-44F8-9C77-753443A5A667}" type="slidenum">
              <a:rPr lang="ar-SA" altLang="en-US" sz="1800" kern="0"/>
              <a:pPr/>
              <a:t>96</a:t>
            </a:fld>
            <a:endParaRPr lang="en-US" altLang="en-US" sz="1800" kern="0"/>
          </a:p>
        </p:txBody>
      </p:sp>
      <p:pic>
        <p:nvPicPr>
          <p:cNvPr id="116739" name="Picture 5" descr="FIG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1" y="152400"/>
            <a:ext cx="8126413"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96CD9054-80AE-475A-AF91-23F95E1ACDE5}"/>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24291516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3BFB06-2F04-4F15-8E0E-9D7274B998D3}" type="slidenum">
              <a:rPr lang="ar-SA" altLang="en-US" sz="1800" kern="0"/>
              <a:pPr/>
              <a:t>97</a:t>
            </a:fld>
            <a:endParaRPr lang="en-US" altLang="en-US" sz="1800" kern="0"/>
          </a:p>
        </p:txBody>
      </p:sp>
      <p:pic>
        <p:nvPicPr>
          <p:cNvPr id="117763" name="Picture 4" descr="FIG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439" y="252412"/>
            <a:ext cx="8305800" cy="623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86D347B5-92D6-4B24-98C8-D7E2EF3674DA}"/>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8150654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B5D3CA-11B4-40E7-B2F0-28906B343C6B}" type="slidenum">
              <a:rPr lang="ar-SA" altLang="en-US" sz="1800" kern="0"/>
              <a:pPr/>
              <a:t>98</a:t>
            </a:fld>
            <a:endParaRPr lang="en-US" altLang="en-US" sz="1800" kern="0"/>
          </a:p>
        </p:txBody>
      </p:sp>
      <p:sp>
        <p:nvSpPr>
          <p:cNvPr id="118787" name="Rectangle 4"/>
          <p:cNvSpPr>
            <a:spLocks noGrp="1" noChangeArrowheads="1"/>
          </p:cNvSpPr>
          <p:nvPr>
            <p:ph type="body" idx="1"/>
          </p:nvPr>
        </p:nvSpPr>
        <p:spPr>
          <a:xfrm>
            <a:off x="609600" y="844550"/>
            <a:ext cx="10573062" cy="5721142"/>
          </a:xfrm>
          <a:solidFill>
            <a:schemeClr val="accent1"/>
          </a:solidFill>
        </p:spPr>
        <p:txBody>
          <a:bodyPr/>
          <a:lstStyle/>
          <a:p>
            <a:pPr algn="ctr" eaLnBrk="1" hangingPunct="1">
              <a:buFontTx/>
              <a:buNone/>
            </a:pPr>
            <a:r>
              <a:rPr lang="en-US" altLang="en-US" sz="3600" b="1" dirty="0"/>
              <a:t>  Frame Formatting</a:t>
            </a:r>
          </a:p>
          <a:p>
            <a:pPr eaLnBrk="1" hangingPunct="1"/>
            <a:r>
              <a:rPr lang="en-US" altLang="en-US" sz="2800" b="1" dirty="0"/>
              <a:t>Example:</a:t>
            </a:r>
          </a:p>
          <a:p>
            <a:pPr lvl="2" eaLnBrk="1" hangingPunct="1"/>
            <a:endParaRPr lang="en-US" altLang="en-US" sz="2800" b="1" dirty="0"/>
          </a:p>
          <a:p>
            <a:pPr lvl="2" eaLnBrk="1" hangingPunct="1">
              <a:buFontTx/>
              <a:buNone/>
            </a:pPr>
            <a:r>
              <a:rPr lang="en-US" altLang="en-US" b="1" dirty="0">
                <a:solidFill>
                  <a:srgbClr val="FF0000"/>
                </a:solidFill>
              </a:rPr>
              <a:t>&lt;frameset rows=“20%, *, 20%”&gt;</a:t>
            </a:r>
          </a:p>
          <a:p>
            <a:pPr lvl="2" eaLnBrk="1" hangingPunct="1">
              <a:buFontTx/>
              <a:buNone/>
            </a:pPr>
            <a:r>
              <a:rPr lang="en-US" altLang="en-US" b="1" dirty="0"/>
              <a:t>		</a:t>
            </a:r>
            <a:r>
              <a:rPr lang="en-US" altLang="en-US" b="1" dirty="0">
                <a:solidFill>
                  <a:srgbClr val="0000FF"/>
                </a:solidFill>
              </a:rPr>
              <a:t>&lt;frame </a:t>
            </a:r>
            <a:r>
              <a:rPr lang="en-US" altLang="en-US" b="1" dirty="0" err="1">
                <a:solidFill>
                  <a:srgbClr val="0000FF"/>
                </a:solidFill>
              </a:rPr>
              <a:t>src</a:t>
            </a:r>
            <a:r>
              <a:rPr lang="en-US" altLang="en-US" b="1" dirty="0">
                <a:solidFill>
                  <a:srgbClr val="0000FF"/>
                </a:solidFill>
              </a:rPr>
              <a:t>=“header.html” </a:t>
            </a:r>
            <a:r>
              <a:rPr lang="en-US" altLang="en-US" b="1" dirty="0" err="1">
                <a:solidFill>
                  <a:srgbClr val="0000FF"/>
                </a:solidFill>
              </a:rPr>
              <a:t>noresize</a:t>
            </a:r>
            <a:r>
              <a:rPr lang="en-US" altLang="en-US" b="1" dirty="0">
                <a:solidFill>
                  <a:srgbClr val="0000FF"/>
                </a:solidFill>
              </a:rPr>
              <a:t> scrolling=no&gt;</a:t>
            </a:r>
          </a:p>
          <a:p>
            <a:pPr lvl="2" eaLnBrk="1" hangingPunct="1">
              <a:buFontTx/>
              <a:buNone/>
            </a:pPr>
            <a:r>
              <a:rPr lang="en-US" altLang="en-US" b="1" dirty="0">
                <a:solidFill>
                  <a:srgbClr val="0000FF"/>
                </a:solidFill>
              </a:rPr>
              <a:t>		&lt;frame </a:t>
            </a:r>
            <a:r>
              <a:rPr lang="en-US" altLang="en-US" b="1" dirty="0" err="1">
                <a:solidFill>
                  <a:srgbClr val="0000FF"/>
                </a:solidFill>
              </a:rPr>
              <a:t>src</a:t>
            </a:r>
            <a:r>
              <a:rPr lang="en-US" altLang="en-US" b="1" dirty="0">
                <a:solidFill>
                  <a:srgbClr val="0000FF"/>
                </a:solidFill>
              </a:rPr>
              <a:t>=“body.html”&gt;</a:t>
            </a:r>
          </a:p>
          <a:p>
            <a:pPr lvl="2" eaLnBrk="1" hangingPunct="1">
              <a:buFontTx/>
              <a:buNone/>
            </a:pPr>
            <a:r>
              <a:rPr lang="en-US" altLang="en-US" b="1" dirty="0">
                <a:solidFill>
                  <a:srgbClr val="0000FF"/>
                </a:solidFill>
              </a:rPr>
              <a:t>		&lt;frame </a:t>
            </a:r>
            <a:r>
              <a:rPr lang="en-US" altLang="en-US" b="1" dirty="0" err="1">
                <a:solidFill>
                  <a:srgbClr val="0000FF"/>
                </a:solidFill>
              </a:rPr>
              <a:t>src</a:t>
            </a:r>
            <a:r>
              <a:rPr lang="en-US" altLang="en-US" b="1" dirty="0">
                <a:solidFill>
                  <a:srgbClr val="0000FF"/>
                </a:solidFill>
              </a:rPr>
              <a:t>=“navigationbar.html” </a:t>
            </a:r>
            <a:r>
              <a:rPr lang="en-US" altLang="en-US" b="1" dirty="0" err="1">
                <a:solidFill>
                  <a:schemeClr val="tx2"/>
                </a:solidFill>
              </a:rPr>
              <a:t>noresize</a:t>
            </a:r>
            <a:r>
              <a:rPr lang="en-US" altLang="en-US" b="1" dirty="0">
                <a:solidFill>
                  <a:srgbClr val="0000FF"/>
                </a:solidFill>
              </a:rPr>
              <a:t>   </a:t>
            </a:r>
            <a:r>
              <a:rPr lang="en-US" altLang="en-US" b="1" dirty="0">
                <a:solidFill>
                  <a:schemeClr val="tx2"/>
                </a:solidFill>
              </a:rPr>
              <a:t>scrolling=no</a:t>
            </a:r>
            <a:r>
              <a:rPr lang="en-US" altLang="en-US" b="1" dirty="0">
                <a:solidFill>
                  <a:srgbClr val="0000FF"/>
                </a:solidFill>
              </a:rPr>
              <a:t>&gt;</a:t>
            </a:r>
          </a:p>
          <a:p>
            <a:pPr lvl="2" eaLnBrk="1" hangingPunct="1">
              <a:buFontTx/>
              <a:buNone/>
            </a:pPr>
            <a:r>
              <a:rPr lang="en-US" altLang="en-US" b="1" dirty="0">
                <a:solidFill>
                  <a:srgbClr val="FF0000"/>
                </a:solidFill>
              </a:rPr>
              <a:t>&lt;/frameset&gt;</a:t>
            </a:r>
          </a:p>
          <a:p>
            <a:pPr lvl="2" eaLnBrk="1" hangingPunct="1"/>
            <a:endParaRPr lang="en-US" altLang="en-US" sz="2800" b="1" dirty="0">
              <a:solidFill>
                <a:srgbClr val="FF0000"/>
              </a:solidFill>
            </a:endParaRPr>
          </a:p>
        </p:txBody>
      </p:sp>
      <p:pic>
        <p:nvPicPr>
          <p:cNvPr id="4" name="Google Shape;97;p2">
            <a:extLst>
              <a:ext uri="{FF2B5EF4-FFF2-40B4-BE49-F238E27FC236}">
                <a16:creationId xmlns:a16="http://schemas.microsoft.com/office/drawing/2014/main" id="{FA2FBFD4-8B99-461A-A6E6-7EDDD7475C59}"/>
              </a:ext>
            </a:extLst>
          </p:cNvPr>
          <p:cNvPicPr preferRelativeResize="0"/>
          <p:nvPr/>
        </p:nvPicPr>
        <p:blipFill rotWithShape="1">
          <a:blip r:embed="rId2">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15906089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AFEB20-A833-4031-A0DB-35CDBF76495A}" type="slidenum">
              <a:rPr lang="ar-SA" altLang="en-US" sz="1800" kern="0"/>
              <a:pPr/>
              <a:t>99</a:t>
            </a:fld>
            <a:endParaRPr lang="en-US" altLang="en-US" sz="1800" kern="0"/>
          </a:p>
        </p:txBody>
      </p:sp>
      <p:pic>
        <p:nvPicPr>
          <p:cNvPr id="119811" name="Picture 4" descr="FIG5-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902" y="625475"/>
            <a:ext cx="8596026"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oogle Shape;97;p2">
            <a:extLst>
              <a:ext uri="{FF2B5EF4-FFF2-40B4-BE49-F238E27FC236}">
                <a16:creationId xmlns:a16="http://schemas.microsoft.com/office/drawing/2014/main" id="{F2C662D6-D54C-4795-B6A6-3F408C573185}"/>
              </a:ext>
            </a:extLst>
          </p:cNvPr>
          <p:cNvPicPr preferRelativeResize="0"/>
          <p:nvPr/>
        </p:nvPicPr>
        <p:blipFill rotWithShape="1">
          <a:blip r:embed="rId3">
            <a:alphaModFix/>
          </a:blip>
          <a:srcRect/>
          <a:stretch/>
        </p:blipFill>
        <p:spPr>
          <a:xfrm>
            <a:off x="-1" y="-3488"/>
            <a:ext cx="2057401" cy="841688"/>
          </a:xfrm>
          <a:prstGeom prst="rect">
            <a:avLst/>
          </a:prstGeom>
          <a:noFill/>
          <a:ln>
            <a:noFill/>
          </a:ln>
        </p:spPr>
      </p:pic>
    </p:spTree>
    <p:extLst>
      <p:ext uri="{BB962C8B-B14F-4D97-AF65-F5344CB8AC3E}">
        <p14:creationId xmlns:p14="http://schemas.microsoft.com/office/powerpoint/2010/main" val="3719324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9046</TotalTime>
  <Words>10246</Words>
  <Application>Microsoft Office PowerPoint</Application>
  <PresentationFormat>Widescreen</PresentationFormat>
  <Paragraphs>1486</Paragraphs>
  <Slides>167</Slides>
  <Notes>26</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167</vt:i4>
      </vt:variant>
    </vt:vector>
  </HeadingPairs>
  <TitlesOfParts>
    <vt:vector size="183" baseType="lpstr">
      <vt:lpstr>Agency FB</vt:lpstr>
      <vt:lpstr>Arial</vt:lpstr>
      <vt:lpstr>Arial Narrow</vt:lpstr>
      <vt:lpstr>Bookman Old Style</vt:lpstr>
      <vt:lpstr>Calibri</vt:lpstr>
      <vt:lpstr>Calibri Light</vt:lpstr>
      <vt:lpstr>Consolas</vt:lpstr>
      <vt:lpstr>Courier New</vt:lpstr>
      <vt:lpstr>Mangal</vt:lpstr>
      <vt:lpstr>Monotype Sorts</vt:lpstr>
      <vt:lpstr>Perpetua Titling MT</vt:lpstr>
      <vt:lpstr>Times New Roman</vt:lpstr>
      <vt:lpstr>Wingdings</vt:lpstr>
      <vt:lpstr>Office Theme</vt:lpstr>
      <vt:lpstr>Default Design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Horizontal Rule, &lt;HR&gt;</vt:lpstr>
      <vt:lpstr>Horizontal Rule, &lt;HR&gt;</vt:lpstr>
      <vt:lpstr>Horizontal Rule, &lt;HR&gt;</vt:lpstr>
      <vt:lpstr>Character Formatting</vt:lpstr>
      <vt:lpstr>Bold, Italic and other Character Formatting Elements</vt:lpstr>
      <vt:lpstr>Bold, Italic and other Character Formatting Elements</vt:lpstr>
      <vt:lpstr>Bold, Italic and other Character Formatting Elements</vt:lpstr>
      <vt:lpstr>Additional Character Formatting Elements</vt:lpstr>
      <vt:lpstr>Example</vt:lpstr>
      <vt:lpstr>PowerPoint Presentation</vt:lpstr>
      <vt:lpstr>PowerPoint Presentation</vt:lpstr>
      <vt:lpstr>Lists</vt:lpstr>
      <vt:lpstr>List Elements</vt:lpstr>
      <vt:lpstr>List Elements</vt:lpstr>
      <vt:lpstr>List Elements</vt:lpstr>
      <vt:lpstr>List Elements</vt:lpstr>
      <vt:lpstr>List Elements</vt:lpstr>
      <vt:lpstr>List Elements</vt:lpstr>
      <vt:lpstr>List Elements</vt:lpstr>
      <vt:lpstr>Nesting Lists</vt:lpstr>
      <vt:lpstr>What will be the output?</vt:lpstr>
      <vt:lpstr>The output….</vt:lpstr>
      <vt:lpstr>PowerPoint Presentation</vt:lpstr>
      <vt:lpstr>The output….</vt:lpstr>
      <vt:lpstr>Images</vt:lpstr>
      <vt:lpstr>Images</vt:lpstr>
      <vt:lpstr>Images</vt:lpstr>
      <vt:lpstr>Some Examples on images</vt:lpstr>
      <vt:lpstr>Anchors, URLs and Image Maps</vt:lpstr>
      <vt:lpstr>HOW TO MAKE A LINK</vt:lpstr>
      <vt:lpstr>More on LINKs</vt:lpstr>
      <vt:lpstr>Internal Links</vt:lpstr>
      <vt:lpstr>E-Mail (Electronic Mail)</vt:lpstr>
      <vt:lpstr>Image Maps</vt:lpstr>
      <vt:lpstr>Client-Side Image Maps</vt:lpstr>
      <vt:lpstr>Tables</vt:lpstr>
      <vt:lpstr>Tables</vt:lpstr>
      <vt:lpstr>Tables</vt:lpstr>
      <vt:lpstr>Tables</vt:lpstr>
      <vt:lpstr>Tables Attributes</vt:lpstr>
      <vt:lpstr>Table Attributes</vt:lpstr>
      <vt:lpstr>Table Caption</vt:lpstr>
      <vt:lpstr>Table Header</vt:lpstr>
      <vt:lpstr>Table Data and Table Header Attributes</vt:lpstr>
      <vt:lpstr>Basic Table Code</vt:lpstr>
      <vt:lpstr>Table Data and Table Header Attributes</vt:lpstr>
      <vt:lpstr>Table Data and Table Header Attributes</vt:lpstr>
      <vt:lpstr> Special Things to Note </vt:lpstr>
      <vt:lpstr>What will be the output?</vt:lpstr>
      <vt:lpstr>The Output</vt:lpstr>
      <vt:lpstr>Frames</vt:lpstr>
      <vt:lpstr>Frames</vt:lpstr>
      <vt:lpstr>Frames</vt:lpstr>
      <vt:lpstr>Frame Page Architecture</vt:lpstr>
      <vt:lpstr>Frame Page Architecture</vt:lpstr>
      <vt:lpstr>The Diagram below is a graphical view of the document described above</vt:lpstr>
      <vt:lpstr>&lt;FRAMESET&gt; Container </vt:lpstr>
      <vt:lpstr>Creating a Frames Page</vt:lpstr>
      <vt:lpstr>Creating a Frames Page</vt:lpstr>
      <vt:lpstr>&lt;FRAME&gt;</vt:lpstr>
      <vt:lpstr>&lt;FRAME&gt;</vt:lpstr>
      <vt:lpstr>&lt;FRAME&gt;</vt:lpstr>
      <vt:lpstr>&lt;NOFRAMES&gt;</vt:lpstr>
      <vt:lpstr>&lt;NOFRAMES&gt;</vt:lpstr>
      <vt:lpstr>Compound FRAMESET Divisions</vt:lpstr>
      <vt:lpstr>Compound FRAMESET Divisions</vt:lpstr>
      <vt:lpstr>Compound FRAMESET Divisions You may want to create a frames design with a combination of rows and columns.</vt:lpstr>
      <vt:lpstr>Compound FRAMESET Divisions  Example</vt:lpstr>
      <vt:lpstr>Output</vt:lpstr>
      <vt:lpstr>PowerPoint Presentation</vt:lpstr>
      <vt:lpstr>PowerPoint Presentation</vt:lpstr>
      <vt:lpstr>PowerPoint Presentation</vt:lpstr>
      <vt:lpstr>PowerPoint Presentation</vt:lpstr>
      <vt:lpstr>PowerPoint Presentation</vt:lpstr>
      <vt:lpstr>PowerPoint Presentation</vt:lpstr>
      <vt:lpstr>What do the following mean? </vt:lpstr>
      <vt:lpstr>Generic Frame Formula  </vt:lpstr>
      <vt:lpstr>What will be the Output?</vt:lpstr>
      <vt:lpstr>Targets</vt:lpstr>
      <vt:lpstr>Special Targets</vt:lpstr>
      <vt:lpstr>PowerPoint Presentation</vt:lpstr>
      <vt:lpstr>PowerPoint Presentation</vt:lpstr>
      <vt:lpstr>PowerPoint Presentation</vt:lpstr>
      <vt:lpstr>Forms</vt:lpstr>
      <vt:lpstr>Forms</vt:lpstr>
      <vt:lpstr>&lt;FORM&gt; element attributes</vt:lpstr>
      <vt:lpstr>Form Elements</vt:lpstr>
      <vt:lpstr>PowerPoint Presentation</vt:lpstr>
      <vt:lpstr>Form Elements</vt:lpstr>
      <vt:lpstr>Text Box</vt:lpstr>
      <vt:lpstr>Example on Text Box</vt:lpstr>
      <vt:lpstr>Output</vt:lpstr>
      <vt:lpstr>Password</vt:lpstr>
      <vt:lpstr>Example on Password Box</vt:lpstr>
      <vt:lpstr>Output</vt:lpstr>
      <vt:lpstr>Hidden</vt:lpstr>
      <vt:lpstr>Check Box</vt:lpstr>
      <vt:lpstr>PowerPoint Presentation</vt:lpstr>
      <vt:lpstr>Output</vt:lpstr>
      <vt:lpstr>Radio Button</vt:lpstr>
      <vt:lpstr>PowerPoint Presentation</vt:lpstr>
      <vt:lpstr>PowerPoint Presentation</vt:lpstr>
      <vt:lpstr>PowerPoint Presentation</vt:lpstr>
      <vt:lpstr>Output</vt:lpstr>
      <vt:lpstr>Push Button</vt:lpstr>
      <vt:lpstr>PowerPoint Presentation</vt:lpstr>
      <vt:lpstr>PowerPoint Presentation</vt:lpstr>
      <vt:lpstr>Submit Button</vt:lpstr>
      <vt:lpstr>PowerPoint Presentation</vt:lpstr>
      <vt:lpstr>PowerPoint Presentation</vt:lpstr>
      <vt:lpstr>Reset Button</vt:lpstr>
      <vt:lpstr>PowerPoint Presentation</vt:lpstr>
      <vt:lpstr>PowerPoint Presentation</vt:lpstr>
      <vt:lpstr>Image Submit Button</vt:lpstr>
      <vt:lpstr>&lt;form&gt; &lt;H1&gt;&lt;font color=blue&gt; Click to go Jordan’s Map: &lt;INPUT  TYPE="IMAGE"  SRC="jordan.gif"&gt; &lt;/form&gt;</vt:lpstr>
      <vt:lpstr>File</vt:lpstr>
      <vt:lpstr>PowerPoint Presentation</vt:lpstr>
      <vt:lpstr>Other Elements used in Forms</vt:lpstr>
      <vt:lpstr>PowerPoint Presentation</vt:lpstr>
      <vt:lpstr>PowerPoint Presentation</vt:lpstr>
      <vt:lpstr>PowerPoint Presentation</vt:lpstr>
      <vt:lpstr>PowerPoint Presentation</vt:lpstr>
      <vt:lpstr>Other Elements used in Forms</vt:lpstr>
      <vt:lpstr>PowerPoint Presentation</vt:lpstr>
      <vt:lpstr>PowerPoint Presentation</vt:lpstr>
      <vt:lpstr>Other Elements used in Forms</vt:lpstr>
      <vt:lpstr>Other Elements used in Forms</vt:lpstr>
      <vt:lpstr>Other Elements used in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srivastava</dc:creator>
  <cp:lastModifiedBy>Admin</cp:lastModifiedBy>
  <cp:revision>214</cp:revision>
  <dcterms:created xsi:type="dcterms:W3CDTF">2020-07-13T09:49:17Z</dcterms:created>
  <dcterms:modified xsi:type="dcterms:W3CDTF">2024-03-05T05:51:27Z</dcterms:modified>
</cp:coreProperties>
</file>