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2379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#</a:t>
            </a:fld>
            <a:r>
              <a:rPr dirty="0" spc="-265"/>
              <a:t> </a:t>
            </a:r>
            <a:r>
              <a:rPr dirty="0"/>
              <a:t>/</a:t>
            </a:r>
            <a:r>
              <a:rPr dirty="0" spc="-265"/>
              <a:t> </a:t>
            </a:r>
            <a:r>
              <a:rPr dirty="0"/>
              <a:t>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#</a:t>
            </a:fld>
            <a:r>
              <a:rPr dirty="0" spc="-265"/>
              <a:t> </a:t>
            </a:r>
            <a:r>
              <a:rPr dirty="0"/>
              <a:t>/</a:t>
            </a:r>
            <a:r>
              <a:rPr dirty="0" spc="-265"/>
              <a:t> </a:t>
            </a:r>
            <a:r>
              <a:rPr dirty="0"/>
              <a:t>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#</a:t>
            </a:fld>
            <a:r>
              <a:rPr dirty="0" spc="-265"/>
              <a:t> </a:t>
            </a:r>
            <a:r>
              <a:rPr dirty="0"/>
              <a:t>/</a:t>
            </a:r>
            <a:r>
              <a:rPr dirty="0" spc="-265"/>
              <a:t> </a:t>
            </a:r>
            <a:r>
              <a:rPr dirty="0"/>
              <a:t>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76" y="32700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59659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37461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299764" y="325974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36595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02432" y="3272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13531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89732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66668" y="325974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790467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66668" y="329784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3604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902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6373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974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#</a:t>
            </a:fld>
            <a:r>
              <a:rPr dirty="0" spc="-265"/>
              <a:t> </a:t>
            </a:r>
            <a:r>
              <a:rPr dirty="0"/>
              <a:t>/</a:t>
            </a:r>
            <a:r>
              <a:rPr dirty="0" spc="-265"/>
              <a:t> </a:t>
            </a:r>
            <a:r>
              <a:rPr dirty="0"/>
              <a:t>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#</a:t>
            </a:fld>
            <a:r>
              <a:rPr dirty="0" spc="-265"/>
              <a:t> </a:t>
            </a:r>
            <a:r>
              <a:rPr dirty="0"/>
              <a:t>/</a:t>
            </a:r>
            <a:r>
              <a:rPr dirty="0" spc="-265"/>
              <a:t> </a:t>
            </a:r>
            <a:r>
              <a:rPr dirty="0"/>
              <a:t>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76" y="32700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59659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37461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299764" y="325974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36595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02432" y="3272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13531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89732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66668" y="325974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790467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66668" y="329784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3604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902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6373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974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2379"/>
            <a:ext cx="23520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404" y="539722"/>
            <a:ext cx="3925290" cy="2348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83138" y="3313661"/>
            <a:ext cx="299720" cy="13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Lucida Console"/>
                <a:cs typeface="Lucida Console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#</a:t>
            </a:fld>
            <a:r>
              <a:rPr dirty="0" spc="-265"/>
              <a:t> </a:t>
            </a:r>
            <a:r>
              <a:rPr dirty="0"/>
              <a:t>/</a:t>
            </a:r>
            <a:r>
              <a:rPr dirty="0" spc="-265"/>
              <a:t> </a:t>
            </a:r>
            <a:r>
              <a:rPr dirty="0"/>
              <a:t>17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.xml"/><Relationship Id="rId4" Type="http://schemas.openxmlformats.org/officeDocument/2006/relationships/slide" Target="slide2.xml"/><Relationship Id="rId5" Type="http://schemas.openxmlformats.org/officeDocument/2006/relationships/slide" Target="slide17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slide" Target="slide7.xml"/><Relationship Id="rId4" Type="http://schemas.openxmlformats.org/officeDocument/2006/relationships/slide" Target="slide9.xml"/><Relationship Id="rId5" Type="http://schemas.openxmlformats.org/officeDocument/2006/relationships/slide" Target="slide8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7.xml"/><Relationship Id="rId10" Type="http://schemas.openxmlformats.org/officeDocument/2006/relationships/slide" Target="slide4.xml"/><Relationship Id="rId11" Type="http://schemas.openxmlformats.org/officeDocument/2006/relationships/slide" Target="slide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slide" Target="slide7.xml"/><Relationship Id="rId4" Type="http://schemas.openxmlformats.org/officeDocument/2006/relationships/slide" Target="slide9.xml"/><Relationship Id="rId5" Type="http://schemas.openxmlformats.org/officeDocument/2006/relationships/slide" Target="slide8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7.xml"/><Relationship Id="rId10" Type="http://schemas.openxmlformats.org/officeDocument/2006/relationships/slide" Target="slide4.xml"/><Relationship Id="rId11" Type="http://schemas.openxmlformats.org/officeDocument/2006/relationships/slide" Target="slide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slide" Target="slide7.xml"/><Relationship Id="rId5" Type="http://schemas.openxmlformats.org/officeDocument/2006/relationships/slide" Target="slide9.xml"/><Relationship Id="rId6" Type="http://schemas.openxmlformats.org/officeDocument/2006/relationships/slide" Target="slide8.xml"/><Relationship Id="rId7" Type="http://schemas.openxmlformats.org/officeDocument/2006/relationships/slide" Target="slide5.xml"/><Relationship Id="rId8" Type="http://schemas.openxmlformats.org/officeDocument/2006/relationships/slide" Target="slide10.xml"/><Relationship Id="rId9" Type="http://schemas.openxmlformats.org/officeDocument/2006/relationships/slide" Target="slide11.xml"/><Relationship Id="rId10" Type="http://schemas.openxmlformats.org/officeDocument/2006/relationships/slide" Target="slide17.xml"/><Relationship Id="rId11" Type="http://schemas.openxmlformats.org/officeDocument/2006/relationships/slide" Target="slide4.xml"/><Relationship Id="rId12" Type="http://schemas.openxmlformats.org/officeDocument/2006/relationships/slide" Target="slide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2.xml"/><Relationship Id="rId3" Type="http://schemas.openxmlformats.org/officeDocument/2006/relationships/slide" Target="slide14.xml"/><Relationship Id="rId4" Type="http://schemas.openxmlformats.org/officeDocument/2006/relationships/slide" Target="slide13.xml"/><Relationship Id="rId5" Type="http://schemas.openxmlformats.org/officeDocument/2006/relationships/slide" Target="slide11.xml"/><Relationship Id="rId6" Type="http://schemas.openxmlformats.org/officeDocument/2006/relationships/slide" Target="slide17.xml"/><Relationship Id="rId7" Type="http://schemas.openxmlformats.org/officeDocument/2006/relationships/slide" Target="slide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3" Type="http://schemas.openxmlformats.org/officeDocument/2006/relationships/slide" Target="slide15.xml"/><Relationship Id="rId4" Type="http://schemas.openxmlformats.org/officeDocument/2006/relationships/slide" Target="slide14.xml"/><Relationship Id="rId5" Type="http://schemas.openxmlformats.org/officeDocument/2006/relationships/slide" Target="slide12.xml"/><Relationship Id="rId6" Type="http://schemas.openxmlformats.org/officeDocument/2006/relationships/slide" Target="slide17.xml"/><Relationship Id="rId7" Type="http://schemas.openxmlformats.org/officeDocument/2006/relationships/slide" Target="slide11.xml"/><Relationship Id="rId8" Type="http://schemas.openxmlformats.org/officeDocument/2006/relationships/slide" Target="slide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Relationship Id="rId3" Type="http://schemas.openxmlformats.org/officeDocument/2006/relationships/slide" Target="slide16.xml"/><Relationship Id="rId4" Type="http://schemas.openxmlformats.org/officeDocument/2006/relationships/slide" Target="slide15.xml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7.xml"/><Relationship Id="rId8" Type="http://schemas.openxmlformats.org/officeDocument/2006/relationships/slide" Target="slide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slide" Target="slide15.xml"/><Relationship Id="rId4" Type="http://schemas.openxmlformats.org/officeDocument/2006/relationships/slide" Target="slide17.xml"/><Relationship Id="rId5" Type="http://schemas.openxmlformats.org/officeDocument/2006/relationships/slide" Target="slide16.xml"/><Relationship Id="rId6" Type="http://schemas.openxmlformats.org/officeDocument/2006/relationships/slide" Target="slide12.xml"/><Relationship Id="rId7" Type="http://schemas.openxmlformats.org/officeDocument/2006/relationships/slide" Target="slide11.xml"/><Relationship Id="rId8" Type="http://schemas.openxmlformats.org/officeDocument/2006/relationships/slide" Target="slide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5.xml"/><Relationship Id="rId3" Type="http://schemas.openxmlformats.org/officeDocument/2006/relationships/slide" Target="slide17.xml"/><Relationship Id="rId4" Type="http://schemas.openxmlformats.org/officeDocument/2006/relationships/slide" Target="slide16.xml"/><Relationship Id="rId5" Type="http://schemas.openxmlformats.org/officeDocument/2006/relationships/slide" Target="slide12.xml"/><Relationship Id="rId6" Type="http://schemas.openxmlformats.org/officeDocument/2006/relationships/slide" Target="slide11.xml"/><Relationship Id="rId7" Type="http://schemas.openxmlformats.org/officeDocument/2006/relationships/slide" Target="slide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slide" Target="slide3.xml"/><Relationship Id="rId4" Type="http://schemas.openxmlformats.org/officeDocument/2006/relationships/image" Target="../media/image3.png"/><Relationship Id="rId5" Type="http://schemas.openxmlformats.org/officeDocument/2006/relationships/slide" Target="slide5.xml"/><Relationship Id="rId6" Type="http://schemas.openxmlformats.org/officeDocument/2006/relationships/image" Target="../media/image4.png"/><Relationship Id="rId7" Type="http://schemas.openxmlformats.org/officeDocument/2006/relationships/slide" Target="slide11.xml"/><Relationship Id="rId8" Type="http://schemas.openxmlformats.org/officeDocument/2006/relationships/slide" Target="slide12.xml"/><Relationship Id="rId9" Type="http://schemas.openxmlformats.org/officeDocument/2006/relationships/slide" Target="slide1.xml"/><Relationship Id="rId10" Type="http://schemas.openxmlformats.org/officeDocument/2006/relationships/slide" Target="slide2.xml"/><Relationship Id="rId11" Type="http://schemas.openxmlformats.org/officeDocument/2006/relationships/slide" Target="slide17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1.xml"/><Relationship Id="rId7" Type="http://schemas.openxmlformats.org/officeDocument/2006/relationships/slide" Target="slide17.xml"/><Relationship Id="rId8" Type="http://schemas.openxmlformats.org/officeDocument/2006/relationships/image" Target="../media/image5.png"/><Relationship Id="rId9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4.xml"/><Relationship Id="rId6" Type="http://schemas.openxmlformats.org/officeDocument/2006/relationships/slide" Target="slide17.xml"/><Relationship Id="rId7" Type="http://schemas.openxmlformats.org/officeDocument/2006/relationships/slide" Target="slide2.xml"/><Relationship Id="rId8" Type="http://schemas.openxmlformats.org/officeDocument/2006/relationships/slide" Target="slide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4.xml"/><Relationship Id="rId6" Type="http://schemas.openxmlformats.org/officeDocument/2006/relationships/slide" Target="slide17.xml"/><Relationship Id="rId7" Type="http://schemas.openxmlformats.org/officeDocument/2006/relationships/slide" Target="slide2.xml"/><Relationship Id="rId8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4.xml"/><Relationship Id="rId5" Type="http://schemas.openxmlformats.org/officeDocument/2006/relationships/slide" Target="slide17.xml"/><Relationship Id="rId6" Type="http://schemas.openxmlformats.org/officeDocument/2006/relationships/slide" Target="slide2.xml"/><Relationship Id="rId7" Type="http://schemas.openxmlformats.org/officeDocument/2006/relationships/slide" Target="slide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Relationship Id="rId3" Type="http://schemas.openxmlformats.org/officeDocument/2006/relationships/slide" Target="slide8.xml"/><Relationship Id="rId4" Type="http://schemas.openxmlformats.org/officeDocument/2006/relationships/slide" Target="slide7.xml"/><Relationship Id="rId5" Type="http://schemas.openxmlformats.org/officeDocument/2006/relationships/slide" Target="slide4.xml"/><Relationship Id="rId6" Type="http://schemas.openxmlformats.org/officeDocument/2006/relationships/slide" Target="slide5.xml"/><Relationship Id="rId7" Type="http://schemas.openxmlformats.org/officeDocument/2006/relationships/slide" Target="slide10.xml"/><Relationship Id="rId8" Type="http://schemas.openxmlformats.org/officeDocument/2006/relationships/slide" Target="slide11.xml"/><Relationship Id="rId9" Type="http://schemas.openxmlformats.org/officeDocument/2006/relationships/slide" Target="slide1.xml"/><Relationship Id="rId10" Type="http://schemas.openxmlformats.org/officeDocument/2006/relationships/slide" Target="slide17.xml"/><Relationship Id="rId11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slide" Target="slide9.xml"/><Relationship Id="rId4" Type="http://schemas.openxmlformats.org/officeDocument/2006/relationships/slide" Target="slide8.xml"/><Relationship Id="rId5" Type="http://schemas.openxmlformats.org/officeDocument/2006/relationships/slide" Target="slide5.xml"/><Relationship Id="rId6" Type="http://schemas.openxmlformats.org/officeDocument/2006/relationships/slide" Target="slide10.xml"/><Relationship Id="rId7" Type="http://schemas.openxmlformats.org/officeDocument/2006/relationships/slide" Target="slide11.xml"/><Relationship Id="rId8" Type="http://schemas.openxmlformats.org/officeDocument/2006/relationships/slide" Target="slide17.xml"/><Relationship Id="rId9" Type="http://schemas.openxmlformats.org/officeDocument/2006/relationships/slide" Target="slide4.xml"/><Relationship Id="rId10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7.xml"/><Relationship Id="rId3" Type="http://schemas.openxmlformats.org/officeDocument/2006/relationships/slide" Target="slide9.xml"/><Relationship Id="rId4" Type="http://schemas.openxmlformats.org/officeDocument/2006/relationships/slide" Target="slide8.xml"/><Relationship Id="rId5" Type="http://schemas.openxmlformats.org/officeDocument/2006/relationships/slide" Target="slide5.xml"/><Relationship Id="rId6" Type="http://schemas.openxmlformats.org/officeDocument/2006/relationships/slide" Target="slide10.xml"/><Relationship Id="rId7" Type="http://schemas.openxmlformats.org/officeDocument/2006/relationships/slide" Target="slide11.xml"/><Relationship Id="rId8" Type="http://schemas.openxmlformats.org/officeDocument/2006/relationships/slide" Target="slide17.xml"/><Relationship Id="rId9" Type="http://schemas.openxmlformats.org/officeDocument/2006/relationships/slide" Target="slide4.xml"/><Relationship Id="rId10" Type="http://schemas.openxmlformats.org/officeDocument/2006/relationships/slide" Target="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353783"/>
            <a:ext cx="4483735" cy="533400"/>
            <a:chOff x="87743" y="353783"/>
            <a:chExt cx="4483735" cy="533400"/>
          </a:xfrm>
        </p:grpSpPr>
        <p:sp>
          <p:nvSpPr>
            <p:cNvPr id="3" name="object 3"/>
            <p:cNvSpPr/>
            <p:nvPr/>
          </p:nvSpPr>
          <p:spPr>
            <a:xfrm>
              <a:off x="87743" y="353783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8544" y="417033"/>
              <a:ext cx="4432935" cy="469900"/>
            </a:xfrm>
            <a:custGeom>
              <a:avLst/>
              <a:gdLst/>
              <a:ahLst/>
              <a:cxnLst/>
              <a:rect l="l" t="t" r="r" b="b"/>
              <a:pathLst>
                <a:path w="4432935" h="469900">
                  <a:moveTo>
                    <a:pt x="4432567" y="0"/>
                  </a:moveTo>
                  <a:lnTo>
                    <a:pt x="0" y="0"/>
                  </a:lnTo>
                  <a:lnTo>
                    <a:pt x="0" y="469758"/>
                  </a:lnTo>
                  <a:lnTo>
                    <a:pt x="4432567" y="46975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7743" y="398196"/>
              <a:ext cx="4432935" cy="438150"/>
            </a:xfrm>
            <a:custGeom>
              <a:avLst/>
              <a:gdLst/>
              <a:ahLst/>
              <a:cxnLst/>
              <a:rect l="l" t="t" r="r" b="b"/>
              <a:pathLst>
                <a:path w="4432935" h="438150">
                  <a:moveTo>
                    <a:pt x="4432567" y="0"/>
                  </a:moveTo>
                  <a:lnTo>
                    <a:pt x="0" y="0"/>
                  </a:lnTo>
                  <a:lnTo>
                    <a:pt x="0" y="386994"/>
                  </a:lnTo>
                  <a:lnTo>
                    <a:pt x="4008" y="406718"/>
                  </a:lnTo>
                  <a:lnTo>
                    <a:pt x="14922" y="422871"/>
                  </a:lnTo>
                  <a:lnTo>
                    <a:pt x="31075" y="433785"/>
                  </a:lnTo>
                  <a:lnTo>
                    <a:pt x="50800" y="437794"/>
                  </a:lnTo>
                  <a:lnTo>
                    <a:pt x="4381766" y="437794"/>
                  </a:lnTo>
                  <a:lnTo>
                    <a:pt x="4401491" y="433785"/>
                  </a:lnTo>
                  <a:lnTo>
                    <a:pt x="4417644" y="422871"/>
                  </a:lnTo>
                  <a:lnTo>
                    <a:pt x="4428558" y="406718"/>
                  </a:lnTo>
                  <a:lnTo>
                    <a:pt x="4432567" y="38699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635848" y="458099"/>
            <a:ext cx="13366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Big-Oh</a:t>
            </a:r>
            <a:r>
              <a:rPr dirty="0" sz="14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Georgia"/>
                <a:cs typeface="Georgia"/>
              </a:rPr>
              <a:t>Notation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247" y="1044497"/>
            <a:ext cx="3841750" cy="5943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45720"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latin typeface="Times New Roman"/>
                <a:cs typeface="Times New Roman"/>
              </a:rPr>
              <a:t>Lecture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16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ts val="955"/>
              </a:lnSpc>
              <a:spcBef>
                <a:spcPts val="1260"/>
              </a:spcBef>
            </a:pPr>
            <a:r>
              <a:rPr dirty="0" sz="800" spc="10">
                <a:latin typeface="Georgia"/>
                <a:cs typeface="Georgia"/>
              </a:rPr>
              <a:t>Department</a:t>
            </a:r>
            <a:r>
              <a:rPr dirty="0" sz="800" spc="90">
                <a:latin typeface="Georgia"/>
                <a:cs typeface="Georgia"/>
              </a:rPr>
              <a:t> </a:t>
            </a:r>
            <a:r>
              <a:rPr dirty="0" sz="800" spc="-5">
                <a:latin typeface="Georgia"/>
                <a:cs typeface="Georgia"/>
              </a:rPr>
              <a:t>of</a:t>
            </a:r>
            <a:r>
              <a:rPr dirty="0" sz="800" spc="90">
                <a:latin typeface="Georgia"/>
                <a:cs typeface="Georgia"/>
              </a:rPr>
              <a:t> </a:t>
            </a:r>
            <a:r>
              <a:rPr dirty="0" sz="800" spc="15">
                <a:latin typeface="Georgia"/>
                <a:cs typeface="Georgia"/>
              </a:rPr>
              <a:t>Computer</a:t>
            </a:r>
            <a:r>
              <a:rPr dirty="0" sz="800" spc="90">
                <a:latin typeface="Georgia"/>
                <a:cs typeface="Georgia"/>
              </a:rPr>
              <a:t> </a:t>
            </a:r>
            <a:r>
              <a:rPr dirty="0" sz="800">
                <a:latin typeface="Georgia"/>
                <a:cs typeface="Georgia"/>
              </a:rPr>
              <a:t>Science</a:t>
            </a:r>
            <a:r>
              <a:rPr dirty="0" sz="800" spc="95">
                <a:latin typeface="Georgia"/>
                <a:cs typeface="Georgia"/>
              </a:rPr>
              <a:t> </a:t>
            </a:r>
            <a:r>
              <a:rPr dirty="0" sz="800" spc="5">
                <a:latin typeface="Georgia"/>
                <a:cs typeface="Georgia"/>
              </a:rPr>
              <a:t>and</a:t>
            </a:r>
            <a:r>
              <a:rPr dirty="0" sz="800" spc="90">
                <a:latin typeface="Georgia"/>
                <a:cs typeface="Georgia"/>
              </a:rPr>
              <a:t> </a:t>
            </a:r>
            <a:r>
              <a:rPr dirty="0" sz="800" spc="5">
                <a:latin typeface="Georgia"/>
                <a:cs typeface="Georgia"/>
              </a:rPr>
              <a:t>Engineering,</a:t>
            </a:r>
            <a:r>
              <a:rPr dirty="0" sz="800" spc="90">
                <a:latin typeface="Georgia"/>
                <a:cs typeface="Georgia"/>
              </a:rPr>
              <a:t> </a:t>
            </a:r>
            <a:r>
              <a:rPr dirty="0" sz="800" spc="55">
                <a:latin typeface="Georgia"/>
                <a:cs typeface="Georgia"/>
              </a:rPr>
              <a:t>ITER</a:t>
            </a:r>
            <a:endParaRPr sz="800">
              <a:latin typeface="Georgia"/>
              <a:cs typeface="Georgia"/>
            </a:endParaRPr>
          </a:p>
          <a:p>
            <a:pPr algn="ctr">
              <a:lnSpc>
                <a:spcPts val="955"/>
              </a:lnSpc>
            </a:pPr>
            <a:r>
              <a:rPr dirty="0" sz="800" spc="5">
                <a:latin typeface="Georgia"/>
                <a:cs typeface="Georgia"/>
              </a:rPr>
              <a:t>Siksha</a:t>
            </a:r>
            <a:r>
              <a:rPr dirty="0" sz="800" spc="85">
                <a:latin typeface="Georgia"/>
                <a:cs typeface="Georgia"/>
              </a:rPr>
              <a:t> </a:t>
            </a:r>
            <a:r>
              <a:rPr dirty="0" sz="800" spc="55">
                <a:latin typeface="Georgia"/>
                <a:cs typeface="Georgia"/>
              </a:rPr>
              <a:t>‘O’</a:t>
            </a:r>
            <a:r>
              <a:rPr dirty="0" sz="800" spc="90">
                <a:latin typeface="Georgia"/>
                <a:cs typeface="Georgia"/>
              </a:rPr>
              <a:t> </a:t>
            </a:r>
            <a:r>
              <a:rPr dirty="0" sz="800" spc="10">
                <a:latin typeface="Georgia"/>
                <a:cs typeface="Georgia"/>
              </a:rPr>
              <a:t>Anusandhan</a:t>
            </a:r>
            <a:r>
              <a:rPr dirty="0" sz="800" spc="90">
                <a:latin typeface="Georgia"/>
                <a:cs typeface="Georgia"/>
              </a:rPr>
              <a:t> </a:t>
            </a:r>
            <a:r>
              <a:rPr dirty="0" sz="800" spc="5">
                <a:latin typeface="Georgia"/>
                <a:cs typeface="Georgia"/>
              </a:rPr>
              <a:t>(Deemed</a:t>
            </a:r>
            <a:r>
              <a:rPr dirty="0" sz="800" spc="85">
                <a:latin typeface="Georgia"/>
                <a:cs typeface="Georgia"/>
              </a:rPr>
              <a:t> </a:t>
            </a:r>
            <a:r>
              <a:rPr dirty="0" sz="800" spc="20">
                <a:latin typeface="Georgia"/>
                <a:cs typeface="Georgia"/>
              </a:rPr>
              <a:t>to</a:t>
            </a:r>
            <a:r>
              <a:rPr dirty="0" sz="800" spc="90">
                <a:latin typeface="Georgia"/>
                <a:cs typeface="Georgia"/>
              </a:rPr>
              <a:t> </a:t>
            </a:r>
            <a:r>
              <a:rPr dirty="0" sz="800" spc="15">
                <a:latin typeface="Georgia"/>
                <a:cs typeface="Georgia"/>
              </a:rPr>
              <a:t>be</a:t>
            </a:r>
            <a:r>
              <a:rPr dirty="0" sz="800" spc="90">
                <a:latin typeface="Georgia"/>
                <a:cs typeface="Georgia"/>
              </a:rPr>
              <a:t> </a:t>
            </a:r>
            <a:r>
              <a:rPr dirty="0" sz="800" spc="10">
                <a:latin typeface="Georgia"/>
                <a:cs typeface="Georgia"/>
              </a:rPr>
              <a:t>University),</a:t>
            </a:r>
            <a:r>
              <a:rPr dirty="0" sz="800" spc="90">
                <a:latin typeface="Georgia"/>
                <a:cs typeface="Georgia"/>
              </a:rPr>
              <a:t> </a:t>
            </a:r>
            <a:r>
              <a:rPr dirty="0" sz="800" spc="10">
                <a:latin typeface="Georgia"/>
                <a:cs typeface="Georgia"/>
              </a:rPr>
              <a:t>Bhubaneswar,</a:t>
            </a:r>
            <a:r>
              <a:rPr dirty="0" sz="800" spc="85">
                <a:latin typeface="Georgia"/>
                <a:cs typeface="Georgia"/>
              </a:rPr>
              <a:t> </a:t>
            </a:r>
            <a:r>
              <a:rPr dirty="0" sz="800" spc="15">
                <a:latin typeface="Georgia"/>
                <a:cs typeface="Georgia"/>
              </a:rPr>
              <a:t>Odisha,</a:t>
            </a:r>
            <a:r>
              <a:rPr dirty="0" sz="800" spc="90">
                <a:latin typeface="Georgia"/>
                <a:cs typeface="Georgia"/>
              </a:rPr>
              <a:t> </a:t>
            </a:r>
            <a:r>
              <a:rPr dirty="0" sz="800" spc="5">
                <a:latin typeface="Georgia"/>
                <a:cs typeface="Georgia"/>
              </a:rPr>
              <a:t>India.</a:t>
            </a:r>
            <a:endParaRPr sz="80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004" y="2028843"/>
            <a:ext cx="1080002" cy="108000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260">
                <a:latin typeface="SimSun"/>
                <a:cs typeface="SimSun"/>
              </a:rPr>
              <a:t> 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265">
                <a:latin typeface="SimSun"/>
                <a:cs typeface="SimSun"/>
                <a:hlinkClick r:id="rId5" action="ppaction://hlinksldjump"/>
              </a:rPr>
              <a:t> </a:t>
            </a:r>
            <a:r>
              <a:rPr dirty="0" sz="400" spc="270">
                <a:latin typeface="SimSun"/>
                <a:cs typeface="SimSun"/>
                <a:hlinkClick r:id="rId5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40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6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170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0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92710">
              <a:lnSpc>
                <a:spcPts val="690"/>
              </a:lnSpc>
            </a:pPr>
            <a:fld id="{81D60167-4931-47E6-BA6A-407CBD079E47}" type="slidenum">
              <a:rPr dirty="0" sz="600">
                <a:latin typeface="Lucida Console"/>
                <a:cs typeface="Lucida Console"/>
              </a:rPr>
              <a:t>1</a:t>
            </a:fld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/</a:t>
            </a:r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62379"/>
            <a:ext cx="23520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r>
              <a:rPr dirty="0" sz="1400" spc="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Analysis</a:t>
            </a:r>
            <a:r>
              <a:rPr dirty="0" sz="1400" spc="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Georgia"/>
                <a:cs typeface="Georgia"/>
              </a:rPr>
              <a:t>continued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315809"/>
            <a:ext cx="63296" cy="632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138527"/>
            <a:ext cx="4034154" cy="1096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dirty="0" sz="1100" spc="55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f1(n)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and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f2(n)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has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two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different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value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Times New Roman"/>
                <a:cs typeface="Times New Roman"/>
              </a:rPr>
              <a:t>but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growth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rate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of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these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two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functions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are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same.</a:t>
            </a:r>
            <a:endParaRPr sz="1100">
              <a:latin typeface="Times New Roman"/>
              <a:cs typeface="Times New Roman"/>
            </a:endParaRPr>
          </a:p>
          <a:p>
            <a:pPr marL="12700" marR="170180">
              <a:lnSpc>
                <a:spcPct val="154000"/>
              </a:lnSpc>
              <a:spcBef>
                <a:spcPts val="300"/>
              </a:spcBef>
            </a:pPr>
            <a:r>
              <a:rPr dirty="0" sz="1100" spc="-10">
                <a:latin typeface="Times New Roman"/>
                <a:cs typeface="Times New Roman"/>
              </a:rPr>
              <a:t>How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to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prove</a:t>
            </a:r>
            <a:r>
              <a:rPr dirty="0" sz="1100" spc="85">
                <a:latin typeface="Times New Roman"/>
                <a:cs typeface="Times New Roman"/>
              </a:rPr>
              <a:t> that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these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two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function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f1(n)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and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f2(n)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are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same.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For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this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Times New Roman"/>
                <a:cs typeface="Times New Roman"/>
              </a:rPr>
              <a:t>thing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we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need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Asymptotic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Notation.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869998"/>
            <a:ext cx="63296" cy="632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8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8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260">
                <a:latin typeface="SimSun"/>
                <a:cs typeface="SimSun"/>
              </a:rPr>
              <a:t> 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265">
                <a:latin typeface="SimSun"/>
                <a:cs typeface="SimSun"/>
                <a:hlinkClick r:id="rId9" action="ppaction://hlinksldjump"/>
              </a:rPr>
              <a:t> </a:t>
            </a:r>
            <a:r>
              <a:rPr dirty="0" sz="400" spc="270">
                <a:latin typeface="SimSun"/>
                <a:cs typeface="SimSun"/>
                <a:hlinkClick r:id="rId9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140">
                <a:latin typeface="SimSun"/>
                <a:cs typeface="SimSun"/>
                <a:hlinkClick r:id="rId10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10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1" action="ppaction://hlinksldjump"/>
              </a:rPr>
              <a:t>.</a:t>
            </a:r>
            <a:r>
              <a:rPr dirty="0" sz="400" spc="165">
                <a:latin typeface="SimSun"/>
                <a:cs typeface="SimSun"/>
                <a:hlinkClick r:id="rId11" action="ppaction://hlinksldjump"/>
              </a:rPr>
              <a:t> </a:t>
            </a:r>
            <a:r>
              <a:rPr dirty="0" sz="400" spc="170">
                <a:latin typeface="SimSun"/>
                <a:cs typeface="SimSun"/>
                <a:hlinkClick r:id="rId11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1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0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92710">
              <a:lnSpc>
                <a:spcPts val="690"/>
              </a:lnSpc>
            </a:pPr>
            <a:fld id="{81D60167-4931-47E6-BA6A-407CBD079E47}" type="slidenum">
              <a:rPr dirty="0" sz="600">
                <a:latin typeface="Lucida Console"/>
                <a:cs typeface="Lucida Console"/>
              </a:rPr>
              <a:t>10</a:t>
            </a:fld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/</a:t>
            </a:r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1726564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"/>
              <a:t>Asymptotic</a:t>
            </a:r>
            <a:r>
              <a:rPr dirty="0" spc="75"/>
              <a:t> </a:t>
            </a:r>
            <a:r>
              <a:rPr dirty="0" spc="-15"/>
              <a:t>Notation: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434236"/>
            <a:ext cx="63296" cy="632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56954"/>
            <a:ext cx="3946525" cy="80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dirty="0" sz="1100" spc="-10">
                <a:latin typeface="Times New Roman"/>
                <a:cs typeface="Times New Roman"/>
              </a:rPr>
              <a:t>We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are </a:t>
            </a:r>
            <a:r>
              <a:rPr dirty="0" sz="1100" spc="25">
                <a:latin typeface="Times New Roman"/>
                <a:cs typeface="Times New Roman"/>
              </a:rPr>
              <a:t>usually </a:t>
            </a:r>
            <a:r>
              <a:rPr dirty="0" sz="1100" spc="35">
                <a:latin typeface="Times New Roman"/>
                <a:cs typeface="Times New Roman"/>
              </a:rPr>
              <a:t>interested </a:t>
            </a:r>
            <a:r>
              <a:rPr dirty="0" sz="1100" spc="25">
                <a:latin typeface="Times New Roman"/>
                <a:cs typeface="Times New Roman"/>
              </a:rPr>
              <a:t>in </a:t>
            </a:r>
            <a:r>
              <a:rPr dirty="0" sz="1100" spc="55">
                <a:latin typeface="Times New Roman"/>
                <a:cs typeface="Times New Roman"/>
              </a:rPr>
              <a:t>the </a:t>
            </a:r>
            <a:r>
              <a:rPr dirty="0" sz="1100" spc="30">
                <a:latin typeface="Times New Roman"/>
                <a:cs typeface="Times New Roman"/>
              </a:rPr>
              <a:t>order </a:t>
            </a:r>
            <a:r>
              <a:rPr dirty="0" sz="1100" spc="-20">
                <a:latin typeface="Times New Roman"/>
                <a:cs typeface="Times New Roman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growth </a:t>
            </a:r>
            <a:r>
              <a:rPr dirty="0" sz="1100" spc="-20">
                <a:latin typeface="Times New Roman"/>
                <a:cs typeface="Times New Roman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the </a:t>
            </a:r>
            <a:r>
              <a:rPr dirty="0" sz="1100" spc="40">
                <a:latin typeface="Times New Roman"/>
                <a:cs typeface="Times New Roman"/>
              </a:rPr>
              <a:t>running 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time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algorithm,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not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in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exact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running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time.</a:t>
            </a:r>
            <a:r>
              <a:rPr dirty="0" sz="1100" spc="21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This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also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referred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as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asymptotic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running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time.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8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8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260">
                <a:latin typeface="SimSun"/>
                <a:cs typeface="SimSun"/>
              </a:rPr>
              <a:t> 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265">
                <a:latin typeface="SimSun"/>
                <a:cs typeface="SimSun"/>
                <a:hlinkClick r:id="rId9" action="ppaction://hlinksldjump"/>
              </a:rPr>
              <a:t> </a:t>
            </a:r>
            <a:r>
              <a:rPr dirty="0" sz="400" spc="270">
                <a:latin typeface="SimSun"/>
                <a:cs typeface="SimSun"/>
                <a:hlinkClick r:id="rId9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140">
                <a:latin typeface="SimSun"/>
                <a:cs typeface="SimSun"/>
                <a:hlinkClick r:id="rId10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10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1" action="ppaction://hlinksldjump"/>
              </a:rPr>
              <a:t>.</a:t>
            </a:r>
            <a:r>
              <a:rPr dirty="0" sz="400" spc="165">
                <a:latin typeface="SimSun"/>
                <a:cs typeface="SimSun"/>
                <a:hlinkClick r:id="rId11" action="ppaction://hlinksldjump"/>
              </a:rPr>
              <a:t> </a:t>
            </a:r>
            <a:r>
              <a:rPr dirty="0" sz="400" spc="170">
                <a:latin typeface="SimSun"/>
                <a:cs typeface="SimSun"/>
                <a:hlinkClick r:id="rId11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1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0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92710">
              <a:lnSpc>
                <a:spcPts val="690"/>
              </a:lnSpc>
            </a:pPr>
            <a:fld id="{81D60167-4931-47E6-BA6A-407CBD079E47}" type="slidenum">
              <a:rPr dirty="0" sz="600">
                <a:latin typeface="Lucida Console"/>
                <a:cs typeface="Lucida Console"/>
              </a:rPr>
              <a:t>10</a:t>
            </a:fld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/</a:t>
            </a:r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913" y="1067888"/>
            <a:ext cx="3960188" cy="21600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16738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Big-oh(O)</a:t>
            </a:r>
            <a:r>
              <a:rPr dirty="0" spc="60"/>
              <a:t> </a:t>
            </a:r>
            <a:r>
              <a:rPr dirty="0" spc="-20"/>
              <a:t>Notation:-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70" y="601167"/>
            <a:ext cx="63296" cy="632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932" y="423885"/>
            <a:ext cx="3890010" cy="54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dirty="0" sz="1100" spc="55">
                <a:latin typeface="Times New Roman"/>
                <a:cs typeface="Times New Roman"/>
              </a:rPr>
              <a:t>f(n)=O(g(n))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if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and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only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if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Times New Roman"/>
                <a:cs typeface="Times New Roman"/>
              </a:rPr>
              <a:t>there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exists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two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positive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constants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and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n0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such</a:t>
            </a:r>
            <a:r>
              <a:rPr dirty="0" sz="1100" spc="85">
                <a:latin typeface="Times New Roman"/>
                <a:cs typeface="Times New Roman"/>
              </a:rPr>
              <a:t> that </a:t>
            </a:r>
            <a:r>
              <a:rPr dirty="0" sz="1100" spc="35">
                <a:latin typeface="Times New Roman"/>
                <a:cs typeface="Times New Roman"/>
              </a:rPr>
              <a:t>f(n)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40" i="1">
                <a:latin typeface="Times New Roman"/>
                <a:cs typeface="Times New Roman"/>
              </a:rPr>
              <a:t>≤</a:t>
            </a:r>
            <a:r>
              <a:rPr dirty="0" sz="1100" spc="8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c*g(n)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for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all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40" i="1">
                <a:latin typeface="Times New Roman"/>
                <a:cs typeface="Times New Roman"/>
              </a:rPr>
              <a:t>≥</a:t>
            </a:r>
            <a:r>
              <a:rPr dirty="0" sz="1100" spc="8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n0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5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5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3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9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9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260">
                <a:latin typeface="SimSun"/>
                <a:cs typeface="SimSun"/>
              </a:rPr>
              <a:t> 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265">
                <a:latin typeface="SimSun"/>
                <a:cs typeface="SimSun"/>
                <a:hlinkClick r:id="rId10" action="ppaction://hlinksldjump"/>
              </a:rPr>
              <a:t> </a:t>
            </a:r>
            <a:r>
              <a:rPr dirty="0" sz="400" spc="270">
                <a:latin typeface="SimSun"/>
                <a:cs typeface="SimSun"/>
                <a:hlinkClick r:id="rId10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1" action="ppaction://hlinksldjump"/>
              </a:rPr>
              <a:t>.</a:t>
            </a:r>
            <a:r>
              <a:rPr dirty="0" sz="400" spc="140">
                <a:latin typeface="SimSun"/>
                <a:cs typeface="SimSun"/>
                <a:hlinkClick r:id="rId11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1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1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11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1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2" action="ppaction://hlinksldjump"/>
              </a:rPr>
              <a:t>.</a:t>
            </a:r>
            <a:r>
              <a:rPr dirty="0" sz="400" spc="165">
                <a:latin typeface="SimSun"/>
                <a:cs typeface="SimSun"/>
                <a:hlinkClick r:id="rId12" action="ppaction://hlinksldjump"/>
              </a:rPr>
              <a:t> </a:t>
            </a:r>
            <a:r>
              <a:rPr dirty="0" sz="400" spc="170">
                <a:latin typeface="SimSun"/>
                <a:cs typeface="SimSun"/>
                <a:hlinkClick r:id="rId12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2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0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92710">
              <a:lnSpc>
                <a:spcPts val="690"/>
              </a:lnSpc>
            </a:pPr>
            <a:fld id="{81D60167-4931-47E6-BA6A-407CBD079E47}" type="slidenum">
              <a:rPr dirty="0" sz="600">
                <a:latin typeface="Lucida Console"/>
                <a:cs typeface="Lucida Console"/>
              </a:rPr>
              <a:t>10</a:t>
            </a:fld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/</a:t>
            </a:r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7281" y="3180739"/>
            <a:ext cx="160782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260">
                <a:latin typeface="SimSun"/>
                <a:cs typeface="SimSun"/>
              </a:rPr>
              <a:t> 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265">
                <a:latin typeface="SimSun"/>
                <a:cs typeface="SimSun"/>
              </a:rPr>
              <a:t> </a:t>
            </a:r>
            <a:r>
              <a:rPr dirty="0" sz="400" spc="27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0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23774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Big-oh(O)</a:t>
            </a:r>
            <a:r>
              <a:rPr dirty="0" spc="100"/>
              <a:t> </a:t>
            </a:r>
            <a:r>
              <a:rPr dirty="0" spc="-10"/>
              <a:t>Notation</a:t>
            </a:r>
            <a:r>
              <a:rPr dirty="0" spc="100"/>
              <a:t> </a:t>
            </a:r>
            <a:r>
              <a:rPr dirty="0" spc="-35"/>
              <a:t>continued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11360" y="3262931"/>
            <a:ext cx="1671955" cy="18478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>
              <a:lnSpc>
                <a:spcPts val="450"/>
              </a:lnSpc>
              <a:spcBef>
                <a:spcPts val="145"/>
              </a:spcBef>
              <a:tabLst>
                <a:tab pos="1397000" algn="l"/>
              </a:tabLst>
            </a:pP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2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65">
                <a:latin typeface="SimSun"/>
                <a:cs typeface="SimSun"/>
              </a:rPr>
              <a:t> </a:t>
            </a:r>
            <a:r>
              <a:rPr dirty="0" sz="400" spc="17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0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43180">
              <a:lnSpc>
                <a:spcPts val="690"/>
              </a:lnSpc>
            </a:pPr>
            <a:fld id="{81D60167-4931-47E6-BA6A-407CBD079E47}" type="slidenum">
              <a:rPr dirty="0" sz="600">
                <a:latin typeface="Lucida Console"/>
                <a:cs typeface="Lucida Console"/>
              </a:rPr>
              <a:t>13</a:t>
            </a:fld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/</a:t>
            </a:r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444" y="420990"/>
            <a:ext cx="2322830" cy="286512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algn="just" marL="38100">
              <a:lnSpc>
                <a:spcPct val="100000"/>
              </a:lnSpc>
              <a:spcBef>
                <a:spcPts val="815"/>
              </a:spcBef>
            </a:pPr>
            <a:r>
              <a:rPr dirty="0" sz="1100" spc="35">
                <a:latin typeface="Times New Roman"/>
                <a:cs typeface="Times New Roman"/>
              </a:rPr>
              <a:t>f(n)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5n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  <a:p>
            <a:pPr algn="just" marL="38100">
              <a:lnSpc>
                <a:spcPct val="100000"/>
              </a:lnSpc>
              <a:spcBef>
                <a:spcPts val="710"/>
              </a:spcBef>
            </a:pPr>
            <a:r>
              <a:rPr dirty="0" sz="1100" spc="25">
                <a:latin typeface="Times New Roman"/>
                <a:cs typeface="Times New Roman"/>
              </a:rPr>
              <a:t>5n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5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40" i="1">
                <a:latin typeface="Times New Roman"/>
                <a:cs typeface="Times New Roman"/>
              </a:rPr>
              <a:t>≤</a:t>
            </a:r>
            <a:r>
              <a:rPr dirty="0" sz="1100" spc="7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5n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  <a:p>
            <a:pPr marL="38100" marR="644525">
              <a:lnSpc>
                <a:spcPct val="154000"/>
              </a:lnSpc>
            </a:pPr>
            <a:r>
              <a:rPr dirty="0" sz="1100" spc="25">
                <a:latin typeface="Times New Roman"/>
                <a:cs typeface="Times New Roman"/>
              </a:rPr>
              <a:t>5n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5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40" i="1">
                <a:latin typeface="Times New Roman"/>
                <a:cs typeface="Times New Roman"/>
              </a:rPr>
              <a:t>≤</a:t>
            </a:r>
            <a:r>
              <a:rPr dirty="0" sz="1100" spc="75" i="1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Times New Roman"/>
                <a:cs typeface="Times New Roman"/>
              </a:rPr>
              <a:t>6n(c=6,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Times New Roman"/>
                <a:cs typeface="Times New Roman"/>
              </a:rPr>
              <a:t>g(n)=n)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Let, </a:t>
            </a:r>
            <a:r>
              <a:rPr dirty="0" sz="1100" spc="75">
                <a:latin typeface="Times New Roman"/>
                <a:cs typeface="Times New Roman"/>
              </a:rPr>
              <a:t>n=1, </a:t>
            </a:r>
            <a:r>
              <a:rPr dirty="0" sz="1100">
                <a:latin typeface="Times New Roman"/>
                <a:cs typeface="Times New Roman"/>
              </a:rPr>
              <a:t>5X1 </a:t>
            </a:r>
            <a:r>
              <a:rPr dirty="0" sz="1100" spc="225">
                <a:latin typeface="Times New Roman"/>
                <a:cs typeface="Times New Roman"/>
              </a:rPr>
              <a:t>+ </a:t>
            </a:r>
            <a:r>
              <a:rPr dirty="0" sz="1100" spc="-5">
                <a:latin typeface="Times New Roman"/>
                <a:cs typeface="Times New Roman"/>
              </a:rPr>
              <a:t>5 </a:t>
            </a:r>
            <a:r>
              <a:rPr dirty="0" sz="1100" spc="235">
                <a:latin typeface="Georgia"/>
                <a:cs typeface="Georgia"/>
              </a:rPr>
              <a:t>¢ </a:t>
            </a:r>
            <a:r>
              <a:rPr dirty="0" sz="1100">
                <a:latin typeface="Times New Roman"/>
                <a:cs typeface="Times New Roman"/>
              </a:rPr>
              <a:t>6X1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Times New Roman"/>
                <a:cs typeface="Times New Roman"/>
              </a:rPr>
              <a:t>n=2,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5X2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5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Georgia"/>
                <a:cs typeface="Georgia"/>
              </a:rPr>
              <a:t>¢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6X2</a:t>
            </a:r>
            <a:endParaRPr sz="1100">
              <a:latin typeface="Times New Roman"/>
              <a:cs typeface="Times New Roman"/>
            </a:endParaRPr>
          </a:p>
          <a:p>
            <a:pPr algn="just" marL="38100" marR="982980">
              <a:lnSpc>
                <a:spcPct val="154000"/>
              </a:lnSpc>
            </a:pPr>
            <a:r>
              <a:rPr dirty="0" sz="1100" spc="75">
                <a:latin typeface="Times New Roman"/>
                <a:cs typeface="Times New Roman"/>
              </a:rPr>
              <a:t>n=3,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5X3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5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Georgia"/>
                <a:cs typeface="Georgia"/>
              </a:rPr>
              <a:t>¢</a:t>
            </a:r>
            <a:r>
              <a:rPr dirty="0" sz="1100" spc="80">
                <a:latin typeface="Georgia"/>
                <a:cs typeface="Georgia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6X3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Times New Roman"/>
                <a:cs typeface="Times New Roman"/>
              </a:rPr>
              <a:t>n=4,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5X4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5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Georgia"/>
                <a:cs typeface="Georgia"/>
              </a:rPr>
              <a:t>¢</a:t>
            </a:r>
            <a:r>
              <a:rPr dirty="0" sz="1100" spc="80">
                <a:latin typeface="Georgia"/>
                <a:cs typeface="Georgia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6X4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Times New Roman"/>
                <a:cs typeface="Times New Roman"/>
              </a:rPr>
              <a:t>n=5,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5X5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5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40" i="1">
                <a:latin typeface="Times New Roman"/>
                <a:cs typeface="Times New Roman"/>
              </a:rPr>
              <a:t>≤</a:t>
            </a:r>
            <a:r>
              <a:rPr dirty="0" sz="1100" spc="7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6X5 </a:t>
            </a:r>
            <a:r>
              <a:rPr dirty="0" sz="1100" spc="-26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So,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n</a:t>
            </a:r>
            <a:r>
              <a:rPr dirty="0" baseline="-10416" sz="1200" spc="-104">
                <a:latin typeface="Georgia"/>
                <a:cs typeface="Georgia"/>
              </a:rPr>
              <a:t>0</a:t>
            </a:r>
            <a:r>
              <a:rPr dirty="0" baseline="-10416" sz="1200">
                <a:latin typeface="Georgia"/>
                <a:cs typeface="Georgia"/>
              </a:rPr>
              <a:t> </a:t>
            </a:r>
            <a:r>
              <a:rPr dirty="0" baseline="-10416" sz="1200" spc="-52">
                <a:latin typeface="Georgia"/>
                <a:cs typeface="Georgi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5</a:t>
            </a:r>
            <a:r>
              <a:rPr dirty="0" sz="1100" spc="5" i="1">
                <a:latin typeface="Georgia"/>
                <a:cs typeface="Georgia"/>
              </a:rPr>
              <a:t>,</a:t>
            </a:r>
            <a:r>
              <a:rPr dirty="0" sz="1100" spc="-85" i="1">
                <a:latin typeface="Georgia"/>
                <a:cs typeface="Georgia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  <a:p>
            <a:pPr algn="just" marL="38100" marR="30480">
              <a:lnSpc>
                <a:spcPct val="154000"/>
              </a:lnSpc>
            </a:pPr>
            <a:r>
              <a:rPr dirty="0" sz="1100" spc="60">
                <a:latin typeface="Times New Roman"/>
                <a:cs typeface="Times New Roman"/>
              </a:rPr>
              <a:t>With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6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Times New Roman"/>
                <a:cs typeface="Times New Roman"/>
              </a:rPr>
              <a:t>at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n</a:t>
            </a:r>
            <a:r>
              <a:rPr dirty="0" baseline="-10416" sz="1200" spc="-15">
                <a:latin typeface="Georgia"/>
                <a:cs typeface="Georgia"/>
              </a:rPr>
              <a:t>0</a:t>
            </a:r>
            <a:r>
              <a:rPr dirty="0" baseline="-10416" sz="1200" spc="52">
                <a:latin typeface="Georgia"/>
                <a:cs typeface="Georgia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5,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f(n)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40" i="1">
                <a:latin typeface="Times New Roman"/>
                <a:cs typeface="Times New Roman"/>
              </a:rPr>
              <a:t>≤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c(g(n)) </a:t>
            </a:r>
            <a:r>
              <a:rPr dirty="0" sz="1100" spc="-26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So,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f(n)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O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>
                <a:latin typeface="Times New Roman"/>
                <a:cs typeface="Times New Roman"/>
              </a:rPr>
              <a:t>n</a:t>
            </a:r>
            <a:r>
              <a:rPr dirty="0" sz="1100" spc="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7281" y="3180739"/>
            <a:ext cx="160782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6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6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260">
                <a:latin typeface="SimSun"/>
                <a:cs typeface="SimSun"/>
              </a:rPr>
              <a:t> 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265">
                <a:latin typeface="SimSun"/>
                <a:cs typeface="SimSun"/>
                <a:hlinkClick r:id="rId6" action="ppaction://hlinksldjump"/>
              </a:rPr>
              <a:t> </a:t>
            </a:r>
            <a:r>
              <a:rPr dirty="0" sz="400" spc="270">
                <a:latin typeface="SimSun"/>
                <a:cs typeface="SimSun"/>
                <a:hlinkClick r:id="rId6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0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23774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Big-oh(O)</a:t>
            </a:r>
            <a:r>
              <a:rPr dirty="0" spc="100"/>
              <a:t> </a:t>
            </a:r>
            <a:r>
              <a:rPr dirty="0" spc="-10"/>
              <a:t>Notation</a:t>
            </a:r>
            <a:r>
              <a:rPr dirty="0" spc="100"/>
              <a:t> </a:t>
            </a:r>
            <a:r>
              <a:rPr dirty="0" spc="-35"/>
              <a:t>continued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11360" y="3262931"/>
            <a:ext cx="1671955" cy="18478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>
              <a:lnSpc>
                <a:spcPts val="450"/>
              </a:lnSpc>
              <a:spcBef>
                <a:spcPts val="145"/>
              </a:spcBef>
              <a:tabLst>
                <a:tab pos="1397000" algn="l"/>
              </a:tabLst>
            </a:pP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5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165">
                <a:latin typeface="SimSun"/>
                <a:cs typeface="SimSun"/>
              </a:rPr>
              <a:t> </a:t>
            </a:r>
            <a:r>
              <a:rPr dirty="0" sz="400" spc="17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0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43180">
              <a:lnSpc>
                <a:spcPts val="690"/>
              </a:lnSpc>
            </a:pPr>
            <a:fld id="{81D60167-4931-47E6-BA6A-407CBD079E47}" type="slidenum">
              <a:rPr dirty="0" sz="600">
                <a:latin typeface="Lucida Console"/>
                <a:cs typeface="Lucida Console"/>
              </a:rPr>
              <a:t>13</a:t>
            </a:fld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/</a:t>
            </a:r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444" y="524215"/>
            <a:ext cx="2392045" cy="2606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97510">
              <a:lnSpc>
                <a:spcPct val="154000"/>
              </a:lnSpc>
              <a:spcBef>
                <a:spcPts val="100"/>
              </a:spcBef>
            </a:pPr>
            <a:r>
              <a:rPr dirty="0" sz="1100" spc="30">
                <a:latin typeface="Times New Roman"/>
                <a:cs typeface="Times New Roman"/>
              </a:rPr>
              <a:t>Algorithm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2.1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Time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Complexity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f1(n)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2n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 marL="38100" marR="1306830">
              <a:lnSpc>
                <a:spcPct val="154000"/>
              </a:lnSpc>
            </a:pPr>
            <a:r>
              <a:rPr dirty="0" sz="1100" spc="25">
                <a:latin typeface="Times New Roman"/>
                <a:cs typeface="Times New Roman"/>
              </a:rPr>
              <a:t>2n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3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40" i="1">
                <a:latin typeface="Times New Roman"/>
                <a:cs typeface="Times New Roman"/>
              </a:rPr>
              <a:t>≤</a:t>
            </a:r>
            <a:r>
              <a:rPr dirty="0" sz="1100" spc="7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2n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n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2n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3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40" i="1">
                <a:latin typeface="Times New Roman"/>
                <a:cs typeface="Times New Roman"/>
              </a:rPr>
              <a:t>≤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3n</a:t>
            </a:r>
            <a:endParaRPr sz="1100">
              <a:latin typeface="Times New Roman"/>
              <a:cs typeface="Times New Roman"/>
            </a:endParaRPr>
          </a:p>
          <a:p>
            <a:pPr marL="38100" marR="765810">
              <a:lnSpc>
                <a:spcPct val="154000"/>
              </a:lnSpc>
            </a:pPr>
            <a:r>
              <a:rPr dirty="0" sz="1100" spc="35">
                <a:latin typeface="Times New Roman"/>
                <a:cs typeface="Times New Roman"/>
              </a:rPr>
              <a:t>Let,</a:t>
            </a:r>
            <a:r>
              <a:rPr dirty="0" sz="1100" spc="75">
                <a:latin typeface="Times New Roman"/>
                <a:cs typeface="Times New Roman"/>
              </a:rPr>
              <a:t> n=1,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2X1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3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Georgia"/>
                <a:cs typeface="Georgia"/>
              </a:rPr>
              <a:t>¢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3X1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Times New Roman"/>
                <a:cs typeface="Times New Roman"/>
              </a:rPr>
              <a:t>n=2, </a:t>
            </a:r>
            <a:r>
              <a:rPr dirty="0" sz="1100">
                <a:latin typeface="Times New Roman"/>
                <a:cs typeface="Times New Roman"/>
              </a:rPr>
              <a:t>2X2 </a:t>
            </a:r>
            <a:r>
              <a:rPr dirty="0" sz="1100" spc="225">
                <a:latin typeface="Times New Roman"/>
                <a:cs typeface="Times New Roman"/>
              </a:rPr>
              <a:t>+ </a:t>
            </a:r>
            <a:r>
              <a:rPr dirty="0" sz="1100" spc="-5">
                <a:latin typeface="Times New Roman"/>
                <a:cs typeface="Times New Roman"/>
              </a:rPr>
              <a:t>3 </a:t>
            </a:r>
            <a:r>
              <a:rPr dirty="0" sz="1100" spc="235">
                <a:latin typeface="Georgia"/>
                <a:cs typeface="Georgia"/>
              </a:rPr>
              <a:t>¢ </a:t>
            </a:r>
            <a:r>
              <a:rPr dirty="0" sz="1100">
                <a:latin typeface="Times New Roman"/>
                <a:cs typeface="Times New Roman"/>
              </a:rPr>
              <a:t>3X2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Times New Roman"/>
                <a:cs typeface="Times New Roman"/>
              </a:rPr>
              <a:t>n=3,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2X3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3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40" i="1">
                <a:latin typeface="Times New Roman"/>
                <a:cs typeface="Times New Roman"/>
              </a:rPr>
              <a:t>≤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3X3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dirty="0" sz="1100" spc="5">
                <a:latin typeface="Times New Roman"/>
                <a:cs typeface="Times New Roman"/>
              </a:rPr>
              <a:t>So,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n</a:t>
            </a:r>
            <a:r>
              <a:rPr dirty="0" baseline="-10416" sz="1200" spc="-104">
                <a:latin typeface="Georgia"/>
                <a:cs typeface="Georgia"/>
              </a:rPr>
              <a:t>0</a:t>
            </a:r>
            <a:r>
              <a:rPr dirty="0" baseline="-10416" sz="1200">
                <a:latin typeface="Georgia"/>
                <a:cs typeface="Georgia"/>
              </a:rPr>
              <a:t> </a:t>
            </a:r>
            <a:r>
              <a:rPr dirty="0" baseline="-10416" sz="1200" spc="-52">
                <a:latin typeface="Georgia"/>
                <a:cs typeface="Georgi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3</a:t>
            </a:r>
            <a:r>
              <a:rPr dirty="0" sz="1100" spc="5" i="1">
                <a:latin typeface="Georgia"/>
                <a:cs typeface="Georgia"/>
              </a:rPr>
              <a:t>,</a:t>
            </a:r>
            <a:r>
              <a:rPr dirty="0" sz="1100" spc="-85" i="1">
                <a:latin typeface="Georgia"/>
                <a:cs typeface="Georgia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 marL="38100" marR="30480">
              <a:lnSpc>
                <a:spcPct val="154000"/>
              </a:lnSpc>
            </a:pPr>
            <a:r>
              <a:rPr dirty="0" sz="1100" spc="60">
                <a:latin typeface="Times New Roman"/>
                <a:cs typeface="Times New Roman"/>
              </a:rPr>
              <a:t>With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3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Times New Roman"/>
                <a:cs typeface="Times New Roman"/>
              </a:rPr>
              <a:t>at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n</a:t>
            </a:r>
            <a:r>
              <a:rPr dirty="0" baseline="-10416" sz="1200" spc="-15">
                <a:latin typeface="Georgia"/>
                <a:cs typeface="Georgia"/>
              </a:rPr>
              <a:t>0</a:t>
            </a:r>
            <a:r>
              <a:rPr dirty="0" baseline="-10416" sz="1200" spc="52">
                <a:latin typeface="Georgia"/>
                <a:cs typeface="Georgia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3,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f1(n)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40" i="1">
                <a:latin typeface="Times New Roman"/>
                <a:cs typeface="Times New Roman"/>
              </a:rPr>
              <a:t>≤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c(g(n))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So,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f1(n)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O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>
                <a:latin typeface="Times New Roman"/>
                <a:cs typeface="Times New Roman"/>
              </a:rPr>
              <a:t>n</a:t>
            </a:r>
            <a:r>
              <a:rPr dirty="0" sz="1100" spc="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7281" y="3180739"/>
            <a:ext cx="160782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260">
                <a:latin typeface="SimSun"/>
                <a:cs typeface="SimSun"/>
              </a:rPr>
              <a:t> 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265">
                <a:latin typeface="SimSun"/>
                <a:cs typeface="SimSun"/>
              </a:rPr>
              <a:t> </a:t>
            </a:r>
            <a:r>
              <a:rPr dirty="0" sz="400" spc="27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0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23774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Big-oh(O)</a:t>
            </a:r>
            <a:r>
              <a:rPr dirty="0" spc="100"/>
              <a:t> </a:t>
            </a:r>
            <a:r>
              <a:rPr dirty="0" spc="-10"/>
              <a:t>Notation</a:t>
            </a:r>
            <a:r>
              <a:rPr dirty="0" spc="100"/>
              <a:t> </a:t>
            </a:r>
            <a:r>
              <a:rPr dirty="0" spc="-35"/>
              <a:t>continued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11360" y="3262931"/>
            <a:ext cx="1671955" cy="18478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>
              <a:lnSpc>
                <a:spcPts val="450"/>
              </a:lnSpc>
              <a:spcBef>
                <a:spcPts val="145"/>
              </a:spcBef>
              <a:tabLst>
                <a:tab pos="1397000" algn="l"/>
              </a:tabLst>
            </a:pP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2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165">
                <a:latin typeface="SimSun"/>
                <a:cs typeface="SimSun"/>
              </a:rPr>
              <a:t> </a:t>
            </a:r>
            <a:r>
              <a:rPr dirty="0" sz="400" spc="17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0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43180">
              <a:lnSpc>
                <a:spcPts val="690"/>
              </a:lnSpc>
            </a:pPr>
            <a:fld id="{81D60167-4931-47E6-BA6A-407CBD079E47}" type="slidenum">
              <a:rPr dirty="0" sz="600">
                <a:latin typeface="Lucida Console"/>
                <a:cs typeface="Lucida Console"/>
              </a:rPr>
              <a:t>15</a:t>
            </a:fld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/</a:t>
            </a:r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444" y="420990"/>
            <a:ext cx="2392045" cy="2865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97510">
              <a:lnSpc>
                <a:spcPct val="154000"/>
              </a:lnSpc>
              <a:spcBef>
                <a:spcPts val="100"/>
              </a:spcBef>
            </a:pPr>
            <a:r>
              <a:rPr dirty="0" sz="1100" spc="30">
                <a:latin typeface="Times New Roman"/>
                <a:cs typeface="Times New Roman"/>
              </a:rPr>
              <a:t>Algorithm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2.2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Time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Complexity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f2(n)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2n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  <a:p>
            <a:pPr marL="38100" marR="1306830">
              <a:lnSpc>
                <a:spcPct val="154000"/>
              </a:lnSpc>
            </a:pPr>
            <a:r>
              <a:rPr dirty="0" sz="1100" spc="25">
                <a:latin typeface="Times New Roman"/>
                <a:cs typeface="Times New Roman"/>
              </a:rPr>
              <a:t>2n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4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40" i="1">
                <a:latin typeface="Times New Roman"/>
                <a:cs typeface="Times New Roman"/>
              </a:rPr>
              <a:t>≤</a:t>
            </a:r>
            <a:r>
              <a:rPr dirty="0" sz="1100" spc="75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2n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n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2n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4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40" i="1">
                <a:latin typeface="Times New Roman"/>
                <a:cs typeface="Times New Roman"/>
              </a:rPr>
              <a:t>≤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3n</a:t>
            </a:r>
            <a:endParaRPr sz="1100">
              <a:latin typeface="Times New Roman"/>
              <a:cs typeface="Times New Roman"/>
            </a:endParaRPr>
          </a:p>
          <a:p>
            <a:pPr marL="38100" marR="765810">
              <a:lnSpc>
                <a:spcPct val="154000"/>
              </a:lnSpc>
            </a:pPr>
            <a:r>
              <a:rPr dirty="0" sz="1100" spc="35">
                <a:latin typeface="Times New Roman"/>
                <a:cs typeface="Times New Roman"/>
              </a:rPr>
              <a:t>Let,</a:t>
            </a:r>
            <a:r>
              <a:rPr dirty="0" sz="1100" spc="75">
                <a:latin typeface="Times New Roman"/>
                <a:cs typeface="Times New Roman"/>
              </a:rPr>
              <a:t> n=1,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2X1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4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Georgia"/>
                <a:cs typeface="Georgia"/>
              </a:rPr>
              <a:t>¢</a:t>
            </a:r>
            <a:r>
              <a:rPr dirty="0" sz="1100" spc="90">
                <a:latin typeface="Georgia"/>
                <a:cs typeface="Georgia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3X1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Times New Roman"/>
                <a:cs typeface="Times New Roman"/>
              </a:rPr>
              <a:t>n=2, </a:t>
            </a:r>
            <a:r>
              <a:rPr dirty="0" sz="1100">
                <a:latin typeface="Times New Roman"/>
                <a:cs typeface="Times New Roman"/>
              </a:rPr>
              <a:t>2X2 </a:t>
            </a:r>
            <a:r>
              <a:rPr dirty="0" sz="1100" spc="225">
                <a:latin typeface="Times New Roman"/>
                <a:cs typeface="Times New Roman"/>
              </a:rPr>
              <a:t>+ </a:t>
            </a:r>
            <a:r>
              <a:rPr dirty="0" sz="1100" spc="-5">
                <a:latin typeface="Times New Roman"/>
                <a:cs typeface="Times New Roman"/>
              </a:rPr>
              <a:t>4 </a:t>
            </a:r>
            <a:r>
              <a:rPr dirty="0" sz="1100" spc="235">
                <a:latin typeface="Georgia"/>
                <a:cs typeface="Georgia"/>
              </a:rPr>
              <a:t>¢ </a:t>
            </a:r>
            <a:r>
              <a:rPr dirty="0" sz="1100">
                <a:latin typeface="Times New Roman"/>
                <a:cs typeface="Times New Roman"/>
              </a:rPr>
              <a:t>3X2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Times New Roman"/>
                <a:cs typeface="Times New Roman"/>
              </a:rPr>
              <a:t>n=3, </a:t>
            </a:r>
            <a:r>
              <a:rPr dirty="0" sz="1100">
                <a:latin typeface="Times New Roman"/>
                <a:cs typeface="Times New Roman"/>
              </a:rPr>
              <a:t>2X3 </a:t>
            </a:r>
            <a:r>
              <a:rPr dirty="0" sz="1100" spc="225">
                <a:latin typeface="Times New Roman"/>
                <a:cs typeface="Times New Roman"/>
              </a:rPr>
              <a:t>+ </a:t>
            </a:r>
            <a:r>
              <a:rPr dirty="0" sz="1100" spc="-5">
                <a:latin typeface="Times New Roman"/>
                <a:cs typeface="Times New Roman"/>
              </a:rPr>
              <a:t>4 </a:t>
            </a:r>
            <a:r>
              <a:rPr dirty="0" sz="1100" spc="235">
                <a:latin typeface="Georgia"/>
                <a:cs typeface="Georgia"/>
              </a:rPr>
              <a:t>¢ </a:t>
            </a:r>
            <a:r>
              <a:rPr dirty="0" sz="1100">
                <a:latin typeface="Times New Roman"/>
                <a:cs typeface="Times New Roman"/>
              </a:rPr>
              <a:t>3X3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Times New Roman"/>
                <a:cs typeface="Times New Roman"/>
              </a:rPr>
              <a:t>n=4,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2X4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4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40" i="1">
                <a:latin typeface="Times New Roman"/>
                <a:cs typeface="Times New Roman"/>
              </a:rPr>
              <a:t>≤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3X4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dirty="0" sz="1100" spc="5">
                <a:latin typeface="Times New Roman"/>
                <a:cs typeface="Times New Roman"/>
              </a:rPr>
              <a:t>So,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n</a:t>
            </a:r>
            <a:r>
              <a:rPr dirty="0" baseline="-10416" sz="1200" spc="-104">
                <a:latin typeface="Georgia"/>
                <a:cs typeface="Georgia"/>
              </a:rPr>
              <a:t>0</a:t>
            </a:r>
            <a:r>
              <a:rPr dirty="0" baseline="-10416" sz="1200">
                <a:latin typeface="Georgia"/>
                <a:cs typeface="Georgia"/>
              </a:rPr>
              <a:t> </a:t>
            </a:r>
            <a:r>
              <a:rPr dirty="0" baseline="-10416" sz="1200" spc="-52">
                <a:latin typeface="Georgia"/>
                <a:cs typeface="Georgi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4</a:t>
            </a:r>
            <a:r>
              <a:rPr dirty="0" sz="1100" spc="5" i="1">
                <a:latin typeface="Georgia"/>
                <a:cs typeface="Georgia"/>
              </a:rPr>
              <a:t>,</a:t>
            </a:r>
            <a:r>
              <a:rPr dirty="0" sz="1100" spc="-85" i="1">
                <a:latin typeface="Georgia"/>
                <a:cs typeface="Georgia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 marL="38100" marR="30480">
              <a:lnSpc>
                <a:spcPct val="154000"/>
              </a:lnSpc>
            </a:pPr>
            <a:r>
              <a:rPr dirty="0" sz="1100" spc="60">
                <a:latin typeface="Times New Roman"/>
                <a:cs typeface="Times New Roman"/>
              </a:rPr>
              <a:t>With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3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Times New Roman"/>
                <a:cs typeface="Times New Roman"/>
              </a:rPr>
              <a:t>at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n</a:t>
            </a:r>
            <a:r>
              <a:rPr dirty="0" baseline="-10416" sz="1200" spc="-15">
                <a:latin typeface="Georgia"/>
                <a:cs typeface="Georgia"/>
              </a:rPr>
              <a:t>0</a:t>
            </a:r>
            <a:r>
              <a:rPr dirty="0" baseline="-10416" sz="1200" spc="52">
                <a:latin typeface="Georgia"/>
                <a:cs typeface="Georgia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4,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f2(n)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40" i="1">
                <a:latin typeface="Times New Roman"/>
                <a:cs typeface="Times New Roman"/>
              </a:rPr>
              <a:t>≤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c(g(n))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So,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f2(n)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O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>
                <a:latin typeface="Times New Roman"/>
                <a:cs typeface="Times New Roman"/>
              </a:rPr>
              <a:t>n</a:t>
            </a:r>
            <a:r>
              <a:rPr dirty="0" sz="1100" spc="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62379"/>
            <a:ext cx="23774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FFFFFF"/>
                </a:solidFill>
                <a:latin typeface="Georgia"/>
                <a:cs typeface="Georgia"/>
              </a:rPr>
              <a:t>Big-oh(O)</a:t>
            </a:r>
            <a:r>
              <a:rPr dirty="0" sz="140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Georgia"/>
                <a:cs typeface="Georgia"/>
              </a:rPr>
              <a:t>Notation</a:t>
            </a:r>
            <a:r>
              <a:rPr dirty="0" sz="140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Georgia"/>
                <a:cs typeface="Georgia"/>
              </a:rPr>
              <a:t>continued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847214"/>
            <a:ext cx="63296" cy="632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1115756"/>
            <a:ext cx="3996690" cy="1096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77340">
              <a:lnSpc>
                <a:spcPct val="154000"/>
              </a:lnSpc>
              <a:spcBef>
                <a:spcPts val="100"/>
              </a:spcBef>
            </a:pPr>
            <a:r>
              <a:rPr dirty="0" sz="1100" spc="5">
                <a:latin typeface="Times New Roman"/>
                <a:cs typeface="Times New Roman"/>
              </a:rPr>
              <a:t>So,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for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the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Algorithm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2.1,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f1(n)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O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>
                <a:latin typeface="Times New Roman"/>
                <a:cs typeface="Times New Roman"/>
              </a:rPr>
              <a:t>n</a:t>
            </a:r>
            <a:r>
              <a:rPr dirty="0" sz="1100" spc="25">
                <a:latin typeface="Tahoma"/>
                <a:cs typeface="Tahoma"/>
              </a:rPr>
              <a:t>)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For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Algorithm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2.2,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f2(n)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O</a:t>
            </a:r>
            <a:r>
              <a:rPr dirty="0" sz="1100" spc="25">
                <a:latin typeface="Tahoma"/>
                <a:cs typeface="Tahoma"/>
              </a:rPr>
              <a:t>(</a:t>
            </a:r>
            <a:r>
              <a:rPr dirty="0" sz="1100" spc="25">
                <a:latin typeface="Times New Roman"/>
                <a:cs typeface="Times New Roman"/>
              </a:rPr>
              <a:t>n</a:t>
            </a:r>
            <a:r>
              <a:rPr dirty="0" sz="1100" spc="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54000"/>
              </a:lnSpc>
              <a:spcBef>
                <a:spcPts val="300"/>
              </a:spcBef>
            </a:pPr>
            <a:r>
              <a:rPr dirty="0" sz="1100" spc="5">
                <a:latin typeface="Times New Roman"/>
                <a:cs typeface="Times New Roman"/>
              </a:rPr>
              <a:t>So,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asymptotically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these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two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algorithm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are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same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because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the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growth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rate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these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two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function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are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same.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260">
                <a:latin typeface="SimSun"/>
                <a:cs typeface="SimSun"/>
              </a:rPr>
              <a:t> 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26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270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40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165">
                <a:latin typeface="SimSun"/>
                <a:cs typeface="SimSun"/>
                <a:hlinkClick r:id="rId8" action="ppaction://hlinksldjump"/>
              </a:rPr>
              <a:t> </a:t>
            </a:r>
            <a:r>
              <a:rPr dirty="0" sz="400" spc="170">
                <a:latin typeface="SimSun"/>
                <a:cs typeface="SimSun"/>
                <a:hlinkClick r:id="rId8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0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92710">
              <a:lnSpc>
                <a:spcPts val="690"/>
              </a:lnSpc>
            </a:pPr>
            <a:fld id="{81D60167-4931-47E6-BA6A-407CBD079E47}" type="slidenum">
              <a:rPr dirty="0" sz="600">
                <a:latin typeface="Lucida Console"/>
                <a:cs typeface="Lucida Console"/>
              </a:rPr>
              <a:t>16</a:t>
            </a:fld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/</a:t>
            </a:r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379"/>
            <a:ext cx="8464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FFFFFF"/>
                </a:solidFill>
                <a:latin typeface="Georgia"/>
                <a:cs typeface="Georgia"/>
              </a:rPr>
              <a:t>References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60">
                <a:latin typeface="SimSun"/>
                <a:cs typeface="SimSun"/>
              </a:rPr>
              <a:t> 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6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270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2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2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40">
                <a:latin typeface="SimSun"/>
                <a:cs typeface="SimSun"/>
                <a:hlinkClick r:id="rId6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6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65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400" spc="170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0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92710">
              <a:lnSpc>
                <a:spcPts val="690"/>
              </a:lnSpc>
            </a:pPr>
            <a:fld id="{81D60167-4931-47E6-BA6A-407CBD079E47}" type="slidenum">
              <a:rPr dirty="0" sz="600">
                <a:latin typeface="Lucida Console"/>
                <a:cs typeface="Lucida Console"/>
              </a:rPr>
              <a:t>16</a:t>
            </a:fld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/</a:t>
            </a:r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1527627"/>
            <a:ext cx="4356735" cy="162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dirty="0" sz="900" spc="-30">
                <a:solidFill>
                  <a:srgbClr val="3333B2"/>
                </a:solidFill>
              </a:rPr>
              <a:t>[1]	</a:t>
            </a:r>
            <a:r>
              <a:rPr dirty="0" sz="900">
                <a:solidFill>
                  <a:srgbClr val="3333B2"/>
                </a:solidFill>
              </a:rPr>
              <a:t>Goodrich</a:t>
            </a:r>
            <a:r>
              <a:rPr dirty="0" sz="900" spc="30">
                <a:solidFill>
                  <a:srgbClr val="3333B2"/>
                </a:solidFill>
              </a:rPr>
              <a:t> </a:t>
            </a:r>
            <a:r>
              <a:rPr dirty="0" sz="900" spc="-10">
                <a:solidFill>
                  <a:srgbClr val="3333B2"/>
                </a:solidFill>
              </a:rPr>
              <a:t>and</a:t>
            </a:r>
            <a:r>
              <a:rPr dirty="0" sz="900" spc="40">
                <a:solidFill>
                  <a:srgbClr val="3333B2"/>
                </a:solidFill>
              </a:rPr>
              <a:t> </a:t>
            </a:r>
            <a:r>
              <a:rPr dirty="0" sz="900" spc="-5">
                <a:solidFill>
                  <a:srgbClr val="3333B2"/>
                </a:solidFill>
              </a:rPr>
              <a:t>Tamassia</a:t>
            </a:r>
            <a:r>
              <a:rPr dirty="0" sz="900" spc="35">
                <a:solidFill>
                  <a:srgbClr val="3333B2"/>
                </a:solidFill>
              </a:rPr>
              <a:t> </a:t>
            </a:r>
            <a:r>
              <a:rPr dirty="0" sz="900" spc="25">
                <a:solidFill>
                  <a:srgbClr val="3333B2"/>
                </a:solidFill>
              </a:rPr>
              <a:t>‘Data</a:t>
            </a:r>
            <a:r>
              <a:rPr dirty="0" sz="900" spc="40">
                <a:solidFill>
                  <a:srgbClr val="3333B2"/>
                </a:solidFill>
              </a:rPr>
              <a:t> </a:t>
            </a:r>
            <a:r>
              <a:rPr dirty="0" sz="900">
                <a:solidFill>
                  <a:srgbClr val="3333B2"/>
                </a:solidFill>
              </a:rPr>
              <a:t>Structures</a:t>
            </a:r>
            <a:r>
              <a:rPr dirty="0" sz="900" spc="40">
                <a:solidFill>
                  <a:srgbClr val="3333B2"/>
                </a:solidFill>
              </a:rPr>
              <a:t> </a:t>
            </a:r>
            <a:r>
              <a:rPr dirty="0" sz="900" spc="-10">
                <a:solidFill>
                  <a:srgbClr val="3333B2"/>
                </a:solidFill>
              </a:rPr>
              <a:t>and</a:t>
            </a:r>
            <a:r>
              <a:rPr dirty="0" sz="900" spc="40">
                <a:solidFill>
                  <a:srgbClr val="3333B2"/>
                </a:solidFill>
              </a:rPr>
              <a:t> </a:t>
            </a:r>
            <a:r>
              <a:rPr dirty="0" sz="900">
                <a:solidFill>
                  <a:srgbClr val="3333B2"/>
                </a:solidFill>
              </a:rPr>
              <a:t>Algorithms</a:t>
            </a:r>
            <a:r>
              <a:rPr dirty="0" sz="900" spc="40">
                <a:solidFill>
                  <a:srgbClr val="3333B2"/>
                </a:solidFill>
              </a:rPr>
              <a:t> </a:t>
            </a:r>
            <a:r>
              <a:rPr dirty="0" sz="900" spc="-15">
                <a:solidFill>
                  <a:srgbClr val="3333B2"/>
                </a:solidFill>
              </a:rPr>
              <a:t>in</a:t>
            </a:r>
            <a:r>
              <a:rPr dirty="0" sz="900" spc="40">
                <a:solidFill>
                  <a:srgbClr val="3333B2"/>
                </a:solidFill>
              </a:rPr>
              <a:t> </a:t>
            </a:r>
            <a:r>
              <a:rPr dirty="0" sz="900" spc="-5">
                <a:solidFill>
                  <a:srgbClr val="3333B2"/>
                </a:solidFill>
              </a:rPr>
              <a:t>java</a:t>
            </a:r>
            <a:r>
              <a:rPr dirty="0" sz="900" spc="35">
                <a:solidFill>
                  <a:srgbClr val="3333B2"/>
                </a:solidFill>
              </a:rPr>
              <a:t> </a:t>
            </a:r>
            <a:r>
              <a:rPr dirty="0" sz="900" spc="30">
                <a:solidFill>
                  <a:srgbClr val="3333B2"/>
                </a:solidFill>
              </a:rPr>
              <a:t>’,</a:t>
            </a:r>
            <a:r>
              <a:rPr dirty="0" sz="900" spc="50">
                <a:solidFill>
                  <a:srgbClr val="3333B2"/>
                </a:solidFill>
              </a:rPr>
              <a:t> </a:t>
            </a:r>
            <a:r>
              <a:rPr dirty="0" sz="900">
                <a:solidFill>
                  <a:srgbClr val="3333B2"/>
                </a:solidFill>
              </a:rPr>
              <a:t>Wiley,</a:t>
            </a:r>
            <a:r>
              <a:rPr dirty="0" sz="900" spc="50">
                <a:solidFill>
                  <a:srgbClr val="3333B2"/>
                </a:solidFill>
              </a:rPr>
              <a:t> </a:t>
            </a:r>
            <a:r>
              <a:rPr dirty="0" sz="900" spc="-5">
                <a:solidFill>
                  <a:srgbClr val="3333B2"/>
                </a:solidFill>
              </a:rPr>
              <a:t>India.</a:t>
            </a:r>
            <a:endParaRPr sz="900"/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7207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Contents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79" y="970229"/>
            <a:ext cx="155257" cy="1552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8828" y="938427"/>
            <a:ext cx="15779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3472" sz="1200" spc="112">
                <a:solidFill>
                  <a:srgbClr val="EAEAF7"/>
                </a:solidFill>
                <a:latin typeface="Georgia"/>
                <a:cs typeface="Georgia"/>
              </a:rPr>
              <a:t>1  </a:t>
            </a:r>
            <a:r>
              <a:rPr dirty="0" baseline="3472" sz="1200" spc="127">
                <a:solidFill>
                  <a:srgbClr val="EAEAF7"/>
                </a:solidFill>
                <a:latin typeface="Georgia"/>
                <a:cs typeface="Georgia"/>
              </a:rPr>
              <a:t> </a:t>
            </a:r>
            <a:r>
              <a:rPr dirty="0" sz="1100" spc="3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Algorithm</a:t>
            </a:r>
            <a:r>
              <a:rPr dirty="0" sz="1100" spc="75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dirty="0" sz="1100" spc="30">
                <a:solidFill>
                  <a:srgbClr val="3333B2"/>
                </a:solidFill>
                <a:latin typeface="Times New Roman"/>
                <a:cs typeface="Times New Roman"/>
                <a:hlinkClick r:id="rId3" action="ppaction://hlinksldjump"/>
              </a:rPr>
              <a:t>Comparison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79" y="1483906"/>
            <a:ext cx="155257" cy="1552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8828" y="148127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EAEAF7"/>
                </a:solidFill>
                <a:latin typeface="Georgia"/>
                <a:cs typeface="Georgia"/>
              </a:rPr>
              <a:t>2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055" y="1452091"/>
            <a:ext cx="12014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solidFill>
                  <a:srgbClr val="3333B2"/>
                </a:solidFill>
                <a:latin typeface="Times New Roman"/>
                <a:cs typeface="Times New Roman"/>
                <a:hlinkClick r:id="rId5" action="ppaction://hlinksldjump"/>
              </a:rPr>
              <a:t>Algorithm </a:t>
            </a:r>
            <a:r>
              <a:rPr dirty="0" sz="1100" spc="20">
                <a:solidFill>
                  <a:srgbClr val="3333B2"/>
                </a:solidFill>
                <a:latin typeface="Times New Roman"/>
                <a:cs typeface="Times New Roman"/>
                <a:hlinkClick r:id="rId5" action="ppaction://hlinksldjump"/>
              </a:rPr>
              <a:t>Analysis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779" y="1997583"/>
            <a:ext cx="155257" cy="15525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8828" y="199388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solidFill>
                  <a:srgbClr val="EAEAF7"/>
                </a:solidFill>
                <a:latin typeface="Georgia"/>
                <a:cs typeface="Georgia"/>
              </a:rPr>
              <a:t>3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055" y="1965768"/>
            <a:ext cx="13081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35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Asymptotic </a:t>
            </a:r>
            <a:r>
              <a:rPr dirty="0" sz="1100" spc="45">
                <a:solidFill>
                  <a:srgbClr val="3333B2"/>
                </a:solidFill>
                <a:latin typeface="Times New Roman"/>
                <a:cs typeface="Times New Roman"/>
                <a:hlinkClick r:id="rId7" action="ppaction://hlinksldjump"/>
              </a:rPr>
              <a:t>Notation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779" y="2511247"/>
            <a:ext cx="155257" cy="15525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8828" y="250912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0">
                <a:solidFill>
                  <a:srgbClr val="EAEAF7"/>
                </a:solidFill>
                <a:latin typeface="Georgia"/>
                <a:cs typeface="Georgia"/>
              </a:rPr>
              <a:t>4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10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10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3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10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10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260">
                <a:latin typeface="SimSun"/>
                <a:cs typeface="SimSun"/>
              </a:rPr>
              <a:t>  </a:t>
            </a:r>
            <a:r>
              <a:rPr dirty="0" sz="400" spc="-40">
                <a:latin typeface="SimSun"/>
                <a:cs typeface="SimSun"/>
                <a:hlinkClick r:id="rId11" action="ppaction://hlinksldjump"/>
              </a:rPr>
              <a:t>.</a:t>
            </a:r>
            <a:r>
              <a:rPr dirty="0" sz="400" spc="265">
                <a:latin typeface="SimSun"/>
                <a:cs typeface="SimSun"/>
                <a:hlinkClick r:id="rId11" action="ppaction://hlinksldjump"/>
              </a:rPr>
              <a:t> </a:t>
            </a:r>
            <a:r>
              <a:rPr dirty="0" sz="400" spc="270">
                <a:latin typeface="SimSun"/>
                <a:cs typeface="SimSun"/>
                <a:hlinkClick r:id="rId11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1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9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9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40">
                <a:latin typeface="SimSun"/>
                <a:cs typeface="SimSun"/>
                <a:hlinkClick r:id="rId9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9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65">
                <a:latin typeface="SimSun"/>
                <a:cs typeface="SimSun"/>
                <a:hlinkClick r:id="rId9" action="ppaction://hlinksldjump"/>
              </a:rPr>
              <a:t> </a:t>
            </a:r>
            <a:r>
              <a:rPr dirty="0" sz="400" spc="170">
                <a:latin typeface="SimSun"/>
                <a:cs typeface="SimSun"/>
                <a:hlinkClick r:id="rId9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0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92710">
              <a:lnSpc>
                <a:spcPts val="690"/>
              </a:lnSpc>
            </a:pPr>
            <a:fld id="{81D60167-4931-47E6-BA6A-407CBD079E47}" type="slidenum">
              <a:rPr dirty="0" sz="600">
                <a:latin typeface="Lucida Console"/>
                <a:cs typeface="Lucida Console"/>
              </a:rPr>
              <a:t>1</a:t>
            </a:fld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/</a:t>
            </a:r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0055" y="2479445"/>
            <a:ext cx="12211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5">
                <a:solidFill>
                  <a:srgbClr val="3333B2"/>
                </a:solidFill>
                <a:latin typeface="Times New Roman"/>
                <a:cs typeface="Times New Roman"/>
                <a:hlinkClick r:id="rId8" action="ppaction://hlinksldjump"/>
              </a:rPr>
              <a:t>Big-oh(O)</a:t>
            </a:r>
            <a:r>
              <a:rPr dirty="0" sz="1100" spc="30">
                <a:solidFill>
                  <a:srgbClr val="3333B2"/>
                </a:solid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sz="1100" spc="45">
                <a:solidFill>
                  <a:srgbClr val="3333B2"/>
                </a:solidFill>
                <a:latin typeface="Times New Roman"/>
                <a:cs typeface="Times New Roman"/>
                <a:hlinkClick r:id="rId8" action="ppaction://hlinksldjump"/>
              </a:rPr>
              <a:t>Notation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76" y="32700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659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461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236595" y="3257215"/>
            <a:ext cx="203200" cy="55880"/>
            <a:chOff x="3236595" y="3257215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299764" y="325974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95" y="326609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513531" y="3255950"/>
            <a:ext cx="203200" cy="58419"/>
            <a:chOff x="3513531" y="325595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02432" y="327244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13531" y="326609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89732" y="325974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790467" y="3255950"/>
            <a:ext cx="203200" cy="58419"/>
            <a:chOff x="3790467" y="325595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66668" y="325974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90467" y="326609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6668" y="329784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911360" y="3152902"/>
            <a:ext cx="1153795" cy="2025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r" marR="28575">
              <a:lnSpc>
                <a:spcPct val="100000"/>
              </a:lnSpc>
              <a:spcBef>
                <a:spcPts val="315"/>
              </a:spcBef>
            </a:pP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42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29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1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0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1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0">
                <a:latin typeface="SimSun"/>
                <a:cs typeface="SimSun"/>
                <a:hlinkClick r:id="rId5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32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0">
                <a:latin typeface="SimSun"/>
                <a:cs typeface="SimSun"/>
                <a:hlinkClick r:id="rId5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5080">
              <a:lnSpc>
                <a:spcPct val="100000"/>
              </a:lnSpc>
              <a:spcBef>
                <a:spcPts val="220"/>
              </a:spcBef>
            </a:pP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225">
                <a:latin typeface="SimSun"/>
                <a:cs typeface="SimSun"/>
                <a:hlinkClick r:id="rId2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2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0">
                <a:latin typeface="SimSun"/>
                <a:cs typeface="SimSun"/>
                <a:hlinkClick r:id="rId2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1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0">
                <a:latin typeface="SimSun"/>
                <a:cs typeface="SimSun"/>
                <a:hlinkClick r:id="rId2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0">
                <a:latin typeface="SimSun"/>
                <a:cs typeface="SimSun"/>
                <a:hlinkClick r:id="rId2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1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endParaRPr sz="4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43604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4326582" y="3257215"/>
            <a:ext cx="238760" cy="57150"/>
            <a:chOff x="4326582" y="325721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9022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23969" y="326373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29112" y="325974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32973" y="3152902"/>
            <a:ext cx="462280" cy="2025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265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400" spc="265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75260" algn="l"/>
              </a:tabLst>
            </a:pP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19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18161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Algorithm</a:t>
            </a:r>
            <a:r>
              <a:rPr dirty="0" spc="75"/>
              <a:t> </a:t>
            </a:r>
            <a:r>
              <a:rPr dirty="0" spc="-25"/>
              <a:t>Comparison</a:t>
            </a: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070" y="588314"/>
            <a:ext cx="63296" cy="6329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3070" y="1104544"/>
            <a:ext cx="63296" cy="6329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42404" y="411033"/>
            <a:ext cx="3830954" cy="921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025" marR="5080">
              <a:lnSpc>
                <a:spcPct val="154000"/>
              </a:lnSpc>
              <a:spcBef>
                <a:spcPts val="100"/>
              </a:spcBef>
            </a:pPr>
            <a:r>
              <a:rPr dirty="0" sz="1100" spc="30">
                <a:latin typeface="Times New Roman"/>
                <a:cs typeface="Times New Roman"/>
              </a:rPr>
              <a:t>Algorithm </a:t>
            </a:r>
            <a:r>
              <a:rPr dirty="0" sz="1100" spc="25">
                <a:latin typeface="Times New Roman"/>
                <a:cs typeface="Times New Roman"/>
              </a:rPr>
              <a:t>comparison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required </a:t>
            </a:r>
            <a:r>
              <a:rPr dirty="0" sz="1100" spc="55">
                <a:latin typeface="Times New Roman"/>
                <a:cs typeface="Times New Roman"/>
              </a:rPr>
              <a:t>to </a:t>
            </a:r>
            <a:r>
              <a:rPr dirty="0" sz="1100">
                <a:latin typeface="Times New Roman"/>
                <a:cs typeface="Times New Roman"/>
              </a:rPr>
              <a:t>check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which </a:t>
            </a:r>
            <a:r>
              <a:rPr dirty="0" sz="1100" spc="35">
                <a:latin typeface="Times New Roman"/>
                <a:cs typeface="Times New Roman"/>
              </a:rPr>
              <a:t>algorithm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Times New Roman"/>
                <a:cs typeface="Times New Roman"/>
              </a:rPr>
              <a:t>better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then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Times New Roman"/>
                <a:cs typeface="Times New Roman"/>
              </a:rPr>
              <a:t>other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one.</a:t>
            </a:r>
            <a:endParaRPr sz="1100">
              <a:latin typeface="Times New Roman"/>
              <a:cs typeface="Times New Roman"/>
            </a:endParaRPr>
          </a:p>
          <a:p>
            <a:pPr marL="12700" marR="697865" indent="60325">
              <a:lnSpc>
                <a:spcPct val="72300"/>
              </a:lnSpc>
              <a:spcBef>
                <a:spcPts val="1080"/>
              </a:spcBef>
            </a:pPr>
            <a:r>
              <a:rPr dirty="0" sz="1100" spc="40">
                <a:latin typeface="Times New Roman"/>
                <a:cs typeface="Times New Roman"/>
              </a:rPr>
              <a:t>Problem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Times New Roman"/>
                <a:cs typeface="Times New Roman"/>
              </a:rPr>
              <a:t>Statement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1:</a:t>
            </a:r>
            <a:r>
              <a:rPr dirty="0" sz="1100" spc="2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Sum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of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natural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numbers.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Algorithm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1.1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/>
              <a:t>3</a:t>
            </a:fld>
            <a:r>
              <a:rPr dirty="0" spc="-265"/>
              <a:t> </a:t>
            </a:r>
            <a:r>
              <a:rPr dirty="0"/>
              <a:t>/</a:t>
            </a:r>
            <a:r>
              <a:rPr dirty="0" spc="-265"/>
              <a:t> </a:t>
            </a:r>
            <a:r>
              <a:rPr dirty="0"/>
              <a:t>17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42404" y="1306599"/>
            <a:ext cx="1269365" cy="2090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dirty="0" sz="1100" spc="25">
                <a:latin typeface="Times New Roman"/>
                <a:cs typeface="Times New Roman"/>
              </a:rPr>
              <a:t>Step1:  </a:t>
            </a:r>
            <a:r>
              <a:rPr dirty="0" sz="1100" spc="40">
                <a:latin typeface="Times New Roman"/>
                <a:cs typeface="Times New Roman"/>
              </a:rPr>
              <a:t>Read </a:t>
            </a:r>
            <a:r>
              <a:rPr dirty="0" sz="1100" spc="55">
                <a:latin typeface="Times New Roman"/>
                <a:cs typeface="Times New Roman"/>
              </a:rPr>
              <a:t>n 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Step2:</a:t>
            </a:r>
            <a:r>
              <a:rPr dirty="0" sz="1100" spc="17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Initialize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Times New Roman"/>
                <a:cs typeface="Times New Roman"/>
              </a:rPr>
              <a:t>s=0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Step3:</a:t>
            </a:r>
            <a:r>
              <a:rPr dirty="0" sz="1100" spc="1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for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Times New Roman"/>
                <a:cs typeface="Times New Roman"/>
              </a:rPr>
              <a:t>i=1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to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  <a:spcBef>
                <a:spcPts val="710"/>
              </a:spcBef>
            </a:pPr>
            <a:r>
              <a:rPr dirty="0" sz="1100" spc="25">
                <a:latin typeface="Times New Roman"/>
                <a:cs typeface="Times New Roman"/>
              </a:rPr>
              <a:t>do</a:t>
            </a:r>
            <a:endParaRPr sz="1100">
              <a:latin typeface="Times New Roman"/>
              <a:cs typeface="Times New Roman"/>
            </a:endParaRPr>
          </a:p>
          <a:p>
            <a:pPr marL="148590" marR="584835" indent="71755">
              <a:lnSpc>
                <a:spcPct val="154000"/>
              </a:lnSpc>
            </a:pP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Times New Roman"/>
                <a:cs typeface="Times New Roman"/>
              </a:rPr>
              <a:t>s+i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end</a:t>
            </a:r>
            <a:r>
              <a:rPr dirty="0" sz="1100" spc="15">
                <a:latin typeface="Times New Roman"/>
                <a:cs typeface="Times New Roman"/>
              </a:rPr>
              <a:t> loop</a:t>
            </a:r>
            <a:endParaRPr sz="1100">
              <a:latin typeface="Times New Roman"/>
              <a:cs typeface="Times New Roman"/>
            </a:endParaRPr>
          </a:p>
          <a:p>
            <a:pPr marL="12700" marR="394970">
              <a:lnSpc>
                <a:spcPct val="154000"/>
              </a:lnSpc>
            </a:pPr>
            <a:r>
              <a:rPr dirty="0" sz="1100" spc="25">
                <a:latin typeface="Times New Roman"/>
                <a:cs typeface="Times New Roman"/>
              </a:rPr>
              <a:t>Step4: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Times New Roman"/>
                <a:cs typeface="Times New Roman"/>
              </a:rPr>
              <a:t>Print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Step5:</a:t>
            </a:r>
            <a:r>
              <a:rPr dirty="0" sz="1100" spc="18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Times New Roman"/>
                <a:cs typeface="Times New Roman"/>
              </a:rPr>
              <a:t>Exit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27679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Algorithm</a:t>
            </a:r>
            <a:r>
              <a:rPr dirty="0" spc="110"/>
              <a:t> </a:t>
            </a:r>
            <a:r>
              <a:rPr dirty="0" spc="-25"/>
              <a:t>Comparison</a:t>
            </a:r>
            <a:r>
              <a:rPr dirty="0" spc="110"/>
              <a:t> </a:t>
            </a:r>
            <a:r>
              <a:rPr dirty="0" spc="-25"/>
              <a:t>(continued)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2100808"/>
            <a:ext cx="63296" cy="632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2404" y="456283"/>
            <a:ext cx="4140200" cy="2525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75280">
              <a:lnSpc>
                <a:spcPct val="154000"/>
              </a:lnSpc>
              <a:spcBef>
                <a:spcPts val="100"/>
              </a:spcBef>
            </a:pPr>
            <a:r>
              <a:rPr dirty="0" sz="1100" spc="30">
                <a:latin typeface="Times New Roman"/>
                <a:cs typeface="Times New Roman"/>
              </a:rPr>
              <a:t>Algorithm  </a:t>
            </a:r>
            <a:r>
              <a:rPr dirty="0" sz="1100" spc="5">
                <a:latin typeface="Times New Roman"/>
                <a:cs typeface="Times New Roman"/>
              </a:rPr>
              <a:t>1.2 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Step1:  </a:t>
            </a:r>
            <a:r>
              <a:rPr dirty="0" sz="1100" spc="40">
                <a:latin typeface="Times New Roman"/>
                <a:cs typeface="Times New Roman"/>
              </a:rPr>
              <a:t>Read </a:t>
            </a:r>
            <a:r>
              <a:rPr dirty="0" sz="1100" spc="55">
                <a:latin typeface="Times New Roman"/>
                <a:cs typeface="Times New Roman"/>
              </a:rPr>
              <a:t>n 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Step2:</a:t>
            </a:r>
            <a:r>
              <a:rPr dirty="0" sz="1100" spc="17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Initialize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Times New Roman"/>
                <a:cs typeface="Times New Roman"/>
              </a:rPr>
              <a:t>s=0</a:t>
            </a:r>
            <a:endParaRPr sz="1100">
              <a:latin typeface="Times New Roman"/>
              <a:cs typeface="Times New Roman"/>
            </a:endParaRPr>
          </a:p>
          <a:p>
            <a:pPr marL="12700" marR="2778760">
              <a:lnSpc>
                <a:spcPct val="154000"/>
              </a:lnSpc>
            </a:pPr>
            <a:r>
              <a:rPr dirty="0" sz="1100" spc="25">
                <a:latin typeface="Times New Roman"/>
                <a:cs typeface="Times New Roman"/>
              </a:rPr>
              <a:t>Step3:</a:t>
            </a:r>
            <a:r>
              <a:rPr dirty="0" sz="1100" spc="1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Times New Roman"/>
                <a:cs typeface="Times New Roman"/>
              </a:rPr>
              <a:t>n*(n+1)/2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Step4: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Times New Roman"/>
                <a:cs typeface="Times New Roman"/>
              </a:rPr>
              <a:t>Print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25">
                <a:latin typeface="Times New Roman"/>
                <a:cs typeface="Times New Roman"/>
              </a:rPr>
              <a:t>Step5: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Times New Roman"/>
                <a:cs typeface="Times New Roman"/>
              </a:rPr>
              <a:t>Exit</a:t>
            </a:r>
            <a:endParaRPr sz="11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75"/>
              </a:spcBef>
            </a:pPr>
            <a:r>
              <a:rPr dirty="0" sz="1100" spc="50">
                <a:latin typeface="Times New Roman"/>
                <a:cs typeface="Times New Roman"/>
              </a:rPr>
              <a:t>Both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algorithm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will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fulfill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objective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Times New Roman"/>
                <a:cs typeface="Times New Roman"/>
              </a:rPr>
              <a:t>but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the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Algorithm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1.2</a:t>
            </a:r>
            <a:endParaRPr sz="1100">
              <a:latin typeface="Times New Roman"/>
              <a:cs typeface="Times New Roman"/>
            </a:endParaRPr>
          </a:p>
          <a:p>
            <a:pPr marL="73025" marR="5080">
              <a:lnSpc>
                <a:spcPct val="154000"/>
              </a:lnSpc>
            </a:pPr>
            <a:r>
              <a:rPr dirty="0" sz="1100" spc="5">
                <a:latin typeface="Times New Roman"/>
                <a:cs typeface="Times New Roman"/>
              </a:rPr>
              <a:t>looks  </a:t>
            </a:r>
            <a:r>
              <a:rPr dirty="0" sz="1100" spc="20">
                <a:latin typeface="Times New Roman"/>
                <a:cs typeface="Times New Roman"/>
              </a:rPr>
              <a:t>much </a:t>
            </a:r>
            <a:r>
              <a:rPr dirty="0" sz="1100" spc="60">
                <a:latin typeface="Times New Roman"/>
                <a:cs typeface="Times New Roman"/>
              </a:rPr>
              <a:t>better </a:t>
            </a:r>
            <a:r>
              <a:rPr dirty="0" sz="1100" spc="55">
                <a:latin typeface="Times New Roman"/>
                <a:cs typeface="Times New Roman"/>
              </a:rPr>
              <a:t>then the </a:t>
            </a:r>
            <a:r>
              <a:rPr dirty="0" sz="1100" spc="30">
                <a:latin typeface="Times New Roman"/>
                <a:cs typeface="Times New Roman"/>
              </a:rPr>
              <a:t>Algorithm </a:t>
            </a:r>
            <a:r>
              <a:rPr dirty="0" sz="1100" spc="10">
                <a:latin typeface="Times New Roman"/>
                <a:cs typeface="Times New Roman"/>
              </a:rPr>
              <a:t>1.1, </a:t>
            </a:r>
            <a:r>
              <a:rPr dirty="0" sz="1100" spc="75">
                <a:latin typeface="Times New Roman"/>
                <a:cs typeface="Times New Roman"/>
              </a:rPr>
              <a:t>but </a:t>
            </a:r>
            <a:r>
              <a:rPr dirty="0" sz="1100" spc="5">
                <a:latin typeface="Times New Roman"/>
                <a:cs typeface="Times New Roman"/>
              </a:rPr>
              <a:t>how  </a:t>
            </a:r>
            <a:r>
              <a:rPr dirty="0" sz="1100" spc="-25">
                <a:latin typeface="Times New Roman"/>
                <a:cs typeface="Times New Roman"/>
              </a:rPr>
              <a:t>we</a:t>
            </a:r>
            <a:r>
              <a:rPr dirty="0" sz="1100" spc="2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can </a:t>
            </a:r>
            <a:r>
              <a:rPr dirty="0" sz="1100" spc="15">
                <a:latin typeface="Times New Roman"/>
                <a:cs typeface="Times New Roman"/>
              </a:rPr>
              <a:t>say 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Times New Roman"/>
                <a:cs typeface="Times New Roman"/>
              </a:rPr>
              <a:t>that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Algorithm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1.2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much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Times New Roman"/>
                <a:cs typeface="Times New Roman"/>
              </a:rPr>
              <a:t>better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Times New Roman"/>
                <a:cs typeface="Times New Roman"/>
              </a:rPr>
              <a:t>than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Algorithm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1.1.</a:t>
            </a:r>
            <a:r>
              <a:rPr dirty="0" sz="1100" spc="2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For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this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we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need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analyze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algorithms.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260">
                <a:latin typeface="SimSun"/>
                <a:cs typeface="SimSun"/>
              </a:rPr>
              <a:t> 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265">
                <a:latin typeface="SimSun"/>
                <a:cs typeface="SimSun"/>
                <a:hlinkClick r:id="rId6" action="ppaction://hlinksldjump"/>
              </a:rPr>
              <a:t> </a:t>
            </a:r>
            <a:r>
              <a:rPr dirty="0" sz="400" spc="270">
                <a:latin typeface="SimSun"/>
                <a:cs typeface="SimSun"/>
                <a:hlinkClick r:id="rId6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40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165">
                <a:latin typeface="SimSun"/>
                <a:cs typeface="SimSun"/>
                <a:hlinkClick r:id="rId8" action="ppaction://hlinksldjump"/>
              </a:rPr>
              <a:t> </a:t>
            </a:r>
            <a:r>
              <a:rPr dirty="0" sz="400" spc="170">
                <a:latin typeface="SimSun"/>
                <a:cs typeface="SimSun"/>
                <a:hlinkClick r:id="rId8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0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92710">
              <a:lnSpc>
                <a:spcPts val="690"/>
              </a:lnSpc>
            </a:pPr>
            <a:fld id="{81D60167-4931-47E6-BA6A-407CBD079E47}" type="slidenum">
              <a:rPr dirty="0" sz="600">
                <a:latin typeface="Lucida Console"/>
                <a:cs typeface="Lucida Console"/>
              </a:rPr>
              <a:t>6</a:t>
            </a:fld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/</a:t>
            </a:r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300" y="62379"/>
            <a:ext cx="153924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Algorithm</a:t>
            </a:r>
            <a:r>
              <a:rPr dirty="0" sz="1400" spc="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Georgia"/>
                <a:cs typeface="Georgia"/>
              </a:rPr>
              <a:t>Analysis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315809"/>
            <a:ext cx="63296" cy="632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138527"/>
            <a:ext cx="3921760" cy="1096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4960">
              <a:lnSpc>
                <a:spcPct val="154000"/>
              </a:lnSpc>
              <a:spcBef>
                <a:spcPts val="100"/>
              </a:spcBef>
            </a:pPr>
            <a:r>
              <a:rPr dirty="0" sz="1100" spc="20">
                <a:latin typeface="Times New Roman"/>
                <a:cs typeface="Times New Roman"/>
              </a:rPr>
              <a:t>Analysis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of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an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algorithm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means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determining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the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Times New Roman"/>
                <a:cs typeface="Times New Roman"/>
              </a:rPr>
              <a:t>amount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of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resource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(such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as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time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and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space)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needed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execute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Times New Roman"/>
                <a:cs typeface="Times New Roman"/>
              </a:rPr>
              <a:t>it.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54000"/>
              </a:lnSpc>
              <a:spcBef>
                <a:spcPts val="300"/>
              </a:spcBef>
            </a:pPr>
            <a:r>
              <a:rPr dirty="0" sz="1100" spc="40">
                <a:latin typeface="Times New Roman"/>
                <a:cs typeface="Times New Roman"/>
              </a:rPr>
              <a:t>Time </a:t>
            </a:r>
            <a:r>
              <a:rPr dirty="0" sz="1100" spc="20">
                <a:latin typeface="Times New Roman"/>
                <a:cs typeface="Times New Roman"/>
              </a:rPr>
              <a:t>Complexity:- </a:t>
            </a:r>
            <a:r>
              <a:rPr dirty="0" sz="1100" spc="40">
                <a:latin typeface="Times New Roman"/>
                <a:cs typeface="Times New Roman"/>
              </a:rPr>
              <a:t>Time </a:t>
            </a:r>
            <a:r>
              <a:rPr dirty="0" sz="1100" spc="20">
                <a:latin typeface="Times New Roman"/>
                <a:cs typeface="Times New Roman"/>
              </a:rPr>
              <a:t>complexity </a:t>
            </a:r>
            <a:r>
              <a:rPr dirty="0" sz="1100" spc="-20">
                <a:latin typeface="Times New Roman"/>
                <a:cs typeface="Times New Roman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an </a:t>
            </a:r>
            <a:r>
              <a:rPr dirty="0" sz="1100" spc="35">
                <a:latin typeface="Times New Roman"/>
                <a:cs typeface="Times New Roman"/>
              </a:rPr>
              <a:t>algorithm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basically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the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running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time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as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a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function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input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size.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869998"/>
            <a:ext cx="63296" cy="632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4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260">
                <a:latin typeface="SimSun"/>
                <a:cs typeface="SimSun"/>
              </a:rPr>
              <a:t> 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265">
                <a:latin typeface="SimSun"/>
                <a:cs typeface="SimSun"/>
                <a:hlinkClick r:id="rId6" action="ppaction://hlinksldjump"/>
              </a:rPr>
              <a:t> </a:t>
            </a:r>
            <a:r>
              <a:rPr dirty="0" sz="400" spc="270">
                <a:latin typeface="SimSun"/>
                <a:cs typeface="SimSun"/>
                <a:hlinkClick r:id="rId6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40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165">
                <a:latin typeface="SimSun"/>
                <a:cs typeface="SimSun"/>
                <a:hlinkClick r:id="rId8" action="ppaction://hlinksldjump"/>
              </a:rPr>
              <a:t> </a:t>
            </a:r>
            <a:r>
              <a:rPr dirty="0" sz="400" spc="170">
                <a:latin typeface="SimSun"/>
                <a:cs typeface="SimSun"/>
                <a:hlinkClick r:id="rId8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0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92710">
              <a:lnSpc>
                <a:spcPts val="690"/>
              </a:lnSpc>
            </a:pPr>
            <a:fld id="{81D60167-4931-47E6-BA6A-407CBD079E47}" type="slidenum">
              <a:rPr dirty="0" sz="600">
                <a:latin typeface="Lucida Console"/>
                <a:cs typeface="Lucida Console"/>
              </a:rPr>
              <a:t>6</a:t>
            </a:fld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/</a:t>
            </a:r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23520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Algorithm</a:t>
            </a:r>
            <a:r>
              <a:rPr dirty="0" spc="105"/>
              <a:t> </a:t>
            </a:r>
            <a:r>
              <a:rPr dirty="0" spc="-5"/>
              <a:t>Analysis</a:t>
            </a:r>
            <a:r>
              <a:rPr dirty="0" spc="105"/>
              <a:t> </a:t>
            </a:r>
            <a:r>
              <a:rPr dirty="0" spc="-35"/>
              <a:t>continued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60">
                <a:latin typeface="SimSun"/>
                <a:cs typeface="SimSun"/>
              </a:rPr>
              <a:t> 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265">
                <a:latin typeface="SimSun"/>
                <a:cs typeface="SimSun"/>
                <a:hlinkClick r:id="rId5" action="ppaction://hlinksldjump"/>
              </a:rPr>
              <a:t> </a:t>
            </a:r>
            <a:r>
              <a:rPr dirty="0" sz="400" spc="270">
                <a:latin typeface="SimSun"/>
                <a:cs typeface="SimSun"/>
                <a:hlinkClick r:id="rId5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2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2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40">
                <a:latin typeface="SimSun"/>
                <a:cs typeface="SimSun"/>
                <a:hlinkClick r:id="rId6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6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65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400" spc="170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0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92710">
              <a:lnSpc>
                <a:spcPts val="690"/>
              </a:lnSpc>
            </a:pPr>
            <a:fld id="{81D60167-4931-47E6-BA6A-407CBD079E47}" type="slidenum">
              <a:rPr dirty="0" sz="600">
                <a:latin typeface="Lucida Console"/>
                <a:cs typeface="Lucida Console"/>
              </a:rPr>
              <a:t>6</a:t>
            </a:fld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/</a:t>
            </a:r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404" y="342465"/>
            <a:ext cx="3883660" cy="2865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46430">
              <a:lnSpc>
                <a:spcPct val="154000"/>
              </a:lnSpc>
              <a:spcBef>
                <a:spcPts val="100"/>
              </a:spcBef>
              <a:tabLst>
                <a:tab pos="1757680" algn="l"/>
              </a:tabLst>
            </a:pPr>
            <a:r>
              <a:rPr dirty="0" sz="1100" spc="30">
                <a:latin typeface="Times New Roman"/>
                <a:cs typeface="Times New Roman"/>
              </a:rPr>
              <a:t>Algorithm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1.1	</a:t>
            </a:r>
            <a:r>
              <a:rPr dirty="0" sz="1100">
                <a:latin typeface="Times New Roman"/>
                <a:cs typeface="Times New Roman"/>
              </a:rPr>
              <a:t>No.of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times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of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execution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Step1:-Read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N————————–1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20">
                <a:latin typeface="Times New Roman"/>
                <a:cs typeface="Times New Roman"/>
              </a:rPr>
              <a:t>Step2:-Initialize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s=0——————1</a:t>
            </a:r>
            <a:endParaRPr sz="1100">
              <a:latin typeface="Times New Roman"/>
              <a:cs typeface="Times New Roman"/>
            </a:endParaRPr>
          </a:p>
          <a:p>
            <a:pPr marL="148590" marR="5080" indent="-136525">
              <a:lnSpc>
                <a:spcPct val="154000"/>
              </a:lnSpc>
            </a:pPr>
            <a:r>
              <a:rPr dirty="0" sz="1100" spc="15">
                <a:latin typeface="Times New Roman"/>
                <a:cs typeface="Times New Roman"/>
              </a:rPr>
              <a:t>Step3:-for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Times New Roman"/>
                <a:cs typeface="Times New Roman"/>
              </a:rPr>
              <a:t>i=1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to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n——————-n+1(including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false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condition)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do</a:t>
            </a:r>
            <a:endParaRPr sz="110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  <a:spcBef>
                <a:spcPts val="715"/>
              </a:spcBef>
            </a:pP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i——————————–n</a:t>
            </a:r>
            <a:endParaRPr sz="11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  <a:spcBef>
                <a:spcPts val="710"/>
              </a:spcBef>
            </a:pPr>
            <a:r>
              <a:rPr dirty="0" sz="1100" spc="35">
                <a:latin typeface="Times New Roman"/>
                <a:cs typeface="Times New Roman"/>
              </a:rPr>
              <a:t>end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loop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100" spc="40">
                <a:latin typeface="Times New Roman"/>
                <a:cs typeface="Times New Roman"/>
              </a:rPr>
              <a:t>Step4:-Print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s—————————-1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100" spc="10">
                <a:latin typeface="Times New Roman"/>
                <a:cs typeface="Times New Roman"/>
              </a:rPr>
              <a:t>Step5.Exit———————————1</a:t>
            </a:r>
            <a:endParaRPr sz="1100">
              <a:latin typeface="Times New Roman"/>
              <a:cs typeface="Times New Roman"/>
            </a:endParaRPr>
          </a:p>
          <a:p>
            <a:pPr marL="1948814" marR="1326515">
              <a:lnSpc>
                <a:spcPct val="154000"/>
              </a:lnSpc>
            </a:pPr>
            <a:r>
              <a:rPr dirty="0" sz="1100" spc="-10">
                <a:latin typeface="Times New Roman"/>
                <a:cs typeface="Times New Roman"/>
              </a:rPr>
              <a:t>————-  </a:t>
            </a:r>
            <a:r>
              <a:rPr dirty="0" sz="1100" spc="25">
                <a:latin typeface="Times New Roman"/>
                <a:cs typeface="Times New Roman"/>
              </a:rPr>
              <a:t>2n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76" y="32700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59659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7461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236595" y="3257215"/>
            <a:ext cx="203200" cy="55880"/>
            <a:chOff x="3236595" y="3257215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299764" y="325974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6595" y="326609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513531" y="3255950"/>
            <a:ext cx="203200" cy="58419"/>
            <a:chOff x="3513531" y="3255950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02432" y="327244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13531" y="326609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89732" y="325974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790467" y="3255950"/>
            <a:ext cx="203200" cy="58419"/>
            <a:chOff x="3790467" y="325595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66668" y="325974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90467" y="326609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6668" y="329784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77532" y="3102888"/>
            <a:ext cx="3689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30">
                <a:latin typeface="Times New Roman"/>
                <a:cs typeface="Times New Roman"/>
              </a:rPr>
              <a:t>Lets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analyse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Times New Roman"/>
                <a:cs typeface="Times New Roman"/>
              </a:rPr>
              <a:t>another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algorithm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“Sum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of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a</a:t>
            </a:r>
            <a:r>
              <a:rPr dirty="0" sz="1100" spc="-25">
                <a:latin typeface="Times New Roman"/>
                <a:cs typeface="Times New Roman"/>
              </a:rPr>
              <a:t>r</a:t>
            </a:r>
            <a:r>
              <a:rPr dirty="0" baseline="13888" sz="600" spc="-179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1100" spc="60">
                <a:latin typeface="Times New Roman"/>
                <a:cs typeface="Times New Roman"/>
              </a:rPr>
              <a:t>r</a:t>
            </a:r>
            <a:r>
              <a:rPr dirty="0" sz="1100" spc="-204">
                <a:latin typeface="Times New Roman"/>
                <a:cs typeface="Times New Roman"/>
              </a:rPr>
              <a:t>a</a:t>
            </a:r>
            <a:r>
              <a:rPr dirty="0" baseline="13888" sz="600" spc="-6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baseline="13888" sz="600" spc="-202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1100" spc="-185">
                <a:latin typeface="Times New Roman"/>
                <a:cs typeface="Times New Roman"/>
              </a:rPr>
              <a:t>y</a:t>
            </a:r>
            <a:r>
              <a:rPr dirty="0" baseline="13888" sz="600" spc="-6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baseline="13888" sz="600">
                <a:latin typeface="SimSun"/>
                <a:cs typeface="SimSun"/>
              </a:rPr>
              <a:t> </a:t>
            </a:r>
            <a:r>
              <a:rPr dirty="0" baseline="13888" sz="600" spc="7">
                <a:latin typeface="SimSun"/>
                <a:cs typeface="SimSun"/>
              </a:rPr>
              <a:t> </a:t>
            </a:r>
            <a:r>
              <a:rPr dirty="0" sz="1100" spc="-375">
                <a:latin typeface="Times New Roman"/>
                <a:cs typeface="Times New Roman"/>
              </a:rPr>
              <a:t>e</a:t>
            </a:r>
            <a:r>
              <a:rPr dirty="0" baseline="13888" sz="600" spc="-6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baseline="13888" sz="600" spc="7">
                <a:latin typeface="SimSun"/>
                <a:cs typeface="SimSun"/>
                <a:hlinkClick r:id="rId2" action="ppaction://hlinksldjump"/>
              </a:rPr>
              <a:t> </a:t>
            </a:r>
            <a:r>
              <a:rPr dirty="0" sz="1100" spc="-180">
                <a:latin typeface="Times New Roman"/>
                <a:cs typeface="Times New Roman"/>
              </a:rPr>
              <a:t>l</a:t>
            </a:r>
            <a:r>
              <a:rPr dirty="0" baseline="13888" sz="600" spc="-44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1100" spc="-165">
                <a:latin typeface="Times New Roman"/>
                <a:cs typeface="Times New Roman"/>
              </a:rPr>
              <a:t>e</a:t>
            </a:r>
            <a:r>
              <a:rPr dirty="0" baseline="13888" sz="600" spc="-67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1100" spc="-520">
                <a:latin typeface="Times New Roman"/>
                <a:cs typeface="Times New Roman"/>
              </a:rPr>
              <a:t>m</a:t>
            </a:r>
            <a:r>
              <a:rPr dirty="0" baseline="13888" sz="600" spc="-6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baseline="13888" sz="600">
                <a:latin typeface="SimSun"/>
                <a:cs typeface="SimSun"/>
              </a:rPr>
              <a:t> </a:t>
            </a:r>
            <a:r>
              <a:rPr dirty="0" baseline="13888" sz="600" spc="7">
                <a:latin typeface="SimSun"/>
                <a:cs typeface="SimSun"/>
              </a:rPr>
              <a:t> </a:t>
            </a:r>
            <a:r>
              <a:rPr dirty="0" sz="1100" spc="-375">
                <a:latin typeface="Times New Roman"/>
                <a:cs typeface="Times New Roman"/>
              </a:rPr>
              <a:t>e</a:t>
            </a:r>
            <a:r>
              <a:rPr dirty="0" baseline="13888" sz="600" spc="-6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baseline="13888" sz="600" spc="7">
                <a:latin typeface="SimSun"/>
                <a:cs typeface="SimSun"/>
                <a:hlinkClick r:id="rId5" action="ppaction://hlinksldjump"/>
              </a:rPr>
              <a:t> </a:t>
            </a:r>
            <a:r>
              <a:rPr dirty="0" sz="1100" spc="-425">
                <a:latin typeface="Times New Roman"/>
                <a:cs typeface="Times New Roman"/>
              </a:rPr>
              <a:t>n</a:t>
            </a:r>
            <a:r>
              <a:rPr dirty="0" baseline="13888" sz="600" spc="-6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baseline="13888" sz="600" spc="127">
                <a:latin typeface="SimSun"/>
                <a:cs typeface="SimSun"/>
                <a:hlinkClick r:id="rId6" action="ppaction://hlinksldjump"/>
              </a:rPr>
              <a:t> </a:t>
            </a:r>
            <a:r>
              <a:rPr dirty="0" sz="1100" spc="-260">
                <a:latin typeface="Times New Roman"/>
                <a:cs typeface="Times New Roman"/>
              </a:rPr>
              <a:t>t</a:t>
            </a:r>
            <a:r>
              <a:rPr dirty="0" baseline="13888" sz="600" spc="-6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baseline="13888" sz="600" spc="15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1100" spc="-305">
                <a:latin typeface="Times New Roman"/>
                <a:cs typeface="Times New Roman"/>
              </a:rPr>
              <a:t>s</a:t>
            </a:r>
            <a:r>
              <a:rPr dirty="0" baseline="13888" sz="600" spc="-6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baseline="13888" sz="600" spc="-89">
                <a:latin typeface="SimSun"/>
                <a:cs typeface="SimSun"/>
                <a:hlinkClick r:id="rId8" action="ppaction://hlinksldjump"/>
              </a:rPr>
              <a:t> </a:t>
            </a:r>
            <a:r>
              <a:rPr dirty="0" sz="1100" spc="-110">
                <a:latin typeface="Times New Roman"/>
                <a:cs typeface="Times New Roman"/>
              </a:rPr>
              <a:t>”</a:t>
            </a:r>
            <a:r>
              <a:rPr dirty="0" baseline="13888" sz="600" spc="-6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baseline="13888" sz="600">
                <a:latin typeface="SimSun"/>
                <a:cs typeface="SimSun"/>
              </a:rPr>
              <a:t> </a:t>
            </a:r>
            <a:r>
              <a:rPr dirty="0" baseline="13888" sz="600" spc="-97">
                <a:latin typeface="SimSun"/>
                <a:cs typeface="SimSun"/>
              </a:rPr>
              <a:t> </a:t>
            </a:r>
            <a:r>
              <a:rPr dirty="0" baseline="13888" sz="600" spc="-6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baseline="13888" sz="600">
                <a:latin typeface="SimSun"/>
                <a:cs typeface="SimSun"/>
              </a:rPr>
              <a:t> </a:t>
            </a:r>
            <a:r>
              <a:rPr dirty="0" baseline="13888" sz="600" spc="-97">
                <a:latin typeface="SimSun"/>
                <a:cs typeface="SimSun"/>
              </a:rPr>
              <a:t> </a:t>
            </a:r>
            <a:r>
              <a:rPr dirty="0" baseline="13888" sz="600" spc="-6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baseline="13888" sz="600">
                <a:latin typeface="SimSun"/>
                <a:cs typeface="SimSun"/>
              </a:rPr>
              <a:t> </a:t>
            </a:r>
            <a:r>
              <a:rPr dirty="0" baseline="13888" sz="600" spc="-97">
                <a:latin typeface="SimSun"/>
                <a:cs typeface="SimSun"/>
              </a:rPr>
              <a:t> </a:t>
            </a:r>
            <a:r>
              <a:rPr dirty="0" baseline="13888" sz="600" spc="-60">
                <a:latin typeface="SimSun"/>
                <a:cs typeface="SimSun"/>
                <a:hlinkClick r:id="rId8" action="ppaction://hlinksldjump"/>
              </a:rPr>
              <a:t>.</a:t>
            </a:r>
            <a:endParaRPr baseline="13888" sz="6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43604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4326582" y="3257215"/>
            <a:ext cx="238760" cy="57150"/>
            <a:chOff x="4326582" y="325721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9022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23969" y="326373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29112" y="325974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32973" y="3180739"/>
            <a:ext cx="46228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265">
                <a:latin typeface="SimSun"/>
                <a:cs typeface="SimSun"/>
              </a:rPr>
              <a:t> </a:t>
            </a:r>
            <a:r>
              <a:rPr dirty="0" sz="400" spc="26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Algorithm</a:t>
            </a:r>
            <a:r>
              <a:rPr dirty="0" spc="105"/>
              <a:t> </a:t>
            </a:r>
            <a:r>
              <a:rPr dirty="0" spc="-5"/>
              <a:t>Analysis</a:t>
            </a:r>
            <a:r>
              <a:rPr dirty="0" spc="110"/>
              <a:t> </a:t>
            </a:r>
            <a:r>
              <a:rPr dirty="0" spc="-35"/>
              <a:t>continued</a:t>
            </a:r>
          </a:p>
        </p:txBody>
      </p:sp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070" y="2635554"/>
            <a:ext cx="63296" cy="6329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070" y="2911932"/>
            <a:ext cx="63296" cy="6329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87744" y="258468"/>
            <a:ext cx="3522345" cy="275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335" marR="30480">
              <a:lnSpc>
                <a:spcPct val="154000"/>
              </a:lnSpc>
              <a:spcBef>
                <a:spcPts val="100"/>
              </a:spcBef>
              <a:tabLst>
                <a:tab pos="2012314" algn="l"/>
              </a:tabLst>
            </a:pPr>
            <a:r>
              <a:rPr dirty="0" sz="1100" spc="30">
                <a:latin typeface="Times New Roman"/>
                <a:cs typeface="Times New Roman"/>
              </a:rPr>
              <a:t>Algorithm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1.2	</a:t>
            </a:r>
            <a:r>
              <a:rPr dirty="0" sz="1100">
                <a:latin typeface="Times New Roman"/>
                <a:cs typeface="Times New Roman"/>
              </a:rPr>
              <a:t>No.of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times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of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execution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Step1:</a:t>
            </a:r>
            <a:r>
              <a:rPr dirty="0" sz="1100" spc="20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Times New Roman"/>
                <a:cs typeface="Times New Roman"/>
              </a:rPr>
              <a:t>Read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N————————–1</a:t>
            </a:r>
            <a:endParaRPr sz="1100">
              <a:latin typeface="Times New Roman"/>
              <a:cs typeface="Times New Roman"/>
            </a:endParaRPr>
          </a:p>
          <a:p>
            <a:pPr marL="267335" marR="1005840">
              <a:lnSpc>
                <a:spcPct val="154000"/>
              </a:lnSpc>
            </a:pPr>
            <a:r>
              <a:rPr dirty="0" sz="1100" spc="25">
                <a:latin typeface="Times New Roman"/>
                <a:cs typeface="Times New Roman"/>
              </a:rPr>
              <a:t>Step2: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Initialize </a:t>
            </a:r>
            <a:r>
              <a:rPr dirty="0" sz="1100" spc="15">
                <a:latin typeface="Times New Roman"/>
                <a:cs typeface="Times New Roman"/>
              </a:rPr>
              <a:t>S=0——————1 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Step3: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n*(n+1)/2——————1</a:t>
            </a:r>
            <a:endParaRPr sz="11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710"/>
              </a:spcBef>
            </a:pPr>
            <a:r>
              <a:rPr dirty="0" sz="1100" spc="25">
                <a:latin typeface="Times New Roman"/>
                <a:cs typeface="Times New Roman"/>
              </a:rPr>
              <a:t>Step4:</a:t>
            </a:r>
            <a:r>
              <a:rPr dirty="0" sz="1100" spc="17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Times New Roman"/>
                <a:cs typeface="Times New Roman"/>
              </a:rPr>
              <a:t>Print </a:t>
            </a:r>
            <a:r>
              <a:rPr dirty="0" sz="1100" spc="-10">
                <a:latin typeface="Times New Roman"/>
                <a:cs typeface="Times New Roman"/>
              </a:rPr>
              <a:t>s—————————-1</a:t>
            </a:r>
            <a:endParaRPr sz="11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715"/>
              </a:spcBef>
            </a:pPr>
            <a:r>
              <a:rPr dirty="0" sz="1100" spc="25">
                <a:latin typeface="Times New Roman"/>
                <a:cs typeface="Times New Roman"/>
              </a:rPr>
              <a:t>Step5: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Exit——————————–1</a:t>
            </a:r>
            <a:endParaRPr sz="1100">
              <a:latin typeface="Times New Roman"/>
              <a:cs typeface="Times New Roman"/>
            </a:endParaRPr>
          </a:p>
          <a:p>
            <a:pPr marL="2203450">
              <a:lnSpc>
                <a:spcPct val="100000"/>
              </a:lnSpc>
              <a:spcBef>
                <a:spcPts val="710"/>
              </a:spcBef>
            </a:pPr>
            <a:r>
              <a:rPr dirty="0" sz="1100" spc="-10">
                <a:latin typeface="Times New Roman"/>
                <a:cs typeface="Times New Roman"/>
              </a:rPr>
              <a:t>————-</a:t>
            </a:r>
            <a:endParaRPr sz="1100">
              <a:latin typeface="Times New Roman"/>
              <a:cs typeface="Times New Roman"/>
            </a:endParaRPr>
          </a:p>
          <a:p>
            <a:pPr marL="327660" marR="1132840" indent="-277495">
              <a:lnSpc>
                <a:spcPct val="166800"/>
              </a:lnSpc>
              <a:spcBef>
                <a:spcPts val="725"/>
              </a:spcBef>
            </a:pPr>
            <a:r>
              <a:rPr dirty="0" sz="1100" spc="-20">
                <a:latin typeface="Times New Roman"/>
                <a:cs typeface="Times New Roman"/>
              </a:rPr>
              <a:t>if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we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Times New Roman"/>
                <a:cs typeface="Times New Roman"/>
              </a:rPr>
              <a:t>represent </a:t>
            </a:r>
            <a:r>
              <a:rPr dirty="0" sz="1100" spc="55">
                <a:latin typeface="Times New Roman"/>
                <a:cs typeface="Times New Roman"/>
              </a:rPr>
              <a:t>it </a:t>
            </a:r>
            <a:r>
              <a:rPr dirty="0" sz="1100" spc="25">
                <a:latin typeface="Times New Roman"/>
                <a:cs typeface="Times New Roman"/>
              </a:rPr>
              <a:t>as </a:t>
            </a:r>
            <a:r>
              <a:rPr dirty="0" sz="1100" spc="55">
                <a:latin typeface="Times New Roman"/>
                <a:cs typeface="Times New Roman"/>
              </a:rPr>
              <a:t>a </a:t>
            </a:r>
            <a:r>
              <a:rPr dirty="0" sz="1100" spc="30">
                <a:latin typeface="Times New Roman"/>
                <a:cs typeface="Times New Roman"/>
              </a:rPr>
              <a:t>function </a:t>
            </a:r>
            <a:r>
              <a:rPr dirty="0" sz="1100" spc="45">
                <a:latin typeface="Times New Roman"/>
                <a:cs typeface="Times New Roman"/>
              </a:rPr>
              <a:t>then: </a:t>
            </a:r>
            <a:r>
              <a:rPr dirty="0" baseline="45454" sz="1650" spc="-7">
                <a:latin typeface="Times New Roman"/>
                <a:cs typeface="Times New Roman"/>
              </a:rPr>
              <a:t>5 </a:t>
            </a:r>
            <a:r>
              <a:rPr dirty="0" baseline="45454" sz="1650" spc="-3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Algorithm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1.1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→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Times New Roman"/>
                <a:cs typeface="Times New Roman"/>
              </a:rPr>
              <a:t>f(n)=2n+5</a:t>
            </a:r>
            <a:endParaRPr sz="110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  <a:spcBef>
                <a:spcPts val="855"/>
              </a:spcBef>
            </a:pPr>
            <a:r>
              <a:rPr dirty="0" sz="1100" spc="30">
                <a:latin typeface="Times New Roman"/>
                <a:cs typeface="Times New Roman"/>
              </a:rPr>
              <a:t>Algorithm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1.2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→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Times New Roman"/>
                <a:cs typeface="Times New Roman"/>
              </a:rPr>
              <a:t>f(n)=C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(where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Times New Roman"/>
                <a:cs typeface="Times New Roman"/>
              </a:rPr>
              <a:t>C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Times New Roman"/>
                <a:cs typeface="Times New Roman"/>
              </a:rPr>
              <a:t>constant)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070" y="3188309"/>
            <a:ext cx="63296" cy="6329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911360" y="3262931"/>
            <a:ext cx="1671955" cy="18478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>
              <a:lnSpc>
                <a:spcPts val="450"/>
              </a:lnSpc>
              <a:spcBef>
                <a:spcPts val="145"/>
              </a:spcBef>
              <a:tabLst>
                <a:tab pos="1397000" algn="l"/>
              </a:tabLst>
            </a:pP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2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65">
                <a:latin typeface="SimSun"/>
                <a:cs typeface="SimSun"/>
              </a:rPr>
              <a:t> </a:t>
            </a:r>
            <a:r>
              <a:rPr dirty="0" sz="400" spc="17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0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43180">
              <a:lnSpc>
                <a:spcPts val="690"/>
              </a:lnSpc>
            </a:pPr>
            <a:fld id="{81D60167-4931-47E6-BA6A-407CBD079E47}" type="slidenum">
              <a:rPr dirty="0" sz="600">
                <a:latin typeface="Lucida Console"/>
                <a:cs typeface="Lucida Console"/>
              </a:rPr>
              <a:t>7</a:t>
            </a:fld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/</a:t>
            </a:r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23520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Algorithm</a:t>
            </a:r>
            <a:r>
              <a:rPr dirty="0" spc="105"/>
              <a:t> </a:t>
            </a:r>
            <a:r>
              <a:rPr dirty="0" spc="-5"/>
              <a:t>Analysis</a:t>
            </a:r>
            <a:r>
              <a:rPr dirty="0" spc="105"/>
              <a:t> </a:t>
            </a:r>
            <a:r>
              <a:rPr dirty="0" spc="-35"/>
              <a:t>continued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260">
                <a:latin typeface="SimSun"/>
                <a:cs typeface="SimSun"/>
              </a:rPr>
              <a:t> 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265">
                <a:latin typeface="SimSun"/>
                <a:cs typeface="SimSun"/>
                <a:hlinkClick r:id="rId8" action="ppaction://hlinksldjump"/>
              </a:rPr>
              <a:t> </a:t>
            </a:r>
            <a:r>
              <a:rPr dirty="0" sz="400" spc="270">
                <a:latin typeface="SimSun"/>
                <a:cs typeface="SimSun"/>
                <a:hlinkClick r:id="rId8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2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2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40">
                <a:latin typeface="SimSun"/>
                <a:cs typeface="SimSun"/>
                <a:hlinkClick r:id="rId9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9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165">
                <a:latin typeface="SimSun"/>
                <a:cs typeface="SimSun"/>
                <a:hlinkClick r:id="rId10" action="ppaction://hlinksldjump"/>
              </a:rPr>
              <a:t> </a:t>
            </a:r>
            <a:r>
              <a:rPr dirty="0" sz="400" spc="170">
                <a:latin typeface="SimSun"/>
                <a:cs typeface="SimSun"/>
                <a:hlinkClick r:id="rId10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0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92710">
              <a:lnSpc>
                <a:spcPts val="690"/>
              </a:lnSpc>
            </a:pPr>
            <a:fld id="{81D60167-4931-47E6-BA6A-407CBD079E47}" type="slidenum">
              <a:rPr dirty="0" sz="600">
                <a:latin typeface="Lucida Console"/>
                <a:cs typeface="Lucida Console"/>
              </a:rPr>
              <a:t>10</a:t>
            </a:fld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/</a:t>
            </a:r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404" y="539722"/>
            <a:ext cx="3241675" cy="2348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  <a:tabLst>
                <a:tab pos="1757680" algn="l"/>
              </a:tabLst>
            </a:pPr>
            <a:r>
              <a:rPr dirty="0" sz="1100" spc="30">
                <a:latin typeface="Times New Roman"/>
                <a:cs typeface="Times New Roman"/>
              </a:rPr>
              <a:t>Algorithm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2.1	</a:t>
            </a:r>
            <a:r>
              <a:rPr dirty="0" sz="1100">
                <a:latin typeface="Times New Roman"/>
                <a:cs typeface="Times New Roman"/>
              </a:rPr>
              <a:t>No.of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times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of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execution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Step1:-Initialize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s=0—————–1</a:t>
            </a:r>
            <a:endParaRPr sz="1100">
              <a:latin typeface="Times New Roman"/>
              <a:cs typeface="Times New Roman"/>
            </a:endParaRPr>
          </a:p>
          <a:p>
            <a:pPr marL="148590" marR="1015365" indent="-136525">
              <a:lnSpc>
                <a:spcPct val="154000"/>
              </a:lnSpc>
            </a:pPr>
            <a:r>
              <a:rPr dirty="0" sz="1100" spc="20">
                <a:latin typeface="Times New Roman"/>
                <a:cs typeface="Times New Roman"/>
              </a:rPr>
              <a:t>Step2:-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for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110">
                <a:latin typeface="Times New Roman"/>
                <a:cs typeface="Times New Roman"/>
              </a:rPr>
              <a:t>i=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0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to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n-1————-n+1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do</a:t>
            </a:r>
            <a:endParaRPr sz="110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  <a:spcBef>
                <a:spcPts val="710"/>
              </a:spcBef>
            </a:pP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a[i]—————————n</a:t>
            </a:r>
            <a:endParaRPr sz="1100">
              <a:latin typeface="Times New Roman"/>
              <a:cs typeface="Times New Roman"/>
            </a:endParaRPr>
          </a:p>
          <a:p>
            <a:pPr marL="12700" marR="1083945" indent="135890">
              <a:lnSpc>
                <a:spcPct val="154000"/>
              </a:lnSpc>
            </a:pPr>
            <a:r>
              <a:rPr dirty="0" sz="1100" spc="35">
                <a:latin typeface="Times New Roman"/>
                <a:cs typeface="Times New Roman"/>
              </a:rPr>
              <a:t>end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loop 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Step3.Exit——————————-1</a:t>
            </a:r>
            <a:endParaRPr sz="1100">
              <a:latin typeface="Times New Roman"/>
              <a:cs typeface="Times New Roman"/>
            </a:endParaRPr>
          </a:p>
          <a:p>
            <a:pPr marL="1948814" marR="372745">
              <a:lnSpc>
                <a:spcPct val="154000"/>
              </a:lnSpc>
            </a:pPr>
            <a:r>
              <a:rPr dirty="0" sz="1100" spc="-10">
                <a:latin typeface="Times New Roman"/>
                <a:cs typeface="Times New Roman"/>
              </a:rPr>
              <a:t>————- 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f1(n)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2n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23520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Algorithm</a:t>
            </a:r>
            <a:r>
              <a:rPr dirty="0" spc="105"/>
              <a:t> </a:t>
            </a:r>
            <a:r>
              <a:rPr dirty="0" spc="-5"/>
              <a:t>Analysis</a:t>
            </a:r>
            <a:r>
              <a:rPr dirty="0" spc="105"/>
              <a:t> </a:t>
            </a:r>
            <a:r>
              <a:rPr dirty="0" spc="-35"/>
              <a:t>continued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11360" y="3174362"/>
            <a:ext cx="1722120" cy="27305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45"/>
              </a:spcBef>
            </a:pP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3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33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7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7" action="ppaction://hlinksldjump"/>
              </a:rPr>
              <a:t>.</a:t>
            </a:r>
            <a:r>
              <a:rPr dirty="0" sz="400" spc="260">
                <a:latin typeface="SimSun"/>
                <a:cs typeface="SimSun"/>
              </a:rPr>
              <a:t> 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265">
                <a:latin typeface="SimSun"/>
                <a:cs typeface="SimSun"/>
                <a:hlinkClick r:id="rId8" action="ppaction://hlinksldjump"/>
              </a:rPr>
              <a:t> </a:t>
            </a:r>
            <a:r>
              <a:rPr dirty="0" sz="400" spc="270">
                <a:latin typeface="SimSun"/>
                <a:cs typeface="SimSun"/>
                <a:hlinkClick r:id="rId8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8" action="ppaction://hlinksldjump"/>
              </a:rPr>
              <a:t>.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14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31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marL="12700">
              <a:lnSpc>
                <a:spcPts val="450"/>
              </a:lnSpc>
              <a:spcBef>
                <a:spcPts val="220"/>
              </a:spcBef>
              <a:tabLst>
                <a:tab pos="1397000" algn="l"/>
              </a:tabLst>
            </a:pP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235">
                <a:latin typeface="SimSun"/>
                <a:cs typeface="SimSun"/>
                <a:hlinkClick r:id="rId2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434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3" action="ppaction://hlinksldjump"/>
              </a:rPr>
              <a:t>.</a:t>
            </a:r>
            <a:r>
              <a:rPr dirty="0" sz="400" spc="4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2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2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4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40">
                <a:latin typeface="SimSun"/>
                <a:cs typeface="SimSun"/>
                <a:hlinkClick r:id="rId9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  <a:hlinkClick r:id="rId9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9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5" action="ppaction://hlinksldjump"/>
              </a:rPr>
              <a:t>.</a:t>
            </a:r>
            <a:r>
              <a:rPr dirty="0" sz="400" spc="13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6" action="ppaction://hlinksldjump"/>
              </a:rPr>
              <a:t>.</a:t>
            </a:r>
            <a:r>
              <a:rPr dirty="0" sz="400" spc="32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165">
                <a:latin typeface="SimSun"/>
                <a:cs typeface="SimSun"/>
                <a:hlinkClick r:id="rId10" action="ppaction://hlinksldjump"/>
              </a:rPr>
              <a:t> </a:t>
            </a:r>
            <a:r>
              <a:rPr dirty="0" sz="400" spc="170">
                <a:latin typeface="SimSun"/>
                <a:cs typeface="SimSun"/>
                <a:hlinkClick r:id="rId10" action="ppaction://hlinksldjump"/>
              </a:rPr>
              <a:t> </a:t>
            </a:r>
            <a:r>
              <a:rPr dirty="0" sz="400" spc="-40">
                <a:latin typeface="SimSun"/>
                <a:cs typeface="SimSun"/>
                <a:hlinkClick r:id="rId10" action="ppaction://hlinksldjump"/>
              </a:rPr>
              <a:t>.</a:t>
            </a:r>
            <a:r>
              <a:rPr dirty="0" sz="400" spc="-40">
                <a:latin typeface="SimSun"/>
                <a:cs typeface="SimSun"/>
              </a:rPr>
              <a:t>	.</a:t>
            </a:r>
            <a:r>
              <a:rPr dirty="0" sz="400" spc="285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r>
              <a:rPr dirty="0" sz="400" spc="200">
                <a:latin typeface="SimSun"/>
                <a:cs typeface="SimSun"/>
              </a:rPr>
              <a:t> </a:t>
            </a:r>
            <a:r>
              <a:rPr dirty="0" sz="400" spc="-4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 marR="92710">
              <a:lnSpc>
                <a:spcPts val="690"/>
              </a:lnSpc>
            </a:pPr>
            <a:fld id="{81D60167-4931-47E6-BA6A-407CBD079E47}" type="slidenum">
              <a:rPr dirty="0" sz="600">
                <a:latin typeface="Lucida Console"/>
                <a:cs typeface="Lucida Console"/>
              </a:rPr>
              <a:t>10</a:t>
            </a:fld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/</a:t>
            </a:r>
            <a:r>
              <a:rPr dirty="0" sz="600" spc="-265">
                <a:latin typeface="Lucida Console"/>
                <a:cs typeface="Lucida Console"/>
              </a:rPr>
              <a:t> </a:t>
            </a:r>
            <a:r>
              <a:rPr dirty="0" sz="600">
                <a:latin typeface="Lucida Console"/>
                <a:cs typeface="Lucida Console"/>
              </a:rPr>
              <a:t>17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404" y="436458"/>
            <a:ext cx="3241675" cy="2606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  <a:tabLst>
                <a:tab pos="1757680" algn="l"/>
              </a:tabLst>
            </a:pPr>
            <a:r>
              <a:rPr dirty="0" sz="1100" spc="30">
                <a:latin typeface="Times New Roman"/>
                <a:cs typeface="Times New Roman"/>
              </a:rPr>
              <a:t>Algorithm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2.2	</a:t>
            </a:r>
            <a:r>
              <a:rPr dirty="0" sz="1100">
                <a:latin typeface="Times New Roman"/>
                <a:cs typeface="Times New Roman"/>
              </a:rPr>
              <a:t>No.of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times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of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execution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Step1:-Initialize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s=0—————–1</a:t>
            </a:r>
            <a:endParaRPr sz="1100">
              <a:latin typeface="Times New Roman"/>
              <a:cs typeface="Times New Roman"/>
            </a:endParaRPr>
          </a:p>
          <a:p>
            <a:pPr marL="148590" marR="1015365" indent="-136525">
              <a:lnSpc>
                <a:spcPct val="154000"/>
              </a:lnSpc>
            </a:pPr>
            <a:r>
              <a:rPr dirty="0" sz="1100" spc="20">
                <a:latin typeface="Times New Roman"/>
                <a:cs typeface="Times New Roman"/>
              </a:rPr>
              <a:t>Step2:-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for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110">
                <a:latin typeface="Times New Roman"/>
                <a:cs typeface="Times New Roman"/>
              </a:rPr>
              <a:t>i=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0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Times New Roman"/>
                <a:cs typeface="Times New Roman"/>
              </a:rPr>
              <a:t>to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n-1————-n+1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do</a:t>
            </a:r>
            <a:endParaRPr sz="110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  <a:spcBef>
                <a:spcPts val="710"/>
              </a:spcBef>
            </a:pP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+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a[i]—————————n</a:t>
            </a:r>
            <a:endParaRPr sz="11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  <a:spcBef>
                <a:spcPts val="715"/>
              </a:spcBef>
            </a:pPr>
            <a:r>
              <a:rPr dirty="0" sz="1100" spc="35">
                <a:latin typeface="Times New Roman"/>
                <a:cs typeface="Times New Roman"/>
              </a:rPr>
              <a:t>end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loop</a:t>
            </a:r>
            <a:endParaRPr sz="1100">
              <a:latin typeface="Times New Roman"/>
              <a:cs typeface="Times New Roman"/>
            </a:endParaRPr>
          </a:p>
          <a:p>
            <a:pPr marL="12700" marR="1083945">
              <a:lnSpc>
                <a:spcPct val="154000"/>
              </a:lnSpc>
            </a:pPr>
            <a:r>
              <a:rPr dirty="0" sz="1100" spc="25">
                <a:latin typeface="Times New Roman"/>
                <a:cs typeface="Times New Roman"/>
              </a:rPr>
              <a:t>Step3: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Times New Roman"/>
                <a:cs typeface="Times New Roman"/>
              </a:rPr>
              <a:t>Display </a:t>
            </a:r>
            <a:r>
              <a:rPr dirty="0" sz="1100" spc="-10">
                <a:latin typeface="Times New Roman"/>
                <a:cs typeface="Times New Roman"/>
              </a:rPr>
              <a:t>s——————-1 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Step4.Exit——————————-1</a:t>
            </a:r>
            <a:endParaRPr sz="1100">
              <a:latin typeface="Times New Roman"/>
              <a:cs typeface="Times New Roman"/>
            </a:endParaRPr>
          </a:p>
          <a:p>
            <a:pPr marL="1948814" marR="464820">
              <a:lnSpc>
                <a:spcPct val="154000"/>
              </a:lnSpc>
            </a:pPr>
            <a:r>
              <a:rPr dirty="0" sz="1100" spc="-10">
                <a:latin typeface="Times New Roman"/>
                <a:cs typeface="Times New Roman"/>
              </a:rPr>
              <a:t>————- 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Times New Roman"/>
                <a:cs typeface="Times New Roman"/>
              </a:rPr>
              <a:t>f2(n)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25">
                <a:latin typeface="Times New Roman"/>
                <a:cs typeface="Times New Roman"/>
              </a:rPr>
              <a:t>=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Times New Roman"/>
                <a:cs typeface="Times New Roman"/>
              </a:rPr>
              <a:t>2n+4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Lecture 16</dc:creator>
  <dcterms:created xsi:type="dcterms:W3CDTF">2023-09-14T10:26:45Z</dcterms:created>
  <dcterms:modified xsi:type="dcterms:W3CDTF">2023-09-14T10:26:45Z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2021-05-24T00:00:00Z</vt:filetime>
  </property>
</Properties>
</file>