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2379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‹#›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14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‹#›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14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‹#›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14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9764" y="325974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6595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2432" y="3272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3531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9732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6668" y="325974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0467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6668" y="329784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2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7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74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‹#›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14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‹#›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14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9764" y="325974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6595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2432" y="3272446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3531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9732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6668" y="3259746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0467" y="3266096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6668" y="329784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90226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6373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974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2379"/>
            <a:ext cx="44194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9372" y="542530"/>
            <a:ext cx="4091355" cy="897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3138" y="3262931"/>
            <a:ext cx="299720" cy="184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‹#›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14</a:t>
            </a:r>
            <a:endParaRPr sz="600">
              <a:latin typeface="Lucida Console"/>
              <a:cs typeface="Lucida Conso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6.png"/><Relationship Id="rId7" Type="http://schemas.openxmlformats.org/officeDocument/2006/relationships/slide" Target="slide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slide" Target="slide14.xml"/><Relationship Id="rId4" Type="http://schemas.openxmlformats.org/officeDocument/2006/relationships/image" Target="../media/image14.png"/><Relationship Id="rId9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0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1.xml"/><Relationship Id="rId10" Type="http://schemas.openxmlformats.org/officeDocument/2006/relationships/image" Target="../media/image10.png"/><Relationship Id="rId4" Type="http://schemas.openxmlformats.org/officeDocument/2006/relationships/slide" Target="slide9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352881"/>
            <a:ext cx="4483735" cy="535305"/>
            <a:chOff x="87743" y="352881"/>
            <a:chExt cx="4483735" cy="535305"/>
          </a:xfrm>
        </p:grpSpPr>
        <p:sp>
          <p:nvSpPr>
            <p:cNvPr id="3" name="object 3"/>
            <p:cNvSpPr/>
            <p:nvPr/>
          </p:nvSpPr>
          <p:spPr>
            <a:xfrm>
              <a:off x="87743" y="352881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416146"/>
              <a:ext cx="4432935" cy="471805"/>
            </a:xfrm>
            <a:custGeom>
              <a:avLst/>
              <a:gdLst/>
              <a:ahLst/>
              <a:cxnLst/>
              <a:rect l="l" t="t" r="r" b="b"/>
              <a:pathLst>
                <a:path w="4432935" h="471805">
                  <a:moveTo>
                    <a:pt x="4432567" y="0"/>
                  </a:moveTo>
                  <a:lnTo>
                    <a:pt x="0" y="0"/>
                  </a:lnTo>
                  <a:lnTo>
                    <a:pt x="0" y="471762"/>
                  </a:lnTo>
                  <a:lnTo>
                    <a:pt x="4432567" y="471762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397309"/>
              <a:ext cx="4432935" cy="440055"/>
            </a:xfrm>
            <a:custGeom>
              <a:avLst/>
              <a:gdLst/>
              <a:ahLst/>
              <a:cxnLst/>
              <a:rect l="l" t="t" r="r" b="b"/>
              <a:pathLst>
                <a:path w="4432935" h="440055">
                  <a:moveTo>
                    <a:pt x="4432567" y="0"/>
                  </a:moveTo>
                  <a:lnTo>
                    <a:pt x="0" y="0"/>
                  </a:lnTo>
                  <a:lnTo>
                    <a:pt x="0" y="388997"/>
                  </a:lnTo>
                  <a:lnTo>
                    <a:pt x="4008" y="408722"/>
                  </a:lnTo>
                  <a:lnTo>
                    <a:pt x="14922" y="424875"/>
                  </a:lnTo>
                  <a:lnTo>
                    <a:pt x="31075" y="435789"/>
                  </a:lnTo>
                  <a:lnTo>
                    <a:pt x="50800" y="439798"/>
                  </a:lnTo>
                  <a:lnTo>
                    <a:pt x="4381766" y="439798"/>
                  </a:lnTo>
                  <a:lnTo>
                    <a:pt x="4401491" y="435789"/>
                  </a:lnTo>
                  <a:lnTo>
                    <a:pt x="4417644" y="424875"/>
                  </a:lnTo>
                  <a:lnTo>
                    <a:pt x="4428558" y="408722"/>
                  </a:lnTo>
                  <a:lnTo>
                    <a:pt x="4432567" y="388997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2787" y="459216"/>
            <a:ext cx="35826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6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2379"/>
            <a:ext cx="2498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Classification</a:t>
            </a:r>
            <a:r>
              <a:rPr sz="1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Data 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315859"/>
            <a:ext cx="63296" cy="63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1138590"/>
            <a:ext cx="3971925" cy="109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10" dirty="0">
                <a:latin typeface="Georgia"/>
                <a:cs typeface="Georgia"/>
              </a:rPr>
              <a:t>Primitive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Structure:</a:t>
            </a:r>
            <a:r>
              <a:rPr sz="1100" spc="2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There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are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basic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structures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are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directly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operated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by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machine.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Ex-int,float,char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</a:t>
            </a:r>
            <a:endParaRPr sz="1100">
              <a:latin typeface="Georgia"/>
              <a:cs typeface="Georgia"/>
            </a:endParaRPr>
          </a:p>
          <a:p>
            <a:pPr marL="12700" marR="48260">
              <a:lnSpc>
                <a:spcPct val="154000"/>
              </a:lnSpc>
              <a:spcBef>
                <a:spcPts val="300"/>
              </a:spcBef>
            </a:pPr>
            <a:r>
              <a:rPr sz="1100" spc="-20" dirty="0">
                <a:latin typeface="Georgia"/>
                <a:cs typeface="Georgia"/>
              </a:rPr>
              <a:t>Non-Primitive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Structure:</a:t>
            </a:r>
            <a:r>
              <a:rPr sz="1100" spc="22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These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derived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from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primitive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structure.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Ex-Array,Lists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etc.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870049"/>
            <a:ext cx="63296" cy="632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071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Data</a:t>
            </a:r>
            <a:r>
              <a:rPr spc="90" dirty="0"/>
              <a:t> </a:t>
            </a:r>
            <a:r>
              <a:rPr spc="70" dirty="0"/>
              <a:t>Structure</a:t>
            </a:r>
            <a:r>
              <a:rPr spc="90" dirty="0"/>
              <a:t> </a:t>
            </a:r>
            <a:r>
              <a:rPr spc="50" dirty="0"/>
              <a:t>operations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946124"/>
            <a:ext cx="63296" cy="63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564628"/>
            <a:ext cx="4293235" cy="74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Georgia"/>
                <a:cs typeface="Georgia"/>
              </a:rPr>
              <a:t>Some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important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operations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given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below.</a:t>
            </a:r>
            <a:endParaRPr sz="1100">
              <a:latin typeface="Georgia"/>
              <a:cs typeface="Georgia"/>
            </a:endParaRPr>
          </a:p>
          <a:p>
            <a:pPr marL="289560" marR="5080">
              <a:lnSpc>
                <a:spcPct val="154000"/>
              </a:lnSpc>
              <a:spcBef>
                <a:spcPts val="300"/>
              </a:spcBef>
            </a:pPr>
            <a:r>
              <a:rPr sz="1100" spc="-5" dirty="0">
                <a:latin typeface="Georgia"/>
                <a:cs typeface="Georgia"/>
              </a:rPr>
              <a:t>Creation:A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cab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be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created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from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elements.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operation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reserves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memory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for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data.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Ex-Array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7144" y="1388630"/>
            <a:ext cx="2090816" cy="6250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299347"/>
            <a:ext cx="63296" cy="632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2213926"/>
            <a:ext cx="3199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Georgia"/>
                <a:cs typeface="Georgia"/>
              </a:rPr>
              <a:t>Insertion:New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items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be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added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array.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2453" y="2456376"/>
            <a:ext cx="2100567" cy="6772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82522" y="2744175"/>
            <a:ext cx="2534285" cy="570230"/>
            <a:chOff x="1182522" y="2744175"/>
            <a:chExt cx="2534285" cy="570230"/>
          </a:xfrm>
        </p:grpSpPr>
        <p:sp>
          <p:nvSpPr>
            <p:cNvPr id="5" name="object 5"/>
            <p:cNvSpPr/>
            <p:nvPr/>
          </p:nvSpPr>
          <p:spPr>
            <a:xfrm>
              <a:off x="3137461" y="3266096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0" y="0"/>
                  </a:moveTo>
                  <a:lnTo>
                    <a:pt x="0" y="38100"/>
                  </a:lnTo>
                  <a:lnTo>
                    <a:pt x="254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9764" y="325974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36595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2432" y="327244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3531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89732" y="325974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522" y="2744175"/>
              <a:ext cx="2520051" cy="540006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790467" y="3255950"/>
            <a:ext cx="203200" cy="58419"/>
            <a:chOff x="3790467" y="3255950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6668" y="325974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0467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6668" y="329784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57215"/>
            <a:ext cx="238760" cy="57150"/>
            <a:chOff x="4326582" y="3257215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9022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6373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5974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884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Data</a:t>
            </a:r>
            <a:r>
              <a:rPr spc="100" dirty="0"/>
              <a:t> </a:t>
            </a:r>
            <a:r>
              <a:rPr spc="70" dirty="0"/>
              <a:t>Structure</a:t>
            </a:r>
            <a:r>
              <a:rPr spc="100" dirty="0"/>
              <a:t> </a:t>
            </a:r>
            <a:r>
              <a:rPr spc="50" dirty="0"/>
              <a:t>operations</a:t>
            </a:r>
            <a:r>
              <a:rPr spc="100" dirty="0"/>
              <a:t> </a:t>
            </a:r>
            <a:r>
              <a:rPr spc="45" dirty="0"/>
              <a:t>continued</a:t>
            </a: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602030"/>
            <a:ext cx="63296" cy="6329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516609"/>
            <a:ext cx="3747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Georgia"/>
                <a:cs typeface="Georgia"/>
              </a:rPr>
              <a:t>Deletion:</a:t>
            </a:r>
            <a:r>
              <a:rPr sz="1100" spc="21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item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be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deleted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from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array.</a:t>
            </a:r>
            <a:r>
              <a:rPr sz="1100" spc="2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Ex-Array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7303" y="737391"/>
            <a:ext cx="2100409" cy="51047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070" y="1481290"/>
            <a:ext cx="63296" cy="6329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02932" y="1304008"/>
            <a:ext cx="371602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30" dirty="0">
                <a:latin typeface="Georgia"/>
                <a:cs typeface="Georgia"/>
              </a:rPr>
              <a:t>Traverse:Each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 </a:t>
            </a:r>
            <a:r>
              <a:rPr sz="1100" spc="-25" dirty="0">
                <a:latin typeface="Georgia"/>
                <a:cs typeface="Georgia"/>
              </a:rPr>
              <a:t>item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 array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visited </a:t>
            </a:r>
            <a:r>
              <a:rPr sz="1100" spc="-35" dirty="0">
                <a:latin typeface="Georgia"/>
                <a:cs typeface="Georgia"/>
              </a:rPr>
              <a:t>for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displaying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purpose.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7346" y="1893510"/>
            <a:ext cx="2105328" cy="45957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2617114"/>
            <a:ext cx="63296" cy="6329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02932" y="2531692"/>
            <a:ext cx="2976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Georgia"/>
                <a:cs typeface="Georgia"/>
              </a:rPr>
              <a:t>Searching:We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search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item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from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array.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99981" y="3187062"/>
            <a:ext cx="688340" cy="723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42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225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31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9" action="ppaction://hlinksldjump"/>
              </a:rPr>
              <a:t>.</a:t>
            </a:r>
            <a:r>
              <a:rPr sz="400" spc="1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9" action="ppaction://hlinksldjump"/>
              </a:rPr>
              <a:t>.</a:t>
            </a:r>
            <a:r>
              <a:rPr sz="400" spc="1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130" dirty="0">
                <a:latin typeface="SimSun"/>
                <a:cs typeface="SimSun"/>
                <a:hlinkClick r:id="rId8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8" action="ppaction://hlinksldjump"/>
              </a:rPr>
              <a:t>.</a:t>
            </a:r>
            <a:r>
              <a:rPr sz="400" spc="31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0" action="ppaction://hlinksldjump"/>
              </a:rPr>
              <a:t>.</a:t>
            </a:r>
            <a:r>
              <a:rPr sz="400" spc="1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10" action="ppaction://hlinksldjump"/>
              </a:rPr>
              <a:t>.</a:t>
            </a:r>
            <a:endParaRPr sz="40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28841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Data</a:t>
            </a:r>
            <a:r>
              <a:rPr spc="100" dirty="0"/>
              <a:t> </a:t>
            </a:r>
            <a:r>
              <a:rPr spc="70" dirty="0"/>
              <a:t>Structure</a:t>
            </a:r>
            <a:r>
              <a:rPr spc="100" dirty="0"/>
              <a:t> </a:t>
            </a:r>
            <a:r>
              <a:rPr spc="50" dirty="0"/>
              <a:t>operations</a:t>
            </a:r>
            <a:r>
              <a:rPr spc="100" dirty="0"/>
              <a:t> </a:t>
            </a:r>
            <a:r>
              <a:rPr spc="45" dirty="0"/>
              <a:t>continued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807999"/>
            <a:ext cx="63296" cy="632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630730"/>
            <a:ext cx="3919854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20" dirty="0">
                <a:latin typeface="Georgia"/>
                <a:cs typeface="Georgia"/>
              </a:rPr>
              <a:t>Sorting:</a:t>
            </a:r>
            <a:r>
              <a:rPr sz="1100" spc="2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Sort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element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array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ascending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decensing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order.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429" y="1230234"/>
            <a:ext cx="3584521" cy="170009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379"/>
            <a:ext cx="8464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  <a:latin typeface="Times New Roman"/>
                <a:cs typeface="Times New Roman"/>
              </a:rPr>
              <a:t>References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527627"/>
            <a:ext cx="4356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7180" algn="l"/>
              </a:tabLst>
            </a:pPr>
            <a:r>
              <a:rPr sz="900" spc="-30" dirty="0">
                <a:solidFill>
                  <a:srgbClr val="3333B2"/>
                </a:solidFill>
                <a:latin typeface="Georgia"/>
                <a:cs typeface="Georgia"/>
              </a:rPr>
              <a:t>[1]	</a:t>
            </a:r>
            <a:r>
              <a:rPr sz="900" dirty="0">
                <a:solidFill>
                  <a:srgbClr val="3333B2"/>
                </a:solidFill>
                <a:latin typeface="Georgia"/>
                <a:cs typeface="Georgia"/>
              </a:rPr>
              <a:t>Goodrich</a:t>
            </a:r>
            <a:r>
              <a:rPr sz="900" spc="3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Georgia"/>
                <a:cs typeface="Georgia"/>
              </a:rPr>
              <a:t>and</a:t>
            </a:r>
            <a:r>
              <a:rPr sz="900" spc="4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Georgia"/>
                <a:cs typeface="Georgia"/>
              </a:rPr>
              <a:t>Tamassia</a:t>
            </a:r>
            <a:r>
              <a:rPr sz="900" spc="3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spc="25" dirty="0">
                <a:solidFill>
                  <a:srgbClr val="3333B2"/>
                </a:solidFill>
                <a:latin typeface="Georgia"/>
                <a:cs typeface="Georgia"/>
              </a:rPr>
              <a:t>‘Data</a:t>
            </a:r>
            <a:r>
              <a:rPr sz="900" spc="4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dirty="0">
                <a:solidFill>
                  <a:srgbClr val="3333B2"/>
                </a:solidFill>
                <a:latin typeface="Georgia"/>
                <a:cs typeface="Georgia"/>
              </a:rPr>
              <a:t>Structures</a:t>
            </a:r>
            <a:r>
              <a:rPr sz="900" spc="4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Georgia"/>
                <a:cs typeface="Georgia"/>
              </a:rPr>
              <a:t>and</a:t>
            </a:r>
            <a:r>
              <a:rPr sz="900" spc="4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dirty="0">
                <a:solidFill>
                  <a:srgbClr val="3333B2"/>
                </a:solidFill>
                <a:latin typeface="Georgia"/>
                <a:cs typeface="Georgia"/>
              </a:rPr>
              <a:t>Algorithms</a:t>
            </a:r>
            <a:r>
              <a:rPr sz="900" spc="4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spc="-15" dirty="0">
                <a:solidFill>
                  <a:srgbClr val="3333B2"/>
                </a:solidFill>
                <a:latin typeface="Georgia"/>
                <a:cs typeface="Georgia"/>
              </a:rPr>
              <a:t>in</a:t>
            </a:r>
            <a:r>
              <a:rPr sz="900" spc="4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Georgia"/>
                <a:cs typeface="Georgia"/>
              </a:rPr>
              <a:t>java</a:t>
            </a:r>
            <a:r>
              <a:rPr sz="900" spc="3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spc="30" dirty="0">
                <a:solidFill>
                  <a:srgbClr val="3333B2"/>
                </a:solidFill>
                <a:latin typeface="Georgia"/>
                <a:cs typeface="Georgia"/>
              </a:rPr>
              <a:t>’,</a:t>
            </a:r>
            <a:r>
              <a:rPr sz="900" spc="5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dirty="0">
                <a:solidFill>
                  <a:srgbClr val="3333B2"/>
                </a:solidFill>
                <a:latin typeface="Georgia"/>
                <a:cs typeface="Georgia"/>
              </a:rPr>
              <a:t>Wiley,</a:t>
            </a:r>
            <a:r>
              <a:rPr sz="900" spc="5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900" spc="-5" dirty="0">
                <a:solidFill>
                  <a:srgbClr val="3333B2"/>
                </a:solidFill>
                <a:latin typeface="Georgia"/>
                <a:cs typeface="Georgia"/>
              </a:rPr>
              <a:t>India.</a:t>
            </a:r>
            <a:endParaRPr sz="9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720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Co</a:t>
            </a:r>
            <a:r>
              <a:rPr spc="5" dirty="0"/>
              <a:t>n</a:t>
            </a:r>
            <a:r>
              <a:rPr spc="70" dirty="0"/>
              <a:t>te</a:t>
            </a:r>
            <a:r>
              <a:rPr spc="55" dirty="0"/>
              <a:t>n</a:t>
            </a:r>
            <a:r>
              <a:rPr spc="80" dirty="0"/>
              <a:t>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79" y="851192"/>
            <a:ext cx="155257" cy="15525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8828" y="819377"/>
            <a:ext cx="945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112" baseline="3472" dirty="0">
                <a:solidFill>
                  <a:srgbClr val="EAEAF7"/>
                </a:solidFill>
                <a:latin typeface="Georgia"/>
                <a:cs typeface="Georgia"/>
              </a:rPr>
              <a:t>1  </a:t>
            </a:r>
            <a:r>
              <a:rPr sz="1200" spc="120" baseline="3472" dirty="0">
                <a:solidFill>
                  <a:srgbClr val="EAEAF7"/>
                </a:solidFill>
                <a:latin typeface="Georgia"/>
                <a:cs typeface="Georgia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Georgia"/>
                <a:cs typeface="Georgia"/>
                <a:hlinkClick r:id="rId3" action="ppaction://hlinksldjump"/>
              </a:rPr>
              <a:t>Introduction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79" y="1305344"/>
            <a:ext cx="155257" cy="1552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8828" y="130271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EAEAF7"/>
                </a:solidFill>
                <a:latin typeface="Georgia"/>
                <a:cs typeface="Georgia"/>
              </a:rPr>
              <a:t>2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055" y="1273542"/>
            <a:ext cx="687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Georgia"/>
                <a:cs typeface="Georgia"/>
                <a:hlinkClick r:id="rId5" action="ppaction://hlinksldjump"/>
              </a:rPr>
              <a:t>Moti</a:t>
            </a:r>
            <a:r>
              <a:rPr sz="1100" spc="-65" dirty="0">
                <a:solidFill>
                  <a:srgbClr val="3333B2"/>
                </a:solidFill>
                <a:latin typeface="Georgia"/>
                <a:cs typeface="Georgia"/>
                <a:hlinkClick r:id="rId5" action="ppaction://hlinksldjump"/>
              </a:rPr>
              <a:t>v</a:t>
            </a:r>
            <a:r>
              <a:rPr sz="1100" spc="-15" dirty="0">
                <a:solidFill>
                  <a:srgbClr val="3333B2"/>
                </a:solidFill>
                <a:latin typeface="Georgia"/>
                <a:cs typeface="Georgia"/>
                <a:hlinkClick r:id="rId5" action="ppaction://hlinksldjump"/>
              </a:rPr>
              <a:t>ation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779" y="1759496"/>
            <a:ext cx="155257" cy="15525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8828" y="1727694"/>
            <a:ext cx="1157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30" baseline="3472" dirty="0">
                <a:solidFill>
                  <a:srgbClr val="EAEAF7"/>
                </a:solidFill>
                <a:latin typeface="Georgia"/>
                <a:cs typeface="Georgia"/>
              </a:rPr>
              <a:t>3</a:t>
            </a:r>
            <a:r>
              <a:rPr sz="1200" spc="315" baseline="3472" dirty="0">
                <a:solidFill>
                  <a:srgbClr val="EAEAF7"/>
                </a:solidFill>
                <a:latin typeface="Georgia"/>
                <a:cs typeface="Georgia"/>
              </a:rPr>
              <a:t>  </a:t>
            </a:r>
            <a:r>
              <a:rPr sz="1100" spc="-20" dirty="0">
                <a:solidFill>
                  <a:srgbClr val="3333B2"/>
                </a:solidFill>
                <a:latin typeface="Georgia"/>
                <a:cs typeface="Georgia"/>
                <a:hlinkClick r:id="rId7" action="ppaction://hlinksldjump"/>
              </a:rPr>
              <a:t>Examples</a:t>
            </a:r>
            <a:r>
              <a:rPr sz="1100" spc="75" dirty="0">
                <a:solidFill>
                  <a:srgbClr val="3333B2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Georgia"/>
                <a:cs typeface="Georgia"/>
                <a:hlinkClick r:id="rId7" action="ppaction://hlinksldjump"/>
              </a:rPr>
              <a:t>of</a:t>
            </a:r>
            <a:r>
              <a:rPr sz="1100" spc="80" dirty="0">
                <a:solidFill>
                  <a:srgbClr val="3333B2"/>
                </a:solidFill>
                <a:latin typeface="Georgia"/>
                <a:cs typeface="Georgia"/>
                <a:hlinkClick r:id="rId7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Georgia"/>
                <a:cs typeface="Georgia"/>
                <a:hlinkClick r:id="rId7" action="ppaction://hlinksldjump"/>
              </a:rPr>
              <a:t>DS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779" y="2213660"/>
            <a:ext cx="155257" cy="15525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8828" y="221153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0" dirty="0">
                <a:solidFill>
                  <a:srgbClr val="EAEAF7"/>
                </a:solidFill>
                <a:latin typeface="Georgia"/>
                <a:cs typeface="Georgia"/>
              </a:rPr>
              <a:t>4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0055" y="2181846"/>
            <a:ext cx="19469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3333B2"/>
                </a:solidFill>
                <a:latin typeface="Georgia"/>
                <a:cs typeface="Georgia"/>
                <a:hlinkClick r:id="rId8" action="ppaction://hlinksldjump"/>
              </a:rPr>
              <a:t>Classification</a:t>
            </a:r>
            <a:r>
              <a:rPr sz="1100" spc="95" dirty="0">
                <a:solidFill>
                  <a:srgbClr val="3333B2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Georgia"/>
                <a:cs typeface="Georgia"/>
                <a:hlinkClick r:id="rId8" action="ppaction://hlinksldjump"/>
              </a:rPr>
              <a:t>of</a:t>
            </a:r>
            <a:r>
              <a:rPr sz="1100" spc="95" dirty="0">
                <a:solidFill>
                  <a:srgbClr val="3333B2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Georgia"/>
                <a:cs typeface="Georgia"/>
                <a:hlinkClick r:id="rId8" action="ppaction://hlinksldjump"/>
              </a:rPr>
              <a:t>Data</a:t>
            </a:r>
            <a:r>
              <a:rPr sz="1100" spc="95" dirty="0">
                <a:solidFill>
                  <a:srgbClr val="3333B2"/>
                </a:solidFill>
                <a:latin typeface="Georgia"/>
                <a:cs typeface="Georgia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Georgia"/>
                <a:cs typeface="Georgia"/>
                <a:hlinkClick r:id="rId8" action="ppaction://hlinksldjump"/>
              </a:rPr>
              <a:t>Structure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79" y="2667812"/>
            <a:ext cx="155257" cy="15525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28828" y="2635998"/>
            <a:ext cx="1776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EAEAF7"/>
                </a:solidFill>
                <a:latin typeface="Georgia"/>
                <a:cs typeface="Georgia"/>
              </a:rPr>
              <a:t>5   </a:t>
            </a:r>
            <a:r>
              <a:rPr sz="1200" spc="60" baseline="3472" dirty="0">
                <a:solidFill>
                  <a:srgbClr val="EAEAF7"/>
                </a:solidFill>
                <a:latin typeface="Georgia"/>
                <a:cs typeface="Georgia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Georgia"/>
                <a:cs typeface="Georgia"/>
                <a:hlinkClick r:id="rId9" action="ppaction://hlinksldjump"/>
              </a:rPr>
              <a:t>Data</a:t>
            </a:r>
            <a:r>
              <a:rPr sz="1100" spc="85" dirty="0">
                <a:solidFill>
                  <a:srgbClr val="3333B2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Georgia"/>
                <a:cs typeface="Georgia"/>
                <a:hlinkClick r:id="rId9" action="ppaction://hlinksldjump"/>
              </a:rPr>
              <a:t>Structure</a:t>
            </a:r>
            <a:r>
              <a:rPr sz="1100" spc="80" dirty="0">
                <a:solidFill>
                  <a:srgbClr val="3333B2"/>
                </a:solidFill>
                <a:latin typeface="Georgia"/>
                <a:cs typeface="Georgia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Georgia"/>
                <a:cs typeface="Georgia"/>
                <a:hlinkClick r:id="rId9" action="ppaction://hlinksldjump"/>
              </a:rPr>
              <a:t>operations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002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Introduction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596099"/>
            <a:ext cx="63296" cy="632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932" y="418818"/>
            <a:ext cx="4079240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5" dirty="0">
                <a:latin typeface="Georgia"/>
                <a:cs typeface="Georgia"/>
              </a:rPr>
              <a:t>Data </a:t>
            </a:r>
            <a:r>
              <a:rPr sz="1100" spc="-10" dirty="0">
                <a:latin typeface="Georgia"/>
                <a:cs typeface="Georgia"/>
              </a:rPr>
              <a:t>Structure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25" dirty="0">
                <a:latin typeface="Georgia"/>
                <a:cs typeface="Georgia"/>
              </a:rPr>
              <a:t>way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collecting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organising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such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way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that </a:t>
            </a:r>
            <a:r>
              <a:rPr sz="1100" spc="-55" dirty="0">
                <a:latin typeface="Georgia"/>
                <a:cs typeface="Georgia"/>
              </a:rPr>
              <a:t>we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perform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operations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r>
              <a:rPr sz="1100" spc="-4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these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</a:t>
            </a:r>
            <a:r>
              <a:rPr sz="1100" spc="204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effective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way.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54000"/>
              </a:lnSpc>
              <a:spcBef>
                <a:spcPts val="75"/>
              </a:spcBef>
            </a:pPr>
            <a:r>
              <a:rPr sz="1100" spc="-40" dirty="0">
                <a:latin typeface="Georgia"/>
                <a:cs typeface="Georgia"/>
              </a:rPr>
              <a:t>For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example,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we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have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player’s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name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25" dirty="0">
                <a:latin typeface="Georgia"/>
                <a:cs typeface="Georgia"/>
              </a:rPr>
              <a:t>“Virat”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age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26.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Here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25" dirty="0">
                <a:latin typeface="Georgia"/>
                <a:cs typeface="Georgia"/>
              </a:rPr>
              <a:t>“Virat”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String </a:t>
            </a:r>
            <a:r>
              <a:rPr sz="1100" dirty="0">
                <a:latin typeface="Georgia"/>
                <a:cs typeface="Georgia"/>
              </a:rPr>
              <a:t>data type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204" dirty="0">
                <a:latin typeface="Georgia"/>
                <a:cs typeface="Georgia"/>
              </a:rPr>
              <a:t> </a:t>
            </a:r>
            <a:r>
              <a:rPr sz="1100" spc="-75" dirty="0">
                <a:latin typeface="Georgia"/>
                <a:cs typeface="Georgia"/>
              </a:rPr>
              <a:t>26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1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8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integer</a:t>
            </a:r>
            <a:r>
              <a:rPr sz="1100" spc="204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 type.</a:t>
            </a:r>
            <a:r>
              <a:rPr sz="1100" spc="26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We 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organize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this </a:t>
            </a:r>
            <a:r>
              <a:rPr sz="1100" dirty="0">
                <a:latin typeface="Georgia"/>
                <a:cs typeface="Georgia"/>
              </a:rPr>
              <a:t>data </a:t>
            </a:r>
            <a:r>
              <a:rPr sz="1100" spc="-30" dirty="0">
                <a:latin typeface="Georgia"/>
                <a:cs typeface="Georgia"/>
              </a:rPr>
              <a:t>as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35" dirty="0">
                <a:latin typeface="Georgia"/>
                <a:cs typeface="Georgia"/>
              </a:rPr>
              <a:t>record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like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Player </a:t>
            </a:r>
            <a:r>
              <a:rPr sz="1100" spc="-25" dirty="0">
                <a:latin typeface="Georgia"/>
                <a:cs typeface="Georgia"/>
              </a:rPr>
              <a:t>record.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Now</a:t>
            </a:r>
            <a:r>
              <a:rPr sz="1100" spc="-4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we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 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collect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and</a:t>
            </a:r>
            <a:r>
              <a:rPr sz="1100" spc="-25" dirty="0">
                <a:latin typeface="Georgia"/>
                <a:cs typeface="Georgia"/>
              </a:rPr>
              <a:t> store</a:t>
            </a:r>
            <a:r>
              <a:rPr sz="1100" spc="-20" dirty="0">
                <a:latin typeface="Georgia"/>
                <a:cs typeface="Georgia"/>
              </a:rPr>
              <a:t> player’s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records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spc="-35" dirty="0">
                <a:latin typeface="Georgia"/>
                <a:cs typeface="Georgia"/>
              </a:rPr>
              <a:t>file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or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database</a:t>
            </a:r>
            <a:r>
              <a:rPr sz="1100" spc="-1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as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 </a:t>
            </a:r>
            <a:r>
              <a:rPr sz="1100" dirty="0">
                <a:latin typeface="Georgia"/>
                <a:cs typeface="Georgia"/>
              </a:rPr>
              <a:t>data 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structure.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54000"/>
              </a:lnSpc>
              <a:spcBef>
                <a:spcPts val="70"/>
              </a:spcBef>
            </a:pPr>
            <a:r>
              <a:rPr sz="1100" spc="-40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simple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language,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are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structures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programmed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store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ordered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data,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so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that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various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operations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be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performed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on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1379766"/>
            <a:ext cx="63296" cy="632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070" y="2679662"/>
            <a:ext cx="63296" cy="6329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3110470"/>
            <a:ext cx="527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Georgia"/>
                <a:cs typeface="Georgia"/>
              </a:rPr>
              <a:t>it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easily.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615" y="2075989"/>
            <a:ext cx="3600085" cy="115200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513531" y="3255950"/>
            <a:ext cx="203200" cy="58419"/>
            <a:chOff x="3513531" y="3255950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2432" y="327244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531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9732" y="325974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0467" y="3255950"/>
            <a:ext cx="203200" cy="58419"/>
            <a:chOff x="3790467" y="3255950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6668" y="325974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0467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6668" y="329784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9538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Introduction</a:t>
            </a:r>
            <a:r>
              <a:rPr spc="80" dirty="0"/>
              <a:t> </a:t>
            </a:r>
            <a:r>
              <a:rPr spc="50" dirty="0"/>
              <a:t>(continued)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588314"/>
            <a:ext cx="63296" cy="6329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02932" y="411033"/>
            <a:ext cx="4050665" cy="183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20" dirty="0">
                <a:latin typeface="Georgia"/>
                <a:cs typeface="Georgia"/>
              </a:rPr>
              <a:t>Algorithm:-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Step-by-step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method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or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procedure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solve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problem.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Program:-</a:t>
            </a:r>
            <a:r>
              <a:rPr sz="1100" spc="-2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Implementation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-3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algorithm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some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programming </a:t>
            </a:r>
            <a:r>
              <a:rPr sz="1100" spc="-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language.</a:t>
            </a:r>
            <a:r>
              <a:rPr sz="1100" spc="21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Program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set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instructions.</a:t>
            </a:r>
            <a:endParaRPr sz="1100" dirty="0">
              <a:latin typeface="Georgia"/>
              <a:cs typeface="Georgia"/>
            </a:endParaRPr>
          </a:p>
          <a:p>
            <a:pPr marL="12700" marR="161290">
              <a:lnSpc>
                <a:spcPct val="154000"/>
              </a:lnSpc>
            </a:pP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Structure:-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Arrangement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Way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Organize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your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data.</a:t>
            </a:r>
          </a:p>
          <a:p>
            <a:pPr marL="12700" marR="504190">
              <a:lnSpc>
                <a:spcPct val="154000"/>
              </a:lnSpc>
            </a:pPr>
            <a:r>
              <a:rPr sz="1100" spc="-5" dirty="0">
                <a:latin typeface="Georgia"/>
                <a:cs typeface="Georgia"/>
              </a:rPr>
              <a:t>Particular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way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organize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so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that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it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be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used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eﬀiciently</a:t>
            </a:r>
            <a:endParaRPr sz="1100" dirty="0">
              <a:latin typeface="Georgia"/>
              <a:cs typeface="Georgi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846429"/>
            <a:ext cx="63296" cy="6329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070" y="1362659"/>
            <a:ext cx="63296" cy="6329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1878876"/>
            <a:ext cx="63296" cy="632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0"/>
            <a:ext cx="4608195" cy="582930"/>
          </a:xfrm>
          <a:custGeom>
            <a:avLst/>
            <a:gdLst/>
            <a:ahLst/>
            <a:cxnLst/>
            <a:rect l="l" t="t" r="r" b="b"/>
            <a:pathLst>
              <a:path w="4608195" h="582930">
                <a:moveTo>
                  <a:pt x="4608004" y="0"/>
                </a:moveTo>
                <a:lnTo>
                  <a:pt x="0" y="0"/>
                </a:lnTo>
                <a:lnTo>
                  <a:pt x="0" y="582764"/>
                </a:lnTo>
                <a:lnTo>
                  <a:pt x="4608004" y="582764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40" dirty="0"/>
              <a:t>Motivation:</a:t>
            </a:r>
            <a:r>
              <a:rPr spc="280" dirty="0"/>
              <a:t> </a:t>
            </a:r>
            <a:r>
              <a:rPr spc="65" dirty="0"/>
              <a:t>Why</a:t>
            </a:r>
            <a:r>
              <a:rPr spc="125" dirty="0"/>
              <a:t> </a:t>
            </a:r>
            <a:r>
              <a:rPr spc="50" dirty="0"/>
              <a:t>Organization</a:t>
            </a:r>
            <a:r>
              <a:rPr spc="125" dirty="0"/>
              <a:t> </a:t>
            </a:r>
            <a:r>
              <a:rPr spc="40" dirty="0"/>
              <a:t>or</a:t>
            </a:r>
            <a:r>
              <a:rPr spc="125" dirty="0"/>
              <a:t> </a:t>
            </a:r>
            <a:r>
              <a:rPr spc="60" dirty="0"/>
              <a:t>arrangement</a:t>
            </a:r>
            <a:r>
              <a:rPr spc="120" dirty="0"/>
              <a:t> </a:t>
            </a:r>
            <a:r>
              <a:rPr spc="-20" dirty="0"/>
              <a:t>of</a:t>
            </a:r>
            <a:r>
              <a:rPr spc="125" dirty="0"/>
              <a:t> </a:t>
            </a:r>
            <a:r>
              <a:rPr spc="95" dirty="0"/>
              <a:t>Data </a:t>
            </a:r>
            <a:r>
              <a:rPr spc="-335" dirty="0"/>
              <a:t> </a:t>
            </a:r>
            <a:r>
              <a:rPr spc="5" dirty="0"/>
              <a:t>is</a:t>
            </a:r>
            <a:r>
              <a:rPr spc="110" dirty="0"/>
              <a:t> </a:t>
            </a:r>
            <a:r>
              <a:rPr spc="40" dirty="0"/>
              <a:t>needed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816064"/>
            <a:ext cx="63296" cy="6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332293"/>
            <a:ext cx="63296" cy="63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2404" y="638782"/>
            <a:ext cx="4091304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>
              <a:lnSpc>
                <a:spcPct val="154000"/>
              </a:lnSpc>
              <a:spcBef>
                <a:spcPts val="100"/>
              </a:spcBef>
            </a:pPr>
            <a:r>
              <a:rPr sz="1100" spc="-20" dirty="0">
                <a:latin typeface="Georgia"/>
                <a:cs typeface="Georgia"/>
              </a:rPr>
              <a:t>Problem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Statement:-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Let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us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consider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collection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7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integer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elements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which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given: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45" dirty="0">
                <a:latin typeface="Georgia"/>
                <a:cs typeface="Georgia"/>
              </a:rPr>
              <a:t>42,29,33,38,54,76,49</a:t>
            </a:r>
            <a:endParaRPr sz="1100">
              <a:latin typeface="Georgia"/>
              <a:cs typeface="Georgia"/>
            </a:endParaRPr>
          </a:p>
          <a:p>
            <a:pPr marL="73025" marR="227965">
              <a:lnSpc>
                <a:spcPct val="154000"/>
              </a:lnSpc>
            </a:pPr>
            <a:r>
              <a:rPr sz="1100" spc="-15" dirty="0">
                <a:latin typeface="Georgia"/>
                <a:cs typeface="Georgia"/>
              </a:rPr>
              <a:t>Objective:-To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store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in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such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a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way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that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0" dirty="0">
                <a:latin typeface="Georgia"/>
                <a:cs typeface="Georgia"/>
              </a:rPr>
              <a:t>it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can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be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used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eﬀiciently.</a:t>
            </a:r>
            <a:r>
              <a:rPr sz="1100" spc="-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Just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see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the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Procedure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15" dirty="0">
                <a:latin typeface="Georgia"/>
                <a:cs typeface="Georgia"/>
              </a:rPr>
              <a:t>1: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ts val="1190"/>
              </a:lnSpc>
              <a:tabLst>
                <a:tab pos="860425" algn="l"/>
              </a:tabLst>
            </a:pPr>
            <a:r>
              <a:rPr sz="1100" spc="-20" dirty="0">
                <a:latin typeface="Georgia"/>
                <a:cs typeface="Georgia"/>
              </a:rPr>
              <a:t>int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p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=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65" dirty="0">
                <a:latin typeface="Georgia"/>
                <a:cs typeface="Georgia"/>
              </a:rPr>
              <a:t>42;	</a:t>
            </a:r>
            <a:r>
              <a:rPr sz="1100" spc="25" dirty="0">
                <a:latin typeface="Georgia"/>
                <a:cs typeface="Georgia"/>
              </a:rPr>
              <a:t>//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Variable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declared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is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type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integer</a:t>
            </a:r>
            <a:endParaRPr sz="1100">
              <a:latin typeface="Georgia"/>
              <a:cs typeface="Georgia"/>
            </a:endParaRPr>
          </a:p>
          <a:p>
            <a:pPr marL="12700" marR="3404235" algn="just">
              <a:lnSpc>
                <a:spcPct val="154000"/>
              </a:lnSpc>
            </a:pPr>
            <a:r>
              <a:rPr sz="1100" spc="-20" dirty="0">
                <a:latin typeface="Georgia"/>
                <a:cs typeface="Georgia"/>
              </a:rPr>
              <a:t>int </a:t>
            </a:r>
            <a:r>
              <a:rPr sz="1100" spc="20" dirty="0">
                <a:latin typeface="Georgia"/>
                <a:cs typeface="Georgia"/>
              </a:rPr>
              <a:t>x </a:t>
            </a:r>
            <a:r>
              <a:rPr sz="1100" spc="140" dirty="0">
                <a:latin typeface="Georgia"/>
                <a:cs typeface="Georgia"/>
              </a:rPr>
              <a:t>= </a:t>
            </a:r>
            <a:r>
              <a:rPr sz="1100" spc="-65" dirty="0">
                <a:latin typeface="Georgia"/>
                <a:cs typeface="Georgia"/>
              </a:rPr>
              <a:t>29;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int </a:t>
            </a:r>
            <a:r>
              <a:rPr sz="1100" spc="30" dirty="0">
                <a:latin typeface="Georgia"/>
                <a:cs typeface="Georgia"/>
              </a:rPr>
              <a:t>y </a:t>
            </a:r>
            <a:r>
              <a:rPr sz="1100" spc="140" dirty="0">
                <a:latin typeface="Georgia"/>
                <a:cs typeface="Georgia"/>
              </a:rPr>
              <a:t>= </a:t>
            </a:r>
            <a:r>
              <a:rPr sz="1100" spc="-55" dirty="0">
                <a:latin typeface="Georgia"/>
                <a:cs typeface="Georgia"/>
              </a:rPr>
              <a:t>33;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int </a:t>
            </a:r>
            <a:r>
              <a:rPr sz="1100" spc="-5" dirty="0">
                <a:latin typeface="Georgia"/>
                <a:cs typeface="Georgia"/>
              </a:rPr>
              <a:t>z </a:t>
            </a:r>
            <a:r>
              <a:rPr sz="1100" spc="140" dirty="0">
                <a:latin typeface="Georgia"/>
                <a:cs typeface="Georgia"/>
              </a:rPr>
              <a:t>= </a:t>
            </a:r>
            <a:r>
              <a:rPr sz="1100" spc="-55" dirty="0">
                <a:latin typeface="Georgia"/>
                <a:cs typeface="Georgia"/>
              </a:rPr>
              <a:t>33; </a:t>
            </a:r>
            <a:r>
              <a:rPr sz="1100" spc="-5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int </a:t>
            </a:r>
            <a:r>
              <a:rPr sz="1100" spc="-45" dirty="0">
                <a:latin typeface="Georgia"/>
                <a:cs typeface="Georgia"/>
              </a:rPr>
              <a:t>n </a:t>
            </a:r>
            <a:r>
              <a:rPr sz="1100" spc="140" dirty="0">
                <a:latin typeface="Georgia"/>
                <a:cs typeface="Georgia"/>
              </a:rPr>
              <a:t>= </a:t>
            </a:r>
            <a:r>
              <a:rPr sz="1100" spc="-55" dirty="0">
                <a:latin typeface="Georgia"/>
                <a:cs typeface="Georgia"/>
              </a:rPr>
              <a:t>33; </a:t>
            </a:r>
            <a:r>
              <a:rPr sz="1100" spc="-254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int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=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33;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404" y="3204945"/>
            <a:ext cx="730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Georgia"/>
                <a:cs typeface="Georgia"/>
              </a:rPr>
              <a:t>int</a:t>
            </a:r>
            <a:r>
              <a:rPr sz="1100" spc="65" dirty="0">
                <a:latin typeface="Georgia"/>
                <a:cs typeface="Georgia"/>
              </a:rPr>
              <a:t> </a:t>
            </a:r>
            <a:r>
              <a:rPr sz="1100" spc="-65" dirty="0">
                <a:latin typeface="Georgia"/>
                <a:cs typeface="Georgia"/>
              </a:rPr>
              <a:t>m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140" dirty="0">
                <a:latin typeface="Georgia"/>
                <a:cs typeface="Georgia"/>
              </a:rPr>
              <a:t>=</a:t>
            </a:r>
            <a:r>
              <a:rPr sz="1100" spc="70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33;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6916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Motivation</a:t>
            </a:r>
            <a:r>
              <a:rPr spc="65" dirty="0"/>
              <a:t> </a:t>
            </a:r>
            <a:r>
              <a:rPr spc="45" dirty="0"/>
              <a:t>continued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627951"/>
            <a:ext cx="63296" cy="6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65" y="893305"/>
            <a:ext cx="50990" cy="509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65" y="1121054"/>
            <a:ext cx="50990" cy="5099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Diﬀiculties</a:t>
            </a:r>
            <a:r>
              <a:rPr spc="90" dirty="0"/>
              <a:t> </a:t>
            </a:r>
            <a:r>
              <a:rPr spc="-35" dirty="0"/>
              <a:t>in</a:t>
            </a:r>
            <a:r>
              <a:rPr spc="90" dirty="0"/>
              <a:t> </a:t>
            </a:r>
            <a:r>
              <a:rPr spc="-30" dirty="0"/>
              <a:t>procedure</a:t>
            </a:r>
            <a:r>
              <a:rPr spc="90" dirty="0"/>
              <a:t> </a:t>
            </a:r>
            <a:r>
              <a:rPr spc="15" dirty="0"/>
              <a:t>1:</a:t>
            </a:r>
          </a:p>
          <a:p>
            <a:pPr marL="433070">
              <a:lnSpc>
                <a:spcPct val="100000"/>
              </a:lnSpc>
              <a:spcBef>
                <a:spcPts val="770"/>
              </a:spcBef>
            </a:pPr>
            <a:r>
              <a:rPr sz="1000" spc="-15" dirty="0"/>
              <a:t>Diﬀicult</a:t>
            </a:r>
            <a:r>
              <a:rPr sz="1000" spc="85" dirty="0"/>
              <a:t> </a:t>
            </a:r>
            <a:r>
              <a:rPr sz="1000" dirty="0"/>
              <a:t>to</a:t>
            </a:r>
            <a:r>
              <a:rPr sz="1000" spc="90" dirty="0"/>
              <a:t> </a:t>
            </a:r>
            <a:r>
              <a:rPr sz="1000" spc="-35" dirty="0"/>
              <a:t>keep</a:t>
            </a:r>
            <a:r>
              <a:rPr sz="1000" spc="85" dirty="0"/>
              <a:t> </a:t>
            </a:r>
            <a:r>
              <a:rPr sz="1000" spc="-10" dirty="0"/>
              <a:t>track</a:t>
            </a:r>
            <a:r>
              <a:rPr sz="1000" spc="85" dirty="0"/>
              <a:t> </a:t>
            </a:r>
            <a:r>
              <a:rPr sz="1000" spc="-35" dirty="0"/>
              <a:t>of</a:t>
            </a:r>
            <a:r>
              <a:rPr sz="1000" spc="90" dirty="0"/>
              <a:t> </a:t>
            </a:r>
            <a:r>
              <a:rPr sz="1000" spc="-30" dirty="0"/>
              <a:t>or</a:t>
            </a:r>
            <a:r>
              <a:rPr sz="1000" spc="90" dirty="0"/>
              <a:t> </a:t>
            </a:r>
            <a:r>
              <a:rPr sz="1000" spc="-35" dirty="0"/>
              <a:t>remember</a:t>
            </a:r>
            <a:r>
              <a:rPr sz="1000" spc="90" dirty="0"/>
              <a:t> </a:t>
            </a:r>
            <a:r>
              <a:rPr sz="1000" spc="-20" dirty="0"/>
              <a:t>variable</a:t>
            </a:r>
            <a:r>
              <a:rPr sz="1000" spc="85" dirty="0"/>
              <a:t> </a:t>
            </a:r>
            <a:r>
              <a:rPr sz="1000" spc="-35" dirty="0"/>
              <a:t>names</a:t>
            </a:r>
            <a:endParaRPr sz="1000"/>
          </a:p>
          <a:p>
            <a:pPr marL="433070" marR="5080">
              <a:lnSpc>
                <a:spcPct val="149400"/>
              </a:lnSpc>
            </a:pPr>
            <a:r>
              <a:rPr sz="1000" spc="-25" dirty="0"/>
              <a:t>Searching</a:t>
            </a:r>
            <a:r>
              <a:rPr sz="1000" spc="-20" dirty="0"/>
              <a:t> </a:t>
            </a:r>
            <a:r>
              <a:rPr sz="1000" spc="-25" dirty="0"/>
              <a:t>also</a:t>
            </a:r>
            <a:r>
              <a:rPr sz="1000" spc="-20" dirty="0"/>
              <a:t> </a:t>
            </a:r>
            <a:r>
              <a:rPr sz="1000" spc="-30" dirty="0"/>
              <a:t>requires</a:t>
            </a:r>
            <a:r>
              <a:rPr sz="1000" spc="-25" dirty="0"/>
              <a:t> </a:t>
            </a:r>
            <a:r>
              <a:rPr sz="1000" dirty="0"/>
              <a:t>to </a:t>
            </a:r>
            <a:r>
              <a:rPr sz="1000" spc="-15" dirty="0"/>
              <a:t>write</a:t>
            </a:r>
            <a:r>
              <a:rPr sz="1000" spc="-10" dirty="0"/>
              <a:t> </a:t>
            </a:r>
            <a:r>
              <a:rPr sz="1000" spc="-5" dirty="0"/>
              <a:t>lot </a:t>
            </a:r>
            <a:r>
              <a:rPr sz="1000" spc="-35" dirty="0"/>
              <a:t>of</a:t>
            </a:r>
            <a:r>
              <a:rPr sz="1000" spc="-30" dirty="0"/>
              <a:t> </a:t>
            </a:r>
            <a:r>
              <a:rPr sz="1000" spc="-20" dirty="0"/>
              <a:t>condition</a:t>
            </a:r>
            <a:r>
              <a:rPr sz="1000" spc="-15" dirty="0"/>
              <a:t> </a:t>
            </a:r>
            <a:r>
              <a:rPr sz="1000" dirty="0"/>
              <a:t>to </a:t>
            </a:r>
            <a:r>
              <a:rPr sz="1000" spc="-30" dirty="0"/>
              <a:t>compare</a:t>
            </a:r>
            <a:r>
              <a:rPr sz="1000" spc="-25" dirty="0"/>
              <a:t> </a:t>
            </a:r>
            <a:r>
              <a:rPr sz="1000" spc="-30" dirty="0"/>
              <a:t>each </a:t>
            </a:r>
            <a:r>
              <a:rPr sz="1000" spc="-229" dirty="0"/>
              <a:t> </a:t>
            </a:r>
            <a:r>
              <a:rPr sz="1000" spc="-15" dirty="0"/>
              <a:t>variable.</a:t>
            </a:r>
            <a:r>
              <a:rPr sz="1000" spc="195" dirty="0"/>
              <a:t> </a:t>
            </a:r>
            <a:r>
              <a:rPr sz="1000" spc="-15" dirty="0"/>
              <a:t>e.g:-Let</a:t>
            </a:r>
            <a:r>
              <a:rPr sz="1000" spc="85" dirty="0"/>
              <a:t> </a:t>
            </a:r>
            <a:r>
              <a:rPr sz="1000" spc="-45" dirty="0"/>
              <a:t>we</a:t>
            </a:r>
            <a:r>
              <a:rPr sz="1000" spc="85" dirty="0"/>
              <a:t> </a:t>
            </a:r>
            <a:r>
              <a:rPr sz="1000" spc="-20" dirty="0"/>
              <a:t>want</a:t>
            </a:r>
            <a:r>
              <a:rPr sz="1000" spc="85" dirty="0"/>
              <a:t> </a:t>
            </a:r>
            <a:r>
              <a:rPr sz="1000" dirty="0"/>
              <a:t>to</a:t>
            </a:r>
            <a:r>
              <a:rPr sz="1000" spc="90" dirty="0"/>
              <a:t> </a:t>
            </a:r>
            <a:r>
              <a:rPr sz="1000" spc="-30" dirty="0"/>
              <a:t>search</a:t>
            </a:r>
            <a:r>
              <a:rPr sz="1000" spc="85" dirty="0"/>
              <a:t> </a:t>
            </a:r>
            <a:r>
              <a:rPr sz="1000" spc="-30" dirty="0"/>
              <a:t>for</a:t>
            </a:r>
            <a:r>
              <a:rPr sz="1000" spc="90" dirty="0"/>
              <a:t> </a:t>
            </a:r>
            <a:r>
              <a:rPr sz="1000" spc="-40" dirty="0"/>
              <a:t>76</a:t>
            </a:r>
            <a:r>
              <a:rPr sz="1000" spc="90" dirty="0"/>
              <a:t> </a:t>
            </a:r>
            <a:r>
              <a:rPr sz="1000" spc="-20" dirty="0"/>
              <a:t>then</a:t>
            </a:r>
            <a:r>
              <a:rPr sz="1000" spc="90" dirty="0"/>
              <a:t> </a:t>
            </a:r>
            <a:r>
              <a:rPr sz="1000" spc="-30" dirty="0"/>
              <a:t>our</a:t>
            </a:r>
            <a:r>
              <a:rPr sz="1000" spc="85" dirty="0"/>
              <a:t> </a:t>
            </a:r>
            <a:r>
              <a:rPr sz="1000" spc="-20" dirty="0"/>
              <a:t>condition</a:t>
            </a:r>
            <a:r>
              <a:rPr sz="1000" spc="90" dirty="0"/>
              <a:t> </a:t>
            </a:r>
            <a:r>
              <a:rPr sz="1000" spc="-15" dirty="0"/>
              <a:t>will</a:t>
            </a: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680021" y="1490832"/>
            <a:ext cx="1911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5" dirty="0">
                <a:latin typeface="Georgia"/>
                <a:cs typeface="Georgia"/>
              </a:rPr>
              <a:t>b</a:t>
            </a:r>
            <a:r>
              <a:rPr sz="1000" spc="-40" dirty="0">
                <a:latin typeface="Georgia"/>
                <a:cs typeface="Georgia"/>
              </a:rPr>
              <a:t>e: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5130" y="1523854"/>
            <a:ext cx="591820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9400"/>
              </a:lnSpc>
              <a:spcBef>
                <a:spcPts val="100"/>
              </a:spcBef>
            </a:pPr>
            <a:r>
              <a:rPr sz="1000" spc="15" dirty="0">
                <a:latin typeface="Georgia"/>
                <a:cs typeface="Georgia"/>
              </a:rPr>
              <a:t>if(p==76)  </a:t>
            </a:r>
            <a:r>
              <a:rPr sz="1000" spc="20" dirty="0">
                <a:latin typeface="Georgia"/>
                <a:cs typeface="Georgia"/>
              </a:rPr>
              <a:t>if(x==76)  if(y==76)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5" dirty="0">
                <a:latin typeface="Georgia"/>
                <a:cs typeface="Georgia"/>
              </a:rPr>
              <a:t>.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5" dirty="0">
                <a:latin typeface="Georgia"/>
                <a:cs typeface="Georgia"/>
              </a:rPr>
              <a:t>.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5130" y="2738506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Georgia"/>
                <a:cs typeface="Georgia"/>
              </a:rPr>
              <a:t>.</a:t>
            </a:r>
            <a:endParaRPr sz="100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65" y="2926067"/>
            <a:ext cx="50990" cy="5099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0021" y="2840360"/>
            <a:ext cx="3668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latin typeface="Georgia"/>
                <a:cs typeface="Georgia"/>
              </a:rPr>
              <a:t>When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no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of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variable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is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70" dirty="0">
                <a:latin typeface="Georgia"/>
                <a:cs typeface="Georgia"/>
              </a:rPr>
              <a:t>1000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then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70" dirty="0">
                <a:latin typeface="Georgia"/>
                <a:cs typeface="Georgia"/>
              </a:rPr>
              <a:t>1000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times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we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need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to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write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the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021" y="3068109"/>
            <a:ext cx="5740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Georgia"/>
                <a:cs typeface="Georgia"/>
              </a:rPr>
              <a:t>condition.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69163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Motivation</a:t>
            </a:r>
            <a:r>
              <a:rPr spc="65" dirty="0"/>
              <a:t> </a:t>
            </a:r>
            <a:r>
              <a:rPr spc="45" dirty="0"/>
              <a:t>continued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557949"/>
            <a:ext cx="63296" cy="6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65" y="798004"/>
            <a:ext cx="50990" cy="509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65" y="1025753"/>
            <a:ext cx="50990" cy="5099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465" y="1253489"/>
            <a:ext cx="50990" cy="509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65" y="2653500"/>
            <a:ext cx="50990" cy="5099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65" y="3108998"/>
            <a:ext cx="50990" cy="5099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392028"/>
            <a:ext cx="4179926" cy="289835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100" spc="-20" dirty="0">
                <a:latin typeface="Georgia"/>
                <a:cs typeface="Georgia"/>
              </a:rPr>
              <a:t>Procedure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55" dirty="0">
                <a:latin typeface="Georgia"/>
                <a:cs typeface="Georgia"/>
              </a:rPr>
              <a:t>2:</a:t>
            </a:r>
            <a:endParaRPr sz="1100" dirty="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570"/>
              </a:spcBef>
            </a:pPr>
            <a:r>
              <a:rPr sz="1000" spc="-40" dirty="0">
                <a:latin typeface="Georgia"/>
                <a:cs typeface="Georgia"/>
              </a:rPr>
              <a:t>We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arrange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the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elements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in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particular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way.</a:t>
            </a:r>
            <a:endParaRPr sz="1000" dirty="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000" spc="-40" dirty="0">
                <a:latin typeface="Georgia"/>
                <a:cs typeface="Georgia"/>
              </a:rPr>
              <a:t>We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can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see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how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the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element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can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be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used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eﬀiciently.</a:t>
            </a:r>
            <a:endParaRPr sz="1000" dirty="0">
              <a:latin typeface="Georgia"/>
              <a:cs typeface="Georgia"/>
            </a:endParaRPr>
          </a:p>
          <a:p>
            <a:pPr marL="289560" marR="367030">
              <a:lnSpc>
                <a:spcPts val="1789"/>
              </a:lnSpc>
              <a:spcBef>
                <a:spcPts val="160"/>
              </a:spcBef>
            </a:pPr>
            <a:r>
              <a:rPr sz="1000" spc="-25" dirty="0">
                <a:latin typeface="Georgia"/>
                <a:cs typeface="Georgia"/>
              </a:rPr>
              <a:t>So</a:t>
            </a:r>
            <a:r>
              <a:rPr sz="1000" spc="-2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the </a:t>
            </a:r>
            <a:r>
              <a:rPr sz="1000" spc="-20" dirty="0">
                <a:latin typeface="Georgia"/>
                <a:cs typeface="Georgia"/>
              </a:rPr>
              <a:t>above </a:t>
            </a:r>
            <a:r>
              <a:rPr sz="1000" spc="-25" dirty="0">
                <a:latin typeface="Georgia"/>
                <a:cs typeface="Georgia"/>
              </a:rPr>
              <a:t>arrangement</a:t>
            </a:r>
            <a:r>
              <a:rPr sz="1000" spc="-20" dirty="0">
                <a:latin typeface="Georgia"/>
                <a:cs typeface="Georgia"/>
              </a:rPr>
              <a:t> takes </a:t>
            </a:r>
            <a:r>
              <a:rPr sz="1000" spc="-30" dirty="0">
                <a:latin typeface="Georgia"/>
                <a:cs typeface="Georgia"/>
              </a:rPr>
              <a:t>single</a:t>
            </a:r>
            <a:r>
              <a:rPr sz="1000" spc="-2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variable </a:t>
            </a:r>
            <a:r>
              <a:rPr sz="1000" spc="-35" dirty="0">
                <a:latin typeface="Georgia"/>
                <a:cs typeface="Georgia"/>
              </a:rPr>
              <a:t>name</a:t>
            </a:r>
            <a:r>
              <a:rPr sz="1000" spc="-30" dirty="0">
                <a:latin typeface="Georgia"/>
                <a:cs typeface="Georgia"/>
              </a:rPr>
              <a:t> which</a:t>
            </a:r>
            <a:r>
              <a:rPr sz="1000" spc="-2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can </a:t>
            </a:r>
            <a:r>
              <a:rPr sz="1000" spc="-229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store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multiple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value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of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similar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type.</a:t>
            </a:r>
          </a:p>
          <a:p>
            <a:pPr marL="1034415">
              <a:lnSpc>
                <a:spcPts val="850"/>
              </a:lnSpc>
            </a:pPr>
            <a:r>
              <a:rPr sz="1000" spc="-25" dirty="0">
                <a:latin typeface="Georgia"/>
                <a:cs typeface="Georgia"/>
              </a:rPr>
              <a:t>Search</a:t>
            </a:r>
            <a:r>
              <a:rPr sz="1000" spc="7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the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data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item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40" dirty="0">
                <a:latin typeface="Georgia"/>
                <a:cs typeface="Georgia"/>
              </a:rPr>
              <a:t>76</a:t>
            </a:r>
            <a:endParaRPr sz="1000" dirty="0">
              <a:latin typeface="Georgia"/>
              <a:cs typeface="Georgia"/>
            </a:endParaRPr>
          </a:p>
          <a:p>
            <a:pPr marL="1034415">
              <a:lnSpc>
                <a:spcPct val="100000"/>
              </a:lnSpc>
              <a:spcBef>
                <a:spcPts val="595"/>
              </a:spcBef>
            </a:pPr>
            <a:r>
              <a:rPr sz="1000" spc="-30" dirty="0">
                <a:latin typeface="Georgia"/>
                <a:cs typeface="Georgia"/>
              </a:rPr>
              <a:t>for</a:t>
            </a:r>
            <a:r>
              <a:rPr sz="1000" spc="6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i=0</a:t>
            </a:r>
            <a:r>
              <a:rPr sz="1000" spc="7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to</a:t>
            </a:r>
            <a:r>
              <a:rPr sz="1000" spc="70" dirty="0">
                <a:latin typeface="Georgia"/>
                <a:cs typeface="Georgia"/>
              </a:rPr>
              <a:t> </a:t>
            </a:r>
            <a:r>
              <a:rPr sz="1000" spc="-70" dirty="0">
                <a:latin typeface="Georgia"/>
                <a:cs typeface="Georgia"/>
              </a:rPr>
              <a:t>6</a:t>
            </a:r>
            <a:endParaRPr sz="1000" dirty="0">
              <a:latin typeface="Georgia"/>
              <a:cs typeface="Georgia"/>
            </a:endParaRPr>
          </a:p>
          <a:p>
            <a:pPr marL="1034415" marR="2453005">
              <a:lnSpc>
                <a:spcPct val="149400"/>
              </a:lnSpc>
            </a:pPr>
            <a:r>
              <a:rPr sz="1000" spc="65" dirty="0">
                <a:latin typeface="Georgia"/>
                <a:cs typeface="Georgia"/>
              </a:rPr>
              <a:t>{ </a:t>
            </a:r>
            <a:r>
              <a:rPr sz="1000" spc="70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if(N[i]==76)</a:t>
            </a:r>
            <a:endParaRPr sz="1000" dirty="0">
              <a:latin typeface="Georgia"/>
              <a:cs typeface="Georgia"/>
            </a:endParaRPr>
          </a:p>
          <a:p>
            <a:pPr marL="1034415">
              <a:lnSpc>
                <a:spcPts val="1125"/>
              </a:lnSpc>
              <a:spcBef>
                <a:spcPts val="595"/>
              </a:spcBef>
            </a:pPr>
            <a:r>
              <a:rPr sz="1000" spc="65" dirty="0">
                <a:latin typeface="Georgia"/>
                <a:cs typeface="Georgia"/>
              </a:rPr>
              <a:t>}</a:t>
            </a:r>
            <a:endParaRPr sz="1000" dirty="0">
              <a:latin typeface="Georgia"/>
              <a:cs typeface="Georgia"/>
            </a:endParaRPr>
          </a:p>
          <a:p>
            <a:pPr marL="289560">
              <a:lnSpc>
                <a:spcPts val="1125"/>
              </a:lnSpc>
            </a:pPr>
            <a:r>
              <a:rPr sz="1000" spc="-25" dirty="0">
                <a:latin typeface="Georgia"/>
                <a:cs typeface="Georgia"/>
              </a:rPr>
              <a:t>So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from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the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above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code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indicate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10" dirty="0">
                <a:latin typeface="Georgia"/>
                <a:cs typeface="Georgia"/>
              </a:rPr>
              <a:t>that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5" dirty="0">
                <a:latin typeface="Georgia"/>
                <a:cs typeface="Georgia"/>
              </a:rPr>
              <a:t>lot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of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condition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are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5" dirty="0">
                <a:latin typeface="Georgia"/>
                <a:cs typeface="Georgia"/>
              </a:rPr>
              <a:t>not</a:t>
            </a:r>
            <a:endParaRPr sz="1000" dirty="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590"/>
              </a:spcBef>
            </a:pPr>
            <a:r>
              <a:rPr sz="1000" spc="-25" dirty="0">
                <a:latin typeface="Georgia"/>
                <a:cs typeface="Georgia"/>
              </a:rPr>
              <a:t>required.</a:t>
            </a:r>
            <a:endParaRPr sz="1000" dirty="0">
              <a:latin typeface="Georgia"/>
              <a:cs typeface="Georgia"/>
            </a:endParaRPr>
          </a:p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000" spc="-35" dirty="0">
                <a:latin typeface="Georgia"/>
                <a:cs typeface="Georgia"/>
              </a:rPr>
              <a:t>In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Procdure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65" dirty="0">
                <a:latin typeface="Georgia"/>
                <a:cs typeface="Georgia"/>
              </a:rPr>
              <a:t>2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the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structure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45" dirty="0">
                <a:latin typeface="Georgia"/>
                <a:cs typeface="Georgia"/>
              </a:rPr>
              <a:t>we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have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used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is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nothing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5" dirty="0">
                <a:latin typeface="Georgia"/>
                <a:cs typeface="Georgia"/>
              </a:rPr>
              <a:t>but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</a:t>
            </a:r>
            <a:r>
              <a:rPr sz="1000" spc="90" dirty="0">
                <a:latin typeface="Georgia"/>
                <a:cs typeface="Georgia"/>
              </a:rPr>
              <a:t> </a:t>
            </a:r>
            <a:r>
              <a:rPr sz="1000" spc="10" dirty="0" smtClean="0">
                <a:latin typeface="Georgia"/>
                <a:cs typeface="Georgia"/>
              </a:rPr>
              <a:t>Data</a:t>
            </a:r>
            <a:endParaRPr sz="1000" dirty="0" smtClean="0">
              <a:latin typeface="Georgia"/>
              <a:cs typeface="Georgia"/>
            </a:endParaRPr>
          </a:p>
          <a:p>
            <a:pPr marL="2596515">
              <a:lnSpc>
                <a:spcPct val="100000"/>
              </a:lnSpc>
              <a:spcBef>
                <a:spcPts val="40"/>
              </a:spcBef>
            </a:pPr>
            <a:r>
              <a:rPr sz="400" spc="-40" dirty="0" smtClean="0">
                <a:latin typeface="SimSun"/>
                <a:cs typeface="SimSun"/>
              </a:rPr>
              <a:t>..</a:t>
            </a:r>
            <a:r>
              <a:rPr sz="400" spc="310" dirty="0" smtClean="0">
                <a:latin typeface="SimSun"/>
                <a:cs typeface="SimSun"/>
              </a:rPr>
              <a:t> </a:t>
            </a:r>
            <a:r>
              <a:rPr sz="400" spc="-40" dirty="0" smtClean="0">
                <a:latin typeface="SimSun"/>
                <a:cs typeface="SimSun"/>
              </a:rPr>
              <a:t>.</a:t>
            </a:r>
            <a:endParaRPr sz="400" dirty="0">
              <a:latin typeface="SimSun"/>
              <a:cs typeface="SimSu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231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0"/>
              </a:spcBef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7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14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0021" y="3251040"/>
            <a:ext cx="1292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Georgia"/>
                <a:cs typeface="Georgia"/>
              </a:rPr>
              <a:t>Structure</a:t>
            </a:r>
            <a:r>
              <a:rPr sz="1000" spc="7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called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Array.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2379"/>
            <a:ext cx="12757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Examples</a:t>
            </a:r>
            <a:r>
              <a:rPr spc="90" dirty="0"/>
              <a:t> </a:t>
            </a:r>
            <a:r>
              <a:rPr spc="-20" dirty="0"/>
              <a:t>of</a:t>
            </a:r>
            <a:r>
              <a:rPr spc="90" dirty="0"/>
              <a:t> </a:t>
            </a:r>
            <a:r>
              <a:rPr spc="30" dirty="0"/>
              <a:t>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1204125"/>
            <a:ext cx="63296" cy="6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1500187"/>
            <a:ext cx="63296" cy="63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070" y="1796262"/>
            <a:ext cx="63296" cy="632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092325"/>
            <a:ext cx="63296" cy="63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388400"/>
            <a:ext cx="63296" cy="632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0" y="2684475"/>
            <a:ext cx="63296" cy="632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5844" y="822628"/>
            <a:ext cx="1712595" cy="196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Georgia"/>
                <a:cs typeface="Georgia"/>
              </a:rPr>
              <a:t>Example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40" dirty="0">
                <a:latin typeface="Georgia"/>
                <a:cs typeface="Georgia"/>
              </a:rPr>
              <a:t>of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Structure:</a:t>
            </a:r>
            <a:endParaRPr sz="1100">
              <a:latin typeface="Georgia"/>
              <a:cs typeface="Georgia"/>
            </a:endParaRPr>
          </a:p>
          <a:p>
            <a:pPr marL="289560" marR="724535">
              <a:lnSpc>
                <a:spcPct val="176600"/>
              </a:lnSpc>
            </a:pPr>
            <a:r>
              <a:rPr sz="1100" spc="5" dirty="0">
                <a:latin typeface="Georgia"/>
                <a:cs typeface="Georgia"/>
              </a:rPr>
              <a:t>Array 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Linked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spc="-5" dirty="0">
                <a:latin typeface="Georgia"/>
                <a:cs typeface="Georgia"/>
              </a:rPr>
              <a:t>List </a:t>
            </a:r>
            <a:r>
              <a:rPr sz="1100" spc="-25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Stack 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Queue</a:t>
            </a:r>
            <a:endParaRPr sz="1100">
              <a:latin typeface="Georgia"/>
              <a:cs typeface="Georgia"/>
            </a:endParaRPr>
          </a:p>
          <a:p>
            <a:pPr marL="289560" marR="1028065">
              <a:lnSpc>
                <a:spcPct val="176600"/>
              </a:lnSpc>
            </a:pPr>
            <a:r>
              <a:rPr sz="1100" spc="-30" dirty="0">
                <a:latin typeface="Georgia"/>
                <a:cs typeface="Georgia"/>
              </a:rPr>
              <a:t>Tree </a:t>
            </a:r>
            <a:r>
              <a:rPr sz="1100" spc="-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Graph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9276" y="327005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9659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7461" y="326609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4060" y="3187062"/>
            <a:ext cx="1242060" cy="161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45"/>
              </a:spcBef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4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2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3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32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135" dirty="0">
                <a:latin typeface="SimSun"/>
                <a:cs typeface="SimSun"/>
                <a:hlinkClick r:id="rId5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5" action="ppaction://hlinksldjump"/>
              </a:rPr>
              <a:t>.</a:t>
            </a:r>
            <a:r>
              <a:rPr sz="400" spc="26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endParaRPr sz="400">
              <a:latin typeface="SimSun"/>
              <a:cs typeface="SimSun"/>
            </a:endParaRPr>
          </a:p>
          <a:p>
            <a:pPr algn="r">
              <a:lnSpc>
                <a:spcPct val="100000"/>
              </a:lnSpc>
              <a:spcBef>
                <a:spcPts val="220"/>
              </a:spcBef>
            </a:pP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225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4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41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0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31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0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1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0" dirty="0">
                <a:latin typeface="SimSun"/>
                <a:cs typeface="SimSun"/>
                <a:hlinkClick r:id="rId2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2" action="ppaction://hlinksldjump"/>
              </a:rPr>
              <a:t>.</a:t>
            </a:r>
            <a:r>
              <a:rPr sz="400" spc="13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4" action="ppaction://hlinksldjump"/>
              </a:rPr>
              <a:t>.</a:t>
            </a:r>
            <a:r>
              <a:rPr sz="400" spc="13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3" action="ppaction://hlinksldjump"/>
              </a:rPr>
              <a:t>.</a:t>
            </a:r>
            <a:r>
              <a:rPr sz="400" spc="31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r>
              <a:rPr sz="400" spc="160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165" dirty="0">
                <a:latin typeface="SimSun"/>
                <a:cs typeface="SimSun"/>
                <a:hlinkClick r:id="rId7" action="ppaction://hlinksldjump"/>
              </a:rPr>
              <a:t> </a:t>
            </a:r>
            <a:r>
              <a:rPr sz="400" spc="-40" dirty="0">
                <a:latin typeface="SimSun"/>
                <a:cs typeface="SimSun"/>
                <a:hlinkClick r:id="rId7" action="ppaction://hlinksldjump"/>
              </a:rPr>
              <a:t>.</a:t>
            </a:r>
            <a:endParaRPr sz="40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36595" y="3257215"/>
            <a:ext cx="203200" cy="55880"/>
            <a:chOff x="3236595" y="325721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299764" y="3259746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36595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3531" y="3255950"/>
            <a:ext cx="203200" cy="58419"/>
            <a:chOff x="3513531" y="3255950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2432" y="327244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3531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9732" y="325974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0467" y="3255950"/>
            <a:ext cx="203200" cy="58419"/>
            <a:chOff x="3790467" y="3255950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6668" y="3259746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0467" y="326609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6668" y="329784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3604" y="325974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72" y="3257206"/>
            <a:ext cx="238760" cy="57150"/>
            <a:chOff x="4326572" y="3257206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9022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6373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9746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72165" y="3180739"/>
            <a:ext cx="32321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40" dirty="0">
                <a:latin typeface="SimSun"/>
                <a:cs typeface="SimSun"/>
                <a:hlinkClick r:id="rId6" action="ppaction://hlinksldjump"/>
              </a:rPr>
              <a:t>.</a:t>
            </a:r>
            <a:r>
              <a:rPr sz="400" spc="140" dirty="0">
                <a:latin typeface="SimSun"/>
                <a:cs typeface="SimSun"/>
              </a:rPr>
              <a:t> 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210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r>
              <a:rPr sz="400" spc="305" dirty="0">
                <a:latin typeface="SimSun"/>
                <a:cs typeface="SimSun"/>
              </a:rPr>
              <a:t> </a:t>
            </a:r>
            <a:r>
              <a:rPr sz="400" spc="-40" dirty="0">
                <a:latin typeface="SimSun"/>
                <a:cs typeface="SimSun"/>
              </a:rPr>
              <a:t>.</a:t>
            </a:r>
            <a:endParaRPr sz="4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5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015"/>
                </a:lnTo>
                <a:lnTo>
                  <a:pt x="4608004" y="355015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300" y="62379"/>
            <a:ext cx="24980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30" dirty="0">
                <a:solidFill>
                  <a:srgbClr val="FFFFFF"/>
                </a:solidFill>
                <a:latin typeface="Times New Roman"/>
                <a:cs typeface="Times New Roman"/>
              </a:rPr>
              <a:t>Classification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95" dirty="0">
                <a:solidFill>
                  <a:srgbClr val="FFFFFF"/>
                </a:solidFill>
                <a:latin typeface="Times New Roman"/>
                <a:cs typeface="Times New Roman"/>
              </a:rPr>
              <a:t> Data </a:t>
            </a:r>
            <a:r>
              <a:rPr sz="1400" spc="70" dirty="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070" y="846429"/>
            <a:ext cx="63296" cy="6329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3070" y="1104544"/>
            <a:ext cx="63296" cy="6329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25844" y="496568"/>
            <a:ext cx="3834129" cy="714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5" dirty="0">
                <a:latin typeface="Georgia"/>
                <a:cs typeface="Georgia"/>
              </a:rPr>
              <a:t>structure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are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normally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divided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into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35" dirty="0">
                <a:latin typeface="Georgia"/>
                <a:cs typeface="Georgia"/>
              </a:rPr>
              <a:t>two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broad</a:t>
            </a:r>
            <a:r>
              <a:rPr sz="1100" spc="10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categories:</a:t>
            </a:r>
            <a:endParaRPr sz="1100">
              <a:latin typeface="Georgia"/>
              <a:cs typeface="Georgia"/>
            </a:endParaRPr>
          </a:p>
          <a:p>
            <a:pPr marL="289560" marR="1731645">
              <a:lnSpc>
                <a:spcPct val="154000"/>
              </a:lnSpc>
              <a:spcBef>
                <a:spcPts val="50"/>
              </a:spcBef>
            </a:pPr>
            <a:r>
              <a:rPr sz="1100" spc="-10" dirty="0">
                <a:latin typeface="Georgia"/>
                <a:cs typeface="Georgia"/>
              </a:rPr>
              <a:t>Primitive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 </a:t>
            </a:r>
            <a:r>
              <a:rPr sz="1100" spc="-10" dirty="0">
                <a:latin typeface="Georgia"/>
                <a:cs typeface="Georgia"/>
              </a:rPr>
              <a:t>Structure </a:t>
            </a:r>
            <a:r>
              <a:rPr sz="1100" spc="-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Non-primitive</a:t>
            </a:r>
            <a:r>
              <a:rPr sz="1100" spc="85" dirty="0">
                <a:latin typeface="Georgia"/>
                <a:cs typeface="Georgia"/>
              </a:rPr>
              <a:t> </a:t>
            </a:r>
            <a:r>
              <a:rPr sz="1100" spc="5" dirty="0">
                <a:latin typeface="Georgia"/>
                <a:cs typeface="Georgia"/>
              </a:rPr>
              <a:t>Data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Structure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3862" y="1266828"/>
            <a:ext cx="3960277" cy="2160114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25400">
              <a:lnSpc>
                <a:spcPts val="450"/>
              </a:lnSpc>
              <a:spcBef>
                <a:spcPts val="145"/>
              </a:spcBef>
            </a:pPr>
            <a:r>
              <a:rPr spc="-40" dirty="0"/>
              <a:t>.</a:t>
            </a:r>
            <a:r>
              <a:rPr spc="285" dirty="0"/>
              <a:t> </a:t>
            </a:r>
            <a:r>
              <a:rPr spc="-40" dirty="0"/>
              <a:t>.</a:t>
            </a:r>
            <a:r>
              <a:rPr spc="195" dirty="0"/>
              <a:t> </a:t>
            </a:r>
            <a:r>
              <a:rPr spc="-40" dirty="0"/>
              <a:t>.</a:t>
            </a:r>
          </a:p>
          <a:p>
            <a:pPr marL="38100">
              <a:lnSpc>
                <a:spcPts val="690"/>
              </a:lnSpc>
            </a:pPr>
            <a:fld id="{81D60167-4931-47E6-BA6A-407CBD079E47}" type="slidenum">
              <a:rPr sz="600" dirty="0">
                <a:latin typeface="Lucida Console"/>
                <a:cs typeface="Lucida Console"/>
              </a:rPr>
              <a:t>9</a:t>
            </a:fld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/</a:t>
            </a:r>
            <a:r>
              <a:rPr sz="600" spc="-265" dirty="0">
                <a:latin typeface="Lucida Console"/>
                <a:cs typeface="Lucida Console"/>
              </a:rPr>
              <a:t> </a:t>
            </a:r>
            <a:r>
              <a:rPr sz="600" dirty="0">
                <a:latin typeface="Lucida Console"/>
                <a:cs typeface="Lucida Console"/>
              </a:rPr>
              <a:t>14</a:t>
            </a:r>
            <a:endParaRPr sz="600">
              <a:latin typeface="Lucida Console"/>
              <a:cs typeface="Lucida Console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668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SimSun</vt:lpstr>
      <vt:lpstr>Arial</vt:lpstr>
      <vt:lpstr>Calibri</vt:lpstr>
      <vt:lpstr>Georgia</vt:lpstr>
      <vt:lpstr>Lucida Console</vt:lpstr>
      <vt:lpstr>Microsoft Sans Serif</vt:lpstr>
      <vt:lpstr>Times New Roman</vt:lpstr>
      <vt:lpstr>Office Theme</vt:lpstr>
      <vt:lpstr>PowerPoint Presentation</vt:lpstr>
      <vt:lpstr>Contents</vt:lpstr>
      <vt:lpstr>Introduction</vt:lpstr>
      <vt:lpstr>Introduction (continued)</vt:lpstr>
      <vt:lpstr>Motivation: Why Organization or arrangement of Data  is needed</vt:lpstr>
      <vt:lpstr>Motivation continued</vt:lpstr>
      <vt:lpstr>Motivation continued</vt:lpstr>
      <vt:lpstr>Examples of DS</vt:lpstr>
      <vt:lpstr>PowerPoint Presentation</vt:lpstr>
      <vt:lpstr>PowerPoint Presentation</vt:lpstr>
      <vt:lpstr>Data Structure operations</vt:lpstr>
      <vt:lpstr>Data Structure operations continued</vt:lpstr>
      <vt:lpstr>Data Structure operations continued</vt:lpstr>
      <vt:lpstr>[1] Goodrich and Tamassia ‘Data Structures and Algorithms in java ’, Wiley, India.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Lecture 15</dc:creator>
  <cp:lastModifiedBy>Abdul Aleem</cp:lastModifiedBy>
  <cp:revision>3</cp:revision>
  <dcterms:created xsi:type="dcterms:W3CDTF">2023-09-14T10:13:35Z</dcterms:created>
  <dcterms:modified xsi:type="dcterms:W3CDTF">2023-12-02T15:34:23Z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2021-04-23T00:00:00Z</vt:filetime>
  </property>
</Properties>
</file>