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4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45565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333B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333B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333B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844" y="1516197"/>
            <a:ext cx="4358411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3333B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9333" y="829741"/>
            <a:ext cx="380809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8731" y="3344397"/>
            <a:ext cx="3041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47.xml"/><Relationship Id="rId18" Type="http://schemas.openxmlformats.org/officeDocument/2006/relationships/slide" Target="slide10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slide" Target="slide16.xml"/><Relationship Id="rId17" Type="http://schemas.openxmlformats.org/officeDocument/2006/relationships/slide" Target="slide74.xml"/><Relationship Id="rId2" Type="http://schemas.openxmlformats.org/officeDocument/2006/relationships/image" Target="../media/image1.png"/><Relationship Id="rId16" Type="http://schemas.openxmlformats.org/officeDocument/2006/relationships/slide" Target="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15.xml"/><Relationship Id="rId5" Type="http://schemas.openxmlformats.org/officeDocument/2006/relationships/image" Target="../media/image4.png"/><Relationship Id="rId15" Type="http://schemas.openxmlformats.org/officeDocument/2006/relationships/slide" Target="slide55.xml"/><Relationship Id="rId10" Type="http://schemas.openxmlformats.org/officeDocument/2006/relationships/slide" Target="slide4.xml"/><Relationship Id="rId4" Type="http://schemas.openxmlformats.org/officeDocument/2006/relationships/image" Target="../media/image3.png"/><Relationship Id="rId9" Type="http://schemas.openxmlformats.org/officeDocument/2006/relationships/slide" Target="slide3.xml"/><Relationship Id="rId14" Type="http://schemas.openxmlformats.org/officeDocument/2006/relationships/slide" Target="slide4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356399"/>
            <a:ext cx="4483735" cy="542290"/>
            <a:chOff x="87743" y="356399"/>
            <a:chExt cx="4483735" cy="542290"/>
          </a:xfrm>
        </p:grpSpPr>
        <p:sp>
          <p:nvSpPr>
            <p:cNvPr id="3" name="object 3"/>
            <p:cNvSpPr/>
            <p:nvPr/>
          </p:nvSpPr>
          <p:spPr>
            <a:xfrm>
              <a:off x="87743" y="356399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419651"/>
              <a:ext cx="4432935" cy="478790"/>
            </a:xfrm>
            <a:custGeom>
              <a:avLst/>
              <a:gdLst/>
              <a:ahLst/>
              <a:cxnLst/>
              <a:rect l="l" t="t" r="r" b="b"/>
              <a:pathLst>
                <a:path w="4432935" h="478790">
                  <a:moveTo>
                    <a:pt x="4432566" y="0"/>
                  </a:moveTo>
                  <a:lnTo>
                    <a:pt x="0" y="0"/>
                  </a:lnTo>
                  <a:lnTo>
                    <a:pt x="0" y="478683"/>
                  </a:lnTo>
                  <a:lnTo>
                    <a:pt x="4432566" y="47868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400814"/>
              <a:ext cx="4432935" cy="447040"/>
            </a:xfrm>
            <a:custGeom>
              <a:avLst/>
              <a:gdLst/>
              <a:ahLst/>
              <a:cxnLst/>
              <a:rect l="l" t="t" r="r" b="b"/>
              <a:pathLst>
                <a:path w="4432935" h="447040">
                  <a:moveTo>
                    <a:pt x="4432566" y="0"/>
                  </a:moveTo>
                  <a:lnTo>
                    <a:pt x="0" y="0"/>
                  </a:lnTo>
                  <a:lnTo>
                    <a:pt x="0" y="395919"/>
                  </a:lnTo>
                  <a:lnTo>
                    <a:pt x="4008" y="415644"/>
                  </a:lnTo>
                  <a:lnTo>
                    <a:pt x="14922" y="431797"/>
                  </a:lnTo>
                  <a:lnTo>
                    <a:pt x="31075" y="442711"/>
                  </a:lnTo>
                  <a:lnTo>
                    <a:pt x="50800" y="446720"/>
                  </a:lnTo>
                  <a:lnTo>
                    <a:pt x="4381765" y="446720"/>
                  </a:lnTo>
                  <a:lnTo>
                    <a:pt x="4401490" y="442711"/>
                  </a:lnTo>
                  <a:lnTo>
                    <a:pt x="4417643" y="431797"/>
                  </a:lnTo>
                  <a:lnTo>
                    <a:pt x="4428558" y="415644"/>
                  </a:lnTo>
                  <a:lnTo>
                    <a:pt x="4432566" y="39591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53616" y="467459"/>
            <a:ext cx="21012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(SLL)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0946" y="3344397"/>
            <a:ext cx="2622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Microsoft Sans Serif"/>
                <a:cs typeface="Microsoft Sans Serif"/>
              </a:rPr>
              <a:t>1</a:t>
            </a:fld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2525" y="1127646"/>
            <a:ext cx="2305050" cy="12054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lang="en-IN" sz="3200" b="1" spc="-5" dirty="0" smtClean="0">
                <a:latin typeface="Arial"/>
                <a:cs typeface="Arial"/>
              </a:rPr>
              <a:t>Lecture</a:t>
            </a:r>
            <a:r>
              <a:rPr lang="en-IN" sz="3200" b="1" spc="-45" dirty="0" smtClean="0">
                <a:latin typeface="Arial"/>
                <a:cs typeface="Arial"/>
              </a:rPr>
              <a:t> #</a:t>
            </a:r>
            <a:endParaRPr lang="en-IN" sz="32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3200" dirty="0" smtClean="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lang="en-IN" spc="-5" smtClean="0">
                <a:latin typeface="Microsoft Sans Serif"/>
                <a:cs typeface="Microsoft Sans Serif"/>
              </a:rPr>
              <a:t>By: Abdul Aleem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411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of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Single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Linked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861" y="761135"/>
            <a:ext cx="1571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How</a:t>
            </a:r>
            <a:r>
              <a:rPr sz="1100" spc="-5" dirty="0">
                <a:latin typeface="Microsoft Sans Serif"/>
                <a:cs typeface="Microsoft Sans Serif"/>
              </a:rPr>
              <a:t> to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those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nodes?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3311" y="181275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22868" y="1547431"/>
            <a:ext cx="198120" cy="282575"/>
            <a:chOff x="2322868" y="1547431"/>
            <a:chExt cx="198120" cy="282575"/>
          </a:xfrm>
        </p:grpSpPr>
        <p:sp>
          <p:nvSpPr>
            <p:cNvPr id="6" name="object 6"/>
            <p:cNvSpPr/>
            <p:nvPr/>
          </p:nvSpPr>
          <p:spPr>
            <a:xfrm>
              <a:off x="2325408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27935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30462" y="1588336"/>
            <a:ext cx="178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C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25408" y="1547444"/>
            <a:ext cx="650240" cy="284480"/>
            <a:chOff x="2325408" y="1547444"/>
            <a:chExt cx="650240" cy="284480"/>
          </a:xfrm>
        </p:grpSpPr>
        <p:sp>
          <p:nvSpPr>
            <p:cNvPr id="10" name="object 10"/>
            <p:cNvSpPr/>
            <p:nvPr/>
          </p:nvSpPr>
          <p:spPr>
            <a:xfrm>
              <a:off x="2515882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25408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08300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0828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3120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08300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17762" y="181275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37318" y="1547431"/>
            <a:ext cx="198120" cy="282575"/>
            <a:chOff x="3237318" y="1547431"/>
            <a:chExt cx="198120" cy="282575"/>
          </a:xfrm>
        </p:grpSpPr>
        <p:sp>
          <p:nvSpPr>
            <p:cNvPr id="18" name="object 18"/>
            <p:cNvSpPr/>
            <p:nvPr/>
          </p:nvSpPr>
          <p:spPr>
            <a:xfrm>
              <a:off x="3239858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4238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244913" y="1588476"/>
            <a:ext cx="178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D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39858" y="1547444"/>
            <a:ext cx="650240" cy="284480"/>
            <a:chOff x="3239858" y="1547444"/>
            <a:chExt cx="650240" cy="284480"/>
          </a:xfrm>
        </p:grpSpPr>
        <p:sp>
          <p:nvSpPr>
            <p:cNvPr id="22" name="object 22"/>
            <p:cNvSpPr/>
            <p:nvPr/>
          </p:nvSpPr>
          <p:spPr>
            <a:xfrm>
              <a:off x="343034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39858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22751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25278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8757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2751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232226" y="181275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46346" y="3344397"/>
            <a:ext cx="1987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8861" y="181275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96493" y="1547444"/>
          <a:ext cx="1569083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4057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from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861" y="83226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6846" y="1241234"/>
            <a:ext cx="746760" cy="284480"/>
            <a:chOff x="676846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679386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19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13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9386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3719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625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4441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51179" y="1243774"/>
            <a:ext cx="472440" cy="281940"/>
            <a:chOff x="951179" y="1243774"/>
            <a:chExt cx="472440" cy="281940"/>
          </a:xfrm>
        </p:grpSpPr>
        <p:sp>
          <p:nvSpPr>
            <p:cNvPr id="14" name="object 14"/>
            <p:cNvSpPr/>
            <p:nvPr/>
          </p:nvSpPr>
          <p:spPr>
            <a:xfrm>
              <a:off x="141853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3719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3193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16011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59674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91297" y="1241234"/>
            <a:ext cx="747395" cy="284480"/>
            <a:chOff x="1591297" y="1241234"/>
            <a:chExt cx="747395" cy="284480"/>
          </a:xfrm>
        </p:grpSpPr>
        <p:sp>
          <p:nvSpPr>
            <p:cNvPr id="20" name="object 20"/>
            <p:cNvSpPr/>
            <p:nvPr/>
          </p:nvSpPr>
          <p:spPr>
            <a:xfrm>
              <a:off x="1593837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96377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7576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3837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68182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7071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598904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4000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65642" y="1243774"/>
            <a:ext cx="472440" cy="281940"/>
            <a:chOff x="1865642" y="1243774"/>
            <a:chExt cx="472440" cy="281940"/>
          </a:xfrm>
        </p:grpSpPr>
        <p:sp>
          <p:nvSpPr>
            <p:cNvPr id="28" name="object 28"/>
            <p:cNvSpPr/>
            <p:nvPr/>
          </p:nvSpPr>
          <p:spPr>
            <a:xfrm>
              <a:off x="2333002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68182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677644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30462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374125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505760" y="1241234"/>
            <a:ext cx="746760" cy="284480"/>
            <a:chOff x="2505760" y="1241234"/>
            <a:chExt cx="746760" cy="284480"/>
          </a:xfrm>
        </p:grpSpPr>
        <p:sp>
          <p:nvSpPr>
            <p:cNvPr id="34" name="object 34"/>
            <p:cNvSpPr/>
            <p:nvPr/>
          </p:nvSpPr>
          <p:spPr>
            <a:xfrm>
              <a:off x="2508300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1082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9022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08300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82633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8516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4745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82633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513355" y="1224252"/>
            <a:ext cx="73215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43815" indent="-4445">
              <a:lnSpc>
                <a:spcPct val="1338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3001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45223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52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671753" y="2038601"/>
            <a:ext cx="3286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91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Note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1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Deleted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node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will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 deallocated </a:t>
            </a:r>
            <a:r>
              <a:rPr sz="1100" b="1" spc="-20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FF0000"/>
                </a:solidFill>
                <a:latin typeface="Arial"/>
                <a:cs typeface="Arial"/>
              </a:rPr>
              <a:t>JAVA’s </a:t>
            </a:r>
            <a:r>
              <a:rPr sz="1100" b="1" spc="-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Garbage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Collector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automatically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271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</a:rPr>
              <a:t>Reverse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646887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64588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518081"/>
            <a:ext cx="407924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50" dirty="0">
                <a:latin typeface="Microsoft Sans Serif"/>
                <a:cs typeface="Microsoft Sans Serif"/>
              </a:rPr>
              <a:t>Take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q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r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temporary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reference,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point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them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previous,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current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(first)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next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respectively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201064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20007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1164131"/>
            <a:ext cx="4135754" cy="1968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Change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first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last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make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finite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(head.link=null)</a:t>
            </a:r>
            <a:endParaRPr sz="1100">
              <a:latin typeface="Microsoft Sans Serif"/>
              <a:cs typeface="Microsoft Sans Serif"/>
            </a:endParaRPr>
          </a:p>
          <a:p>
            <a:pPr marL="12700" marR="1273175">
              <a:lnSpc>
                <a:spcPct val="176600"/>
              </a:lnSpc>
            </a:pPr>
            <a:r>
              <a:rPr sz="1100" spc="-10" dirty="0">
                <a:latin typeface="Microsoft Sans Serif"/>
                <a:cs typeface="Microsoft Sans Serif"/>
              </a:rPr>
              <a:t>Hold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current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</a:t>
            </a:r>
            <a:r>
              <a:rPr sz="1100" b="1" spc="-10" dirty="0">
                <a:latin typeface="Arial"/>
                <a:cs typeface="Arial"/>
              </a:rPr>
              <a:t>q</a:t>
            </a:r>
            <a:r>
              <a:rPr sz="1100" spc="-10" dirty="0">
                <a:latin typeface="Microsoft Sans Serif"/>
                <a:cs typeface="Microsoft Sans Serif"/>
              </a:rPr>
              <a:t>)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(Shift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p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right)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next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</a:t>
            </a:r>
            <a:r>
              <a:rPr sz="1100" b="1" spc="-5" dirty="0">
                <a:latin typeface="Arial"/>
                <a:cs typeface="Arial"/>
              </a:rPr>
              <a:t>r</a:t>
            </a:r>
            <a:r>
              <a:rPr sz="1100" spc="-5" dirty="0">
                <a:latin typeface="Microsoft Sans Serif"/>
                <a:cs typeface="Microsoft Sans Serif"/>
              </a:rPr>
              <a:t>)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q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(Shift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q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right)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Move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next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</a:t>
            </a:r>
            <a:r>
              <a:rPr sz="1100" b="1" spc="-5" dirty="0">
                <a:latin typeface="Arial"/>
                <a:cs typeface="Arial"/>
              </a:rPr>
              <a:t>r</a:t>
            </a:r>
            <a:r>
              <a:rPr sz="1100" spc="-5" dirty="0">
                <a:latin typeface="Microsoft Sans Serif"/>
                <a:cs typeface="Microsoft Sans Serif"/>
              </a:rPr>
              <a:t>)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(r=r.link)</a:t>
            </a:r>
            <a:endParaRPr sz="1100">
              <a:latin typeface="Microsoft Sans Serif"/>
              <a:cs typeface="Microsoft Sans Serif"/>
            </a:endParaRPr>
          </a:p>
          <a:p>
            <a:pPr marL="12700" marR="485140">
              <a:lnSpc>
                <a:spcPct val="176600"/>
              </a:lnSpc>
            </a:pPr>
            <a:r>
              <a:rPr sz="1100" spc="-30" dirty="0">
                <a:latin typeface="Microsoft Sans Serif"/>
                <a:cs typeface="Microsoft Sans Serif"/>
              </a:rPr>
              <a:t>Now,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establish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reverse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q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p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(q.link=p) </a:t>
            </a:r>
            <a:r>
              <a:rPr sz="1100" spc="-5" dirty="0">
                <a:latin typeface="Microsoft Sans Serif"/>
                <a:cs typeface="Microsoft Sans Serif"/>
              </a:rPr>
              <a:t> Repeat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Step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3-6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until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reversed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(while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r!=null)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Finally,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point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last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(pointed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q</a:t>
            </a:r>
            <a:r>
              <a:rPr sz="1100" spc="-5" dirty="0">
                <a:latin typeface="Microsoft Sans Serif"/>
                <a:cs typeface="Microsoft Sans Serif"/>
              </a:rPr>
              <a:t>)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(head=q)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497139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0106" y="149551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793201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0106" y="179221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2089276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0106" y="208695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2385339"/>
            <a:ext cx="134416" cy="1344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40106" y="238373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2681414"/>
            <a:ext cx="134416" cy="13441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40106" y="267971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2977476"/>
            <a:ext cx="134416" cy="13441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40106" y="297586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53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271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</a:rPr>
              <a:t>Reverse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935937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Java</a:t>
            </a:r>
            <a:r>
              <a:rPr sz="8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Statement: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004" y="1102118"/>
            <a:ext cx="4336415" cy="1440815"/>
            <a:chOff x="136004" y="1102118"/>
            <a:chExt cx="4336415" cy="1440815"/>
          </a:xfrm>
        </p:grpSpPr>
        <p:sp>
          <p:nvSpPr>
            <p:cNvPr id="5" name="object 5"/>
            <p:cNvSpPr/>
            <p:nvPr/>
          </p:nvSpPr>
          <p:spPr>
            <a:xfrm>
              <a:off x="138544" y="1104658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71" y="1107186"/>
              <a:ext cx="0" cy="1433195"/>
            </a:xfrm>
            <a:custGeom>
              <a:avLst/>
              <a:gdLst/>
              <a:ahLst/>
              <a:cxnLst/>
              <a:rect l="l" t="t" r="r" b="b"/>
              <a:pathLst>
                <a:path h="1433195">
                  <a:moveTo>
                    <a:pt x="0" y="0"/>
                  </a:moveTo>
                  <a:lnTo>
                    <a:pt x="0" y="1432585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6920" y="1107186"/>
              <a:ext cx="0" cy="1433195"/>
            </a:xfrm>
            <a:custGeom>
              <a:avLst/>
              <a:gdLst/>
              <a:ahLst/>
              <a:cxnLst/>
              <a:rect l="l" t="t" r="r" b="b"/>
              <a:pathLst>
                <a:path h="1433195">
                  <a:moveTo>
                    <a:pt x="0" y="0"/>
                  </a:moveTo>
                  <a:lnTo>
                    <a:pt x="0" y="1432585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1559" y="1094074"/>
            <a:ext cx="1447800" cy="25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void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reverse()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885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154" y="1269893"/>
            <a:ext cx="96964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if(count()&gt;=2)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154" y="1352341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4749" y="1440365"/>
            <a:ext cx="2131060" cy="25590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5080">
              <a:lnSpc>
                <a:spcPct val="68100"/>
              </a:lnSpc>
              <a:spcBef>
                <a:spcPts val="440"/>
              </a:spcBef>
            </a:pPr>
            <a:r>
              <a:rPr sz="900" spc="-5" dirty="0">
                <a:latin typeface="Courier New"/>
                <a:cs typeface="Courier New"/>
              </a:rPr>
              <a:t>Node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p=null,q=head,r=head.link;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q.link=null;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4749" y="1627106"/>
            <a:ext cx="96964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while(r!=null)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4749" y="1709554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21332" y="1771441"/>
            <a:ext cx="2863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p=q;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1332" y="1838688"/>
            <a:ext cx="628015" cy="343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91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q=r;</a:t>
            </a:r>
            <a:endParaRPr sz="900">
              <a:latin typeface="Courier New"/>
              <a:cs typeface="Courier New"/>
            </a:endParaRPr>
          </a:p>
          <a:p>
            <a:pPr marR="5080">
              <a:lnSpc>
                <a:spcPct val="64200"/>
              </a:lnSpc>
              <a:spcBef>
                <a:spcPts val="215"/>
              </a:spcBef>
            </a:pPr>
            <a:r>
              <a:rPr sz="900" spc="-5" dirty="0">
                <a:latin typeface="Courier New"/>
                <a:cs typeface="Courier New"/>
              </a:rPr>
              <a:t>r=r.link;  q.link=p;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4749" y="2107877"/>
            <a:ext cx="491490" cy="247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87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875"/>
              </a:lnSpc>
            </a:pPr>
            <a:r>
              <a:rPr sz="900" spc="-5" dirty="0">
                <a:latin typeface="Courier New"/>
                <a:cs typeface="Courier New"/>
              </a:rPr>
              <a:t>head=q;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8154" y="2280280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1559" y="2362715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8544" y="2542311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54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271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Reverse</a:t>
            </a:r>
            <a:r>
              <a:rPr sz="1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55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193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44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210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655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9333" y="829741"/>
          <a:ext cx="3846195" cy="69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9400">
                <a:tc gridSpan="3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271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Reverse</a:t>
            </a:r>
            <a:r>
              <a:rPr sz="1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55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44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210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655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075" y="1506561"/>
            <a:ext cx="146812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5415" algn="ct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Step-1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Initialize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p,q,r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6086" y="1049336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9333" y="829741"/>
          <a:ext cx="3837936" cy="690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9400">
                <a:tc gridSpan="3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64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LL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23075" y="986978"/>
            <a:ext cx="2260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">
              <a:lnSpc>
                <a:spcPct val="1364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1100" b="1" spc="-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NU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0537" y="1049336"/>
            <a:ext cx="79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271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</a:rPr>
              <a:t>Reverse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861" y="83226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3850" y="1241247"/>
          <a:ext cx="2592705" cy="28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9700"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90473" y="1109141"/>
            <a:ext cx="831215" cy="416559"/>
            <a:chOff x="590473" y="1109141"/>
            <a:chExt cx="831215" cy="416559"/>
          </a:xfrm>
        </p:grpSpPr>
        <p:sp>
          <p:nvSpPr>
            <p:cNvPr id="7" name="object 7"/>
            <p:cNvSpPr/>
            <p:nvPr/>
          </p:nvSpPr>
          <p:spPr>
            <a:xfrm>
              <a:off x="679386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9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13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9386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3719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625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853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3719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3001" y="1109141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50655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56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46086" y="1049336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4565" y="1049336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0537" y="1049336"/>
            <a:ext cx="79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75" y="1224252"/>
            <a:ext cx="3098800" cy="79438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45"/>
              </a:spcBef>
              <a:tabLst>
                <a:tab pos="988694" algn="l"/>
              </a:tabLst>
            </a:pPr>
            <a:r>
              <a:rPr sz="1650" b="1" spc="-15" baseline="2525" dirty="0">
                <a:latin typeface="Arial"/>
                <a:cs typeface="Arial"/>
              </a:rPr>
              <a:t>NULL</a:t>
            </a:r>
            <a:r>
              <a:rPr sz="1650" b="1" spc="172" baseline="2525" dirty="0">
                <a:latin typeface="Arial"/>
                <a:cs typeface="Arial"/>
              </a:rPr>
              <a:t> </a:t>
            </a:r>
            <a:r>
              <a:rPr sz="1500" spc="914" baseline="22222" dirty="0">
                <a:latin typeface="Tahoma"/>
                <a:cs typeface="Tahoma"/>
              </a:rPr>
              <a:t>)</a:t>
            </a:r>
            <a:r>
              <a:rPr sz="1500" spc="615" baseline="22222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	NULL</a:t>
            </a:r>
            <a:endParaRPr sz="1100">
              <a:latin typeface="Microsoft Sans Serif"/>
              <a:cs typeface="Microsoft Sans Serif"/>
            </a:endParaRPr>
          </a:p>
          <a:p>
            <a:pPr marL="754380">
              <a:lnSpc>
                <a:spcPct val="100000"/>
              </a:lnSpc>
              <a:spcBef>
                <a:spcPts val="445"/>
              </a:spcBef>
              <a:tabLst>
                <a:tab pos="1668780" algn="l"/>
                <a:tab pos="258318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1000	2000	3000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143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Step-2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change q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as </a:t>
            </a:r>
            <a:r>
              <a:rPr sz="1100" b="1" spc="-5" dirty="0">
                <a:latin typeface="Arial"/>
                <a:cs typeface="Arial"/>
              </a:rPr>
              <a:t>last</a:t>
            </a:r>
            <a:r>
              <a:rPr sz="1100" b="1" spc="-10" dirty="0">
                <a:latin typeface="Arial"/>
                <a:cs typeface="Arial"/>
              </a:rPr>
              <a:t> node </a:t>
            </a:r>
            <a:r>
              <a:rPr sz="1100" b="1" spc="-5" dirty="0">
                <a:latin typeface="Arial"/>
                <a:cs typeface="Arial"/>
              </a:rPr>
              <a:t>(q.link=NULL)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271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</a:rPr>
              <a:t>Reverse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861" y="83226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6846" y="1241234"/>
            <a:ext cx="746760" cy="284480"/>
            <a:chOff x="676846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679386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19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13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9386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3719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625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853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3719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4441" y="1224252"/>
            <a:ext cx="1327150" cy="4743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45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NULL</a:t>
            </a:r>
            <a:endParaRPr sz="1100">
              <a:latin typeface="Microsoft Sans Serif"/>
              <a:cs typeface="Microsoft Sans Serif"/>
            </a:endParaRPr>
          </a:p>
          <a:p>
            <a:pPr marL="91440">
              <a:lnSpc>
                <a:spcPct val="100000"/>
              </a:lnSpc>
              <a:spcBef>
                <a:spcPts val="445"/>
              </a:spcBef>
              <a:tabLst>
                <a:tab pos="100584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1000	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9210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593850" y="1241247"/>
          <a:ext cx="2592705" cy="28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9700"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50655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3001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5223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57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46086" y="1049336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75026" y="1049336"/>
            <a:ext cx="79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60487" y="1049336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3075" y="1826627"/>
            <a:ext cx="2382520" cy="1014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Step-3,4,5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(1)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Shift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p,q,r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to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its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right</a:t>
            </a:r>
            <a:endParaRPr sz="1100">
              <a:latin typeface="Arial"/>
              <a:cs typeface="Arial"/>
            </a:endParaRPr>
          </a:p>
          <a:p>
            <a:pPr marL="789940" marR="678815">
              <a:lnSpc>
                <a:spcPct val="163600"/>
              </a:lnSpc>
            </a:pPr>
            <a:r>
              <a:rPr sz="1100" b="1" spc="-5" dirty="0">
                <a:latin typeface="Arial"/>
                <a:cs typeface="Arial"/>
              </a:rPr>
              <a:t>For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p=q </a:t>
            </a:r>
            <a:r>
              <a:rPr sz="1100" b="1" spc="-5" dirty="0">
                <a:latin typeface="Arial"/>
                <a:cs typeface="Arial"/>
              </a:rPr>
              <a:t> For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q=r 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For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r=r.link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271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</a:rPr>
              <a:t>Reverse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861" y="83226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6846" y="1241234"/>
            <a:ext cx="925194" cy="284480"/>
            <a:chOff x="676846" y="1241234"/>
            <a:chExt cx="925194" cy="284480"/>
          </a:xfrm>
        </p:grpSpPr>
        <p:sp>
          <p:nvSpPr>
            <p:cNvPr id="6" name="object 6"/>
            <p:cNvSpPr/>
            <p:nvPr/>
          </p:nvSpPr>
          <p:spPr>
            <a:xfrm>
              <a:off x="679386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19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13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9386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3719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625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853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3719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6011" y="138347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03311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91297" y="1241234"/>
            <a:ext cx="747395" cy="284480"/>
            <a:chOff x="1591297" y="1241234"/>
            <a:chExt cx="747395" cy="284480"/>
          </a:xfrm>
        </p:grpSpPr>
        <p:sp>
          <p:nvSpPr>
            <p:cNvPr id="17" name="object 17"/>
            <p:cNvSpPr/>
            <p:nvPr/>
          </p:nvSpPr>
          <p:spPr>
            <a:xfrm>
              <a:off x="1593837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96377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7576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93837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68182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7071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33002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68182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508300" y="1241247"/>
          <a:ext cx="1668780" cy="28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9700"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684441" y="1224252"/>
            <a:ext cx="3155950" cy="4743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45"/>
              </a:spcBef>
              <a:tabLst>
                <a:tab pos="325755" algn="l"/>
                <a:tab pos="1005205" algn="l"/>
                <a:tab pos="12630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NULL	B	1000</a:t>
            </a:r>
            <a:endParaRPr sz="1100">
              <a:latin typeface="Microsoft Sans Serif"/>
              <a:cs typeface="Microsoft Sans Serif"/>
            </a:endParaRPr>
          </a:p>
          <a:p>
            <a:pPr marL="91440">
              <a:lnSpc>
                <a:spcPct val="100000"/>
              </a:lnSpc>
              <a:spcBef>
                <a:spcPts val="445"/>
              </a:spcBef>
              <a:tabLst>
                <a:tab pos="1005840" algn="l"/>
                <a:tab pos="1920239" algn="l"/>
                <a:tab pos="283464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1000	2000	3000	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3001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5223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58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46086" y="1049336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75026" y="1049336"/>
            <a:ext cx="79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60487" y="1049336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3075" y="1826627"/>
            <a:ext cx="3625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Step-6 (1) 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Establish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reverse</a:t>
            </a:r>
            <a:r>
              <a:rPr sz="1100" b="1" spc="-5" dirty="0">
                <a:latin typeface="Arial"/>
                <a:cs typeface="Arial"/>
              </a:rPr>
              <a:t> link </a:t>
            </a:r>
            <a:r>
              <a:rPr sz="1100" b="1" spc="-15" dirty="0">
                <a:latin typeface="Arial"/>
                <a:cs typeface="Arial"/>
              </a:rPr>
              <a:t>from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to </a:t>
            </a:r>
            <a:r>
              <a:rPr sz="1100" b="1" spc="-10" dirty="0">
                <a:latin typeface="Arial"/>
                <a:cs typeface="Arial"/>
              </a:rPr>
              <a:t>p</a:t>
            </a:r>
            <a:r>
              <a:rPr sz="1100" b="1" spc="-5" dirty="0">
                <a:latin typeface="Arial"/>
                <a:cs typeface="Arial"/>
              </a:rPr>
              <a:t> (q.link=p)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271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</a:rPr>
              <a:t>Reverse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861" y="83226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6846" y="1241234"/>
            <a:ext cx="925194" cy="284480"/>
            <a:chOff x="676846" y="1241234"/>
            <a:chExt cx="925194" cy="284480"/>
          </a:xfrm>
        </p:grpSpPr>
        <p:sp>
          <p:nvSpPr>
            <p:cNvPr id="6" name="object 6"/>
            <p:cNvSpPr/>
            <p:nvPr/>
          </p:nvSpPr>
          <p:spPr>
            <a:xfrm>
              <a:off x="679386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19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13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9386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3719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625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853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3719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6011" y="138347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03311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91297" y="1241234"/>
            <a:ext cx="747395" cy="284480"/>
            <a:chOff x="1591297" y="1241234"/>
            <a:chExt cx="747395" cy="284480"/>
          </a:xfrm>
        </p:grpSpPr>
        <p:sp>
          <p:nvSpPr>
            <p:cNvPr id="17" name="object 17"/>
            <p:cNvSpPr/>
            <p:nvPr/>
          </p:nvSpPr>
          <p:spPr>
            <a:xfrm>
              <a:off x="1593837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96377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7576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93837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68182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7071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33002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68182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4441" y="1224252"/>
            <a:ext cx="1646555" cy="4743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45"/>
              </a:spcBef>
              <a:tabLst>
                <a:tab pos="325755" algn="l"/>
                <a:tab pos="1005205" algn="l"/>
                <a:tab pos="12630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NULL	B	1000</a:t>
            </a:r>
            <a:endParaRPr sz="1100">
              <a:latin typeface="Microsoft Sans Serif"/>
              <a:cs typeface="Microsoft Sans Serif"/>
            </a:endParaRPr>
          </a:p>
          <a:p>
            <a:pPr marL="91440">
              <a:lnSpc>
                <a:spcPct val="100000"/>
              </a:lnSpc>
              <a:spcBef>
                <a:spcPts val="445"/>
              </a:spcBef>
              <a:tabLst>
                <a:tab pos="100584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1000	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9210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508300" y="1241247"/>
          <a:ext cx="1668780" cy="28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9700"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350655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3001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45223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59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689451" y="1049336"/>
            <a:ext cx="79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75050" y="1049336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60511" y="1049336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3075" y="1826627"/>
            <a:ext cx="2382520" cy="1014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Step-3,4,5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(2)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Shift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p,q,r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to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its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right</a:t>
            </a:r>
            <a:endParaRPr sz="1100">
              <a:latin typeface="Arial"/>
              <a:cs typeface="Arial"/>
            </a:endParaRPr>
          </a:p>
          <a:p>
            <a:pPr marL="789940" marR="678815">
              <a:lnSpc>
                <a:spcPct val="163600"/>
              </a:lnSpc>
            </a:pPr>
            <a:r>
              <a:rPr sz="1100" b="1" spc="-5" dirty="0">
                <a:latin typeface="Arial"/>
                <a:cs typeface="Arial"/>
              </a:rPr>
              <a:t>For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p=q </a:t>
            </a:r>
            <a:r>
              <a:rPr sz="1100" b="1" spc="-5" dirty="0">
                <a:latin typeface="Arial"/>
                <a:cs typeface="Arial"/>
              </a:rPr>
              <a:t> For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q=r 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For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r=r.link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271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</a:rPr>
              <a:t>Reverse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861" y="83226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6846" y="1241234"/>
            <a:ext cx="1839595" cy="284480"/>
            <a:chOff x="676846" y="1241234"/>
            <a:chExt cx="1839595" cy="284480"/>
          </a:xfrm>
        </p:grpSpPr>
        <p:sp>
          <p:nvSpPr>
            <p:cNvPr id="6" name="object 6"/>
            <p:cNvSpPr/>
            <p:nvPr/>
          </p:nvSpPr>
          <p:spPr>
            <a:xfrm>
              <a:off x="679386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19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13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9386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3719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625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853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3719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6011" y="138347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93837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6377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576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93837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68182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7070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3002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68182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30462" y="138347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03311" y="1244249"/>
            <a:ext cx="1066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1000" spc="610" dirty="0">
                <a:latin typeface="Tahoma"/>
                <a:cs typeface="Tahoma"/>
              </a:rPr>
              <a:t>(	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05760" y="1241234"/>
            <a:ext cx="746760" cy="284480"/>
            <a:chOff x="2505760" y="1241234"/>
            <a:chExt cx="746760" cy="284480"/>
          </a:xfrm>
        </p:grpSpPr>
        <p:sp>
          <p:nvSpPr>
            <p:cNvPr id="26" name="object 26"/>
            <p:cNvSpPr/>
            <p:nvPr/>
          </p:nvSpPr>
          <p:spPr>
            <a:xfrm>
              <a:off x="2508300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1082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9022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08300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82633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8516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4745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82633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84441" y="1224252"/>
            <a:ext cx="2560955" cy="4743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45"/>
              </a:spcBef>
              <a:tabLst>
                <a:tab pos="325755" algn="l"/>
                <a:tab pos="1005205" algn="l"/>
                <a:tab pos="1263015" algn="l"/>
                <a:tab pos="1915795" algn="l"/>
                <a:tab pos="21774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NULL	B	1000	C	2000</a:t>
            </a:r>
            <a:endParaRPr sz="1100">
              <a:latin typeface="Microsoft Sans Serif"/>
              <a:cs typeface="Microsoft Sans Serif"/>
            </a:endParaRPr>
          </a:p>
          <a:p>
            <a:pPr marL="91440">
              <a:lnSpc>
                <a:spcPct val="100000"/>
              </a:lnSpc>
              <a:spcBef>
                <a:spcPts val="445"/>
              </a:spcBef>
              <a:tabLst>
                <a:tab pos="1005840" algn="l"/>
                <a:tab pos="1920239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1000	2000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22751" y="1241247"/>
            <a:ext cx="741680" cy="284480"/>
            <a:chOff x="3422751" y="1241247"/>
            <a:chExt cx="741680" cy="284480"/>
          </a:xfrm>
        </p:grpSpPr>
        <p:sp>
          <p:nvSpPr>
            <p:cNvPr id="36" name="object 36"/>
            <p:cNvSpPr/>
            <p:nvPr/>
          </p:nvSpPr>
          <p:spPr>
            <a:xfrm>
              <a:off x="342275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2527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0467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2275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9708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996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6190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9708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427806" y="982647"/>
            <a:ext cx="732155" cy="71564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R="121285" algn="ctr">
              <a:lnSpc>
                <a:spcPct val="100000"/>
              </a:lnSpc>
              <a:spcBef>
                <a:spcPts val="615"/>
              </a:spcBef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  <a:p>
            <a:pPr marL="91440" marR="43815" indent="-4445">
              <a:lnSpc>
                <a:spcPct val="133800"/>
              </a:lnSpc>
              <a:spcBef>
                <a:spcPts val="7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93001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5223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60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2775050" y="1049336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60511" y="1049336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3075" y="1826627"/>
            <a:ext cx="3625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Step-6 (2) 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Establish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reverse</a:t>
            </a:r>
            <a:r>
              <a:rPr sz="1100" b="1" spc="-5" dirty="0">
                <a:latin typeface="Arial"/>
                <a:cs typeface="Arial"/>
              </a:rPr>
              <a:t> link </a:t>
            </a:r>
            <a:r>
              <a:rPr sz="1100" b="1" spc="-15" dirty="0">
                <a:latin typeface="Arial"/>
                <a:cs typeface="Arial"/>
              </a:rPr>
              <a:t>from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to </a:t>
            </a:r>
            <a:r>
              <a:rPr sz="1100" b="1" spc="-10" dirty="0">
                <a:latin typeface="Arial"/>
                <a:cs typeface="Arial"/>
              </a:rPr>
              <a:t>p</a:t>
            </a:r>
            <a:r>
              <a:rPr sz="1100" b="1" spc="-5" dirty="0">
                <a:latin typeface="Arial"/>
                <a:cs typeface="Arial"/>
              </a:rPr>
              <a:t> (q.link=p)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411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of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Single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Linked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861" y="761135"/>
            <a:ext cx="1571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How</a:t>
            </a:r>
            <a:r>
              <a:rPr sz="1100" spc="-5" dirty="0">
                <a:latin typeface="Microsoft Sans Serif"/>
                <a:cs typeface="Microsoft Sans Serif"/>
              </a:rPr>
              <a:t> to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those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nodes?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7762" y="181275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37318" y="1547431"/>
            <a:ext cx="198120" cy="282575"/>
            <a:chOff x="3237318" y="1547431"/>
            <a:chExt cx="198120" cy="282575"/>
          </a:xfrm>
        </p:grpSpPr>
        <p:sp>
          <p:nvSpPr>
            <p:cNvPr id="6" name="object 6"/>
            <p:cNvSpPr/>
            <p:nvPr/>
          </p:nvSpPr>
          <p:spPr>
            <a:xfrm>
              <a:off x="3239858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4238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44913" y="1588476"/>
            <a:ext cx="178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D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39858" y="1547444"/>
            <a:ext cx="650240" cy="284480"/>
            <a:chOff x="3239858" y="1547444"/>
            <a:chExt cx="650240" cy="284480"/>
          </a:xfrm>
        </p:grpSpPr>
        <p:sp>
          <p:nvSpPr>
            <p:cNvPr id="10" name="object 10"/>
            <p:cNvSpPr/>
            <p:nvPr/>
          </p:nvSpPr>
          <p:spPr>
            <a:xfrm>
              <a:off x="343034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9858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22751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5278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757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2751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32226" y="181275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46346" y="3344397"/>
            <a:ext cx="1987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861" y="181275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3311" y="181275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96493" y="1547444"/>
          <a:ext cx="2493007" cy="279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39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271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</a:rPr>
              <a:t>Reverse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861" y="83226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6846" y="1241234"/>
            <a:ext cx="925194" cy="284480"/>
            <a:chOff x="676846" y="1241234"/>
            <a:chExt cx="925194" cy="284480"/>
          </a:xfrm>
        </p:grpSpPr>
        <p:sp>
          <p:nvSpPr>
            <p:cNvPr id="6" name="object 6"/>
            <p:cNvSpPr/>
            <p:nvPr/>
          </p:nvSpPr>
          <p:spPr>
            <a:xfrm>
              <a:off x="679386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19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13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9386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3719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625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853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3719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6011" y="138347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03311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91297" y="1241234"/>
            <a:ext cx="747395" cy="284480"/>
            <a:chOff x="1591297" y="1241234"/>
            <a:chExt cx="747395" cy="284480"/>
          </a:xfrm>
        </p:grpSpPr>
        <p:sp>
          <p:nvSpPr>
            <p:cNvPr id="17" name="object 17"/>
            <p:cNvSpPr/>
            <p:nvPr/>
          </p:nvSpPr>
          <p:spPr>
            <a:xfrm>
              <a:off x="1593837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96377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7576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93837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68182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7071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33002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68182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4441" y="1224252"/>
            <a:ext cx="1646555" cy="4743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45"/>
              </a:spcBef>
              <a:tabLst>
                <a:tab pos="325755" algn="l"/>
                <a:tab pos="1005205" algn="l"/>
                <a:tab pos="12630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NULL	B	1000</a:t>
            </a:r>
            <a:endParaRPr sz="1100">
              <a:latin typeface="Microsoft Sans Serif"/>
              <a:cs typeface="Microsoft Sans Serif"/>
            </a:endParaRPr>
          </a:p>
          <a:p>
            <a:pPr marL="91440">
              <a:lnSpc>
                <a:spcPct val="100000"/>
              </a:lnSpc>
              <a:spcBef>
                <a:spcPts val="445"/>
              </a:spcBef>
              <a:tabLst>
                <a:tab pos="100584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1000	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30462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317762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05760" y="1241234"/>
            <a:ext cx="746760" cy="284480"/>
            <a:chOff x="2505760" y="1241234"/>
            <a:chExt cx="746760" cy="284480"/>
          </a:xfrm>
        </p:grpSpPr>
        <p:sp>
          <p:nvSpPr>
            <p:cNvPr id="29" name="object 29"/>
            <p:cNvSpPr/>
            <p:nvPr/>
          </p:nvSpPr>
          <p:spPr>
            <a:xfrm>
              <a:off x="2508300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082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9022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8300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82633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8516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513355" y="128213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780093" y="1243774"/>
            <a:ext cx="472440" cy="281940"/>
            <a:chOff x="2780093" y="1243774"/>
            <a:chExt cx="472440" cy="281940"/>
          </a:xfrm>
        </p:grpSpPr>
        <p:sp>
          <p:nvSpPr>
            <p:cNvPr id="37" name="object 37"/>
            <p:cNvSpPr/>
            <p:nvPr/>
          </p:nvSpPr>
          <p:spPr>
            <a:xfrm>
              <a:off x="324745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82633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59210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422751" y="1241247"/>
            <a:ext cx="741680" cy="284480"/>
            <a:chOff x="3422751" y="1241247"/>
            <a:chExt cx="741680" cy="284480"/>
          </a:xfrm>
        </p:grpSpPr>
        <p:sp>
          <p:nvSpPr>
            <p:cNvPr id="41" name="object 41"/>
            <p:cNvSpPr/>
            <p:nvPr/>
          </p:nvSpPr>
          <p:spPr>
            <a:xfrm>
              <a:off x="342275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2527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0467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2275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9708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996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6190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9708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50655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93001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45223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61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3918064" y="621192"/>
            <a:ext cx="394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7160">
              <a:lnSpc>
                <a:spcPct val="1091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NULL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27806" y="982647"/>
            <a:ext cx="732155" cy="4914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R="90170" algn="ctr">
              <a:lnSpc>
                <a:spcPct val="100000"/>
              </a:lnSpc>
              <a:spcBef>
                <a:spcPts val="615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515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NULL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75050" y="1049336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3075" y="1826627"/>
            <a:ext cx="2382520" cy="1014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Step-3,4,5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(3)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Shift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p,q,r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to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its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right</a:t>
            </a:r>
            <a:endParaRPr sz="1100">
              <a:latin typeface="Arial"/>
              <a:cs typeface="Arial"/>
            </a:endParaRPr>
          </a:p>
          <a:p>
            <a:pPr marL="789940" marR="678815">
              <a:lnSpc>
                <a:spcPct val="163600"/>
              </a:lnSpc>
            </a:pPr>
            <a:r>
              <a:rPr sz="1100" b="1" spc="-5" dirty="0">
                <a:latin typeface="Arial"/>
                <a:cs typeface="Arial"/>
              </a:rPr>
              <a:t>For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p=q </a:t>
            </a:r>
            <a:r>
              <a:rPr sz="1100" b="1" spc="-5" dirty="0">
                <a:latin typeface="Arial"/>
                <a:cs typeface="Arial"/>
              </a:rPr>
              <a:t> For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q=r 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For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r=r.link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271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</a:rPr>
              <a:t>Reverse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62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9333" y="829741"/>
          <a:ext cx="3809361" cy="690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9400">
                <a:tc gridSpan="3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(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(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(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055224" y="637830"/>
            <a:ext cx="79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8064" y="820723"/>
            <a:ext cx="394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NULL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9451" y="1049336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5050" y="1049336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075" y="1506561"/>
            <a:ext cx="371729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52780">
              <a:lnSpc>
                <a:spcPct val="100000"/>
              </a:lnSpc>
              <a:spcBef>
                <a:spcPts val="90"/>
              </a:spcBef>
              <a:tabLst>
                <a:tab pos="1567180" algn="l"/>
                <a:tab pos="2481580" algn="l"/>
                <a:tab pos="3395979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1000	2000	3000	4000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Step-6 (3) 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Establish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reverse</a:t>
            </a:r>
            <a:r>
              <a:rPr sz="1100" b="1" spc="-5" dirty="0">
                <a:latin typeface="Arial"/>
                <a:cs typeface="Arial"/>
              </a:rPr>
              <a:t> link </a:t>
            </a:r>
            <a:r>
              <a:rPr sz="1100" b="1" spc="-15" dirty="0">
                <a:latin typeface="Arial"/>
                <a:cs typeface="Arial"/>
              </a:rPr>
              <a:t>from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to </a:t>
            </a:r>
            <a:r>
              <a:rPr sz="1100" b="1" spc="-10" dirty="0">
                <a:latin typeface="Arial"/>
                <a:cs typeface="Arial"/>
              </a:rPr>
              <a:t>p</a:t>
            </a:r>
            <a:r>
              <a:rPr sz="1100" b="1" spc="-5" dirty="0">
                <a:latin typeface="Arial"/>
                <a:cs typeface="Arial"/>
              </a:rPr>
              <a:t> (q.link=p)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271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</a:rPr>
              <a:t>Reverse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861" y="83226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6846" y="1241234"/>
            <a:ext cx="925194" cy="284480"/>
            <a:chOff x="676846" y="1241234"/>
            <a:chExt cx="925194" cy="284480"/>
          </a:xfrm>
        </p:grpSpPr>
        <p:sp>
          <p:nvSpPr>
            <p:cNvPr id="6" name="object 6"/>
            <p:cNvSpPr/>
            <p:nvPr/>
          </p:nvSpPr>
          <p:spPr>
            <a:xfrm>
              <a:off x="679386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19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13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9386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3719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625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853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3719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6011" y="138347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03311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91297" y="1241234"/>
            <a:ext cx="747395" cy="284480"/>
            <a:chOff x="1591297" y="1241234"/>
            <a:chExt cx="747395" cy="284480"/>
          </a:xfrm>
        </p:grpSpPr>
        <p:sp>
          <p:nvSpPr>
            <p:cNvPr id="17" name="object 17"/>
            <p:cNvSpPr/>
            <p:nvPr/>
          </p:nvSpPr>
          <p:spPr>
            <a:xfrm>
              <a:off x="1593837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96377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7576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93837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68182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7071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33002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68182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4441" y="1224252"/>
            <a:ext cx="1646555" cy="4743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45"/>
              </a:spcBef>
              <a:tabLst>
                <a:tab pos="325755" algn="l"/>
                <a:tab pos="1005205" algn="l"/>
                <a:tab pos="12630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NULL	B	1000</a:t>
            </a:r>
            <a:endParaRPr sz="1100">
              <a:latin typeface="Microsoft Sans Serif"/>
              <a:cs typeface="Microsoft Sans Serif"/>
            </a:endParaRPr>
          </a:p>
          <a:p>
            <a:pPr marL="91440">
              <a:lnSpc>
                <a:spcPct val="100000"/>
              </a:lnSpc>
              <a:spcBef>
                <a:spcPts val="445"/>
              </a:spcBef>
              <a:tabLst>
                <a:tab pos="100584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1000	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30462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317762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05760" y="1241234"/>
            <a:ext cx="746760" cy="284480"/>
            <a:chOff x="2505760" y="1241234"/>
            <a:chExt cx="746760" cy="284480"/>
          </a:xfrm>
        </p:grpSpPr>
        <p:sp>
          <p:nvSpPr>
            <p:cNvPr id="29" name="object 29"/>
            <p:cNvSpPr/>
            <p:nvPr/>
          </p:nvSpPr>
          <p:spPr>
            <a:xfrm>
              <a:off x="2508300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082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9022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8300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82633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8516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513355" y="128213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780093" y="1243774"/>
            <a:ext cx="472440" cy="281940"/>
            <a:chOff x="2780093" y="1243774"/>
            <a:chExt cx="472440" cy="281940"/>
          </a:xfrm>
        </p:grpSpPr>
        <p:sp>
          <p:nvSpPr>
            <p:cNvPr id="37" name="object 37"/>
            <p:cNvSpPr/>
            <p:nvPr/>
          </p:nvSpPr>
          <p:spPr>
            <a:xfrm>
              <a:off x="324745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82633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59210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44926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232226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420211" y="1241234"/>
            <a:ext cx="746760" cy="284480"/>
            <a:chOff x="3420211" y="1241234"/>
            <a:chExt cx="746760" cy="284480"/>
          </a:xfrm>
        </p:grpSpPr>
        <p:sp>
          <p:nvSpPr>
            <p:cNvPr id="43" name="object 43"/>
            <p:cNvSpPr/>
            <p:nvPr/>
          </p:nvSpPr>
          <p:spPr>
            <a:xfrm>
              <a:off x="342275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2527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0467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275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9708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996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427806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694544" y="1243774"/>
            <a:ext cx="472440" cy="281940"/>
            <a:chOff x="3694544" y="1243774"/>
            <a:chExt cx="472440" cy="281940"/>
          </a:xfrm>
        </p:grpSpPr>
        <p:sp>
          <p:nvSpPr>
            <p:cNvPr id="51" name="object 51"/>
            <p:cNvSpPr/>
            <p:nvPr/>
          </p:nvSpPr>
          <p:spPr>
            <a:xfrm>
              <a:off x="416190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9708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50655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21613" y="969441"/>
            <a:ext cx="2746375" cy="276860"/>
            <a:chOff x="821613" y="969441"/>
            <a:chExt cx="2746375" cy="276860"/>
          </a:xfrm>
        </p:grpSpPr>
        <p:sp>
          <p:nvSpPr>
            <p:cNvPr id="55" name="object 55"/>
            <p:cNvSpPr/>
            <p:nvPr/>
          </p:nvSpPr>
          <p:spPr>
            <a:xfrm>
              <a:off x="821613" y="971969"/>
              <a:ext cx="2743835" cy="0"/>
            </a:xfrm>
            <a:custGeom>
              <a:avLst/>
              <a:gdLst/>
              <a:ahLst/>
              <a:cxnLst/>
              <a:rect l="l" t="t" r="r" b="b"/>
              <a:pathLst>
                <a:path w="2743835">
                  <a:moveTo>
                    <a:pt x="0" y="0"/>
                  </a:moveTo>
                  <a:lnTo>
                    <a:pt x="2743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64978" y="97196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552278" y="110707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95" dirty="0">
                <a:latin typeface="Tahoma"/>
                <a:cs typeface="Tahoma"/>
              </a:rPr>
              <a:t>v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63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23075" y="1826627"/>
            <a:ext cx="23647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Step-7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Change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 </a:t>
            </a:r>
            <a:r>
              <a:rPr sz="1100" b="1" spc="-5" dirty="0">
                <a:latin typeface="Arial"/>
                <a:cs typeface="Arial"/>
              </a:rPr>
              <a:t>to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(head=q)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271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</a:rPr>
              <a:t>Reverse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861" y="83226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6846" y="1241234"/>
            <a:ext cx="925194" cy="284480"/>
            <a:chOff x="676846" y="1241234"/>
            <a:chExt cx="925194" cy="284480"/>
          </a:xfrm>
        </p:grpSpPr>
        <p:sp>
          <p:nvSpPr>
            <p:cNvPr id="6" name="object 6"/>
            <p:cNvSpPr/>
            <p:nvPr/>
          </p:nvSpPr>
          <p:spPr>
            <a:xfrm>
              <a:off x="679386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19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13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9386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3719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625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853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3719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6011" y="138347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03311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91297" y="1241234"/>
            <a:ext cx="747395" cy="284480"/>
            <a:chOff x="1591297" y="1241234"/>
            <a:chExt cx="747395" cy="284480"/>
          </a:xfrm>
        </p:grpSpPr>
        <p:sp>
          <p:nvSpPr>
            <p:cNvPr id="17" name="object 17"/>
            <p:cNvSpPr/>
            <p:nvPr/>
          </p:nvSpPr>
          <p:spPr>
            <a:xfrm>
              <a:off x="1593837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96377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7576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93837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68182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7071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33002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68182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4441" y="1224252"/>
            <a:ext cx="1646555" cy="4743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45"/>
              </a:spcBef>
              <a:tabLst>
                <a:tab pos="325755" algn="l"/>
                <a:tab pos="1005205" algn="l"/>
                <a:tab pos="12630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NULL	B	1000</a:t>
            </a:r>
            <a:endParaRPr sz="1100">
              <a:latin typeface="Microsoft Sans Serif"/>
              <a:cs typeface="Microsoft Sans Serif"/>
            </a:endParaRPr>
          </a:p>
          <a:p>
            <a:pPr marL="91440">
              <a:lnSpc>
                <a:spcPct val="100000"/>
              </a:lnSpc>
              <a:spcBef>
                <a:spcPts val="445"/>
              </a:spcBef>
              <a:tabLst>
                <a:tab pos="100584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1000	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30462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317762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05760" y="1241234"/>
            <a:ext cx="746760" cy="284480"/>
            <a:chOff x="2505760" y="1241234"/>
            <a:chExt cx="746760" cy="284480"/>
          </a:xfrm>
        </p:grpSpPr>
        <p:sp>
          <p:nvSpPr>
            <p:cNvPr id="29" name="object 29"/>
            <p:cNvSpPr/>
            <p:nvPr/>
          </p:nvSpPr>
          <p:spPr>
            <a:xfrm>
              <a:off x="2508300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082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9022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8300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82633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8516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513355" y="128213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780093" y="1243774"/>
            <a:ext cx="472440" cy="281940"/>
            <a:chOff x="2780093" y="1243774"/>
            <a:chExt cx="472440" cy="281940"/>
          </a:xfrm>
        </p:grpSpPr>
        <p:sp>
          <p:nvSpPr>
            <p:cNvPr id="37" name="object 37"/>
            <p:cNvSpPr/>
            <p:nvPr/>
          </p:nvSpPr>
          <p:spPr>
            <a:xfrm>
              <a:off x="324745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82633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59210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44926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232226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420211" y="1241234"/>
            <a:ext cx="746760" cy="284480"/>
            <a:chOff x="3420211" y="1241234"/>
            <a:chExt cx="746760" cy="284480"/>
          </a:xfrm>
        </p:grpSpPr>
        <p:sp>
          <p:nvSpPr>
            <p:cNvPr id="43" name="object 43"/>
            <p:cNvSpPr/>
            <p:nvPr/>
          </p:nvSpPr>
          <p:spPr>
            <a:xfrm>
              <a:off x="342275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2527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0467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275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9708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996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427806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694544" y="1243774"/>
            <a:ext cx="472440" cy="281940"/>
            <a:chOff x="3694544" y="1243774"/>
            <a:chExt cx="472440" cy="281940"/>
          </a:xfrm>
        </p:grpSpPr>
        <p:sp>
          <p:nvSpPr>
            <p:cNvPr id="51" name="object 51"/>
            <p:cNvSpPr/>
            <p:nvPr/>
          </p:nvSpPr>
          <p:spPr>
            <a:xfrm>
              <a:off x="416190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9708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50655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21613" y="969441"/>
            <a:ext cx="2746375" cy="276860"/>
            <a:chOff x="821613" y="969441"/>
            <a:chExt cx="2746375" cy="276860"/>
          </a:xfrm>
        </p:grpSpPr>
        <p:sp>
          <p:nvSpPr>
            <p:cNvPr id="55" name="object 55"/>
            <p:cNvSpPr/>
            <p:nvPr/>
          </p:nvSpPr>
          <p:spPr>
            <a:xfrm>
              <a:off x="821613" y="971969"/>
              <a:ext cx="2743835" cy="0"/>
            </a:xfrm>
            <a:custGeom>
              <a:avLst/>
              <a:gdLst/>
              <a:ahLst/>
              <a:cxnLst/>
              <a:rect l="l" t="t" r="r" b="b"/>
              <a:pathLst>
                <a:path w="2743835">
                  <a:moveTo>
                    <a:pt x="0" y="0"/>
                  </a:moveTo>
                  <a:lnTo>
                    <a:pt x="27433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64978" y="97196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552278" y="110707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95" dirty="0">
                <a:latin typeface="Tahoma"/>
                <a:cs typeface="Tahoma"/>
              </a:rPr>
              <a:t>v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63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23075" y="1826627"/>
            <a:ext cx="23647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Step-7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Change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 </a:t>
            </a:r>
            <a:r>
              <a:rPr sz="1100" b="1" spc="-5" dirty="0">
                <a:latin typeface="Arial"/>
                <a:cs typeface="Arial"/>
              </a:rPr>
              <a:t>to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(head=q)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71753" y="2878250"/>
            <a:ext cx="14478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Time complexity</a:t>
            </a:r>
            <a:r>
              <a:rPr sz="11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 :</a:t>
            </a:r>
            <a:r>
              <a:rPr sz="1100" spc="6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i="1" spc="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517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Practice</a:t>
            </a:r>
            <a:r>
              <a:rPr sz="1400" spc="-5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Exercises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608" y="1063650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3009" y="106265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970880"/>
            <a:ext cx="407987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200"/>
              </a:lnSpc>
              <a:spcBef>
                <a:spcPts val="100"/>
              </a:spcBef>
            </a:pPr>
            <a:r>
              <a:rPr sz="900" i="1" spc="-10" dirty="0">
                <a:latin typeface="Arial"/>
                <a:cs typeface="Arial"/>
              </a:rPr>
              <a:t>“Develop</a:t>
            </a:r>
            <a:r>
              <a:rPr sz="900" i="1" spc="100" dirty="0"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JAVA</a:t>
            </a:r>
            <a:r>
              <a:rPr sz="900" i="1" spc="10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programs</a:t>
            </a:r>
            <a:r>
              <a:rPr sz="900" i="1" spc="10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to</a:t>
            </a:r>
            <a:r>
              <a:rPr sz="900" i="1" spc="10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delete</a:t>
            </a:r>
            <a:r>
              <a:rPr sz="900" i="1" spc="10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an</a:t>
            </a:r>
            <a:r>
              <a:rPr sz="900" i="1" spc="10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element.</a:t>
            </a:r>
            <a:r>
              <a:rPr sz="900" i="1" spc="12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(if</a:t>
            </a:r>
            <a:r>
              <a:rPr sz="900" i="1" spc="10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multiple</a:t>
            </a:r>
            <a:r>
              <a:rPr sz="900" i="1" spc="10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searched</a:t>
            </a:r>
            <a:r>
              <a:rPr sz="900" i="1" spc="10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elements </a:t>
            </a:r>
            <a:r>
              <a:rPr sz="900" i="1" spc="-23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exist, take</a:t>
            </a:r>
            <a:r>
              <a:rPr sz="900" i="1" spc="-5" dirty="0">
                <a:latin typeface="Arial"/>
                <a:cs typeface="Arial"/>
              </a:rPr>
              <a:t> the first </a:t>
            </a:r>
            <a:r>
              <a:rPr sz="900" i="1" spc="-20" dirty="0">
                <a:latin typeface="Arial"/>
                <a:cs typeface="Arial"/>
              </a:rPr>
              <a:t>one.”)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608" y="1531785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3009" y="153079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1511142"/>
            <a:ext cx="37287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5" dirty="0">
                <a:latin typeface="Arial"/>
                <a:cs typeface="Arial"/>
              </a:rPr>
              <a:t>“Modify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the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above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program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to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delete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copies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of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same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element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within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a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list.”</a:t>
            </a:r>
            <a:endParaRPr sz="9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608" y="1791169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3009" y="178954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32" y="1770514"/>
            <a:ext cx="298767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latin typeface="Arial"/>
                <a:cs typeface="Arial"/>
              </a:rPr>
              <a:t>“Write</a:t>
            </a:r>
            <a:r>
              <a:rPr sz="900" i="1" spc="-5" dirty="0">
                <a:latin typeface="Arial"/>
                <a:cs typeface="Arial"/>
              </a:rPr>
              <a:t> a </a:t>
            </a:r>
            <a:r>
              <a:rPr sz="900" i="1" spc="-45" dirty="0">
                <a:latin typeface="Arial"/>
                <a:cs typeface="Arial"/>
              </a:rPr>
              <a:t>JAVA</a:t>
            </a:r>
            <a:r>
              <a:rPr sz="900" i="1" spc="-5" dirty="0">
                <a:latin typeface="Arial"/>
                <a:cs typeface="Arial"/>
              </a:rPr>
              <a:t> program to update an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value</a:t>
            </a:r>
            <a:r>
              <a:rPr sz="900" i="1" spc="-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by</a:t>
            </a:r>
            <a:r>
              <a:rPr sz="900" i="1" spc="-5" dirty="0">
                <a:latin typeface="Arial"/>
                <a:cs typeface="Arial"/>
              </a:rPr>
              <a:t> another </a:t>
            </a:r>
            <a:r>
              <a:rPr sz="900" i="1" spc="-25" dirty="0">
                <a:latin typeface="Arial"/>
                <a:cs typeface="Arial"/>
              </a:rPr>
              <a:t>one.”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900" i="1" dirty="0">
                <a:latin typeface="Arial"/>
                <a:cs typeface="Arial"/>
              </a:rPr>
              <a:t>“Write</a:t>
            </a:r>
            <a:r>
              <a:rPr sz="900" i="1" spc="-5" dirty="0">
                <a:latin typeface="Arial"/>
                <a:cs typeface="Arial"/>
              </a:rPr>
              <a:t> a </a:t>
            </a:r>
            <a:r>
              <a:rPr sz="900" i="1" spc="-45" dirty="0">
                <a:latin typeface="Arial"/>
                <a:cs typeface="Arial"/>
              </a:rPr>
              <a:t>JAVA</a:t>
            </a:r>
            <a:r>
              <a:rPr sz="900" i="1" spc="-5" dirty="0">
                <a:latin typeface="Arial"/>
                <a:cs typeface="Arial"/>
              </a:rPr>
              <a:t> program to </a:t>
            </a:r>
            <a:r>
              <a:rPr sz="900" i="1" spc="5" dirty="0">
                <a:latin typeface="Arial"/>
                <a:cs typeface="Arial"/>
              </a:rPr>
              <a:t>Sort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an entire </a:t>
            </a:r>
            <a:r>
              <a:rPr sz="900" i="1" spc="-10" dirty="0">
                <a:latin typeface="Arial"/>
                <a:cs typeface="Arial"/>
              </a:rPr>
              <a:t>Linked</a:t>
            </a:r>
            <a:r>
              <a:rPr sz="900" i="1" spc="-5" dirty="0">
                <a:latin typeface="Arial"/>
                <a:cs typeface="Arial"/>
              </a:rPr>
              <a:t> List”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608" y="2050541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53009" y="204955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608" y="2309926"/>
            <a:ext cx="134416" cy="1344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53009" y="230760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64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02932" y="2289271"/>
            <a:ext cx="29133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latin typeface="Arial"/>
                <a:cs typeface="Arial"/>
              </a:rPr>
              <a:t>“Write</a:t>
            </a:r>
            <a:r>
              <a:rPr sz="900" i="1" spc="-5" dirty="0">
                <a:latin typeface="Arial"/>
                <a:cs typeface="Arial"/>
              </a:rPr>
              <a:t> a </a:t>
            </a:r>
            <a:r>
              <a:rPr sz="900" i="1" spc="-45" dirty="0">
                <a:latin typeface="Arial"/>
                <a:cs typeface="Arial"/>
              </a:rPr>
              <a:t>JAVA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program to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Merge </a:t>
            </a:r>
            <a:r>
              <a:rPr sz="900" i="1" spc="-10" dirty="0">
                <a:latin typeface="Arial"/>
                <a:cs typeface="Arial"/>
              </a:rPr>
              <a:t>two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Linked</a:t>
            </a:r>
            <a:r>
              <a:rPr sz="900" i="1" spc="-5" dirty="0">
                <a:latin typeface="Arial"/>
                <a:cs typeface="Arial"/>
              </a:rPr>
              <a:t> List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into one”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9518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References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65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1516197"/>
            <a:ext cx="42633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2420" algn="l"/>
              </a:tabLst>
            </a:pPr>
            <a:r>
              <a:rPr spc="-5" dirty="0"/>
              <a:t>[1]	Data</a:t>
            </a:r>
            <a:r>
              <a:rPr spc="15" dirty="0"/>
              <a:t> </a:t>
            </a:r>
            <a:r>
              <a:rPr spc="-5" dirty="0"/>
              <a:t>Structures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Algorithms</a:t>
            </a:r>
            <a:r>
              <a:rPr spc="15" dirty="0"/>
              <a:t> </a:t>
            </a:r>
            <a:r>
              <a:rPr spc="-5" dirty="0"/>
              <a:t>in</a:t>
            </a:r>
            <a:r>
              <a:rPr spc="20" dirty="0"/>
              <a:t> </a:t>
            </a:r>
            <a:r>
              <a:rPr spc="-15" dirty="0"/>
              <a:t>java</a:t>
            </a:r>
            <a:r>
              <a:rPr spc="15" dirty="0"/>
              <a:t> </a:t>
            </a:r>
            <a:r>
              <a:rPr spc="-15" dirty="0"/>
              <a:t>by</a:t>
            </a:r>
            <a:r>
              <a:rPr spc="15" dirty="0"/>
              <a:t> </a:t>
            </a:r>
            <a:r>
              <a:rPr spc="-5" dirty="0"/>
              <a:t>Goodrich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15" dirty="0"/>
              <a:t>Tamassia,</a:t>
            </a:r>
            <a:r>
              <a:rPr spc="15" dirty="0"/>
              <a:t> </a:t>
            </a:r>
            <a:r>
              <a:rPr spc="-10" dirty="0"/>
              <a:t>Wiley</a:t>
            </a:r>
            <a:r>
              <a:rPr spc="15" dirty="0"/>
              <a:t> </a:t>
            </a:r>
            <a:r>
              <a:rPr spc="-5" dirty="0"/>
              <a:t>India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411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of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Single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Linked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861" y="761135"/>
            <a:ext cx="1571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How</a:t>
            </a:r>
            <a:r>
              <a:rPr sz="1100" spc="-5" dirty="0">
                <a:latin typeface="Microsoft Sans Serif"/>
                <a:cs typeface="Microsoft Sans Serif"/>
              </a:rPr>
              <a:t> to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those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nodes?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3953" y="1547431"/>
            <a:ext cx="2941955" cy="284480"/>
            <a:chOff x="493953" y="1547431"/>
            <a:chExt cx="2941955" cy="284480"/>
          </a:xfrm>
        </p:grpSpPr>
        <p:sp>
          <p:nvSpPr>
            <p:cNvPr id="5" name="object 5"/>
            <p:cNvSpPr/>
            <p:nvPr/>
          </p:nvSpPr>
          <p:spPr>
            <a:xfrm>
              <a:off x="496493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902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698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493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9386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1913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420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9386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0944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3484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0143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0944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3837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96377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58657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93837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25408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27935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15882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25408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08300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10828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73120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08300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39858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4238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244913" y="1588476"/>
            <a:ext cx="178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D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237318" y="1547431"/>
            <a:ext cx="655320" cy="284480"/>
            <a:chOff x="3237318" y="1547431"/>
            <a:chExt cx="655320" cy="284480"/>
          </a:xfrm>
        </p:grpSpPr>
        <p:sp>
          <p:nvSpPr>
            <p:cNvPr id="33" name="object 33"/>
            <p:cNvSpPr/>
            <p:nvPr/>
          </p:nvSpPr>
          <p:spPr>
            <a:xfrm>
              <a:off x="343034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39858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22751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25278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8757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2751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232226" y="181275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93953" y="1547431"/>
            <a:ext cx="655320" cy="284480"/>
            <a:chOff x="493953" y="1547431"/>
            <a:chExt cx="655320" cy="284480"/>
          </a:xfrm>
        </p:grpSpPr>
        <p:sp>
          <p:nvSpPr>
            <p:cNvPr id="41" name="object 41"/>
            <p:cNvSpPr/>
            <p:nvPr/>
          </p:nvSpPr>
          <p:spPr>
            <a:xfrm>
              <a:off x="496493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02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698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6493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9386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1913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01548" y="1588476"/>
            <a:ext cx="640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76846" y="1549971"/>
            <a:ext cx="472440" cy="281940"/>
            <a:chOff x="676846" y="1549971"/>
            <a:chExt cx="472440" cy="281940"/>
          </a:xfrm>
        </p:grpSpPr>
        <p:sp>
          <p:nvSpPr>
            <p:cNvPr id="49" name="object 49"/>
            <p:cNvSpPr/>
            <p:nvPr/>
          </p:nvSpPr>
          <p:spPr>
            <a:xfrm>
              <a:off x="114420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9386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88861" y="181275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050226" y="1689671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578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276781" y="155044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408404" y="1547431"/>
            <a:ext cx="655320" cy="284480"/>
            <a:chOff x="1408404" y="1547431"/>
            <a:chExt cx="655320" cy="284480"/>
          </a:xfrm>
        </p:grpSpPr>
        <p:sp>
          <p:nvSpPr>
            <p:cNvPr id="55" name="object 55"/>
            <p:cNvSpPr/>
            <p:nvPr/>
          </p:nvSpPr>
          <p:spPr>
            <a:xfrm>
              <a:off x="1410944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13484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0143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10944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93837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96377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416011" y="1588476"/>
            <a:ext cx="640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90"/>
              </a:spcBef>
              <a:tabLst>
                <a:tab pos="29527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591297" y="1549971"/>
            <a:ext cx="472440" cy="281940"/>
            <a:chOff x="1591297" y="1549971"/>
            <a:chExt cx="472440" cy="281940"/>
          </a:xfrm>
        </p:grpSpPr>
        <p:sp>
          <p:nvSpPr>
            <p:cNvPr id="63" name="object 63"/>
            <p:cNvSpPr/>
            <p:nvPr/>
          </p:nvSpPr>
          <p:spPr>
            <a:xfrm>
              <a:off x="2058657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93837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403311" y="181275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964689" y="1689671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578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191245" y="155044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322868" y="1547431"/>
            <a:ext cx="655320" cy="284480"/>
            <a:chOff x="2322868" y="1547431"/>
            <a:chExt cx="655320" cy="284480"/>
          </a:xfrm>
        </p:grpSpPr>
        <p:sp>
          <p:nvSpPr>
            <p:cNvPr id="69" name="object 69"/>
            <p:cNvSpPr/>
            <p:nvPr/>
          </p:nvSpPr>
          <p:spPr>
            <a:xfrm>
              <a:off x="2325408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327935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515882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325408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508300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510828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2330462" y="1588336"/>
            <a:ext cx="640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  <a:tabLst>
                <a:tab pos="29527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400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505760" y="1549971"/>
            <a:ext cx="472440" cy="281940"/>
            <a:chOff x="2505760" y="1549971"/>
            <a:chExt cx="472440" cy="281940"/>
          </a:xfrm>
        </p:grpSpPr>
        <p:sp>
          <p:nvSpPr>
            <p:cNvPr id="77" name="object 77"/>
            <p:cNvSpPr/>
            <p:nvPr/>
          </p:nvSpPr>
          <p:spPr>
            <a:xfrm>
              <a:off x="2973120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508300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2317762" y="181275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879140" y="1689671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578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105696" y="155044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346346" y="3344397"/>
            <a:ext cx="1987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411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of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Single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Linked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861" y="761135"/>
            <a:ext cx="1571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How</a:t>
            </a:r>
            <a:r>
              <a:rPr sz="1100" spc="-5" dirty="0">
                <a:latin typeface="Microsoft Sans Serif"/>
                <a:cs typeface="Microsoft Sans Serif"/>
              </a:rPr>
              <a:t> to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those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nodes?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3953" y="1547431"/>
            <a:ext cx="3399154" cy="284480"/>
            <a:chOff x="493953" y="1547431"/>
            <a:chExt cx="3399154" cy="284480"/>
          </a:xfrm>
        </p:grpSpPr>
        <p:sp>
          <p:nvSpPr>
            <p:cNvPr id="5" name="object 5"/>
            <p:cNvSpPr/>
            <p:nvPr/>
          </p:nvSpPr>
          <p:spPr>
            <a:xfrm>
              <a:off x="496493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902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698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493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9386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1913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420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9386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6493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02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698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6493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9386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1913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0944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3484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143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10944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3837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96377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8657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93837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25408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27935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15882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25408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08300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0828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73120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08300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39858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4238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3034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39858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22751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25278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8757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22751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01548" y="1588476"/>
            <a:ext cx="640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76846" y="1549971"/>
            <a:ext cx="472440" cy="281940"/>
            <a:chOff x="676846" y="1549971"/>
            <a:chExt cx="472440" cy="281940"/>
          </a:xfrm>
        </p:grpSpPr>
        <p:sp>
          <p:nvSpPr>
            <p:cNvPr id="45" name="object 45"/>
            <p:cNvSpPr/>
            <p:nvPr/>
          </p:nvSpPr>
          <p:spPr>
            <a:xfrm>
              <a:off x="114420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9386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88861" y="181275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50226" y="1689671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578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276781" y="155044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408404" y="1547431"/>
            <a:ext cx="655320" cy="284480"/>
            <a:chOff x="1408404" y="1547431"/>
            <a:chExt cx="655320" cy="284480"/>
          </a:xfrm>
        </p:grpSpPr>
        <p:sp>
          <p:nvSpPr>
            <p:cNvPr id="51" name="object 51"/>
            <p:cNvSpPr/>
            <p:nvPr/>
          </p:nvSpPr>
          <p:spPr>
            <a:xfrm>
              <a:off x="1410944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13484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0143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10944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93837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96377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416011" y="1588476"/>
            <a:ext cx="640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90"/>
              </a:spcBef>
              <a:tabLst>
                <a:tab pos="29527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591297" y="1549971"/>
            <a:ext cx="472440" cy="281940"/>
            <a:chOff x="1591297" y="1549971"/>
            <a:chExt cx="472440" cy="281940"/>
          </a:xfrm>
        </p:grpSpPr>
        <p:sp>
          <p:nvSpPr>
            <p:cNvPr id="59" name="object 59"/>
            <p:cNvSpPr/>
            <p:nvPr/>
          </p:nvSpPr>
          <p:spPr>
            <a:xfrm>
              <a:off x="2058657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93837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403311" y="181275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964689" y="1689671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578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191245" y="155044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322868" y="1547431"/>
            <a:ext cx="655320" cy="284480"/>
            <a:chOff x="2322868" y="1547431"/>
            <a:chExt cx="655320" cy="284480"/>
          </a:xfrm>
        </p:grpSpPr>
        <p:sp>
          <p:nvSpPr>
            <p:cNvPr id="65" name="object 65"/>
            <p:cNvSpPr/>
            <p:nvPr/>
          </p:nvSpPr>
          <p:spPr>
            <a:xfrm>
              <a:off x="2325408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327935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15882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325408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508300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10828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330462" y="1588336"/>
            <a:ext cx="640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  <a:tabLst>
                <a:tab pos="29527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400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505760" y="1549971"/>
            <a:ext cx="472440" cy="281940"/>
            <a:chOff x="2505760" y="1549971"/>
            <a:chExt cx="472440" cy="281940"/>
          </a:xfrm>
        </p:grpSpPr>
        <p:sp>
          <p:nvSpPr>
            <p:cNvPr id="73" name="object 73"/>
            <p:cNvSpPr/>
            <p:nvPr/>
          </p:nvSpPr>
          <p:spPr>
            <a:xfrm>
              <a:off x="2973120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508300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2317762" y="181275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879140" y="1689671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578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3105696" y="155044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237318" y="1547431"/>
            <a:ext cx="655320" cy="284480"/>
            <a:chOff x="3237318" y="1547431"/>
            <a:chExt cx="655320" cy="284480"/>
          </a:xfrm>
        </p:grpSpPr>
        <p:sp>
          <p:nvSpPr>
            <p:cNvPr id="79" name="object 79"/>
            <p:cNvSpPr/>
            <p:nvPr/>
          </p:nvSpPr>
          <p:spPr>
            <a:xfrm>
              <a:off x="3239858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24238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43034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239858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422751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425278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3244913" y="1588476"/>
            <a:ext cx="640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422751" y="1552511"/>
            <a:ext cx="467359" cy="279400"/>
            <a:chOff x="3422751" y="1552511"/>
            <a:chExt cx="467359" cy="279400"/>
          </a:xfrm>
        </p:grpSpPr>
        <p:sp>
          <p:nvSpPr>
            <p:cNvPr id="87" name="object 87"/>
            <p:cNvSpPr/>
            <p:nvPr/>
          </p:nvSpPr>
          <p:spPr>
            <a:xfrm>
              <a:off x="388757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422751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232226" y="181275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346346" y="3344397"/>
            <a:ext cx="1987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411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Example</a:t>
            </a:r>
            <a:r>
              <a:rPr sz="1400" spc="10" dirty="0">
                <a:solidFill>
                  <a:srgbClr val="FFFFFF"/>
                </a:solidFill>
              </a:rPr>
              <a:t> of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Single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Linked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List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488861" y="761135"/>
            <a:ext cx="1571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How</a:t>
            </a:r>
            <a:r>
              <a:rPr sz="1100" spc="-5" dirty="0">
                <a:latin typeface="Microsoft Sans Serif"/>
                <a:cs typeface="Microsoft Sans Serif"/>
              </a:rPr>
              <a:t> to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those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nodes?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3953" y="1547431"/>
            <a:ext cx="3399154" cy="284480"/>
            <a:chOff x="493953" y="1547431"/>
            <a:chExt cx="3399154" cy="284480"/>
          </a:xfrm>
        </p:grpSpPr>
        <p:sp>
          <p:nvSpPr>
            <p:cNvPr id="5" name="object 5"/>
            <p:cNvSpPr/>
            <p:nvPr/>
          </p:nvSpPr>
          <p:spPr>
            <a:xfrm>
              <a:off x="496493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902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698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493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9386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1913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420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9386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6493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02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698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6493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9386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1913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4420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9386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10944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13484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143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10944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93837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96377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8657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93837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0226" y="1689671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4">
                  <a:moveTo>
                    <a:pt x="0" y="0"/>
                  </a:moveTo>
                  <a:lnTo>
                    <a:pt x="3657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25408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27935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5882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25408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08300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10828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3120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08300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39858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4238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3034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39858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22751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25278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8757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22751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276781" y="155044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408404" y="1547431"/>
            <a:ext cx="655320" cy="284480"/>
            <a:chOff x="1408404" y="1547431"/>
            <a:chExt cx="655320" cy="284480"/>
          </a:xfrm>
        </p:grpSpPr>
        <p:sp>
          <p:nvSpPr>
            <p:cNvPr id="48" name="object 48"/>
            <p:cNvSpPr/>
            <p:nvPr/>
          </p:nvSpPr>
          <p:spPr>
            <a:xfrm>
              <a:off x="1410944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13484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0143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10944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93837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96377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416011" y="1588476"/>
            <a:ext cx="640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90"/>
              </a:spcBef>
              <a:tabLst>
                <a:tab pos="29527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591297" y="1549971"/>
            <a:ext cx="742315" cy="281940"/>
            <a:chOff x="1591297" y="1549971"/>
            <a:chExt cx="742315" cy="281940"/>
          </a:xfrm>
        </p:grpSpPr>
        <p:sp>
          <p:nvSpPr>
            <p:cNvPr id="56" name="object 56"/>
            <p:cNvSpPr/>
            <p:nvPr/>
          </p:nvSpPr>
          <p:spPr>
            <a:xfrm>
              <a:off x="2058657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93837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64690" y="1689671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4">
                  <a:moveTo>
                    <a:pt x="0" y="0"/>
                  </a:moveTo>
                  <a:lnTo>
                    <a:pt x="3657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191245" y="155044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322868" y="1547431"/>
            <a:ext cx="655320" cy="284480"/>
            <a:chOff x="2322868" y="1547431"/>
            <a:chExt cx="655320" cy="284480"/>
          </a:xfrm>
        </p:grpSpPr>
        <p:sp>
          <p:nvSpPr>
            <p:cNvPr id="61" name="object 61"/>
            <p:cNvSpPr/>
            <p:nvPr/>
          </p:nvSpPr>
          <p:spPr>
            <a:xfrm>
              <a:off x="2325408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327935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515882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25408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508300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10828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330462" y="1588336"/>
            <a:ext cx="640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  <a:tabLst>
                <a:tab pos="29527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400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505760" y="1549971"/>
            <a:ext cx="742315" cy="281940"/>
            <a:chOff x="2505760" y="1549971"/>
            <a:chExt cx="742315" cy="281940"/>
          </a:xfrm>
        </p:grpSpPr>
        <p:sp>
          <p:nvSpPr>
            <p:cNvPr id="69" name="object 69"/>
            <p:cNvSpPr/>
            <p:nvPr/>
          </p:nvSpPr>
          <p:spPr>
            <a:xfrm>
              <a:off x="2973120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08300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79140" y="1689671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4">
                  <a:moveTo>
                    <a:pt x="0" y="0"/>
                  </a:moveTo>
                  <a:lnTo>
                    <a:pt x="3657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105696" y="155044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237318" y="1547431"/>
            <a:ext cx="655320" cy="284480"/>
            <a:chOff x="3237318" y="1547431"/>
            <a:chExt cx="655320" cy="284480"/>
          </a:xfrm>
        </p:grpSpPr>
        <p:sp>
          <p:nvSpPr>
            <p:cNvPr id="74" name="object 74"/>
            <p:cNvSpPr/>
            <p:nvPr/>
          </p:nvSpPr>
          <p:spPr>
            <a:xfrm>
              <a:off x="3239858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24238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43034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239858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422751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425278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3244913" y="1588476"/>
            <a:ext cx="640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3422751" y="1552511"/>
            <a:ext cx="467359" cy="279400"/>
            <a:chOff x="3422751" y="1552511"/>
            <a:chExt cx="467359" cy="279400"/>
          </a:xfrm>
        </p:grpSpPr>
        <p:sp>
          <p:nvSpPr>
            <p:cNvPr id="82" name="object 82"/>
            <p:cNvSpPr/>
            <p:nvPr/>
          </p:nvSpPr>
          <p:spPr>
            <a:xfrm>
              <a:off x="388757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422751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88861" y="1309813"/>
            <a:ext cx="653415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875"/>
              </a:spcBef>
              <a:tabLst>
                <a:tab pos="30797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346346" y="3344397"/>
            <a:ext cx="1987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68895" y="1812758"/>
            <a:ext cx="2470785" cy="518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5244" algn="r">
              <a:lnSpc>
                <a:spcPct val="100000"/>
              </a:lnSpc>
              <a:spcBef>
                <a:spcPts val="90"/>
              </a:spcBef>
              <a:tabLst>
                <a:tab pos="913765" algn="l"/>
                <a:tab pos="182880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200	300	400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2: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Example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SLL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having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4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Nodes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6357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SLL</a:t>
            </a:r>
            <a:r>
              <a:rPr sz="1400" spc="-6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Representation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541223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377480"/>
            <a:ext cx="4079240" cy="13163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has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info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user-defined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type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created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54000"/>
              </a:lnSpc>
            </a:pPr>
            <a:r>
              <a:rPr sz="1100" spc="-15" dirty="0">
                <a:latin typeface="Microsoft Sans Serif"/>
                <a:cs typeface="Microsoft Sans Serif"/>
              </a:rPr>
              <a:t>Info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part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any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type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depending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type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value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stored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reference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object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another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same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user-defined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type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799338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057452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315567"/>
            <a:ext cx="76809" cy="7680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016165" y="2338692"/>
            <a:ext cx="472440" cy="190500"/>
            <a:chOff x="1016165" y="2338692"/>
            <a:chExt cx="472440" cy="190500"/>
          </a:xfrm>
        </p:grpSpPr>
        <p:sp>
          <p:nvSpPr>
            <p:cNvPr id="9" name="object 9"/>
            <p:cNvSpPr/>
            <p:nvPr/>
          </p:nvSpPr>
          <p:spPr>
            <a:xfrm>
              <a:off x="1018705" y="234123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232" y="234375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23759" y="2333865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INFO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16165" y="2338692"/>
            <a:ext cx="930275" cy="193040"/>
            <a:chOff x="1016165" y="2338692"/>
            <a:chExt cx="930275" cy="193040"/>
          </a:xfrm>
        </p:grpSpPr>
        <p:sp>
          <p:nvSpPr>
            <p:cNvPr id="13" name="object 13"/>
            <p:cNvSpPr/>
            <p:nvPr/>
          </p:nvSpPr>
          <p:spPr>
            <a:xfrm>
              <a:off x="1483525" y="234375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8705" y="252917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75930" y="234123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78457" y="234375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86052" y="2334004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Arial"/>
                <a:cs typeface="Arial"/>
              </a:rPr>
              <a:t>Link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475930" y="2343759"/>
            <a:ext cx="1011555" cy="187960"/>
            <a:chOff x="1475930" y="2343759"/>
            <a:chExt cx="1011555" cy="187960"/>
          </a:xfrm>
        </p:grpSpPr>
        <p:sp>
          <p:nvSpPr>
            <p:cNvPr id="19" name="object 19"/>
            <p:cNvSpPr/>
            <p:nvPr/>
          </p:nvSpPr>
          <p:spPr>
            <a:xfrm>
              <a:off x="1940750" y="234375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75930" y="252917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38223" y="2435199"/>
              <a:ext cx="549275" cy="0"/>
            </a:xfrm>
            <a:custGeom>
              <a:avLst/>
              <a:gdLst/>
              <a:ahLst/>
              <a:cxnLst/>
              <a:rect l="l" t="t" r="r" b="b"/>
              <a:pathLst>
                <a:path w="549275">
                  <a:moveTo>
                    <a:pt x="0" y="0"/>
                  </a:moveTo>
                  <a:lnTo>
                    <a:pt x="54867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037283" y="2238234"/>
            <a:ext cx="488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100" dirty="0">
                <a:latin typeface="Microsoft Sans Serif"/>
                <a:cs typeface="Microsoft Sans Serif"/>
              </a:rPr>
              <a:t>Java</a:t>
            </a:r>
            <a:r>
              <a:rPr sz="1500" spc="150" baseline="-19444" dirty="0">
                <a:latin typeface="Tahoma"/>
                <a:cs typeface="Tahoma"/>
              </a:rPr>
              <a:t>)</a:t>
            </a:r>
            <a:endParaRPr sz="1500" baseline="-19444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7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484361" y="1838274"/>
            <a:ext cx="920115" cy="110299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895"/>
              </a:spcBef>
            </a:pPr>
            <a:r>
              <a:rPr sz="800" spc="-5" dirty="0">
                <a:latin typeface="Microsoft Sans Serif"/>
                <a:cs typeface="Microsoft Sans Serif"/>
              </a:rPr>
              <a:t>Class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Node</a:t>
            </a:r>
            <a:endParaRPr sz="800">
              <a:latin typeface="Microsoft Sans Serif"/>
              <a:cs typeface="Microsoft Sans Serif"/>
            </a:endParaRPr>
          </a:p>
          <a:p>
            <a:pPr marL="67310">
              <a:lnSpc>
                <a:spcPct val="100000"/>
              </a:lnSpc>
              <a:spcBef>
                <a:spcPts val="459"/>
              </a:spcBef>
            </a:pPr>
            <a:r>
              <a:rPr sz="800" i="1" spc="-85" dirty="0">
                <a:latin typeface="Verdana"/>
                <a:cs typeface="Verdana"/>
              </a:rPr>
              <a:t>{</a:t>
            </a:r>
            <a:endParaRPr sz="800">
              <a:latin typeface="Verdana"/>
              <a:cs typeface="Verdana"/>
            </a:endParaRPr>
          </a:p>
          <a:p>
            <a:pPr marL="247015" marR="20955">
              <a:lnSpc>
                <a:spcPct val="147900"/>
              </a:lnSpc>
            </a:pPr>
            <a:r>
              <a:rPr sz="800" spc="-5" dirty="0">
                <a:latin typeface="Microsoft Sans Serif"/>
                <a:cs typeface="Microsoft Sans Serif"/>
              </a:rPr>
              <a:t>Data</a:t>
            </a:r>
            <a:r>
              <a:rPr sz="800" spc="-105" dirty="0">
                <a:latin typeface="Microsoft Sans Serif"/>
                <a:cs typeface="Microsoft Sans Serif"/>
              </a:rPr>
              <a:t>T</a:t>
            </a:r>
            <a:r>
              <a:rPr sz="800" spc="-5" dirty="0">
                <a:latin typeface="Microsoft Sans Serif"/>
                <a:cs typeface="Microsoft Sans Serif"/>
              </a:rPr>
              <a:t>ype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</a:t>
            </a:r>
            <a:r>
              <a:rPr sz="800" spc="-30" dirty="0">
                <a:latin typeface="Microsoft Sans Serif"/>
                <a:cs typeface="Microsoft Sans Serif"/>
              </a:rPr>
              <a:t>f</a:t>
            </a:r>
            <a:r>
              <a:rPr sz="800" spc="-5" dirty="0">
                <a:latin typeface="Microsoft Sans Serif"/>
                <a:cs typeface="Microsoft Sans Serif"/>
              </a:rPr>
              <a:t>o;  Node link;</a:t>
            </a:r>
            <a:endParaRPr sz="800">
              <a:latin typeface="Microsoft Sans Serif"/>
              <a:cs typeface="Microsoft Sans Serif"/>
            </a:endParaRPr>
          </a:p>
          <a:p>
            <a:pPr marL="67310">
              <a:lnSpc>
                <a:spcPct val="100000"/>
              </a:lnSpc>
              <a:spcBef>
                <a:spcPts val="459"/>
              </a:spcBef>
            </a:pPr>
            <a:r>
              <a:rPr sz="800" i="1" spc="-85" dirty="0">
                <a:latin typeface="Verdana"/>
                <a:cs typeface="Verdana"/>
              </a:rPr>
              <a:t>}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82306" y="3085228"/>
            <a:ext cx="2443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3: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SLL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Representation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Java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5430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Operations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on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022261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50352"/>
            <a:ext cx="2010410" cy="16725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Creation</a:t>
            </a:r>
            <a:r>
              <a:rPr sz="1100" spc="-5" dirty="0">
                <a:latin typeface="Microsoft Sans Serif"/>
                <a:cs typeface="Microsoft Sans Serif"/>
              </a:rPr>
              <a:t> of </a:t>
            </a:r>
            <a:r>
              <a:rPr sz="1100" spc="-10" dirty="0">
                <a:latin typeface="Microsoft Sans Serif"/>
                <a:cs typeface="Microsoft Sans Serif"/>
              </a:rPr>
              <a:t>SLL</a:t>
            </a:r>
            <a:endParaRPr sz="1100">
              <a:latin typeface="Microsoft Sans Serif"/>
              <a:cs typeface="Microsoft Sans Serif"/>
            </a:endParaRPr>
          </a:p>
          <a:p>
            <a:pPr marL="12700" marR="1181100">
              <a:lnSpc>
                <a:spcPct val="176600"/>
              </a:lnSpc>
            </a:pPr>
            <a:r>
              <a:rPr sz="1100" spc="-15" dirty="0">
                <a:latin typeface="Microsoft Sans Serif"/>
                <a:cs typeface="Microsoft Sans Serif"/>
              </a:rPr>
              <a:t>Display 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Count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 </a:t>
            </a:r>
            <a:r>
              <a:rPr sz="1100" spc="-28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Search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76600"/>
              </a:lnSpc>
            </a:pPr>
            <a:r>
              <a:rPr sz="1100" spc="-5" dirty="0">
                <a:latin typeface="Microsoft Sans Serif"/>
                <a:cs typeface="Microsoft Sans Serif"/>
              </a:rPr>
              <a:t>Insertion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various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positions)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Deletion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(from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various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positions)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318323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614398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910461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206536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502611"/>
            <a:ext cx="76809" cy="7680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8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0890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SLL</a:t>
            </a:r>
            <a:r>
              <a:rPr sz="1400" spc="-7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Creation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499413"/>
            <a:ext cx="1296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Adding</a:t>
            </a:r>
            <a:r>
              <a:rPr sz="1100" spc="-5" dirty="0">
                <a:latin typeface="Microsoft Sans Serif"/>
                <a:cs typeface="Microsoft Sans Serif"/>
              </a:rPr>
              <a:t> the first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832421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83143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795488"/>
            <a:ext cx="4079875" cy="24466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Initially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empty,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54000"/>
              </a:lnSpc>
              <a:spcBef>
                <a:spcPts val="300"/>
              </a:spcBef>
            </a:pPr>
            <a:r>
              <a:rPr sz="1100" spc="-5" dirty="0">
                <a:latin typeface="Microsoft Sans Serif"/>
                <a:cs typeface="Microsoft Sans Serif"/>
              </a:rPr>
              <a:t>Create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</a:t>
            </a:r>
            <a:r>
              <a:rPr sz="1100" spc="1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object,</a:t>
            </a:r>
            <a:r>
              <a:rPr sz="1100" spc="2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let’s</a:t>
            </a:r>
            <a:r>
              <a:rPr sz="1100" spc="1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say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spc="2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class</a:t>
            </a:r>
            <a:r>
              <a:rPr sz="1100" spc="1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(Node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</a:t>
            </a:r>
            <a:r>
              <a:rPr sz="1100" spc="1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Node())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Assign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value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field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(p.info=sc.nextInt())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54000"/>
              </a:lnSpc>
              <a:spcBef>
                <a:spcPts val="3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Assign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NULL,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other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there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(p.link=null),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this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important,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otherwise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infinite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54000"/>
              </a:lnSpc>
              <a:spcBef>
                <a:spcPts val="295"/>
              </a:spcBef>
            </a:pPr>
            <a:r>
              <a:rPr sz="1100" spc="-15" dirty="0">
                <a:latin typeface="Microsoft Sans Serif"/>
                <a:cs typeface="Microsoft Sans Serif"/>
              </a:rPr>
              <a:t>Now</a:t>
            </a:r>
            <a:r>
              <a:rPr sz="1100" spc="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only</a:t>
            </a:r>
            <a:r>
              <a:rPr sz="1100" spc="1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</a:t>
            </a:r>
            <a:r>
              <a:rPr sz="1100" spc="1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created,</a:t>
            </a:r>
            <a:r>
              <a:rPr sz="1100" spc="1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so</a:t>
            </a:r>
            <a:r>
              <a:rPr sz="1100" spc="14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make</a:t>
            </a:r>
            <a:r>
              <a:rPr sz="1100" spc="14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</a:t>
            </a:r>
            <a:r>
              <a:rPr sz="1100" b="1" spc="13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point</a:t>
            </a:r>
            <a:r>
              <a:rPr sz="1100" spc="1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created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(head=p)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spc="-15" dirty="0">
                <a:latin typeface="Microsoft Sans Serif"/>
                <a:cs typeface="Microsoft Sans Serif"/>
              </a:rPr>
              <a:t>Next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add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other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loop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128483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12749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682673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0106" y="168105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978736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0106" y="197775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2532926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0106" y="253060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3087103"/>
            <a:ext cx="134416" cy="1344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40106" y="308549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9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8891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SLL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Creation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Contd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.</a:t>
            </a:r>
            <a:r>
              <a:rPr sz="1400" spc="-13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.</a:t>
            </a:r>
            <a:r>
              <a:rPr sz="1400" spc="-13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.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1046008"/>
            <a:ext cx="2773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Adding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remaining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(if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any)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loop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379004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137732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342071"/>
            <a:ext cx="4079240" cy="1080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Create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-15" dirty="0">
                <a:latin typeface="Microsoft Sans Serif"/>
                <a:cs typeface="Microsoft Sans Serif"/>
              </a:rPr>
              <a:t> new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-15" dirty="0">
                <a:latin typeface="Microsoft Sans Serif"/>
                <a:cs typeface="Microsoft Sans Serif"/>
              </a:rPr>
              <a:t> (say </a:t>
            </a:r>
            <a:r>
              <a:rPr sz="1100" spc="-5" dirty="0">
                <a:latin typeface="Microsoft Sans Serif"/>
                <a:cs typeface="Microsoft Sans Serif"/>
              </a:rPr>
              <a:t>q),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set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-15" dirty="0">
                <a:latin typeface="Microsoft Sans Serif"/>
                <a:cs typeface="Microsoft Sans Serif"/>
              </a:rPr>
              <a:t> null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update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-15" dirty="0">
                <a:latin typeface="Microsoft Sans Serif"/>
                <a:cs typeface="Microsoft Sans Serif"/>
              </a:rPr>
              <a:t> info </a:t>
            </a:r>
            <a:r>
              <a:rPr sz="1100" spc="5" dirty="0">
                <a:latin typeface="Microsoft Sans Serif"/>
                <a:cs typeface="Microsoft Sans Serif"/>
              </a:rPr>
              <a:t>part</a:t>
            </a:r>
            <a:endParaRPr sz="1100">
              <a:latin typeface="Microsoft Sans Serif"/>
              <a:cs typeface="Microsoft Sans Serif"/>
            </a:endParaRPr>
          </a:p>
          <a:p>
            <a:pPr marL="12700" marR="20955">
              <a:lnSpc>
                <a:spcPct val="176600"/>
              </a:lnSpc>
            </a:pPr>
            <a:r>
              <a:rPr sz="1100" spc="-10" dirty="0">
                <a:latin typeface="Microsoft Sans Serif"/>
                <a:cs typeface="Microsoft Sans Serif"/>
              </a:rPr>
              <a:t>Assign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SLL’s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last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(pointed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p)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newNode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(p.link=q)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Assign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q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adding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other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(p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q)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spc="-5" dirty="0">
                <a:latin typeface="Microsoft Sans Serif"/>
                <a:cs typeface="Microsoft Sans Serif"/>
              </a:rPr>
              <a:t>Repeat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Steps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7-9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till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all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added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675079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67345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971154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0106" y="196953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9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2267216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18998" y="2265608"/>
            <a:ext cx="1098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10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832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Code</a:t>
            </a:r>
            <a:r>
              <a:rPr sz="1400" spc="-5" dirty="0">
                <a:solidFill>
                  <a:srgbClr val="FFFFFF"/>
                </a:solidFill>
              </a:rPr>
              <a:t> for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Creation</a:t>
            </a:r>
            <a:endParaRPr sz="1400"/>
          </a:p>
        </p:txBody>
      </p:sp>
      <p:grpSp>
        <p:nvGrpSpPr>
          <p:cNvPr id="3" name="object 3"/>
          <p:cNvGrpSpPr/>
          <p:nvPr/>
        </p:nvGrpSpPr>
        <p:grpSpPr>
          <a:xfrm>
            <a:off x="136004" y="769518"/>
            <a:ext cx="4336415" cy="2223135"/>
            <a:chOff x="136004" y="769518"/>
            <a:chExt cx="4336415" cy="2223135"/>
          </a:xfrm>
        </p:grpSpPr>
        <p:sp>
          <p:nvSpPr>
            <p:cNvPr id="4" name="object 4"/>
            <p:cNvSpPr/>
            <p:nvPr/>
          </p:nvSpPr>
          <p:spPr>
            <a:xfrm>
              <a:off x="138544" y="772058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071" y="774585"/>
              <a:ext cx="0" cy="2215515"/>
            </a:xfrm>
            <a:custGeom>
              <a:avLst/>
              <a:gdLst/>
              <a:ahLst/>
              <a:cxnLst/>
              <a:rect l="l" t="t" r="r" b="b"/>
              <a:pathLst>
                <a:path h="2215515">
                  <a:moveTo>
                    <a:pt x="0" y="0"/>
                  </a:moveTo>
                  <a:lnTo>
                    <a:pt x="0" y="221507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66920" y="774585"/>
              <a:ext cx="0" cy="2215515"/>
            </a:xfrm>
            <a:custGeom>
              <a:avLst/>
              <a:gdLst/>
              <a:ahLst/>
              <a:cxnLst/>
              <a:rect l="l" t="t" r="r" b="b"/>
              <a:pathLst>
                <a:path h="2215515">
                  <a:moveTo>
                    <a:pt x="0" y="0"/>
                  </a:moveTo>
                  <a:lnTo>
                    <a:pt x="0" y="221507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5844" y="587679"/>
            <a:ext cx="3590925" cy="189611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Java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Statement:</a:t>
            </a:r>
            <a:endParaRPr sz="800">
              <a:latin typeface="Microsoft Sans Serif"/>
              <a:cs typeface="Microsoft Sans Serif"/>
            </a:endParaRPr>
          </a:p>
          <a:p>
            <a:pPr marL="55244" marR="308610">
              <a:lnSpc>
                <a:spcPts val="1180"/>
              </a:lnSpc>
              <a:spcBef>
                <a:spcPts val="75"/>
              </a:spcBef>
            </a:pPr>
            <a:r>
              <a:rPr sz="800" spc="-5" dirty="0">
                <a:latin typeface="Courier New"/>
                <a:cs typeface="Courier New"/>
              </a:rPr>
              <a:t>Node head=null;</a:t>
            </a:r>
            <a:r>
              <a:rPr sz="800" spc="1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//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Not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an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object,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only reference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one </a:t>
            </a:r>
            <a:r>
              <a:rPr sz="800" spc="-47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public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void create()</a:t>
            </a:r>
            <a:endParaRPr sz="800">
              <a:latin typeface="Courier New"/>
              <a:cs typeface="Courier New"/>
            </a:endParaRPr>
          </a:p>
          <a:p>
            <a:pPr marL="55244">
              <a:lnSpc>
                <a:spcPts val="425"/>
              </a:lnSpc>
            </a:pPr>
            <a:r>
              <a:rPr sz="800" spc="-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541020" marR="1887220">
              <a:lnSpc>
                <a:spcPct val="68200"/>
              </a:lnSpc>
              <a:spcBef>
                <a:spcPts val="165"/>
              </a:spcBef>
            </a:pPr>
            <a:r>
              <a:rPr sz="800" spc="-5" dirty="0">
                <a:latin typeface="Courier New"/>
                <a:cs typeface="Courier New"/>
              </a:rPr>
              <a:t>//Adding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First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Node </a:t>
            </a:r>
            <a:r>
              <a:rPr sz="800" spc="-46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Node</a:t>
            </a:r>
            <a:r>
              <a:rPr sz="800" spc="-2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p=new</a:t>
            </a:r>
            <a:r>
              <a:rPr sz="800" spc="-2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Node();</a:t>
            </a:r>
            <a:endParaRPr sz="800">
              <a:latin typeface="Courier New"/>
              <a:cs typeface="Courier New"/>
            </a:endParaRPr>
          </a:p>
          <a:p>
            <a:pPr marL="541020" marR="1097915">
              <a:lnSpc>
                <a:spcPct val="70700"/>
              </a:lnSpc>
            </a:pPr>
            <a:r>
              <a:rPr sz="800" spc="-5" dirty="0">
                <a:latin typeface="Courier New"/>
                <a:cs typeface="Courier New"/>
              </a:rPr>
              <a:t>System.out.print("Input info "); </a:t>
            </a:r>
            <a:r>
              <a:rPr sz="800" spc="-47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p.info=sc.nextInt(); 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p.link=null;</a:t>
            </a:r>
            <a:endParaRPr sz="800">
              <a:latin typeface="Courier New"/>
              <a:cs typeface="Courier New"/>
            </a:endParaRPr>
          </a:p>
          <a:p>
            <a:pPr marL="541020">
              <a:lnSpc>
                <a:spcPts val="655"/>
              </a:lnSpc>
            </a:pPr>
            <a:r>
              <a:rPr sz="800" spc="-5" dirty="0">
                <a:latin typeface="Courier New"/>
                <a:cs typeface="Courier New"/>
              </a:rPr>
              <a:t>head=p;</a:t>
            </a:r>
            <a:endParaRPr sz="800">
              <a:latin typeface="Courier New"/>
              <a:cs typeface="Courier New"/>
            </a:endParaRPr>
          </a:p>
          <a:p>
            <a:pPr marL="541020" marR="5080">
              <a:lnSpc>
                <a:spcPct val="69500"/>
              </a:lnSpc>
              <a:spcBef>
                <a:spcPts val="509"/>
              </a:spcBef>
            </a:pPr>
            <a:r>
              <a:rPr sz="800" spc="-5" dirty="0">
                <a:latin typeface="Courier New"/>
                <a:cs typeface="Courier New"/>
              </a:rPr>
              <a:t>//Adding Remaining Nodes (if any) 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System.out.println("Do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you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want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more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nodes(y/n)"); </a:t>
            </a:r>
            <a:r>
              <a:rPr sz="800" spc="-46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char</a:t>
            </a:r>
            <a:r>
              <a:rPr sz="800" spc="-1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ch=sc.next().charAt(0);</a:t>
            </a:r>
            <a:endParaRPr sz="800">
              <a:latin typeface="Courier New"/>
              <a:cs typeface="Courier New"/>
            </a:endParaRPr>
          </a:p>
          <a:p>
            <a:pPr marL="541020">
              <a:lnSpc>
                <a:spcPts val="520"/>
              </a:lnSpc>
            </a:pPr>
            <a:r>
              <a:rPr sz="800" spc="-5" dirty="0">
                <a:latin typeface="Courier New"/>
                <a:cs typeface="Courier New"/>
              </a:rPr>
              <a:t>while(ch!=’n’)</a:t>
            </a:r>
            <a:endParaRPr sz="800">
              <a:latin typeface="Courier New"/>
              <a:cs typeface="Courier New"/>
            </a:endParaRPr>
          </a:p>
          <a:p>
            <a:pPr marL="541020">
              <a:lnSpc>
                <a:spcPts val="645"/>
              </a:lnSpc>
            </a:pPr>
            <a:r>
              <a:rPr sz="800" spc="-5" dirty="0">
                <a:latin typeface="Courier New"/>
                <a:cs typeface="Courier New"/>
              </a:rPr>
              <a:t>{</a:t>
            </a:r>
            <a:endParaRPr sz="800">
              <a:latin typeface="Courier New"/>
              <a:cs typeface="Courier New"/>
            </a:endParaRPr>
          </a:p>
          <a:p>
            <a:pPr marL="1027430" marR="612140">
              <a:lnSpc>
                <a:spcPct val="70700"/>
              </a:lnSpc>
              <a:spcBef>
                <a:spcPts val="130"/>
              </a:spcBef>
            </a:pPr>
            <a:r>
              <a:rPr sz="800" spc="-5" dirty="0">
                <a:latin typeface="Courier New"/>
                <a:cs typeface="Courier New"/>
              </a:rPr>
              <a:t>Node q=new Node(); 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System.out.print("Input info "); </a:t>
            </a:r>
            <a:r>
              <a:rPr sz="800" spc="-47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q.info=sc.nextInt(); </a:t>
            </a:r>
            <a:r>
              <a:rPr sz="800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q.link=null;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0586" y="2423044"/>
            <a:ext cx="5721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Courier New"/>
                <a:cs typeface="Courier New"/>
              </a:rPr>
              <a:t>p.link=q;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0586" y="2486747"/>
            <a:ext cx="2686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Courier New"/>
                <a:cs typeface="Courier New"/>
              </a:rPr>
              <a:t>p=q;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0586" y="2572967"/>
            <a:ext cx="306260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10"/>
              </a:lnSpc>
              <a:spcBef>
                <a:spcPts val="95"/>
              </a:spcBef>
            </a:pPr>
            <a:r>
              <a:rPr sz="800" spc="-5" dirty="0">
                <a:latin typeface="Courier New"/>
                <a:cs typeface="Courier New"/>
              </a:rPr>
              <a:t>System.out.println("Do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you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want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more</a:t>
            </a:r>
            <a:r>
              <a:rPr sz="800" spc="5" dirty="0">
                <a:latin typeface="Courier New"/>
                <a:cs typeface="Courier New"/>
              </a:rPr>
              <a:t> </a:t>
            </a:r>
            <a:r>
              <a:rPr sz="800" spc="-5" dirty="0">
                <a:latin typeface="Courier New"/>
                <a:cs typeface="Courier New"/>
              </a:rPr>
              <a:t>nodes(y/n)");</a:t>
            </a:r>
            <a:endParaRPr sz="800">
              <a:latin typeface="Courier New"/>
              <a:cs typeface="Courier New"/>
            </a:endParaRPr>
          </a:p>
          <a:p>
            <a:pPr marL="984250">
              <a:lnSpc>
                <a:spcPts val="810"/>
              </a:lnSpc>
            </a:pPr>
            <a:r>
              <a:rPr sz="800" spc="-5" dirty="0">
                <a:latin typeface="Courier New"/>
                <a:cs typeface="Courier New"/>
              </a:rPr>
              <a:t>ch=sc.next().charAt(0);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4723" y="2737407"/>
            <a:ext cx="863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859" y="2818674"/>
            <a:ext cx="863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Courier New"/>
                <a:cs typeface="Courier New"/>
              </a:rPr>
              <a:t>}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8544" y="2992183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11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755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Contents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486270"/>
            <a:ext cx="188391" cy="188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934" y="50219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1" y="787489"/>
            <a:ext cx="188391" cy="1883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3934" y="80341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581" y="1088707"/>
            <a:ext cx="188391" cy="1883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3934" y="110379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3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581" y="1389926"/>
            <a:ext cx="188391" cy="1883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3934" y="140585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4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1691144"/>
            <a:ext cx="188391" cy="18839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3934" y="170530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5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1574" y="2010118"/>
            <a:ext cx="76809" cy="7680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1574" y="2268232"/>
            <a:ext cx="76809" cy="7680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1574" y="2526334"/>
            <a:ext cx="76809" cy="7680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25107" y="479931"/>
            <a:ext cx="2043430" cy="2773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9" action="ppaction://hlinksldjump"/>
              </a:rPr>
              <a:t>Motivation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10" action="ppaction://hlinksldjump"/>
              </a:rPr>
              <a:t>Introduction</a:t>
            </a:r>
            <a:endParaRPr sz="1100">
              <a:latin typeface="Microsoft Sans Serif"/>
              <a:cs typeface="Microsoft Sans Serif"/>
            </a:endParaRPr>
          </a:p>
          <a:p>
            <a:pPr marL="12700" marR="797560">
              <a:lnSpc>
                <a:spcPct val="179700"/>
              </a:lnSpc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11" action="ppaction://hlinksldjump"/>
              </a:rPr>
              <a:t>SLL</a:t>
            </a:r>
            <a:r>
              <a:rPr sz="1100" spc="10" dirty="0">
                <a:solidFill>
                  <a:srgbClr val="3333B2"/>
                </a:solidFill>
                <a:latin typeface="Microsoft Sans Serif"/>
                <a:cs typeface="Microsoft Sans Serif"/>
                <a:hlinkClick r:id="rId11" action="ppaction://hlinksldjump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11" action="ppaction://hlinksldjump"/>
              </a:rPr>
              <a:t>Representation 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12" action="ppaction://hlinksldjump"/>
              </a:rPr>
              <a:t>Operations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12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12" action="ppaction://hlinksldjump"/>
              </a:rPr>
              <a:t>on</a:t>
            </a:r>
            <a:r>
              <a:rPr sz="1100" dirty="0">
                <a:solidFill>
                  <a:srgbClr val="3333B2"/>
                </a:solidFill>
                <a:latin typeface="Microsoft Sans Serif"/>
                <a:cs typeface="Microsoft Sans Serif"/>
                <a:hlinkClick r:id="rId12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12" action="ppaction://hlinksldjump"/>
              </a:rPr>
              <a:t>SLL 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13" action="ppaction://hlinksldjump"/>
              </a:rPr>
              <a:t>Insertion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13" action="ppaction://hlinksldjump"/>
              </a:rPr>
              <a:t>in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13" action="ppaction://hlinksldjump"/>
              </a:rPr>
              <a:t>SLL</a:t>
            </a:r>
            <a:endParaRPr sz="1100">
              <a:latin typeface="Microsoft Sans Serif"/>
              <a:cs typeface="Microsoft Sans Serif"/>
            </a:endParaRPr>
          </a:p>
          <a:p>
            <a:pPr marL="175260" marR="513715">
              <a:lnSpc>
                <a:spcPct val="154000"/>
              </a:lnSpc>
            </a:pPr>
            <a:r>
              <a:rPr sz="1100" spc="-5" dirty="0">
                <a:latin typeface="Microsoft Sans Serif"/>
                <a:cs typeface="Microsoft Sans Serif"/>
                <a:hlinkClick r:id="rId14" action="ppaction://hlinksldjump"/>
              </a:rPr>
              <a:t>Insertion</a:t>
            </a:r>
            <a:r>
              <a:rPr sz="1100" dirty="0"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1100" spc="-5" dirty="0">
                <a:latin typeface="Microsoft Sans Serif"/>
                <a:cs typeface="Microsoft Sans Serif"/>
                <a:hlinkClick r:id="rId14" action="ppaction://hlinksldjump"/>
              </a:rPr>
              <a:t>at</a:t>
            </a:r>
            <a:r>
              <a:rPr sz="1100" dirty="0">
                <a:latin typeface="Microsoft Sans Serif"/>
                <a:cs typeface="Microsoft Sans Serif"/>
                <a:hlinkClick r:id="rId14" action="ppaction://hlinksldjump"/>
              </a:rPr>
              <a:t> </a:t>
            </a:r>
            <a:r>
              <a:rPr sz="1100" spc="-10" dirty="0">
                <a:latin typeface="Microsoft Sans Serif"/>
                <a:cs typeface="Microsoft Sans Serif"/>
                <a:hlinkClick r:id="rId14" action="ppaction://hlinksldjump"/>
              </a:rPr>
              <a:t>Beginning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  <a:hlinkClick r:id="rId15" action="ppaction://hlinksldjump"/>
              </a:rPr>
              <a:t>Insertion</a:t>
            </a:r>
            <a:r>
              <a:rPr sz="1100" spc="5" dirty="0">
                <a:latin typeface="Microsoft Sans Serif"/>
                <a:cs typeface="Microsoft Sans Serif"/>
                <a:hlinkClick r:id="rId15" action="ppaction://hlinksldjump"/>
              </a:rPr>
              <a:t> </a:t>
            </a:r>
            <a:r>
              <a:rPr sz="1100" spc="-5" dirty="0">
                <a:latin typeface="Microsoft Sans Serif"/>
                <a:cs typeface="Microsoft Sans Serif"/>
                <a:hlinkClick r:id="rId15" action="ppaction://hlinksldjump"/>
              </a:rPr>
              <a:t>at</a:t>
            </a:r>
            <a:r>
              <a:rPr sz="1100" spc="5" dirty="0">
                <a:latin typeface="Microsoft Sans Serif"/>
                <a:cs typeface="Microsoft Sans Serif"/>
                <a:hlinkClick r:id="rId15" action="ppaction://hlinksldjump"/>
              </a:rPr>
              <a:t> </a:t>
            </a:r>
            <a:r>
              <a:rPr sz="1100" spc="-10" dirty="0">
                <a:latin typeface="Microsoft Sans Serif"/>
                <a:cs typeface="Microsoft Sans Serif"/>
                <a:hlinkClick r:id="rId15" action="ppaction://hlinksldjump"/>
              </a:rPr>
              <a:t>End</a:t>
            </a:r>
            <a:endParaRPr sz="1100">
              <a:latin typeface="Microsoft Sans Serif"/>
              <a:cs typeface="Microsoft Sans Serif"/>
            </a:endParaRPr>
          </a:p>
          <a:p>
            <a:pPr marL="175260">
              <a:lnSpc>
                <a:spcPct val="100000"/>
              </a:lnSpc>
              <a:spcBef>
                <a:spcPts val="715"/>
              </a:spcBef>
            </a:pPr>
            <a:r>
              <a:rPr sz="1100" spc="-5" dirty="0">
                <a:latin typeface="Microsoft Sans Serif"/>
                <a:cs typeface="Microsoft Sans Serif"/>
                <a:hlinkClick r:id="rId16" action="ppaction://hlinksldjump"/>
              </a:rPr>
              <a:t>Insertion</a:t>
            </a:r>
            <a:r>
              <a:rPr sz="1100" spc="10" dirty="0">
                <a:latin typeface="Microsoft Sans Serif"/>
                <a:cs typeface="Microsoft Sans Serif"/>
                <a:hlinkClick r:id="rId16" action="ppaction://hlinksldjump"/>
              </a:rPr>
              <a:t> </a:t>
            </a:r>
            <a:r>
              <a:rPr sz="1100" spc="-5" dirty="0">
                <a:latin typeface="Microsoft Sans Serif"/>
                <a:cs typeface="Microsoft Sans Serif"/>
                <a:hlinkClick r:id="rId16" action="ppaction://hlinksldjump"/>
              </a:rPr>
              <a:t>at</a:t>
            </a:r>
            <a:r>
              <a:rPr sz="1100" spc="10" dirty="0">
                <a:latin typeface="Microsoft Sans Serif"/>
                <a:cs typeface="Microsoft Sans Serif"/>
                <a:hlinkClick r:id="rId16" action="ppaction://hlinksldjump"/>
              </a:rPr>
              <a:t> </a:t>
            </a:r>
            <a:r>
              <a:rPr sz="1100" spc="-10" dirty="0">
                <a:latin typeface="Microsoft Sans Serif"/>
                <a:cs typeface="Microsoft Sans Serif"/>
                <a:hlinkClick r:id="rId16" action="ppaction://hlinksldjump"/>
              </a:rPr>
              <a:t>a</a:t>
            </a:r>
            <a:r>
              <a:rPr sz="1100" spc="10" dirty="0">
                <a:latin typeface="Microsoft Sans Serif"/>
                <a:cs typeface="Microsoft Sans Serif"/>
                <a:hlinkClick r:id="rId16" action="ppaction://hlinksldjump"/>
              </a:rPr>
              <a:t> </a:t>
            </a:r>
            <a:r>
              <a:rPr sz="1100" spc="-10" dirty="0">
                <a:latin typeface="Microsoft Sans Serif"/>
                <a:cs typeface="Microsoft Sans Serif"/>
                <a:hlinkClick r:id="rId16" action="ppaction://hlinksldjump"/>
              </a:rPr>
              <a:t>Specific</a:t>
            </a:r>
            <a:r>
              <a:rPr sz="1100" spc="10" dirty="0">
                <a:latin typeface="Microsoft Sans Serif"/>
                <a:cs typeface="Microsoft Sans Serif"/>
                <a:hlinkClick r:id="rId16" action="ppaction://hlinksldjump"/>
              </a:rPr>
              <a:t> </a:t>
            </a:r>
            <a:r>
              <a:rPr sz="1100" spc="-15" dirty="0">
                <a:latin typeface="Microsoft Sans Serif"/>
                <a:cs typeface="Microsoft Sans Serif"/>
                <a:hlinkClick r:id="rId16" action="ppaction://hlinksldjump"/>
              </a:rPr>
              <a:t>Position</a:t>
            </a:r>
            <a:endParaRPr sz="1100">
              <a:latin typeface="Microsoft Sans Serif"/>
              <a:cs typeface="Microsoft Sans Serif"/>
            </a:endParaRPr>
          </a:p>
          <a:p>
            <a:pPr marL="12700" marR="437515">
              <a:lnSpc>
                <a:spcPct val="179700"/>
              </a:lnSpc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17" action="ppaction://hlinksldjump"/>
              </a:rPr>
              <a:t>Deletion</a:t>
            </a:r>
            <a:r>
              <a:rPr sz="1100" dirty="0">
                <a:solidFill>
                  <a:srgbClr val="3333B2"/>
                </a:solidFill>
                <a:latin typeface="Microsoft Sans Serif"/>
                <a:cs typeface="Microsoft Sans Serif"/>
                <a:hlinkClick r:id="rId17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17" action="ppaction://hlinksldjump"/>
              </a:rPr>
              <a:t>Operation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  <a:hlinkClick r:id="rId17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17" action="ppaction://hlinksldjump"/>
              </a:rPr>
              <a:t>in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  <a:hlinkClick r:id="rId17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17" action="ppaction://hlinksldjump"/>
              </a:rPr>
              <a:t>SLL </a:t>
            </a:r>
            <a:r>
              <a:rPr sz="1100" spc="-28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18" action="ppaction://hlinksldjump"/>
              </a:rPr>
              <a:t>Reverse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  <a:hlinkClick r:id="rId18" action="ppaction://hlinksldjump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18" action="ppaction://hlinksldjump"/>
              </a:rPr>
              <a:t>of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  <a:hlinkClick r:id="rId18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18" action="ppaction://hlinksldjump"/>
              </a:rPr>
              <a:t>SLL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2766695"/>
            <a:ext cx="188391" cy="18839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33934" y="278179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6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581" y="3067913"/>
            <a:ext cx="188391" cy="18839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33934" y="308291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7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20946" y="3344397"/>
            <a:ext cx="2622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Microsoft Sans Serif"/>
                <a:cs typeface="Microsoft Sans Serif"/>
              </a:rPr>
              <a:t>2</a:t>
            </a:fld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0510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Adding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First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Node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12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5009" y="55998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009" y="55998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12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2051050" cy="560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Adding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First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Node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SLL</a:t>
            </a:r>
            <a:endParaRPr sz="1400">
              <a:latin typeface="Microsoft Sans Serif"/>
              <a:cs typeface="Microsoft Sans Serif"/>
            </a:endParaRPr>
          </a:p>
          <a:p>
            <a:pPr marR="151765" algn="r">
              <a:lnSpc>
                <a:spcPct val="100000"/>
              </a:lnSpc>
              <a:spcBef>
                <a:spcPts val="1175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0410" y="598970"/>
            <a:ext cx="4445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009" y="55998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2051050" cy="560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Adding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First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Node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SLL</a:t>
            </a:r>
            <a:endParaRPr sz="1400">
              <a:latin typeface="Microsoft Sans Serif"/>
              <a:cs typeface="Microsoft Sans Serif"/>
            </a:endParaRPr>
          </a:p>
          <a:p>
            <a:pPr marR="151765" algn="r">
              <a:lnSpc>
                <a:spcPct val="100000"/>
              </a:lnSpc>
              <a:spcBef>
                <a:spcPts val="1175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0410" y="598970"/>
            <a:ext cx="4445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009" y="998904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9162" y="816024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23643" y="998791"/>
            <a:ext cx="741680" cy="229870"/>
            <a:chOff x="2023643" y="998791"/>
            <a:chExt cx="741680" cy="229870"/>
          </a:xfrm>
        </p:grpSpPr>
        <p:sp>
          <p:nvSpPr>
            <p:cNvPr id="8" name="object 8"/>
            <p:cNvSpPr/>
            <p:nvPr/>
          </p:nvSpPr>
          <p:spPr>
            <a:xfrm>
              <a:off x="2023643" y="100131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26170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96997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3643" y="12258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9416" y="100131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91943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62770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89416" y="12258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52586" y="1181784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12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32772" y="998904"/>
            <a:ext cx="1165225" cy="338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0510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Adding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First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065009" y="55998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0238" y="41367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0410" y="598970"/>
            <a:ext cx="4445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5009" y="998904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9162" y="816024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23643" y="998791"/>
            <a:ext cx="741680" cy="229870"/>
            <a:chOff x="2023643" y="998791"/>
            <a:chExt cx="741680" cy="229870"/>
          </a:xfrm>
        </p:grpSpPr>
        <p:sp>
          <p:nvSpPr>
            <p:cNvPr id="9" name="object 9"/>
            <p:cNvSpPr/>
            <p:nvPr/>
          </p:nvSpPr>
          <p:spPr>
            <a:xfrm>
              <a:off x="2023643" y="100131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6170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96997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643" y="12258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89416" y="100131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91943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62770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89416" y="12258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52586" y="1181784"/>
            <a:ext cx="334010" cy="338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 marL="48895">
              <a:lnSpc>
                <a:spcPts val="1235"/>
              </a:lnSpc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2772" y="998904"/>
            <a:ext cx="1165225" cy="338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5009" y="1510981"/>
            <a:ext cx="702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Step-3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&amp;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21103" y="1510842"/>
            <a:ext cx="746760" cy="229870"/>
            <a:chOff x="2021103" y="1510842"/>
            <a:chExt cx="746760" cy="229870"/>
          </a:xfrm>
        </p:grpSpPr>
        <p:sp>
          <p:nvSpPr>
            <p:cNvPr id="21" name="object 21"/>
            <p:cNvSpPr/>
            <p:nvPr/>
          </p:nvSpPr>
          <p:spPr>
            <a:xfrm>
              <a:off x="2023643" y="15133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6170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96997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23643" y="173790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89416" y="15133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91943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028698" y="1524455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90"/>
              </a:spcBef>
              <a:tabLst>
                <a:tab pos="37147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389416" y="1515922"/>
            <a:ext cx="375920" cy="224790"/>
            <a:chOff x="2389416" y="1515922"/>
            <a:chExt cx="375920" cy="224790"/>
          </a:xfrm>
        </p:grpSpPr>
        <p:sp>
          <p:nvSpPr>
            <p:cNvPr id="29" name="object 29"/>
            <p:cNvSpPr/>
            <p:nvPr/>
          </p:nvSpPr>
          <p:spPr>
            <a:xfrm>
              <a:off x="2762770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89416" y="173790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052586" y="16938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12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0510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Adding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First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065009" y="55998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0238" y="41367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0410" y="598970"/>
            <a:ext cx="4445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5009" y="998904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9162" y="816024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23643" y="998791"/>
            <a:ext cx="741680" cy="229870"/>
            <a:chOff x="2023643" y="998791"/>
            <a:chExt cx="741680" cy="229870"/>
          </a:xfrm>
        </p:grpSpPr>
        <p:sp>
          <p:nvSpPr>
            <p:cNvPr id="9" name="object 9"/>
            <p:cNvSpPr/>
            <p:nvPr/>
          </p:nvSpPr>
          <p:spPr>
            <a:xfrm>
              <a:off x="2023643" y="100131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6170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96997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643" y="12258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89416" y="100131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91943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62770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89416" y="12258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32772" y="998904"/>
            <a:ext cx="1165225" cy="338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5009" y="1510981"/>
            <a:ext cx="702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Step-3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&amp;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52586" y="1181784"/>
            <a:ext cx="334010" cy="338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 marL="48895">
              <a:lnSpc>
                <a:spcPts val="1235"/>
              </a:lnSpc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21103" y="1510842"/>
            <a:ext cx="746760" cy="229870"/>
            <a:chOff x="2021103" y="1510842"/>
            <a:chExt cx="746760" cy="229870"/>
          </a:xfrm>
        </p:grpSpPr>
        <p:sp>
          <p:nvSpPr>
            <p:cNvPr id="21" name="object 21"/>
            <p:cNvSpPr/>
            <p:nvPr/>
          </p:nvSpPr>
          <p:spPr>
            <a:xfrm>
              <a:off x="2023643" y="15133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6170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96997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23643" y="173790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89416" y="15133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91943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028698" y="1524455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90"/>
              </a:spcBef>
              <a:tabLst>
                <a:tab pos="37147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389416" y="1515922"/>
            <a:ext cx="375920" cy="224790"/>
            <a:chOff x="2389416" y="1515922"/>
            <a:chExt cx="375920" cy="224790"/>
          </a:xfrm>
        </p:grpSpPr>
        <p:sp>
          <p:nvSpPr>
            <p:cNvPr id="29" name="object 29"/>
            <p:cNvSpPr/>
            <p:nvPr/>
          </p:nvSpPr>
          <p:spPr>
            <a:xfrm>
              <a:off x="2762770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89416" y="173790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50238" y="1677223"/>
            <a:ext cx="735965" cy="3917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22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65009" y="2023058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Step-5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60410" y="2062035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23643" y="2535009"/>
            <a:ext cx="741680" cy="229870"/>
            <a:chOff x="2023643" y="2535009"/>
            <a:chExt cx="741680" cy="229870"/>
          </a:xfrm>
        </p:grpSpPr>
        <p:sp>
          <p:nvSpPr>
            <p:cNvPr id="35" name="object 35"/>
            <p:cNvSpPr/>
            <p:nvPr/>
          </p:nvSpPr>
          <p:spPr>
            <a:xfrm>
              <a:off x="2023643" y="253753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26170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96997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23643" y="276205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89416" y="253753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91943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62770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89416" y="276205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028698" y="2248990"/>
            <a:ext cx="732155" cy="66103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615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  <a:p>
            <a:pPr marL="36195" indent="99695">
              <a:lnSpc>
                <a:spcPct val="101099"/>
              </a:lnSpc>
              <a:spcBef>
                <a:spcPts val="500"/>
              </a:spcBef>
              <a:tabLst>
                <a:tab pos="37147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12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0510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Adding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First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065009" y="55998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0238" y="41367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0410" y="598970"/>
            <a:ext cx="4445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5009" y="998904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9162" y="816024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23643" y="998791"/>
            <a:ext cx="741680" cy="229870"/>
            <a:chOff x="2023643" y="998791"/>
            <a:chExt cx="741680" cy="229870"/>
          </a:xfrm>
        </p:grpSpPr>
        <p:sp>
          <p:nvSpPr>
            <p:cNvPr id="9" name="object 9"/>
            <p:cNvSpPr/>
            <p:nvPr/>
          </p:nvSpPr>
          <p:spPr>
            <a:xfrm>
              <a:off x="2023643" y="100131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6170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96997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643" y="12258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89416" y="100131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91943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62770" y="100384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89416" y="122582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32772" y="998904"/>
            <a:ext cx="1165225" cy="338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5009" y="1510981"/>
            <a:ext cx="702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Step-3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&amp;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52586" y="1181784"/>
            <a:ext cx="334010" cy="338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 marL="48895">
              <a:lnSpc>
                <a:spcPts val="1235"/>
              </a:lnSpc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21103" y="1510842"/>
            <a:ext cx="746760" cy="229870"/>
            <a:chOff x="2021103" y="1510842"/>
            <a:chExt cx="746760" cy="229870"/>
          </a:xfrm>
        </p:grpSpPr>
        <p:sp>
          <p:nvSpPr>
            <p:cNvPr id="21" name="object 21"/>
            <p:cNvSpPr/>
            <p:nvPr/>
          </p:nvSpPr>
          <p:spPr>
            <a:xfrm>
              <a:off x="2023643" y="15133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6170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96997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23643" y="173790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89416" y="15133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91943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028698" y="1524455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90"/>
              </a:spcBef>
              <a:tabLst>
                <a:tab pos="37147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389416" y="1515922"/>
            <a:ext cx="375920" cy="224790"/>
            <a:chOff x="2389416" y="1515922"/>
            <a:chExt cx="375920" cy="224790"/>
          </a:xfrm>
        </p:grpSpPr>
        <p:sp>
          <p:nvSpPr>
            <p:cNvPr id="29" name="object 29"/>
            <p:cNvSpPr/>
            <p:nvPr/>
          </p:nvSpPr>
          <p:spPr>
            <a:xfrm>
              <a:off x="2762770" y="1515922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89416" y="173790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50238" y="1677223"/>
            <a:ext cx="735965" cy="3917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22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65009" y="2023058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Step-5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60410" y="2062035"/>
            <a:ext cx="3683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89162" y="2315666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021103" y="2534996"/>
            <a:ext cx="746760" cy="229870"/>
            <a:chOff x="2021103" y="2534996"/>
            <a:chExt cx="746760" cy="229870"/>
          </a:xfrm>
        </p:grpSpPr>
        <p:sp>
          <p:nvSpPr>
            <p:cNvPr id="36" name="object 36"/>
            <p:cNvSpPr/>
            <p:nvPr/>
          </p:nvSpPr>
          <p:spPr>
            <a:xfrm>
              <a:off x="2023643" y="253753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26170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96997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23643" y="276205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89416" y="253753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91943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031231" y="2548596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90"/>
              </a:spcBef>
              <a:tabLst>
                <a:tab pos="36893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879866" y="2284031"/>
            <a:ext cx="885825" cy="480695"/>
            <a:chOff x="1879866" y="2284031"/>
            <a:chExt cx="885825" cy="480695"/>
          </a:xfrm>
        </p:grpSpPr>
        <p:sp>
          <p:nvSpPr>
            <p:cNvPr id="44" name="object 44"/>
            <p:cNvSpPr/>
            <p:nvPr/>
          </p:nvSpPr>
          <p:spPr>
            <a:xfrm>
              <a:off x="2762770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89416" y="276205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82393" y="2284031"/>
              <a:ext cx="146685" cy="366395"/>
            </a:xfrm>
            <a:custGeom>
              <a:avLst/>
              <a:gdLst/>
              <a:ahLst/>
              <a:cxnLst/>
              <a:rect l="l" t="t" r="r" b="b"/>
              <a:pathLst>
                <a:path w="146685" h="366394">
                  <a:moveTo>
                    <a:pt x="0" y="365772"/>
                  </a:moveTo>
                  <a:lnTo>
                    <a:pt x="0" y="0"/>
                  </a:lnTo>
                </a:path>
                <a:path w="146685" h="366394">
                  <a:moveTo>
                    <a:pt x="0" y="365772"/>
                  </a:moveTo>
                  <a:lnTo>
                    <a:pt x="146304" y="36577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889480" y="251057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12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6925" y="2676704"/>
            <a:ext cx="3814445" cy="422909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161290" algn="ctr">
              <a:lnSpc>
                <a:spcPct val="100000"/>
              </a:lnSpc>
              <a:spcBef>
                <a:spcPts val="41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4:</a:t>
            </a:r>
            <a:r>
              <a:rPr sz="1000" spc="1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Demonstration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Creating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SLL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(first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node)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with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First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20695" y="2132786"/>
            <a:ext cx="1445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Time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complexity </a:t>
            </a:r>
            <a:r>
              <a:rPr sz="11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:</a:t>
            </a:r>
            <a:r>
              <a:rPr sz="1100" spc="5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1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596" y="487602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Step-7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0"/>
            <a:ext cx="2314575" cy="5892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Adding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Second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Node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SLL</a:t>
            </a:r>
            <a:endParaRPr sz="1400">
              <a:latin typeface="Microsoft Sans Serif"/>
              <a:cs typeface="Microsoft Sans Serif"/>
            </a:endParaRPr>
          </a:p>
          <a:p>
            <a:pPr marR="384175" algn="ctr">
              <a:lnSpc>
                <a:spcPct val="100000"/>
              </a:lnSpc>
              <a:spcBef>
                <a:spcPts val="605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1041" y="707071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52994" y="926401"/>
            <a:ext cx="746760" cy="229870"/>
            <a:chOff x="1252994" y="926401"/>
            <a:chExt cx="746760" cy="229870"/>
          </a:xfrm>
        </p:grpSpPr>
        <p:sp>
          <p:nvSpPr>
            <p:cNvPr id="7" name="object 7"/>
            <p:cNvSpPr/>
            <p:nvPr/>
          </p:nvSpPr>
          <p:spPr>
            <a:xfrm>
              <a:off x="1255534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573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5534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4814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5068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63122" y="940001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90"/>
              </a:spcBef>
              <a:tabLst>
                <a:tab pos="33210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45602" y="928928"/>
            <a:ext cx="454659" cy="227329"/>
            <a:chOff x="1545602" y="928928"/>
            <a:chExt cx="454659" cy="227329"/>
          </a:xfrm>
        </p:grpSpPr>
        <p:sp>
          <p:nvSpPr>
            <p:cNvPr id="15" name="object 15"/>
            <p:cNvSpPr/>
            <p:nvPr/>
          </p:nvSpPr>
          <p:spPr>
            <a:xfrm>
              <a:off x="1994661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814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84465" y="1109407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14285" y="748588"/>
            <a:ext cx="146685" cy="292735"/>
          </a:xfrm>
          <a:custGeom>
            <a:avLst/>
            <a:gdLst/>
            <a:ahLst/>
            <a:cxnLst/>
            <a:rect l="l" t="t" r="r" b="b"/>
            <a:pathLst>
              <a:path w="146684" h="292734">
                <a:moveTo>
                  <a:pt x="0" y="292607"/>
                </a:moveTo>
                <a:lnTo>
                  <a:pt x="0" y="0"/>
                </a:lnTo>
              </a:path>
              <a:path w="146684" h="292734">
                <a:moveTo>
                  <a:pt x="0" y="292607"/>
                </a:moveTo>
                <a:lnTo>
                  <a:pt x="146304" y="29260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314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Adding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Second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Node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596" y="487602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129" y="341298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1041" y="707071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52994" y="926401"/>
            <a:ext cx="746760" cy="229870"/>
            <a:chOff x="1252994" y="926401"/>
            <a:chExt cx="746760" cy="229870"/>
          </a:xfrm>
        </p:grpSpPr>
        <p:sp>
          <p:nvSpPr>
            <p:cNvPr id="8" name="object 8"/>
            <p:cNvSpPr/>
            <p:nvPr/>
          </p:nvSpPr>
          <p:spPr>
            <a:xfrm>
              <a:off x="1255534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573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5534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4814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5068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63122" y="940001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90"/>
              </a:spcBef>
              <a:tabLst>
                <a:tab pos="33210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45602" y="928928"/>
            <a:ext cx="454659" cy="227329"/>
            <a:chOff x="1545602" y="928928"/>
            <a:chExt cx="454659" cy="227329"/>
          </a:xfrm>
        </p:grpSpPr>
        <p:sp>
          <p:nvSpPr>
            <p:cNvPr id="16" name="object 16"/>
            <p:cNvSpPr/>
            <p:nvPr/>
          </p:nvSpPr>
          <p:spPr>
            <a:xfrm>
              <a:off x="1994661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4814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84465" y="1109407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14285" y="748588"/>
            <a:ext cx="146685" cy="292735"/>
          </a:xfrm>
          <a:custGeom>
            <a:avLst/>
            <a:gdLst/>
            <a:ahLst/>
            <a:cxnLst/>
            <a:rect l="l" t="t" r="r" b="b"/>
            <a:pathLst>
              <a:path w="146684" h="292734">
                <a:moveTo>
                  <a:pt x="0" y="292607"/>
                </a:moveTo>
                <a:lnTo>
                  <a:pt x="0" y="0"/>
                </a:lnTo>
              </a:path>
              <a:path w="146684" h="292734">
                <a:moveTo>
                  <a:pt x="0" y="292607"/>
                </a:moveTo>
                <a:lnTo>
                  <a:pt x="146304" y="29260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57271" y="707071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91752" y="926414"/>
            <a:ext cx="741680" cy="229870"/>
            <a:chOff x="2791752" y="926414"/>
            <a:chExt cx="741680" cy="229870"/>
          </a:xfrm>
        </p:grpSpPr>
        <p:sp>
          <p:nvSpPr>
            <p:cNvPr id="23" name="object 23"/>
            <p:cNvSpPr/>
            <p:nvPr/>
          </p:nvSpPr>
          <p:spPr>
            <a:xfrm>
              <a:off x="2791752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9429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9196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91752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8437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86900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30879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8437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96819" y="940001"/>
            <a:ext cx="732155" cy="3613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195" marR="34290" indent="63500">
              <a:lnSpc>
                <a:spcPct val="101099"/>
              </a:lnSpc>
              <a:spcBef>
                <a:spcPts val="75"/>
              </a:spcBef>
              <a:tabLst>
                <a:tab pos="33464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03575" y="414450"/>
            <a:ext cx="1165225" cy="338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14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Adding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Second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50596" y="487602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129" y="341298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1041" y="707071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52994" y="926401"/>
            <a:ext cx="746760" cy="229870"/>
            <a:chOff x="1252994" y="926401"/>
            <a:chExt cx="746760" cy="229870"/>
          </a:xfrm>
        </p:grpSpPr>
        <p:sp>
          <p:nvSpPr>
            <p:cNvPr id="8" name="object 8"/>
            <p:cNvSpPr/>
            <p:nvPr/>
          </p:nvSpPr>
          <p:spPr>
            <a:xfrm>
              <a:off x="1255534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573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5534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4814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5068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63122" y="940001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90"/>
              </a:spcBef>
              <a:tabLst>
                <a:tab pos="33210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11758" y="748588"/>
            <a:ext cx="885825" cy="407670"/>
            <a:chOff x="1111758" y="748588"/>
            <a:chExt cx="885825" cy="407670"/>
          </a:xfrm>
        </p:grpSpPr>
        <p:sp>
          <p:nvSpPr>
            <p:cNvPr id="16" name="object 16"/>
            <p:cNvSpPr/>
            <p:nvPr/>
          </p:nvSpPr>
          <p:spPr>
            <a:xfrm>
              <a:off x="1994661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4814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4285" y="74858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4">
                  <a:moveTo>
                    <a:pt x="0" y="292607"/>
                  </a:moveTo>
                  <a:lnTo>
                    <a:pt x="0" y="0"/>
                  </a:lnTo>
                </a:path>
                <a:path w="146684" h="292734">
                  <a:moveTo>
                    <a:pt x="0" y="292607"/>
                  </a:moveTo>
                  <a:lnTo>
                    <a:pt x="146304" y="29260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6729" y="1109407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spc="-15" baseline="-42929" dirty="0">
                <a:latin typeface="Arial"/>
                <a:cs typeface="Arial"/>
              </a:rPr>
              <a:t>head</a:t>
            </a:r>
            <a:r>
              <a:rPr sz="1650" b="1" spc="405" baseline="-42929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57271" y="707071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91752" y="926414"/>
            <a:ext cx="741680" cy="229870"/>
            <a:chOff x="2791752" y="926414"/>
            <a:chExt cx="741680" cy="229870"/>
          </a:xfrm>
        </p:grpSpPr>
        <p:sp>
          <p:nvSpPr>
            <p:cNvPr id="23" name="object 23"/>
            <p:cNvSpPr/>
            <p:nvPr/>
          </p:nvSpPr>
          <p:spPr>
            <a:xfrm>
              <a:off x="2791752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9429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9196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91752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8437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86900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30879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8437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96819" y="940001"/>
            <a:ext cx="732155" cy="3613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195" marR="34290" indent="63500">
              <a:lnSpc>
                <a:spcPct val="101099"/>
              </a:lnSpc>
              <a:spcBef>
                <a:spcPts val="75"/>
              </a:spcBef>
              <a:tabLst>
                <a:tab pos="33464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03575" y="414450"/>
            <a:ext cx="1165225" cy="338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0596" y="1365451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Step-8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2289" y="1404429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21041" y="158490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52994" y="1804238"/>
            <a:ext cx="746760" cy="229870"/>
            <a:chOff x="1252994" y="1804238"/>
            <a:chExt cx="746760" cy="229870"/>
          </a:xfrm>
        </p:grpSpPr>
        <p:sp>
          <p:nvSpPr>
            <p:cNvPr id="37" name="object 37"/>
            <p:cNvSpPr/>
            <p:nvPr/>
          </p:nvSpPr>
          <p:spPr>
            <a:xfrm>
              <a:off x="1255534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580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55737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55534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48142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5068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263122" y="1817838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90"/>
              </a:spcBef>
              <a:tabLst>
                <a:tab pos="35496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545602" y="1806778"/>
            <a:ext cx="454659" cy="227329"/>
            <a:chOff x="1545602" y="1806778"/>
            <a:chExt cx="454659" cy="227329"/>
          </a:xfrm>
        </p:grpSpPr>
        <p:sp>
          <p:nvSpPr>
            <p:cNvPr id="45" name="object 45"/>
            <p:cNvSpPr/>
            <p:nvPr/>
          </p:nvSpPr>
          <p:spPr>
            <a:xfrm>
              <a:off x="1994661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48142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284465" y="1987256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14285" y="1626438"/>
            <a:ext cx="146685" cy="292735"/>
          </a:xfrm>
          <a:custGeom>
            <a:avLst/>
            <a:gdLst/>
            <a:ahLst/>
            <a:cxnLst/>
            <a:rect l="l" t="t" r="r" b="b"/>
            <a:pathLst>
              <a:path w="146684" h="292735">
                <a:moveTo>
                  <a:pt x="0" y="292608"/>
                </a:moveTo>
                <a:lnTo>
                  <a:pt x="0" y="0"/>
                </a:lnTo>
              </a:path>
              <a:path w="146684" h="292735">
                <a:moveTo>
                  <a:pt x="0" y="292608"/>
                </a:moveTo>
                <a:lnTo>
                  <a:pt x="146304" y="292608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121371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992134" y="1919046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145512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45194" y="158490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277148" y="1804238"/>
            <a:ext cx="746760" cy="229870"/>
            <a:chOff x="2277148" y="1804238"/>
            <a:chExt cx="746760" cy="229870"/>
          </a:xfrm>
        </p:grpSpPr>
        <p:sp>
          <p:nvSpPr>
            <p:cNvPr id="54" name="object 54"/>
            <p:cNvSpPr/>
            <p:nvPr/>
          </p:nvSpPr>
          <p:spPr>
            <a:xfrm>
              <a:off x="2279688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822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79890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79688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572296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74823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284742" y="181783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90"/>
              </a:spcBef>
              <a:tabLst>
                <a:tab pos="33464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572296" y="1809318"/>
            <a:ext cx="449580" cy="224790"/>
            <a:chOff x="2572296" y="1809318"/>
            <a:chExt cx="449580" cy="224790"/>
          </a:xfrm>
        </p:grpSpPr>
        <p:sp>
          <p:nvSpPr>
            <p:cNvPr id="62" name="object 62"/>
            <p:cNvSpPr/>
            <p:nvPr/>
          </p:nvSpPr>
          <p:spPr>
            <a:xfrm>
              <a:off x="30188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572296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308618" y="1987256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14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Adding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Second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50596" y="487602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129" y="341298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1041" y="707071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52994" y="926401"/>
            <a:ext cx="746760" cy="229870"/>
            <a:chOff x="1252994" y="926401"/>
            <a:chExt cx="746760" cy="229870"/>
          </a:xfrm>
        </p:grpSpPr>
        <p:sp>
          <p:nvSpPr>
            <p:cNvPr id="8" name="object 8"/>
            <p:cNvSpPr/>
            <p:nvPr/>
          </p:nvSpPr>
          <p:spPr>
            <a:xfrm>
              <a:off x="1255534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573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5534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4814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5068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63122" y="940001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90"/>
              </a:spcBef>
              <a:tabLst>
                <a:tab pos="33210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11758" y="748588"/>
            <a:ext cx="885825" cy="407670"/>
            <a:chOff x="1111758" y="748588"/>
            <a:chExt cx="885825" cy="407670"/>
          </a:xfrm>
        </p:grpSpPr>
        <p:sp>
          <p:nvSpPr>
            <p:cNvPr id="16" name="object 16"/>
            <p:cNvSpPr/>
            <p:nvPr/>
          </p:nvSpPr>
          <p:spPr>
            <a:xfrm>
              <a:off x="1994661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4814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4285" y="74858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4">
                  <a:moveTo>
                    <a:pt x="0" y="292607"/>
                  </a:moveTo>
                  <a:lnTo>
                    <a:pt x="0" y="0"/>
                  </a:lnTo>
                </a:path>
                <a:path w="146684" h="292734">
                  <a:moveTo>
                    <a:pt x="0" y="292607"/>
                  </a:moveTo>
                  <a:lnTo>
                    <a:pt x="146304" y="29260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6729" y="1109407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spc="-15" baseline="-42929" dirty="0">
                <a:latin typeface="Arial"/>
                <a:cs typeface="Arial"/>
              </a:rPr>
              <a:t>head</a:t>
            </a:r>
            <a:r>
              <a:rPr sz="1650" b="1" spc="405" baseline="-42929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57271" y="707071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91752" y="926414"/>
            <a:ext cx="741680" cy="229870"/>
            <a:chOff x="2791752" y="926414"/>
            <a:chExt cx="741680" cy="229870"/>
          </a:xfrm>
        </p:grpSpPr>
        <p:sp>
          <p:nvSpPr>
            <p:cNvPr id="23" name="object 23"/>
            <p:cNvSpPr/>
            <p:nvPr/>
          </p:nvSpPr>
          <p:spPr>
            <a:xfrm>
              <a:off x="2791752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9429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9196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91752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8437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86900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30879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8437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96819" y="940001"/>
            <a:ext cx="732155" cy="3613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195" marR="34290" indent="63500">
              <a:lnSpc>
                <a:spcPct val="101099"/>
              </a:lnSpc>
              <a:spcBef>
                <a:spcPts val="75"/>
              </a:spcBef>
              <a:tabLst>
                <a:tab pos="33464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03575" y="414450"/>
            <a:ext cx="1165225" cy="338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0596" y="1365451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Step-8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2289" y="1404429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21041" y="158490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52994" y="1804238"/>
            <a:ext cx="746760" cy="229870"/>
            <a:chOff x="1252994" y="1804238"/>
            <a:chExt cx="746760" cy="229870"/>
          </a:xfrm>
        </p:grpSpPr>
        <p:sp>
          <p:nvSpPr>
            <p:cNvPr id="37" name="object 37"/>
            <p:cNvSpPr/>
            <p:nvPr/>
          </p:nvSpPr>
          <p:spPr>
            <a:xfrm>
              <a:off x="1255534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580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55737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55534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48142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5068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263122" y="1817838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90"/>
              </a:spcBef>
              <a:tabLst>
                <a:tab pos="35496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111745" y="1623898"/>
            <a:ext cx="888365" cy="410209"/>
            <a:chOff x="1111745" y="1623898"/>
            <a:chExt cx="888365" cy="410209"/>
          </a:xfrm>
        </p:grpSpPr>
        <p:sp>
          <p:nvSpPr>
            <p:cNvPr id="45" name="object 45"/>
            <p:cNvSpPr/>
            <p:nvPr/>
          </p:nvSpPr>
          <p:spPr>
            <a:xfrm>
              <a:off x="19946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48142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14285" y="162643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5">
                  <a:moveTo>
                    <a:pt x="0" y="292608"/>
                  </a:moveTo>
                  <a:lnTo>
                    <a:pt x="0" y="0"/>
                  </a:lnTo>
                </a:path>
                <a:path w="146684" h="292735">
                  <a:moveTo>
                    <a:pt x="0" y="292608"/>
                  </a:moveTo>
                  <a:lnTo>
                    <a:pt x="146304" y="292608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121371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992134" y="1919046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145512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45194" y="158490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277148" y="1804238"/>
            <a:ext cx="746760" cy="229870"/>
            <a:chOff x="2277148" y="1804238"/>
            <a:chExt cx="746760" cy="229870"/>
          </a:xfrm>
        </p:grpSpPr>
        <p:sp>
          <p:nvSpPr>
            <p:cNvPr id="53" name="object 53"/>
            <p:cNvSpPr/>
            <p:nvPr/>
          </p:nvSpPr>
          <p:spPr>
            <a:xfrm>
              <a:off x="2279688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822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579890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79688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572296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574823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284742" y="181783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90"/>
              </a:spcBef>
              <a:tabLst>
                <a:tab pos="33464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572296" y="1809318"/>
            <a:ext cx="449580" cy="224790"/>
            <a:chOff x="2572296" y="1809318"/>
            <a:chExt cx="449580" cy="224790"/>
          </a:xfrm>
        </p:grpSpPr>
        <p:sp>
          <p:nvSpPr>
            <p:cNvPr id="61" name="object 61"/>
            <p:cNvSpPr/>
            <p:nvPr/>
          </p:nvSpPr>
          <p:spPr>
            <a:xfrm>
              <a:off x="30188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572296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308618" y="1987256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56729" y="1987256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spc="-15" baseline="-42929" dirty="0">
                <a:latin typeface="Arial"/>
                <a:cs typeface="Arial"/>
              </a:rPr>
              <a:t>head</a:t>
            </a:r>
            <a:r>
              <a:rPr sz="1650" b="1" spc="405" baseline="-42929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0596" y="2243288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Step-9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92289" y="2282278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252994" y="2682087"/>
            <a:ext cx="307975" cy="227329"/>
            <a:chOff x="1252994" y="2682087"/>
            <a:chExt cx="307975" cy="227329"/>
          </a:xfrm>
        </p:grpSpPr>
        <p:sp>
          <p:nvSpPr>
            <p:cNvPr id="68" name="object 68"/>
            <p:cNvSpPr/>
            <p:nvPr/>
          </p:nvSpPr>
          <p:spPr>
            <a:xfrm>
              <a:off x="1255534" y="2684627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5806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263122" y="2695688"/>
            <a:ext cx="2851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252994" y="2682087"/>
            <a:ext cx="746760" cy="229870"/>
            <a:chOff x="1252994" y="2682087"/>
            <a:chExt cx="746760" cy="229870"/>
          </a:xfrm>
        </p:grpSpPr>
        <p:sp>
          <p:nvSpPr>
            <p:cNvPr id="72" name="object 72"/>
            <p:cNvSpPr/>
            <p:nvPr/>
          </p:nvSpPr>
          <p:spPr>
            <a:xfrm>
              <a:off x="1555737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55534" y="290913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48142" y="2684627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55068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558264" y="2693300"/>
            <a:ext cx="434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1545602" y="2684615"/>
            <a:ext cx="454659" cy="227329"/>
            <a:chOff x="1545602" y="2684615"/>
            <a:chExt cx="454659" cy="227329"/>
          </a:xfrm>
        </p:grpSpPr>
        <p:sp>
          <p:nvSpPr>
            <p:cNvPr id="78" name="object 78"/>
            <p:cNvSpPr/>
            <p:nvPr/>
          </p:nvSpPr>
          <p:spPr>
            <a:xfrm>
              <a:off x="1994661" y="2687155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548142" y="290913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284465" y="2865093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114285" y="2504275"/>
            <a:ext cx="146685" cy="292735"/>
          </a:xfrm>
          <a:custGeom>
            <a:avLst/>
            <a:gdLst/>
            <a:ahLst/>
            <a:cxnLst/>
            <a:rect l="l" t="t" r="r" b="b"/>
            <a:pathLst>
              <a:path w="146684" h="292735">
                <a:moveTo>
                  <a:pt x="0" y="292607"/>
                </a:moveTo>
                <a:lnTo>
                  <a:pt x="0" y="0"/>
                </a:lnTo>
              </a:path>
              <a:path w="146684" h="292735">
                <a:moveTo>
                  <a:pt x="0" y="292607"/>
                </a:moveTo>
                <a:lnTo>
                  <a:pt x="146304" y="29260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121371" y="2657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992134" y="2796882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145512" y="2657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345194" y="246275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2277148" y="2682087"/>
            <a:ext cx="307975" cy="227329"/>
            <a:chOff x="2277148" y="2682087"/>
            <a:chExt cx="307975" cy="227329"/>
          </a:xfrm>
        </p:grpSpPr>
        <p:sp>
          <p:nvSpPr>
            <p:cNvPr id="87" name="object 87"/>
            <p:cNvSpPr/>
            <p:nvPr/>
          </p:nvSpPr>
          <p:spPr>
            <a:xfrm>
              <a:off x="2279688" y="2684627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282215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2284742" y="2695688"/>
            <a:ext cx="287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B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2277148" y="2682087"/>
            <a:ext cx="746760" cy="229870"/>
            <a:chOff x="2277148" y="2682087"/>
            <a:chExt cx="746760" cy="229870"/>
          </a:xfrm>
        </p:grpSpPr>
        <p:sp>
          <p:nvSpPr>
            <p:cNvPr id="91" name="object 91"/>
            <p:cNvSpPr/>
            <p:nvPr/>
          </p:nvSpPr>
          <p:spPr>
            <a:xfrm>
              <a:off x="2579890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279688" y="290913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572296" y="2684627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574823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2582417" y="2694545"/>
            <a:ext cx="434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2572296" y="2687154"/>
            <a:ext cx="449580" cy="224790"/>
            <a:chOff x="2572296" y="2687154"/>
            <a:chExt cx="449580" cy="224790"/>
          </a:xfrm>
        </p:grpSpPr>
        <p:sp>
          <p:nvSpPr>
            <p:cNvPr id="97" name="object 97"/>
            <p:cNvSpPr/>
            <p:nvPr/>
          </p:nvSpPr>
          <p:spPr>
            <a:xfrm>
              <a:off x="3018815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572296" y="290913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2308618" y="2865093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8515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Moti</a:t>
            </a:r>
            <a:r>
              <a:rPr sz="1400" spc="-25" dirty="0">
                <a:solidFill>
                  <a:srgbClr val="FFFFFF"/>
                </a:solidFill>
              </a:rPr>
              <a:t>v</a:t>
            </a:r>
            <a:r>
              <a:rPr sz="1400" spc="10" dirty="0">
                <a:solidFill>
                  <a:srgbClr val="FFFFFF"/>
                </a:solidFill>
              </a:rPr>
              <a:t>ation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23684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59915"/>
            <a:ext cx="4079240" cy="275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34795">
              <a:lnSpc>
                <a:spcPct val="154000"/>
              </a:lnSpc>
              <a:spcBef>
                <a:spcPts val="100"/>
              </a:spcBef>
            </a:pPr>
            <a:r>
              <a:rPr sz="1100" spc="-15" dirty="0">
                <a:latin typeface="Microsoft Sans Serif"/>
                <a:cs typeface="Microsoft Sans Serif"/>
              </a:rPr>
              <a:t>How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store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ordered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list?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Answer:</a:t>
            </a:r>
            <a:r>
              <a:rPr sz="1100" spc="75" dirty="0">
                <a:solidFill>
                  <a:srgbClr val="FF7F00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Array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(Static)</a:t>
            </a:r>
            <a:endParaRPr sz="1100">
              <a:latin typeface="Microsoft Sans Serif"/>
              <a:cs typeface="Microsoft Sans Serif"/>
            </a:endParaRPr>
          </a:p>
          <a:p>
            <a:pPr marL="12700" marR="854075">
              <a:lnSpc>
                <a:spcPct val="154000"/>
              </a:lnSpc>
              <a:spcBef>
                <a:spcPts val="300"/>
              </a:spcBef>
            </a:pPr>
            <a:r>
              <a:rPr sz="1100" spc="-15" dirty="0">
                <a:latin typeface="Microsoft Sans Serif"/>
                <a:cs typeface="Microsoft Sans Serif"/>
              </a:rPr>
              <a:t>How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prevent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memory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loss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caused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static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array?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Answer:</a:t>
            </a:r>
            <a:r>
              <a:rPr sz="1100" spc="75" dirty="0">
                <a:solidFill>
                  <a:srgbClr val="FF7F00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Dynamic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Array</a:t>
            </a:r>
            <a:endParaRPr sz="1100">
              <a:latin typeface="Microsoft Sans Serif"/>
              <a:cs typeface="Microsoft Sans Serif"/>
            </a:endParaRPr>
          </a:p>
          <a:p>
            <a:pPr marL="12700" marR="613410">
              <a:lnSpc>
                <a:spcPct val="154000"/>
              </a:lnSpc>
              <a:spcBef>
                <a:spcPts val="295"/>
              </a:spcBef>
            </a:pPr>
            <a:r>
              <a:rPr sz="1100" spc="-15" dirty="0">
                <a:latin typeface="Microsoft Sans Serif"/>
                <a:cs typeface="Microsoft Sans Serif"/>
              </a:rPr>
              <a:t>How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insert/delete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into/from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ordered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list?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Answer:</a:t>
            </a:r>
            <a:r>
              <a:rPr sz="1100" spc="80" dirty="0">
                <a:solidFill>
                  <a:srgbClr val="FF7F00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Need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algorithms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10" dirty="0">
                <a:latin typeface="Arial"/>
                <a:cs typeface="Arial"/>
              </a:rPr>
              <a:t>O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Arial"/>
                <a:cs typeface="Arial"/>
              </a:rPr>
              <a:t>n</a:t>
            </a:r>
            <a:r>
              <a:rPr sz="1100" spc="1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time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complexity.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54000"/>
              </a:lnSpc>
              <a:spcBef>
                <a:spcPts val="3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Can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shrink/extend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length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ordered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wisely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easily?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Answer:</a:t>
            </a:r>
            <a:r>
              <a:rPr sz="1100" spc="75" dirty="0">
                <a:solidFill>
                  <a:srgbClr val="FF7F00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static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array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no,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but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dynamic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array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yes.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But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easily.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Need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another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algorithm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(high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time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complexity)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above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stated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issues</a:t>
            </a:r>
            <a:r>
              <a:rPr sz="11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solved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using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Linked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List.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177861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732051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286228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3098520"/>
            <a:ext cx="76809" cy="768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320946" y="3344397"/>
            <a:ext cx="2622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Microsoft Sans Serif"/>
                <a:cs typeface="Microsoft Sans Serif"/>
              </a:rPr>
              <a:t>3</a:t>
            </a:fld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145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Adding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Second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50596" y="487602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129" y="341298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1041" y="707071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52994" y="926401"/>
            <a:ext cx="746760" cy="229870"/>
            <a:chOff x="1252994" y="926401"/>
            <a:chExt cx="746760" cy="229870"/>
          </a:xfrm>
        </p:grpSpPr>
        <p:sp>
          <p:nvSpPr>
            <p:cNvPr id="8" name="object 8"/>
            <p:cNvSpPr/>
            <p:nvPr/>
          </p:nvSpPr>
          <p:spPr>
            <a:xfrm>
              <a:off x="1255534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573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5534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4814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5068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63122" y="940001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90"/>
              </a:spcBef>
              <a:tabLst>
                <a:tab pos="33210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11758" y="748588"/>
            <a:ext cx="885825" cy="407670"/>
            <a:chOff x="1111758" y="748588"/>
            <a:chExt cx="885825" cy="407670"/>
          </a:xfrm>
        </p:grpSpPr>
        <p:sp>
          <p:nvSpPr>
            <p:cNvPr id="16" name="object 16"/>
            <p:cNvSpPr/>
            <p:nvPr/>
          </p:nvSpPr>
          <p:spPr>
            <a:xfrm>
              <a:off x="1994661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4814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4285" y="74858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4">
                  <a:moveTo>
                    <a:pt x="0" y="292607"/>
                  </a:moveTo>
                  <a:lnTo>
                    <a:pt x="0" y="0"/>
                  </a:lnTo>
                </a:path>
                <a:path w="146684" h="292734">
                  <a:moveTo>
                    <a:pt x="0" y="292607"/>
                  </a:moveTo>
                  <a:lnTo>
                    <a:pt x="146304" y="29260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6729" y="1109407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spc="-15" baseline="-42929" dirty="0">
                <a:latin typeface="Arial"/>
                <a:cs typeface="Arial"/>
              </a:rPr>
              <a:t>head</a:t>
            </a:r>
            <a:r>
              <a:rPr sz="1650" b="1" spc="405" baseline="-42929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57271" y="707071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91752" y="926414"/>
            <a:ext cx="741680" cy="229870"/>
            <a:chOff x="2791752" y="926414"/>
            <a:chExt cx="741680" cy="229870"/>
          </a:xfrm>
        </p:grpSpPr>
        <p:sp>
          <p:nvSpPr>
            <p:cNvPr id="23" name="object 23"/>
            <p:cNvSpPr/>
            <p:nvPr/>
          </p:nvSpPr>
          <p:spPr>
            <a:xfrm>
              <a:off x="2791752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9429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9196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91752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8437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86900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30879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8437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96819" y="940001"/>
            <a:ext cx="732155" cy="3613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195" marR="34290" indent="63500">
              <a:lnSpc>
                <a:spcPct val="101099"/>
              </a:lnSpc>
              <a:spcBef>
                <a:spcPts val="75"/>
              </a:spcBef>
              <a:tabLst>
                <a:tab pos="33464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03575" y="414450"/>
            <a:ext cx="1165225" cy="338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0596" y="1365451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Step-8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2289" y="1404429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21041" y="158490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52994" y="1804238"/>
            <a:ext cx="746760" cy="229870"/>
            <a:chOff x="1252994" y="1804238"/>
            <a:chExt cx="746760" cy="229870"/>
          </a:xfrm>
        </p:grpSpPr>
        <p:sp>
          <p:nvSpPr>
            <p:cNvPr id="37" name="object 37"/>
            <p:cNvSpPr/>
            <p:nvPr/>
          </p:nvSpPr>
          <p:spPr>
            <a:xfrm>
              <a:off x="1255534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580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55737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55534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48142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5068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263122" y="1817838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90"/>
              </a:spcBef>
              <a:tabLst>
                <a:tab pos="35496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111745" y="1623898"/>
            <a:ext cx="888365" cy="410209"/>
            <a:chOff x="1111745" y="1623898"/>
            <a:chExt cx="888365" cy="410209"/>
          </a:xfrm>
        </p:grpSpPr>
        <p:sp>
          <p:nvSpPr>
            <p:cNvPr id="45" name="object 45"/>
            <p:cNvSpPr/>
            <p:nvPr/>
          </p:nvSpPr>
          <p:spPr>
            <a:xfrm>
              <a:off x="19946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48142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14285" y="162643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5">
                  <a:moveTo>
                    <a:pt x="0" y="292608"/>
                  </a:moveTo>
                  <a:lnTo>
                    <a:pt x="0" y="0"/>
                  </a:lnTo>
                </a:path>
                <a:path w="146684" h="292735">
                  <a:moveTo>
                    <a:pt x="0" y="292608"/>
                  </a:moveTo>
                  <a:lnTo>
                    <a:pt x="146304" y="292608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121371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992134" y="1919046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145512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45194" y="158490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277148" y="1804238"/>
            <a:ext cx="746760" cy="229870"/>
            <a:chOff x="2277148" y="1804238"/>
            <a:chExt cx="746760" cy="229870"/>
          </a:xfrm>
        </p:grpSpPr>
        <p:sp>
          <p:nvSpPr>
            <p:cNvPr id="53" name="object 53"/>
            <p:cNvSpPr/>
            <p:nvPr/>
          </p:nvSpPr>
          <p:spPr>
            <a:xfrm>
              <a:off x="2279688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822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579890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79688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572296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574823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284742" y="181783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90"/>
              </a:spcBef>
              <a:tabLst>
                <a:tab pos="33464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572296" y="1809318"/>
            <a:ext cx="449580" cy="224790"/>
            <a:chOff x="2572296" y="1809318"/>
            <a:chExt cx="449580" cy="224790"/>
          </a:xfrm>
        </p:grpSpPr>
        <p:sp>
          <p:nvSpPr>
            <p:cNvPr id="61" name="object 61"/>
            <p:cNvSpPr/>
            <p:nvPr/>
          </p:nvSpPr>
          <p:spPr>
            <a:xfrm>
              <a:off x="30188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572296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308618" y="1987256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56729" y="1987256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spc="-15" baseline="-42929" dirty="0">
                <a:latin typeface="Arial"/>
                <a:cs typeface="Arial"/>
              </a:rPr>
              <a:t>head</a:t>
            </a:r>
            <a:r>
              <a:rPr sz="1650" b="1" spc="405" baseline="-42929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0596" y="2243288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Step-9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92289" y="2282278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111745" y="2501734"/>
            <a:ext cx="1176020" cy="410209"/>
            <a:chOff x="1111745" y="2501734"/>
            <a:chExt cx="1176020" cy="410209"/>
          </a:xfrm>
        </p:grpSpPr>
        <p:sp>
          <p:nvSpPr>
            <p:cNvPr id="68" name="object 68"/>
            <p:cNvSpPr/>
            <p:nvPr/>
          </p:nvSpPr>
          <p:spPr>
            <a:xfrm>
              <a:off x="1255534" y="2684627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5806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555737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55534" y="290913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548142" y="2684627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5068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99466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548142" y="290913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14285" y="2504274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5">
                  <a:moveTo>
                    <a:pt x="0" y="292607"/>
                  </a:moveTo>
                  <a:lnTo>
                    <a:pt x="0" y="0"/>
                  </a:lnTo>
                </a:path>
                <a:path w="146684" h="292735">
                  <a:moveTo>
                    <a:pt x="0" y="292607"/>
                  </a:moveTo>
                  <a:lnTo>
                    <a:pt x="146304" y="29260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992134" y="2796882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60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2345194" y="246275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2277148" y="2682087"/>
            <a:ext cx="307975" cy="227329"/>
            <a:chOff x="2277148" y="2682087"/>
            <a:chExt cx="307975" cy="227329"/>
          </a:xfrm>
        </p:grpSpPr>
        <p:sp>
          <p:nvSpPr>
            <p:cNvPr id="80" name="object 80"/>
            <p:cNvSpPr/>
            <p:nvPr/>
          </p:nvSpPr>
          <p:spPr>
            <a:xfrm>
              <a:off x="2279688" y="2684627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282215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083271" y="2695688"/>
            <a:ext cx="1514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534670" algn="l"/>
                <a:tab pos="1074420" algn="l"/>
              </a:tabLst>
            </a:pPr>
            <a:r>
              <a:rPr sz="1500" spc="914" baseline="22222" dirty="0">
                <a:latin typeface="Tahoma"/>
                <a:cs typeface="Tahoma"/>
              </a:rPr>
              <a:t>)</a:t>
            </a:r>
            <a:r>
              <a:rPr sz="1500" spc="712" baseline="22222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	2000	</a:t>
            </a:r>
            <a:r>
              <a:rPr sz="1500" spc="914" baseline="22222" dirty="0">
                <a:latin typeface="Tahoma"/>
                <a:cs typeface="Tahoma"/>
              </a:rPr>
              <a:t>)</a:t>
            </a:r>
            <a:r>
              <a:rPr sz="1500" spc="615" baseline="22222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2277148" y="2682087"/>
            <a:ext cx="746760" cy="229870"/>
            <a:chOff x="2277148" y="2682087"/>
            <a:chExt cx="746760" cy="229870"/>
          </a:xfrm>
        </p:grpSpPr>
        <p:sp>
          <p:nvSpPr>
            <p:cNvPr id="84" name="object 84"/>
            <p:cNvSpPr/>
            <p:nvPr/>
          </p:nvSpPr>
          <p:spPr>
            <a:xfrm>
              <a:off x="2579890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279688" y="290913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572296" y="2684627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74823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2582417" y="2694545"/>
            <a:ext cx="434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2572296" y="2687154"/>
            <a:ext cx="449580" cy="224790"/>
            <a:chOff x="2572296" y="2687154"/>
            <a:chExt cx="449580" cy="224790"/>
          </a:xfrm>
        </p:grpSpPr>
        <p:sp>
          <p:nvSpPr>
            <p:cNvPr id="90" name="object 90"/>
            <p:cNvSpPr/>
            <p:nvPr/>
          </p:nvSpPr>
          <p:spPr>
            <a:xfrm>
              <a:off x="3018815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572296" y="290913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509206" y="2865093"/>
            <a:ext cx="3589654" cy="342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87400">
              <a:lnSpc>
                <a:spcPts val="1310"/>
              </a:lnSpc>
              <a:spcBef>
                <a:spcPts val="90"/>
              </a:spcBef>
              <a:tabLst>
                <a:tab pos="18116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1000	2000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90"/>
              </a:lnSpc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5: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Demonstration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Adding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(second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node)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SLL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003575" y="2206712"/>
            <a:ext cx="1445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Time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complexity </a:t>
            </a:r>
            <a:r>
              <a:rPr sz="11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:</a:t>
            </a:r>
            <a:r>
              <a:rPr sz="1100" spc="5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1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848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Adding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Third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onward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Nodes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50583" y="487602"/>
            <a:ext cx="52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129" y="341298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52994" y="926401"/>
            <a:ext cx="746760" cy="229870"/>
            <a:chOff x="1252994" y="926401"/>
            <a:chExt cx="746760" cy="229870"/>
          </a:xfrm>
        </p:grpSpPr>
        <p:sp>
          <p:nvSpPr>
            <p:cNvPr id="7" name="object 7"/>
            <p:cNvSpPr/>
            <p:nvPr/>
          </p:nvSpPr>
          <p:spPr>
            <a:xfrm>
              <a:off x="1255534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573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5534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4814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5068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63122" y="940001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90"/>
              </a:spcBef>
              <a:tabLst>
                <a:tab pos="35496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45602" y="928928"/>
            <a:ext cx="454659" cy="227329"/>
            <a:chOff x="1545602" y="928928"/>
            <a:chExt cx="454659" cy="227329"/>
          </a:xfrm>
        </p:grpSpPr>
        <p:sp>
          <p:nvSpPr>
            <p:cNvPr id="15" name="object 15"/>
            <p:cNvSpPr/>
            <p:nvPr/>
          </p:nvSpPr>
          <p:spPr>
            <a:xfrm>
              <a:off x="1994661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814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84465" y="1109407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14285" y="748588"/>
            <a:ext cx="146685" cy="292735"/>
          </a:xfrm>
          <a:custGeom>
            <a:avLst/>
            <a:gdLst/>
            <a:ahLst/>
            <a:cxnLst/>
            <a:rect l="l" t="t" r="r" b="b"/>
            <a:pathLst>
              <a:path w="146684" h="292734">
                <a:moveTo>
                  <a:pt x="0" y="292607"/>
                </a:moveTo>
                <a:lnTo>
                  <a:pt x="0" y="0"/>
                </a:lnTo>
              </a:path>
              <a:path w="146684" h="292734">
                <a:moveTo>
                  <a:pt x="0" y="292607"/>
                </a:moveTo>
                <a:lnTo>
                  <a:pt x="146304" y="29260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92134" y="1041196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45512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45194" y="707071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277148" y="926401"/>
            <a:ext cx="746760" cy="229870"/>
            <a:chOff x="2277148" y="926401"/>
            <a:chExt cx="746760" cy="229870"/>
          </a:xfrm>
        </p:grpSpPr>
        <p:sp>
          <p:nvSpPr>
            <p:cNvPr id="24" name="object 24"/>
            <p:cNvSpPr/>
            <p:nvPr/>
          </p:nvSpPr>
          <p:spPr>
            <a:xfrm>
              <a:off x="2279688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82215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79890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79688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72296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74823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284742" y="940001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90"/>
              </a:spcBef>
              <a:tabLst>
                <a:tab pos="33464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572296" y="931468"/>
            <a:ext cx="449580" cy="224790"/>
            <a:chOff x="2572296" y="931468"/>
            <a:chExt cx="449580" cy="224790"/>
          </a:xfrm>
        </p:grpSpPr>
        <p:sp>
          <p:nvSpPr>
            <p:cNvPr id="32" name="object 32"/>
            <p:cNvSpPr/>
            <p:nvPr/>
          </p:nvSpPr>
          <p:spPr>
            <a:xfrm>
              <a:off x="3018815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72296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308618" y="1109407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376980" y="926414"/>
            <a:ext cx="741680" cy="229870"/>
            <a:chOff x="3376980" y="926414"/>
            <a:chExt cx="741680" cy="229870"/>
          </a:xfrm>
        </p:grpSpPr>
        <p:sp>
          <p:nvSpPr>
            <p:cNvPr id="36" name="object 36"/>
            <p:cNvSpPr/>
            <p:nvPr/>
          </p:nvSpPr>
          <p:spPr>
            <a:xfrm>
              <a:off x="3376980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79520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77195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76980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69601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72128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16108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69601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369348" y="414450"/>
            <a:ext cx="1165225" cy="88709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  <a:p>
            <a:pPr marL="85725">
              <a:lnSpc>
                <a:spcPts val="1145"/>
              </a:lnSpc>
            </a:pPr>
            <a:r>
              <a:rPr sz="1100" b="1" spc="-10" dirty="0"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  <a:p>
            <a:pPr marL="48895" marR="455295" indent="59690">
              <a:lnSpc>
                <a:spcPct val="101099"/>
              </a:lnSpc>
              <a:spcBef>
                <a:spcPts val="500"/>
              </a:spcBef>
              <a:tabLst>
                <a:tab pos="34734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14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848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Adding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Third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onward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Nodes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50583" y="487602"/>
            <a:ext cx="52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129" y="341298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52994" y="926401"/>
            <a:ext cx="746760" cy="229870"/>
            <a:chOff x="1252994" y="926401"/>
            <a:chExt cx="746760" cy="229870"/>
          </a:xfrm>
        </p:grpSpPr>
        <p:sp>
          <p:nvSpPr>
            <p:cNvPr id="7" name="object 7"/>
            <p:cNvSpPr/>
            <p:nvPr/>
          </p:nvSpPr>
          <p:spPr>
            <a:xfrm>
              <a:off x="1255534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573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5534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4814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5068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63122" y="940001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90"/>
              </a:spcBef>
              <a:tabLst>
                <a:tab pos="35496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11745" y="746048"/>
            <a:ext cx="888365" cy="410209"/>
            <a:chOff x="1111745" y="746048"/>
            <a:chExt cx="888365" cy="410209"/>
          </a:xfrm>
        </p:grpSpPr>
        <p:sp>
          <p:nvSpPr>
            <p:cNvPr id="15" name="object 15"/>
            <p:cNvSpPr/>
            <p:nvPr/>
          </p:nvSpPr>
          <p:spPr>
            <a:xfrm>
              <a:off x="19946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814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4285" y="74858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4">
                  <a:moveTo>
                    <a:pt x="0" y="292607"/>
                  </a:moveTo>
                  <a:lnTo>
                    <a:pt x="0" y="0"/>
                  </a:lnTo>
                </a:path>
                <a:path w="146684" h="292734">
                  <a:moveTo>
                    <a:pt x="0" y="292607"/>
                  </a:moveTo>
                  <a:lnTo>
                    <a:pt x="146304" y="29260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92134" y="1041196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45512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45194" y="707071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77148" y="926401"/>
            <a:ext cx="746760" cy="229870"/>
            <a:chOff x="2277148" y="926401"/>
            <a:chExt cx="746760" cy="229870"/>
          </a:xfrm>
        </p:grpSpPr>
        <p:sp>
          <p:nvSpPr>
            <p:cNvPr id="23" name="object 23"/>
            <p:cNvSpPr/>
            <p:nvPr/>
          </p:nvSpPr>
          <p:spPr>
            <a:xfrm>
              <a:off x="2279688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82215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79890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79688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72296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74823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284742" y="940001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90"/>
              </a:spcBef>
              <a:tabLst>
                <a:tab pos="33464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72296" y="931468"/>
            <a:ext cx="449580" cy="224790"/>
            <a:chOff x="2572296" y="931468"/>
            <a:chExt cx="449580" cy="224790"/>
          </a:xfrm>
        </p:grpSpPr>
        <p:sp>
          <p:nvSpPr>
            <p:cNvPr id="31" name="object 31"/>
            <p:cNvSpPr/>
            <p:nvPr/>
          </p:nvSpPr>
          <p:spPr>
            <a:xfrm>
              <a:off x="3018815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72296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308618" y="1109407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6729" y="1109407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spc="-15" baseline="-42929" dirty="0">
                <a:latin typeface="Arial"/>
                <a:cs typeface="Arial"/>
              </a:rPr>
              <a:t>head</a:t>
            </a:r>
            <a:r>
              <a:rPr sz="1650" b="1" spc="405" baseline="-42929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376980" y="926414"/>
            <a:ext cx="741680" cy="229870"/>
            <a:chOff x="3376980" y="926414"/>
            <a:chExt cx="741680" cy="229870"/>
          </a:xfrm>
        </p:grpSpPr>
        <p:sp>
          <p:nvSpPr>
            <p:cNvPr id="36" name="object 36"/>
            <p:cNvSpPr/>
            <p:nvPr/>
          </p:nvSpPr>
          <p:spPr>
            <a:xfrm>
              <a:off x="3376980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79520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77195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76980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69601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72128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16108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69601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369348" y="414450"/>
            <a:ext cx="1165225" cy="88709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  <a:p>
            <a:pPr marL="85725">
              <a:lnSpc>
                <a:spcPts val="1145"/>
              </a:lnSpc>
            </a:pPr>
            <a:r>
              <a:rPr sz="1100" b="1" spc="-10" dirty="0"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  <a:p>
            <a:pPr marL="48895" marR="455295" indent="59690">
              <a:lnSpc>
                <a:spcPct val="101099"/>
              </a:lnSpc>
              <a:spcBef>
                <a:spcPts val="500"/>
              </a:spcBef>
              <a:tabLst>
                <a:tab pos="34734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0596" y="1365451"/>
            <a:ext cx="52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92289" y="1404429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252994" y="1804238"/>
            <a:ext cx="746760" cy="229870"/>
            <a:chOff x="1252994" y="1804238"/>
            <a:chExt cx="746760" cy="229870"/>
          </a:xfrm>
        </p:grpSpPr>
        <p:sp>
          <p:nvSpPr>
            <p:cNvPr id="48" name="object 48"/>
            <p:cNvSpPr/>
            <p:nvPr/>
          </p:nvSpPr>
          <p:spPr>
            <a:xfrm>
              <a:off x="1255534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580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55737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55534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48142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5068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263122" y="1817838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90"/>
              </a:spcBef>
              <a:tabLst>
                <a:tab pos="35496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545602" y="1806778"/>
            <a:ext cx="454659" cy="227329"/>
            <a:chOff x="1545602" y="1806778"/>
            <a:chExt cx="454659" cy="227329"/>
          </a:xfrm>
        </p:grpSpPr>
        <p:sp>
          <p:nvSpPr>
            <p:cNvPr id="56" name="object 56"/>
            <p:cNvSpPr/>
            <p:nvPr/>
          </p:nvSpPr>
          <p:spPr>
            <a:xfrm>
              <a:off x="1994661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48142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284465" y="1987256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14285" y="1626438"/>
            <a:ext cx="146685" cy="292735"/>
          </a:xfrm>
          <a:custGeom>
            <a:avLst/>
            <a:gdLst/>
            <a:ahLst/>
            <a:cxnLst/>
            <a:rect l="l" t="t" r="r" b="b"/>
            <a:pathLst>
              <a:path w="146684" h="292735">
                <a:moveTo>
                  <a:pt x="0" y="292608"/>
                </a:moveTo>
                <a:lnTo>
                  <a:pt x="0" y="0"/>
                </a:lnTo>
              </a:path>
              <a:path w="146684" h="292735">
                <a:moveTo>
                  <a:pt x="0" y="292608"/>
                </a:moveTo>
                <a:lnTo>
                  <a:pt x="146304" y="292608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121371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992134" y="1919046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145512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345194" y="158490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277148" y="1804238"/>
            <a:ext cx="746760" cy="229870"/>
            <a:chOff x="2277148" y="1804238"/>
            <a:chExt cx="746760" cy="229870"/>
          </a:xfrm>
        </p:grpSpPr>
        <p:sp>
          <p:nvSpPr>
            <p:cNvPr id="65" name="object 65"/>
            <p:cNvSpPr/>
            <p:nvPr/>
          </p:nvSpPr>
          <p:spPr>
            <a:xfrm>
              <a:off x="2279688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822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79890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79688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572296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74823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284742" y="181783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90"/>
              </a:spcBef>
              <a:tabLst>
                <a:tab pos="35750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569756" y="1806778"/>
            <a:ext cx="454659" cy="227329"/>
            <a:chOff x="2569756" y="1806778"/>
            <a:chExt cx="454659" cy="227329"/>
          </a:xfrm>
        </p:grpSpPr>
        <p:sp>
          <p:nvSpPr>
            <p:cNvPr id="73" name="object 73"/>
            <p:cNvSpPr/>
            <p:nvPr/>
          </p:nvSpPr>
          <p:spPr>
            <a:xfrm>
              <a:off x="30188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572296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2308618" y="1987256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369348" y="158490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301288" y="1804238"/>
            <a:ext cx="746760" cy="229870"/>
            <a:chOff x="3301288" y="1804238"/>
            <a:chExt cx="746760" cy="229870"/>
          </a:xfrm>
        </p:grpSpPr>
        <p:sp>
          <p:nvSpPr>
            <p:cNvPr id="78" name="object 78"/>
            <p:cNvSpPr/>
            <p:nvPr/>
          </p:nvSpPr>
          <p:spPr>
            <a:xfrm>
              <a:off x="3303828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306368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604031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303828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596449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598976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3308896" y="1817711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90"/>
              </a:spcBef>
              <a:tabLst>
                <a:tab pos="33464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3593909" y="1806778"/>
            <a:ext cx="454659" cy="227329"/>
            <a:chOff x="3593909" y="1806778"/>
            <a:chExt cx="454659" cy="227329"/>
          </a:xfrm>
        </p:grpSpPr>
        <p:sp>
          <p:nvSpPr>
            <p:cNvPr id="86" name="object 86"/>
            <p:cNvSpPr/>
            <p:nvPr/>
          </p:nvSpPr>
          <p:spPr>
            <a:xfrm>
              <a:off x="404295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596449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3332772" y="1987256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016275" y="1919046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3169666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14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848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Adding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Third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onward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Nodes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50583" y="487602"/>
            <a:ext cx="52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129" y="341298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52994" y="926401"/>
            <a:ext cx="746760" cy="229870"/>
            <a:chOff x="1252994" y="926401"/>
            <a:chExt cx="746760" cy="229870"/>
          </a:xfrm>
        </p:grpSpPr>
        <p:sp>
          <p:nvSpPr>
            <p:cNvPr id="7" name="object 7"/>
            <p:cNvSpPr/>
            <p:nvPr/>
          </p:nvSpPr>
          <p:spPr>
            <a:xfrm>
              <a:off x="1255534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573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5534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4814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5068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63122" y="940001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90"/>
              </a:spcBef>
              <a:tabLst>
                <a:tab pos="35496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11745" y="746048"/>
            <a:ext cx="888365" cy="410209"/>
            <a:chOff x="1111745" y="746048"/>
            <a:chExt cx="888365" cy="410209"/>
          </a:xfrm>
        </p:grpSpPr>
        <p:sp>
          <p:nvSpPr>
            <p:cNvPr id="15" name="object 15"/>
            <p:cNvSpPr/>
            <p:nvPr/>
          </p:nvSpPr>
          <p:spPr>
            <a:xfrm>
              <a:off x="19946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814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4285" y="74858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4">
                  <a:moveTo>
                    <a:pt x="0" y="292607"/>
                  </a:moveTo>
                  <a:lnTo>
                    <a:pt x="0" y="0"/>
                  </a:lnTo>
                </a:path>
                <a:path w="146684" h="292734">
                  <a:moveTo>
                    <a:pt x="0" y="292607"/>
                  </a:moveTo>
                  <a:lnTo>
                    <a:pt x="146304" y="29260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92134" y="1041196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45512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45194" y="707071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77148" y="926401"/>
            <a:ext cx="746760" cy="229870"/>
            <a:chOff x="2277148" y="926401"/>
            <a:chExt cx="746760" cy="229870"/>
          </a:xfrm>
        </p:grpSpPr>
        <p:sp>
          <p:nvSpPr>
            <p:cNvPr id="23" name="object 23"/>
            <p:cNvSpPr/>
            <p:nvPr/>
          </p:nvSpPr>
          <p:spPr>
            <a:xfrm>
              <a:off x="2279688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82215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79890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79688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72296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74823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284742" y="940001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90"/>
              </a:spcBef>
              <a:tabLst>
                <a:tab pos="33464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72296" y="931468"/>
            <a:ext cx="449580" cy="224790"/>
            <a:chOff x="2572296" y="931468"/>
            <a:chExt cx="449580" cy="224790"/>
          </a:xfrm>
        </p:grpSpPr>
        <p:sp>
          <p:nvSpPr>
            <p:cNvPr id="31" name="object 31"/>
            <p:cNvSpPr/>
            <p:nvPr/>
          </p:nvSpPr>
          <p:spPr>
            <a:xfrm>
              <a:off x="3018815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72296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308618" y="1109407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6729" y="1109407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spc="-15" baseline="-42929" dirty="0">
                <a:latin typeface="Arial"/>
                <a:cs typeface="Arial"/>
              </a:rPr>
              <a:t>head</a:t>
            </a:r>
            <a:r>
              <a:rPr sz="1650" b="1" spc="405" baseline="-42929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376980" y="926414"/>
            <a:ext cx="741680" cy="229870"/>
            <a:chOff x="3376980" y="926414"/>
            <a:chExt cx="741680" cy="229870"/>
          </a:xfrm>
        </p:grpSpPr>
        <p:sp>
          <p:nvSpPr>
            <p:cNvPr id="36" name="object 36"/>
            <p:cNvSpPr/>
            <p:nvPr/>
          </p:nvSpPr>
          <p:spPr>
            <a:xfrm>
              <a:off x="3376980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79520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77195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76980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69601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72128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16108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69601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369348" y="414450"/>
            <a:ext cx="1165225" cy="88709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  <a:p>
            <a:pPr marL="85725">
              <a:lnSpc>
                <a:spcPts val="1145"/>
              </a:lnSpc>
            </a:pPr>
            <a:r>
              <a:rPr sz="1100" b="1" spc="-10" dirty="0"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  <a:p>
            <a:pPr marL="48895" marR="455295" indent="59690">
              <a:lnSpc>
                <a:spcPct val="101099"/>
              </a:lnSpc>
              <a:spcBef>
                <a:spcPts val="500"/>
              </a:spcBef>
              <a:tabLst>
                <a:tab pos="34734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0596" y="1365451"/>
            <a:ext cx="52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92289" y="1404429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252994" y="1804238"/>
            <a:ext cx="746760" cy="229870"/>
            <a:chOff x="1252994" y="1804238"/>
            <a:chExt cx="746760" cy="229870"/>
          </a:xfrm>
        </p:grpSpPr>
        <p:sp>
          <p:nvSpPr>
            <p:cNvPr id="48" name="object 48"/>
            <p:cNvSpPr/>
            <p:nvPr/>
          </p:nvSpPr>
          <p:spPr>
            <a:xfrm>
              <a:off x="1255534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580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55737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55534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48142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5068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263122" y="1817838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90"/>
              </a:spcBef>
              <a:tabLst>
                <a:tab pos="35496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111745" y="1623898"/>
            <a:ext cx="888365" cy="410209"/>
            <a:chOff x="1111745" y="1623898"/>
            <a:chExt cx="888365" cy="410209"/>
          </a:xfrm>
        </p:grpSpPr>
        <p:sp>
          <p:nvSpPr>
            <p:cNvPr id="56" name="object 56"/>
            <p:cNvSpPr/>
            <p:nvPr/>
          </p:nvSpPr>
          <p:spPr>
            <a:xfrm>
              <a:off x="19946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48142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14285" y="162643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5">
                  <a:moveTo>
                    <a:pt x="0" y="292608"/>
                  </a:moveTo>
                  <a:lnTo>
                    <a:pt x="0" y="0"/>
                  </a:lnTo>
                </a:path>
                <a:path w="146684" h="292735">
                  <a:moveTo>
                    <a:pt x="0" y="292608"/>
                  </a:moveTo>
                  <a:lnTo>
                    <a:pt x="146304" y="292608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121371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992134" y="1919046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145512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345194" y="158490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277148" y="1804238"/>
            <a:ext cx="746760" cy="229870"/>
            <a:chOff x="2277148" y="1804238"/>
            <a:chExt cx="746760" cy="229870"/>
          </a:xfrm>
        </p:grpSpPr>
        <p:sp>
          <p:nvSpPr>
            <p:cNvPr id="64" name="object 64"/>
            <p:cNvSpPr/>
            <p:nvPr/>
          </p:nvSpPr>
          <p:spPr>
            <a:xfrm>
              <a:off x="2279688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822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79890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79688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72296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574823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2284742" y="181783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90"/>
              </a:spcBef>
              <a:tabLst>
                <a:tab pos="35750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569756" y="1806778"/>
            <a:ext cx="454659" cy="227329"/>
            <a:chOff x="2569756" y="1806778"/>
            <a:chExt cx="454659" cy="227329"/>
          </a:xfrm>
        </p:grpSpPr>
        <p:sp>
          <p:nvSpPr>
            <p:cNvPr id="72" name="object 72"/>
            <p:cNvSpPr/>
            <p:nvPr/>
          </p:nvSpPr>
          <p:spPr>
            <a:xfrm>
              <a:off x="30188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572296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308618" y="1987256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369348" y="158490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3301288" y="1804238"/>
            <a:ext cx="746760" cy="229870"/>
            <a:chOff x="3301288" y="1804238"/>
            <a:chExt cx="746760" cy="229870"/>
          </a:xfrm>
        </p:grpSpPr>
        <p:sp>
          <p:nvSpPr>
            <p:cNvPr id="77" name="object 77"/>
            <p:cNvSpPr/>
            <p:nvPr/>
          </p:nvSpPr>
          <p:spPr>
            <a:xfrm>
              <a:off x="3303828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306368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604031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303828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596449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598976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3308896" y="1817711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90"/>
              </a:spcBef>
              <a:tabLst>
                <a:tab pos="33464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593909" y="1806778"/>
            <a:ext cx="454659" cy="227329"/>
            <a:chOff x="3593909" y="1806778"/>
            <a:chExt cx="454659" cy="227329"/>
          </a:xfrm>
        </p:grpSpPr>
        <p:sp>
          <p:nvSpPr>
            <p:cNvPr id="85" name="object 85"/>
            <p:cNvSpPr/>
            <p:nvPr/>
          </p:nvSpPr>
          <p:spPr>
            <a:xfrm>
              <a:off x="404295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596449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3332772" y="1987256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016275" y="1919046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169666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56729" y="1987256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spc="-15" baseline="-42929" dirty="0">
                <a:latin typeface="Arial"/>
                <a:cs typeface="Arial"/>
              </a:rPr>
              <a:t>head</a:t>
            </a:r>
            <a:r>
              <a:rPr sz="1650" b="1" spc="405" baseline="-42929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50596" y="2243288"/>
            <a:ext cx="52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92289" y="2282278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1252994" y="2682087"/>
            <a:ext cx="307975" cy="227329"/>
            <a:chOff x="1252994" y="2682087"/>
            <a:chExt cx="307975" cy="227329"/>
          </a:xfrm>
        </p:grpSpPr>
        <p:sp>
          <p:nvSpPr>
            <p:cNvPr id="94" name="object 94"/>
            <p:cNvSpPr/>
            <p:nvPr/>
          </p:nvSpPr>
          <p:spPr>
            <a:xfrm>
              <a:off x="1255534" y="2684627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5806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263122" y="2695688"/>
            <a:ext cx="2851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1252994" y="2682087"/>
            <a:ext cx="746760" cy="229870"/>
            <a:chOff x="1252994" y="2682087"/>
            <a:chExt cx="746760" cy="229870"/>
          </a:xfrm>
        </p:grpSpPr>
        <p:sp>
          <p:nvSpPr>
            <p:cNvPr id="98" name="object 98"/>
            <p:cNvSpPr/>
            <p:nvPr/>
          </p:nvSpPr>
          <p:spPr>
            <a:xfrm>
              <a:off x="1555737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55534" y="290913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548142" y="2684627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55068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1558264" y="2693300"/>
            <a:ext cx="434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1545602" y="2684615"/>
            <a:ext cx="454659" cy="227329"/>
            <a:chOff x="1545602" y="2684615"/>
            <a:chExt cx="454659" cy="227329"/>
          </a:xfrm>
        </p:grpSpPr>
        <p:sp>
          <p:nvSpPr>
            <p:cNvPr id="104" name="object 104"/>
            <p:cNvSpPr/>
            <p:nvPr/>
          </p:nvSpPr>
          <p:spPr>
            <a:xfrm>
              <a:off x="1994661" y="2687155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548142" y="290913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1284465" y="2865093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114285" y="2504275"/>
            <a:ext cx="146685" cy="292735"/>
          </a:xfrm>
          <a:custGeom>
            <a:avLst/>
            <a:gdLst/>
            <a:ahLst/>
            <a:cxnLst/>
            <a:rect l="l" t="t" r="r" b="b"/>
            <a:pathLst>
              <a:path w="146684" h="292735">
                <a:moveTo>
                  <a:pt x="0" y="292607"/>
                </a:moveTo>
                <a:lnTo>
                  <a:pt x="0" y="0"/>
                </a:lnTo>
              </a:path>
              <a:path w="146684" h="292735">
                <a:moveTo>
                  <a:pt x="0" y="292607"/>
                </a:moveTo>
                <a:lnTo>
                  <a:pt x="146304" y="29260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1121371" y="2657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1992134" y="2796882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2145512" y="2657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2277148" y="2682087"/>
            <a:ext cx="307975" cy="227329"/>
            <a:chOff x="2277148" y="2682087"/>
            <a:chExt cx="307975" cy="227329"/>
          </a:xfrm>
        </p:grpSpPr>
        <p:sp>
          <p:nvSpPr>
            <p:cNvPr id="112" name="object 112"/>
            <p:cNvSpPr/>
            <p:nvPr/>
          </p:nvSpPr>
          <p:spPr>
            <a:xfrm>
              <a:off x="2279688" y="2684627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282215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2284742" y="2695688"/>
            <a:ext cx="287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B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2277148" y="2682087"/>
            <a:ext cx="746760" cy="229870"/>
            <a:chOff x="2277148" y="2682087"/>
            <a:chExt cx="746760" cy="229870"/>
          </a:xfrm>
        </p:grpSpPr>
        <p:sp>
          <p:nvSpPr>
            <p:cNvPr id="116" name="object 116"/>
            <p:cNvSpPr/>
            <p:nvPr/>
          </p:nvSpPr>
          <p:spPr>
            <a:xfrm>
              <a:off x="2579890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279688" y="290913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572296" y="2684627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574823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2582417" y="2693300"/>
            <a:ext cx="434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2569756" y="2684615"/>
            <a:ext cx="454659" cy="227329"/>
            <a:chOff x="2569756" y="2684615"/>
            <a:chExt cx="454659" cy="227329"/>
          </a:xfrm>
        </p:grpSpPr>
        <p:sp>
          <p:nvSpPr>
            <p:cNvPr id="122" name="object 122"/>
            <p:cNvSpPr/>
            <p:nvPr/>
          </p:nvSpPr>
          <p:spPr>
            <a:xfrm>
              <a:off x="3018815" y="2687155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572296" y="290913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2308618" y="2865093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369348" y="246275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3301288" y="2682087"/>
            <a:ext cx="307975" cy="227329"/>
            <a:chOff x="3301288" y="2682087"/>
            <a:chExt cx="307975" cy="227329"/>
          </a:xfrm>
        </p:grpSpPr>
        <p:sp>
          <p:nvSpPr>
            <p:cNvPr id="127" name="object 127"/>
            <p:cNvSpPr/>
            <p:nvPr/>
          </p:nvSpPr>
          <p:spPr>
            <a:xfrm>
              <a:off x="3303828" y="2684627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306368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3308896" y="2695548"/>
            <a:ext cx="287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C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3301288" y="2682087"/>
            <a:ext cx="746760" cy="229870"/>
            <a:chOff x="3301288" y="2682087"/>
            <a:chExt cx="746760" cy="229870"/>
          </a:xfrm>
        </p:grpSpPr>
        <p:sp>
          <p:nvSpPr>
            <p:cNvPr id="131" name="object 131"/>
            <p:cNvSpPr/>
            <p:nvPr/>
          </p:nvSpPr>
          <p:spPr>
            <a:xfrm>
              <a:off x="3604031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303828" y="290913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596449" y="2684627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598976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3606558" y="2694545"/>
            <a:ext cx="434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3593909" y="2684615"/>
            <a:ext cx="454659" cy="227329"/>
            <a:chOff x="3593909" y="2684615"/>
            <a:chExt cx="454659" cy="227329"/>
          </a:xfrm>
        </p:grpSpPr>
        <p:sp>
          <p:nvSpPr>
            <p:cNvPr id="137" name="object 137"/>
            <p:cNvSpPr/>
            <p:nvPr/>
          </p:nvSpPr>
          <p:spPr>
            <a:xfrm>
              <a:off x="4042955" y="2687155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596449" y="290913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3332772" y="2865093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3016275" y="2796882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3169666" y="2657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14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848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Adding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Third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onward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Nodes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50583" y="487602"/>
            <a:ext cx="52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129" y="341298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52994" y="926401"/>
            <a:ext cx="746760" cy="229870"/>
            <a:chOff x="1252994" y="926401"/>
            <a:chExt cx="746760" cy="229870"/>
          </a:xfrm>
        </p:grpSpPr>
        <p:sp>
          <p:nvSpPr>
            <p:cNvPr id="7" name="object 7"/>
            <p:cNvSpPr/>
            <p:nvPr/>
          </p:nvSpPr>
          <p:spPr>
            <a:xfrm>
              <a:off x="1255534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5737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5534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48142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5068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63122" y="940001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90"/>
              </a:spcBef>
              <a:tabLst>
                <a:tab pos="35496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11745" y="746048"/>
            <a:ext cx="888365" cy="410209"/>
            <a:chOff x="1111745" y="746048"/>
            <a:chExt cx="888365" cy="410209"/>
          </a:xfrm>
        </p:grpSpPr>
        <p:sp>
          <p:nvSpPr>
            <p:cNvPr id="15" name="object 15"/>
            <p:cNvSpPr/>
            <p:nvPr/>
          </p:nvSpPr>
          <p:spPr>
            <a:xfrm>
              <a:off x="19946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48142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4285" y="74858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4">
                  <a:moveTo>
                    <a:pt x="0" y="292607"/>
                  </a:moveTo>
                  <a:lnTo>
                    <a:pt x="0" y="0"/>
                  </a:lnTo>
                </a:path>
                <a:path w="146684" h="292734">
                  <a:moveTo>
                    <a:pt x="0" y="292607"/>
                  </a:moveTo>
                  <a:lnTo>
                    <a:pt x="146304" y="29260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92134" y="1041196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45512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45194" y="707071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77148" y="926401"/>
            <a:ext cx="746760" cy="229870"/>
            <a:chOff x="2277148" y="926401"/>
            <a:chExt cx="746760" cy="229870"/>
          </a:xfrm>
        </p:grpSpPr>
        <p:sp>
          <p:nvSpPr>
            <p:cNvPr id="23" name="object 23"/>
            <p:cNvSpPr/>
            <p:nvPr/>
          </p:nvSpPr>
          <p:spPr>
            <a:xfrm>
              <a:off x="2279688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82215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79890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79688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72296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74823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284742" y="940001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90"/>
              </a:spcBef>
              <a:tabLst>
                <a:tab pos="33464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72296" y="931468"/>
            <a:ext cx="449580" cy="224790"/>
            <a:chOff x="2572296" y="931468"/>
            <a:chExt cx="449580" cy="224790"/>
          </a:xfrm>
        </p:grpSpPr>
        <p:sp>
          <p:nvSpPr>
            <p:cNvPr id="31" name="object 31"/>
            <p:cNvSpPr/>
            <p:nvPr/>
          </p:nvSpPr>
          <p:spPr>
            <a:xfrm>
              <a:off x="3018815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72296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308618" y="1109407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6729" y="1109407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spc="-15" baseline="-42929" dirty="0">
                <a:latin typeface="Arial"/>
                <a:cs typeface="Arial"/>
              </a:rPr>
              <a:t>head</a:t>
            </a:r>
            <a:r>
              <a:rPr sz="1650" b="1" spc="405" baseline="-42929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376980" y="926414"/>
            <a:ext cx="741680" cy="229870"/>
            <a:chOff x="3376980" y="926414"/>
            <a:chExt cx="741680" cy="229870"/>
          </a:xfrm>
        </p:grpSpPr>
        <p:sp>
          <p:nvSpPr>
            <p:cNvPr id="36" name="object 36"/>
            <p:cNvSpPr/>
            <p:nvPr/>
          </p:nvSpPr>
          <p:spPr>
            <a:xfrm>
              <a:off x="3376980" y="92894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79520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77195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76980" y="1153464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69601" y="92894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72128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16108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69601" y="1153464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369348" y="414450"/>
            <a:ext cx="1165225" cy="88709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  <a:p>
            <a:pPr marL="85725">
              <a:lnSpc>
                <a:spcPts val="1145"/>
              </a:lnSpc>
            </a:pPr>
            <a:r>
              <a:rPr sz="1100" b="1" spc="-10" dirty="0"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  <a:p>
            <a:pPr marL="48895" marR="455295" indent="59690">
              <a:lnSpc>
                <a:spcPct val="101099"/>
              </a:lnSpc>
              <a:spcBef>
                <a:spcPts val="500"/>
              </a:spcBef>
              <a:tabLst>
                <a:tab pos="34734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0596" y="1365451"/>
            <a:ext cx="52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92289" y="1404429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252994" y="1804238"/>
            <a:ext cx="746760" cy="229870"/>
            <a:chOff x="1252994" y="1804238"/>
            <a:chExt cx="746760" cy="229870"/>
          </a:xfrm>
        </p:grpSpPr>
        <p:sp>
          <p:nvSpPr>
            <p:cNvPr id="48" name="object 48"/>
            <p:cNvSpPr/>
            <p:nvPr/>
          </p:nvSpPr>
          <p:spPr>
            <a:xfrm>
              <a:off x="1255534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580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55737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55534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48142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5068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263122" y="1817838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90"/>
              </a:spcBef>
              <a:tabLst>
                <a:tab pos="35496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111745" y="1623898"/>
            <a:ext cx="888365" cy="410209"/>
            <a:chOff x="1111745" y="1623898"/>
            <a:chExt cx="888365" cy="410209"/>
          </a:xfrm>
        </p:grpSpPr>
        <p:sp>
          <p:nvSpPr>
            <p:cNvPr id="56" name="object 56"/>
            <p:cNvSpPr/>
            <p:nvPr/>
          </p:nvSpPr>
          <p:spPr>
            <a:xfrm>
              <a:off x="19946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48142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14285" y="162643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5">
                  <a:moveTo>
                    <a:pt x="0" y="292608"/>
                  </a:moveTo>
                  <a:lnTo>
                    <a:pt x="0" y="0"/>
                  </a:lnTo>
                </a:path>
                <a:path w="146684" h="292735">
                  <a:moveTo>
                    <a:pt x="0" y="292608"/>
                  </a:moveTo>
                  <a:lnTo>
                    <a:pt x="146304" y="292608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121371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992134" y="1919046"/>
            <a:ext cx="292735" cy="0"/>
          </a:xfrm>
          <a:custGeom>
            <a:avLst/>
            <a:gdLst/>
            <a:ahLst/>
            <a:cxnLst/>
            <a:rect l="l" t="t" r="r" b="b"/>
            <a:pathLst>
              <a:path w="292735">
                <a:moveTo>
                  <a:pt x="0" y="0"/>
                </a:moveTo>
                <a:lnTo>
                  <a:pt x="29260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145512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345194" y="158490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277148" y="1804238"/>
            <a:ext cx="746760" cy="229870"/>
            <a:chOff x="2277148" y="1804238"/>
            <a:chExt cx="746760" cy="229870"/>
          </a:xfrm>
        </p:grpSpPr>
        <p:sp>
          <p:nvSpPr>
            <p:cNvPr id="64" name="object 64"/>
            <p:cNvSpPr/>
            <p:nvPr/>
          </p:nvSpPr>
          <p:spPr>
            <a:xfrm>
              <a:off x="2279688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822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79890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79688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72296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574823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2284742" y="181783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90"/>
              </a:spcBef>
              <a:tabLst>
                <a:tab pos="35750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569756" y="1806778"/>
            <a:ext cx="454659" cy="227329"/>
            <a:chOff x="2569756" y="1806778"/>
            <a:chExt cx="454659" cy="227329"/>
          </a:xfrm>
        </p:grpSpPr>
        <p:sp>
          <p:nvSpPr>
            <p:cNvPr id="72" name="object 72"/>
            <p:cNvSpPr/>
            <p:nvPr/>
          </p:nvSpPr>
          <p:spPr>
            <a:xfrm>
              <a:off x="3018815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572296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308618" y="1987256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369348" y="158490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3301288" y="1804238"/>
            <a:ext cx="746760" cy="229870"/>
            <a:chOff x="3301288" y="1804238"/>
            <a:chExt cx="746760" cy="229870"/>
          </a:xfrm>
        </p:grpSpPr>
        <p:sp>
          <p:nvSpPr>
            <p:cNvPr id="77" name="object 77"/>
            <p:cNvSpPr/>
            <p:nvPr/>
          </p:nvSpPr>
          <p:spPr>
            <a:xfrm>
              <a:off x="3303828" y="180677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306368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604031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303828" y="203130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596449" y="180677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598976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3308896" y="1817711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90"/>
              </a:spcBef>
              <a:tabLst>
                <a:tab pos="33464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016275" y="1809318"/>
            <a:ext cx="1029335" cy="224790"/>
            <a:chOff x="3016275" y="1809318"/>
            <a:chExt cx="1029335" cy="224790"/>
          </a:xfrm>
        </p:grpSpPr>
        <p:sp>
          <p:nvSpPr>
            <p:cNvPr id="85" name="object 85"/>
            <p:cNvSpPr/>
            <p:nvPr/>
          </p:nvSpPr>
          <p:spPr>
            <a:xfrm>
              <a:off x="4042956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596449" y="2031301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16275" y="1919046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60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3169666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56729" y="1987256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spc="-15" baseline="-42929" dirty="0">
                <a:latin typeface="Arial"/>
                <a:cs typeface="Arial"/>
              </a:rPr>
              <a:t>head</a:t>
            </a:r>
            <a:r>
              <a:rPr sz="1650" b="1" spc="405" baseline="-42929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003575" y="1934055"/>
            <a:ext cx="1445895" cy="4648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509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Time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complexity </a:t>
            </a:r>
            <a:r>
              <a:rPr sz="11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:</a:t>
            </a:r>
            <a:r>
              <a:rPr sz="1100" spc="5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1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50596" y="2243288"/>
            <a:ext cx="52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92289" y="2282278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1111745" y="2501734"/>
            <a:ext cx="1176020" cy="410209"/>
            <a:chOff x="1111745" y="2501734"/>
            <a:chExt cx="1176020" cy="410209"/>
          </a:xfrm>
        </p:grpSpPr>
        <p:sp>
          <p:nvSpPr>
            <p:cNvPr id="94" name="object 94"/>
            <p:cNvSpPr/>
            <p:nvPr/>
          </p:nvSpPr>
          <p:spPr>
            <a:xfrm>
              <a:off x="1255534" y="2684627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5806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555737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255534" y="290913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548142" y="2684627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55068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99466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548142" y="290913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114285" y="2504274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5">
                  <a:moveTo>
                    <a:pt x="0" y="292607"/>
                  </a:moveTo>
                  <a:lnTo>
                    <a:pt x="0" y="0"/>
                  </a:lnTo>
                </a:path>
                <a:path w="146684" h="292735">
                  <a:moveTo>
                    <a:pt x="0" y="292607"/>
                  </a:moveTo>
                  <a:lnTo>
                    <a:pt x="146304" y="29260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992134" y="2796882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60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1095971" y="2695688"/>
            <a:ext cx="1227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21970" algn="l"/>
                <a:tab pos="1061720" algn="l"/>
              </a:tabLst>
            </a:pPr>
            <a:r>
              <a:rPr sz="1500" spc="914" baseline="22222" dirty="0">
                <a:latin typeface="Tahoma"/>
                <a:cs typeface="Tahoma"/>
              </a:rPr>
              <a:t>)</a:t>
            </a:r>
            <a:r>
              <a:rPr sz="1500" spc="712" baseline="22222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	2000	</a:t>
            </a:r>
            <a:r>
              <a:rPr sz="1500" spc="914" baseline="22222" dirty="0">
                <a:latin typeface="Tahoma"/>
                <a:cs typeface="Tahoma"/>
              </a:rPr>
              <a:t>)</a:t>
            </a:r>
            <a:endParaRPr sz="1500" baseline="22222">
              <a:latin typeface="Tahoma"/>
              <a:cs typeface="Tahoma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2277148" y="2682087"/>
            <a:ext cx="746760" cy="229870"/>
            <a:chOff x="2277148" y="2682087"/>
            <a:chExt cx="746760" cy="229870"/>
          </a:xfrm>
        </p:grpSpPr>
        <p:sp>
          <p:nvSpPr>
            <p:cNvPr id="106" name="object 106"/>
            <p:cNvSpPr/>
            <p:nvPr/>
          </p:nvSpPr>
          <p:spPr>
            <a:xfrm>
              <a:off x="2279688" y="2684627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282215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579890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279688" y="290913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572296" y="2684627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574823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2284742" y="269568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90"/>
              </a:spcBef>
              <a:tabLst>
                <a:tab pos="35750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2569756" y="2684615"/>
            <a:ext cx="454659" cy="227329"/>
            <a:chOff x="2569756" y="2684615"/>
            <a:chExt cx="454659" cy="227329"/>
          </a:xfrm>
        </p:grpSpPr>
        <p:sp>
          <p:nvSpPr>
            <p:cNvPr id="114" name="object 114"/>
            <p:cNvSpPr/>
            <p:nvPr/>
          </p:nvSpPr>
          <p:spPr>
            <a:xfrm>
              <a:off x="3018815" y="2687155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572296" y="290913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80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3369348" y="2462757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3301288" y="2682087"/>
            <a:ext cx="307975" cy="227329"/>
            <a:chOff x="3301288" y="2682087"/>
            <a:chExt cx="307975" cy="227329"/>
          </a:xfrm>
        </p:grpSpPr>
        <p:sp>
          <p:nvSpPr>
            <p:cNvPr id="118" name="object 118"/>
            <p:cNvSpPr/>
            <p:nvPr/>
          </p:nvSpPr>
          <p:spPr>
            <a:xfrm>
              <a:off x="3303828" y="2684627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306368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3308896" y="2695548"/>
            <a:ext cx="287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C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3301288" y="2682087"/>
            <a:ext cx="746760" cy="229870"/>
            <a:chOff x="3301288" y="2682087"/>
            <a:chExt cx="746760" cy="229870"/>
          </a:xfrm>
        </p:grpSpPr>
        <p:sp>
          <p:nvSpPr>
            <p:cNvPr id="122" name="object 122"/>
            <p:cNvSpPr/>
            <p:nvPr/>
          </p:nvSpPr>
          <p:spPr>
            <a:xfrm>
              <a:off x="3604031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303828" y="2909138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72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596449" y="2684627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598976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3606558" y="2694545"/>
            <a:ext cx="434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3016275" y="2687154"/>
            <a:ext cx="1029335" cy="224790"/>
            <a:chOff x="3016275" y="2687154"/>
            <a:chExt cx="1029335" cy="224790"/>
          </a:xfrm>
        </p:grpSpPr>
        <p:sp>
          <p:nvSpPr>
            <p:cNvPr id="128" name="object 128"/>
            <p:cNvSpPr/>
            <p:nvPr/>
          </p:nvSpPr>
          <p:spPr>
            <a:xfrm>
              <a:off x="4042956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596449" y="2909138"/>
              <a:ext cx="449580" cy="0"/>
            </a:xfrm>
            <a:custGeom>
              <a:avLst/>
              <a:gdLst/>
              <a:ahLst/>
              <a:cxnLst/>
              <a:rect l="l" t="t" r="r" b="b"/>
              <a:pathLst>
                <a:path w="449579">
                  <a:moveTo>
                    <a:pt x="0" y="0"/>
                  </a:moveTo>
                  <a:lnTo>
                    <a:pt x="4490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016275" y="2796882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60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3169666" y="2657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14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44982" y="2865093"/>
            <a:ext cx="3918585" cy="342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1865">
              <a:lnSpc>
                <a:spcPts val="1310"/>
              </a:lnSpc>
              <a:spcBef>
                <a:spcPts val="90"/>
              </a:spcBef>
              <a:tabLst>
                <a:tab pos="1976120" algn="l"/>
                <a:tab pos="300037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1000	2000	3000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90"/>
              </a:lnSpc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6: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Demonstration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Adding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(Third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onward)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SLL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2350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</a:rPr>
              <a:t>Displaying</a:t>
            </a:r>
            <a:r>
              <a:rPr sz="1400" spc="-4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581380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58039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452587"/>
            <a:ext cx="4079875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Assign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reference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object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temp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printing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(Node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temp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head)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135570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13457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1098624"/>
            <a:ext cx="3540760" cy="784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Check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temp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i="1" spc="20" dirty="0">
                <a:latin typeface="Arial"/>
                <a:cs typeface="Arial"/>
              </a:rPr>
              <a:t>/</a:t>
            </a:r>
            <a:r>
              <a:rPr sz="1100" spc="20" dirty="0">
                <a:latin typeface="Tahoma"/>
                <a:cs typeface="Tahoma"/>
              </a:rPr>
              <a:t>=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print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temp.info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76600"/>
              </a:lnSpc>
            </a:pPr>
            <a:r>
              <a:rPr sz="1100" spc="-5" dirty="0">
                <a:latin typeface="Microsoft Sans Serif"/>
                <a:cs typeface="Microsoft Sans Serif"/>
              </a:rPr>
              <a:t>Reset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temp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pointing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forward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(temp=temp.link)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Repeat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Step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2-3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SLL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431633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0106" y="143002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727707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0106" y="172670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15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5844" y="1974823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Java</a:t>
            </a:r>
            <a:r>
              <a:rPr sz="8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Statement: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071" y="2143544"/>
            <a:ext cx="4326255" cy="106108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40005">
              <a:lnSpc>
                <a:spcPts val="885"/>
              </a:lnSpc>
              <a:spcBef>
                <a:spcPts val="10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void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display()</a:t>
            </a:r>
            <a:endParaRPr sz="900">
              <a:latin typeface="Courier New"/>
              <a:cs typeface="Courier New"/>
            </a:endParaRPr>
          </a:p>
          <a:p>
            <a:pPr marL="40005">
              <a:lnSpc>
                <a:spcPts val="680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86740" marR="1407795">
              <a:lnSpc>
                <a:spcPct val="68100"/>
              </a:lnSpc>
              <a:spcBef>
                <a:spcPts val="140"/>
              </a:spcBef>
            </a:pPr>
            <a:r>
              <a:rPr sz="900" spc="-5" dirty="0">
                <a:latin typeface="Courier New"/>
                <a:cs typeface="Courier New"/>
              </a:rPr>
              <a:t>Node temp = head;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System.out.println("Start="+head);</a:t>
            </a:r>
            <a:endParaRPr sz="900">
              <a:latin typeface="Courier New"/>
              <a:cs typeface="Courier New"/>
            </a:endParaRPr>
          </a:p>
          <a:p>
            <a:pPr marL="586740">
              <a:lnSpc>
                <a:spcPts val="540"/>
              </a:lnSpc>
            </a:pPr>
            <a:r>
              <a:rPr sz="900" spc="-5" dirty="0">
                <a:latin typeface="Courier New"/>
                <a:cs typeface="Courier New"/>
              </a:rPr>
              <a:t>while(temp!=null)</a:t>
            </a:r>
            <a:endParaRPr sz="900">
              <a:latin typeface="Courier New"/>
              <a:cs typeface="Courier New"/>
            </a:endParaRPr>
          </a:p>
          <a:p>
            <a:pPr marL="586740">
              <a:lnSpc>
                <a:spcPts val="690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133475">
              <a:lnSpc>
                <a:spcPts val="715"/>
              </a:lnSpc>
              <a:tabLst>
                <a:tab pos="3183255" algn="l"/>
              </a:tabLst>
            </a:pPr>
            <a:r>
              <a:rPr sz="900" spc="-5" dirty="0">
                <a:latin typeface="Courier New"/>
                <a:cs typeface="Courier New"/>
              </a:rPr>
              <a:t>System.out.print(temp.info+"	"+temp.link);</a:t>
            </a:r>
            <a:endParaRPr sz="900">
              <a:latin typeface="Courier New"/>
              <a:cs typeface="Courier New"/>
            </a:endParaRPr>
          </a:p>
          <a:p>
            <a:pPr marL="1133475">
              <a:lnSpc>
                <a:spcPts val="715"/>
              </a:lnSpc>
            </a:pPr>
            <a:r>
              <a:rPr sz="900" spc="-5" dirty="0">
                <a:latin typeface="Courier New"/>
                <a:cs typeface="Courier New"/>
              </a:rPr>
              <a:t>temp=temp.link;</a:t>
            </a:r>
            <a:endParaRPr sz="900">
              <a:latin typeface="Courier New"/>
              <a:cs typeface="Courier New"/>
            </a:endParaRPr>
          </a:p>
          <a:p>
            <a:pPr marL="586740">
              <a:lnSpc>
                <a:spcPts val="690"/>
              </a:lnSpc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586740">
              <a:lnSpc>
                <a:spcPts val="690"/>
              </a:lnSpc>
            </a:pPr>
            <a:r>
              <a:rPr sz="900" spc="-5" dirty="0">
                <a:latin typeface="Courier New"/>
                <a:cs typeface="Courier New"/>
              </a:rPr>
              <a:t>System.out.println("\n");</a:t>
            </a:r>
            <a:endParaRPr sz="900">
              <a:latin typeface="Courier New"/>
              <a:cs typeface="Courier New"/>
            </a:endParaRPr>
          </a:p>
          <a:p>
            <a:pPr marL="40005">
              <a:lnSpc>
                <a:spcPts val="885"/>
              </a:lnSpc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9989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Traversing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Nodes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75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870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9333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526" y="1600616"/>
            <a:ext cx="799465" cy="4832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head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33666" y="986155"/>
          <a:ext cx="3095625" cy="69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9400">
                <a:tc gridSpan="2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7F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solidFill>
                            <a:srgbClr val="FF7F00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FF7F00"/>
                      </a:solidFill>
                      <a:prstDash val="solid"/>
                    </a:lnL>
                    <a:lnR w="1270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FF7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solidFill>
                            <a:srgbClr val="FF7F00"/>
                          </a:solidFill>
                          <a:latin typeface="Microsoft Sans Serif"/>
                          <a:cs typeface="Microsoft Sans Serif"/>
                        </a:rPr>
                        <a:t>200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69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7F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FF7F00"/>
                      </a:solidFill>
                      <a:prstDash val="solid"/>
                    </a:lnL>
                    <a:lnR w="1270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FF7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9989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Traversing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Nodes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75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8979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4870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3666" y="986155"/>
          <a:ext cx="3087368" cy="690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9400">
                <a:tc gridSpan="2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69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049333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9989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Traversing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Nodes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75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870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9333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526" y="1600616"/>
            <a:ext cx="799465" cy="4832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head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33666" y="986155"/>
          <a:ext cx="3087368" cy="690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9400">
                <a:tc gridSpan="2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FF7F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solidFill>
                            <a:srgbClr val="FF7F00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FF7F00"/>
                      </a:solidFill>
                      <a:prstDash val="solid"/>
                    </a:lnL>
                    <a:lnR w="1270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FF7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solidFill>
                            <a:srgbClr val="FF7F00"/>
                          </a:solidFill>
                          <a:latin typeface="Microsoft Sans Serif"/>
                          <a:cs typeface="Microsoft Sans Serif"/>
                        </a:rPr>
                        <a:t>200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solidFill>
                            <a:srgbClr val="FF7F00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FF7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69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7F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FF7F00"/>
                      </a:solidFill>
                      <a:prstDash val="solid"/>
                    </a:lnL>
                    <a:lnR w="1270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FF7F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7F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9989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Traversing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Nodes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75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193" y="988682"/>
            <a:ext cx="4375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333" y="1265555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397647"/>
            <a:ext cx="1296035" cy="284480"/>
            <a:chOff x="1042631" y="1397647"/>
            <a:chExt cx="1296035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323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34870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49333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7526" y="1600616"/>
            <a:ext cx="799465" cy="4832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head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26" name="object 26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1094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75620" y="1438692"/>
            <a:ext cx="798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0"/>
              </a:spcBef>
              <a:tabLst>
                <a:tab pos="453390" algn="l"/>
              </a:tabLst>
            </a:pP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A	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08404" y="1400187"/>
            <a:ext cx="650875" cy="281940"/>
            <a:chOff x="1408404" y="1400187"/>
            <a:chExt cx="650875" cy="281940"/>
          </a:xfrm>
        </p:grpSpPr>
        <p:sp>
          <p:nvSpPr>
            <p:cNvPr id="34" name="object 34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1094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7323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91689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solidFill>
                  <a:srgbClr val="FF7F00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60537" y="1160029"/>
            <a:ext cx="1041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temp.link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048535" y="1397647"/>
            <a:ext cx="289560" cy="282575"/>
            <a:chOff x="2048535" y="1397647"/>
            <a:chExt cx="289560" cy="282575"/>
          </a:xfrm>
        </p:grpSpPr>
        <p:sp>
          <p:nvSpPr>
            <p:cNvPr id="40" name="object 40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134400" y="1438692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B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322880" y="1397660"/>
          <a:ext cx="1388745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 rowSpan="2"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solidFill>
                            <a:srgbClr val="FF7F00"/>
                          </a:solidFill>
                          <a:latin typeface="Microsoft Sans Serif"/>
                          <a:cs typeface="Microsoft Sans Serif"/>
                        </a:rPr>
                        <a:t>300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R w="63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R w="63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4" name="object 44"/>
          <p:cNvGrpSpPr/>
          <p:nvPr/>
        </p:nvGrpSpPr>
        <p:grpSpPr>
          <a:xfrm>
            <a:off x="2051075" y="1402727"/>
            <a:ext cx="284480" cy="279400"/>
            <a:chOff x="2051075" y="1402727"/>
            <a:chExt cx="284480" cy="279400"/>
          </a:xfrm>
        </p:grpSpPr>
        <p:sp>
          <p:nvSpPr>
            <p:cNvPr id="45" name="object 45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2327935" y="1402727"/>
            <a:ext cx="0" cy="274955"/>
          </a:xfrm>
          <a:custGeom>
            <a:avLst/>
            <a:gdLst/>
            <a:ahLst/>
            <a:cxnLst/>
            <a:rect l="l" t="t" r="r" b="b"/>
            <a:pathLst>
              <a:path h="274955">
                <a:moveTo>
                  <a:pt x="0" y="274332"/>
                </a:moveTo>
                <a:lnTo>
                  <a:pt x="0" y="0"/>
                </a:lnTo>
              </a:path>
            </a:pathLst>
          </a:custGeom>
          <a:ln w="5054">
            <a:solidFill>
              <a:srgbClr val="FF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946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Single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Linked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List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(SLL)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73316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01407"/>
            <a:ext cx="2105025" cy="933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Contains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Information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&amp;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points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successor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334135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Node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969391"/>
            <a:ext cx="76809" cy="7680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638401" y="1580375"/>
            <a:ext cx="1113155" cy="193040"/>
            <a:chOff x="1638401" y="1580375"/>
            <a:chExt cx="1113155" cy="193040"/>
          </a:xfrm>
        </p:grpSpPr>
        <p:sp>
          <p:nvSpPr>
            <p:cNvPr id="7" name="object 7"/>
            <p:cNvSpPr/>
            <p:nvPr/>
          </p:nvSpPr>
          <p:spPr>
            <a:xfrm>
              <a:off x="1640941" y="158291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43468" y="158545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97201" y="158545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941" y="177087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9619" y="158291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92146" y="158545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45996" y="1575700"/>
            <a:ext cx="956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0"/>
              </a:spcBef>
              <a:tabLst>
                <a:tab pos="68897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INFO	</a:t>
            </a:r>
            <a:r>
              <a:rPr sz="1100" i="1" spc="-5" dirty="0">
                <a:latin typeface="Arial"/>
                <a:cs typeface="Arial"/>
              </a:rPr>
              <a:t>Link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89619" y="1585455"/>
            <a:ext cx="828675" cy="187960"/>
            <a:chOff x="2189619" y="1585455"/>
            <a:chExt cx="828675" cy="187960"/>
          </a:xfrm>
        </p:grpSpPr>
        <p:sp>
          <p:nvSpPr>
            <p:cNvPr id="15" name="object 15"/>
            <p:cNvSpPr/>
            <p:nvPr/>
          </p:nvSpPr>
          <p:spPr>
            <a:xfrm>
              <a:off x="2745879" y="158545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89619" y="1770875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51899" y="1676895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4">
                  <a:moveTo>
                    <a:pt x="0" y="0"/>
                  </a:moveTo>
                  <a:lnTo>
                    <a:pt x="3657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78454" y="153767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9583" y="1681008"/>
            <a:ext cx="2683510" cy="4838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497840">
              <a:lnSpc>
                <a:spcPct val="100000"/>
              </a:lnSpc>
              <a:spcBef>
                <a:spcPts val="665"/>
              </a:spcBef>
            </a:pP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1: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Structure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Single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Linked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List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431935"/>
            <a:ext cx="76809" cy="7680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02932" y="2360027"/>
            <a:ext cx="3988435" cy="784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List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considered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multiple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each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each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connected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called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Linked List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Fetching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each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whole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linked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727998"/>
            <a:ext cx="76809" cy="7680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3024073"/>
            <a:ext cx="76809" cy="7680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320946" y="3344397"/>
            <a:ext cx="2622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Microsoft Sans Serif"/>
                <a:cs typeface="Microsoft Sans Serif"/>
              </a:rPr>
              <a:t>4</a:t>
            </a:fld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9989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Traversing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Nodes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75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193" y="988682"/>
            <a:ext cx="4375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333" y="1265555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397647"/>
            <a:ext cx="1296035" cy="284480"/>
            <a:chOff x="1042631" y="1397647"/>
            <a:chExt cx="1296035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323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34870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49333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7526" y="1600616"/>
            <a:ext cx="799465" cy="4832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head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26" name="object 26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1094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75620" y="1438692"/>
            <a:ext cx="798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0"/>
              </a:spcBef>
              <a:tabLst>
                <a:tab pos="453390" algn="l"/>
              </a:tabLst>
            </a:pP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A	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08404" y="1400187"/>
            <a:ext cx="650875" cy="281940"/>
            <a:chOff x="1408404" y="1400187"/>
            <a:chExt cx="650875" cy="281940"/>
          </a:xfrm>
        </p:grpSpPr>
        <p:sp>
          <p:nvSpPr>
            <p:cNvPr id="34" name="object 34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1094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7323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91689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solidFill>
                  <a:srgbClr val="FF7F00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60537" y="1160029"/>
            <a:ext cx="1041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temp.link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048535" y="1397647"/>
            <a:ext cx="289560" cy="282575"/>
            <a:chOff x="2048535" y="1397647"/>
            <a:chExt cx="289560" cy="282575"/>
          </a:xfrm>
        </p:grpSpPr>
        <p:sp>
          <p:nvSpPr>
            <p:cNvPr id="40" name="object 40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134400" y="1438692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B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322880" y="1397660"/>
          <a:ext cx="1388745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700">
                <a:tc rowSpan="2"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solidFill>
                            <a:srgbClr val="FF7F00"/>
                          </a:solidFill>
                          <a:latin typeface="Microsoft Sans Serif"/>
                          <a:cs typeface="Microsoft Sans Serif"/>
                        </a:rPr>
                        <a:t>300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R w="63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solidFill>
                            <a:srgbClr val="FF7F00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FF7F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R w="6350">
                      <a:solidFill>
                        <a:srgbClr val="FF7F00"/>
                      </a:solidFill>
                      <a:prstDash val="solid"/>
                    </a:lnR>
                    <a:lnT w="6350">
                      <a:solidFill>
                        <a:srgbClr val="FF7F00"/>
                      </a:solidFill>
                      <a:prstDash val="solid"/>
                    </a:lnT>
                    <a:lnB w="6350">
                      <a:solidFill>
                        <a:srgbClr val="FF7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7F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7F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4" name="object 44"/>
          <p:cNvGrpSpPr/>
          <p:nvPr/>
        </p:nvGrpSpPr>
        <p:grpSpPr>
          <a:xfrm>
            <a:off x="2051075" y="1402727"/>
            <a:ext cx="284480" cy="279400"/>
            <a:chOff x="2051075" y="1402727"/>
            <a:chExt cx="284480" cy="279400"/>
          </a:xfrm>
        </p:grpSpPr>
        <p:sp>
          <p:nvSpPr>
            <p:cNvPr id="45" name="object 45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2327935" y="1402727"/>
            <a:ext cx="0" cy="274955"/>
          </a:xfrm>
          <a:custGeom>
            <a:avLst/>
            <a:gdLst/>
            <a:ahLst/>
            <a:cxnLst/>
            <a:rect l="l" t="t" r="r" b="b"/>
            <a:pathLst>
              <a:path h="274955">
                <a:moveTo>
                  <a:pt x="0" y="274332"/>
                </a:moveTo>
                <a:lnTo>
                  <a:pt x="0" y="0"/>
                </a:lnTo>
              </a:path>
            </a:pathLst>
          </a:custGeom>
          <a:ln w="5054">
            <a:solidFill>
              <a:srgbClr val="FF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9989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</a:rPr>
              <a:t>Traversing</a:t>
            </a:r>
            <a:r>
              <a:rPr sz="1400" spc="15" dirty="0">
                <a:solidFill>
                  <a:srgbClr val="FFFFFF"/>
                </a:solidFill>
              </a:rPr>
              <a:t> Nodes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67175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193" y="988682"/>
            <a:ext cx="4375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333" y="1265555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397647"/>
            <a:ext cx="2667635" cy="284480"/>
            <a:chOff x="1042631" y="1397647"/>
            <a:chExt cx="2667635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323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2540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2540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87688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3985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046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3985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37526" y="1600616"/>
            <a:ext cx="799465" cy="4832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head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36" name="object 36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094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75620" y="1438692"/>
            <a:ext cx="798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0"/>
              </a:spcBef>
              <a:tabLst>
                <a:tab pos="453390" algn="l"/>
              </a:tabLst>
            </a:pP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A	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408404" y="1400187"/>
            <a:ext cx="650875" cy="281940"/>
            <a:chOff x="1408404" y="1400187"/>
            <a:chExt cx="650875" cy="281940"/>
          </a:xfrm>
        </p:grpSpPr>
        <p:sp>
          <p:nvSpPr>
            <p:cNvPr id="44" name="object 44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1094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7323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91689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solidFill>
                  <a:srgbClr val="FF7F00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60537" y="1160029"/>
            <a:ext cx="1041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temp.link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048535" y="1397647"/>
            <a:ext cx="746760" cy="284480"/>
            <a:chOff x="2048535" y="1397647"/>
            <a:chExt cx="746760" cy="284480"/>
          </a:xfrm>
        </p:grpSpPr>
        <p:sp>
          <p:nvSpPr>
            <p:cNvPr id="50" name="object 50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32540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134400" y="1380665"/>
            <a:ext cx="553085" cy="4743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308610" algn="l"/>
              </a:tabLst>
            </a:pP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B	300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322868" y="1400187"/>
            <a:ext cx="650875" cy="281940"/>
            <a:chOff x="2322868" y="1400187"/>
            <a:chExt cx="650875" cy="281940"/>
          </a:xfrm>
        </p:grpSpPr>
        <p:sp>
          <p:nvSpPr>
            <p:cNvPr id="58" name="object 58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2540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787688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774988" y="1600616"/>
            <a:ext cx="1041400" cy="4832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58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temp.link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962986" y="1397647"/>
            <a:ext cx="289560" cy="282575"/>
            <a:chOff x="2962986" y="1397647"/>
            <a:chExt cx="289560" cy="282575"/>
          </a:xfrm>
        </p:grpSpPr>
        <p:sp>
          <p:nvSpPr>
            <p:cNvPr id="63" name="object 63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805963" y="1388642"/>
            <a:ext cx="390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000" spc="610" dirty="0">
                <a:solidFill>
                  <a:srgbClr val="FF7F00"/>
                </a:solidFill>
                <a:latin typeface="Tahoma"/>
                <a:cs typeface="Tahoma"/>
              </a:rPr>
              <a:t>)</a:t>
            </a:r>
            <a:r>
              <a:rPr sz="1000" spc="305" dirty="0">
                <a:solidFill>
                  <a:srgbClr val="FF7F00"/>
                </a:solidFill>
                <a:latin typeface="Tahoma"/>
                <a:cs typeface="Tahoma"/>
              </a:rPr>
              <a:t> </a:t>
            </a:r>
            <a:r>
              <a:rPr sz="1650" spc="-15" baseline="-20202" dirty="0">
                <a:solidFill>
                  <a:srgbClr val="FF7F00"/>
                </a:solidFill>
                <a:latin typeface="Microsoft Sans Serif"/>
                <a:cs typeface="Microsoft Sans Serif"/>
              </a:rPr>
              <a:t>C</a:t>
            </a:r>
            <a:endParaRPr sz="1650" baseline="-20202">
              <a:latin typeface="Microsoft Sans Serif"/>
              <a:cs typeface="Microsoft Sans Serif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962986" y="1397647"/>
            <a:ext cx="746760" cy="284480"/>
            <a:chOff x="2962986" y="1397647"/>
            <a:chExt cx="746760" cy="284480"/>
          </a:xfrm>
        </p:grpSpPr>
        <p:sp>
          <p:nvSpPr>
            <p:cNvPr id="67" name="object 67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23985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283775" y="1437549"/>
            <a:ext cx="379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239858" y="1402727"/>
            <a:ext cx="467359" cy="279400"/>
            <a:chOff x="3239858" y="1402727"/>
            <a:chExt cx="467359" cy="279400"/>
          </a:xfrm>
        </p:grpSpPr>
        <p:sp>
          <p:nvSpPr>
            <p:cNvPr id="73" name="object 73"/>
            <p:cNvSpPr/>
            <p:nvPr/>
          </p:nvSpPr>
          <p:spPr>
            <a:xfrm>
              <a:off x="37046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23985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9989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</a:rPr>
              <a:t>Traversing</a:t>
            </a:r>
            <a:r>
              <a:rPr sz="1400" spc="15" dirty="0">
                <a:solidFill>
                  <a:srgbClr val="FFFFFF"/>
                </a:solidFill>
              </a:rPr>
              <a:t> Nodes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67175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193" y="988682"/>
            <a:ext cx="4375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333" y="1265555"/>
            <a:ext cx="183515" cy="274955"/>
          </a:xfrm>
          <a:custGeom>
            <a:avLst/>
            <a:gdLst/>
            <a:ahLst/>
            <a:cxnLst/>
            <a:rect l="l" t="t" r="r" b="b"/>
            <a:pathLst>
              <a:path w="183515" h="274955">
                <a:moveTo>
                  <a:pt x="0" y="274332"/>
                </a:moveTo>
                <a:lnTo>
                  <a:pt x="0" y="0"/>
                </a:lnTo>
              </a:path>
              <a:path w="183515" h="274955">
                <a:moveTo>
                  <a:pt x="0" y="274332"/>
                </a:moveTo>
                <a:lnTo>
                  <a:pt x="182892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397647"/>
            <a:ext cx="2667635" cy="284480"/>
            <a:chOff x="1042631" y="1397647"/>
            <a:chExt cx="2667635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7323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2540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2540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87688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3985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046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3985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37526" y="1600616"/>
            <a:ext cx="799465" cy="4832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head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36" name="object 36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0944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75620" y="1438692"/>
            <a:ext cx="798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0"/>
              </a:spcBef>
              <a:tabLst>
                <a:tab pos="453390" algn="l"/>
              </a:tabLst>
            </a:pP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A	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408404" y="1400187"/>
            <a:ext cx="650875" cy="281940"/>
            <a:chOff x="1408404" y="1400187"/>
            <a:chExt cx="650875" cy="281940"/>
          </a:xfrm>
        </p:grpSpPr>
        <p:sp>
          <p:nvSpPr>
            <p:cNvPr id="44" name="object 44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10944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73237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91689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solidFill>
                  <a:srgbClr val="FF7F00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60537" y="1160029"/>
            <a:ext cx="1041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temp.link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048535" y="1397647"/>
            <a:ext cx="746760" cy="284480"/>
            <a:chOff x="2048535" y="1397647"/>
            <a:chExt cx="746760" cy="284480"/>
          </a:xfrm>
        </p:grpSpPr>
        <p:sp>
          <p:nvSpPr>
            <p:cNvPr id="50" name="object 50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32540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134400" y="1380665"/>
            <a:ext cx="553085" cy="4743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308610" algn="l"/>
              </a:tabLst>
            </a:pP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B	300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322868" y="1400187"/>
            <a:ext cx="650875" cy="281940"/>
            <a:chOff x="2322868" y="1400187"/>
            <a:chExt cx="650875" cy="281940"/>
          </a:xfrm>
        </p:grpSpPr>
        <p:sp>
          <p:nvSpPr>
            <p:cNvPr id="58" name="object 58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2540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787688" y="153988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774988" y="1600616"/>
            <a:ext cx="1041400" cy="4832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58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temp.link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962986" y="1397647"/>
            <a:ext cx="289560" cy="282575"/>
            <a:chOff x="2962986" y="1397647"/>
            <a:chExt cx="289560" cy="282575"/>
          </a:xfrm>
        </p:grpSpPr>
        <p:sp>
          <p:nvSpPr>
            <p:cNvPr id="63" name="object 63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805963" y="1388642"/>
            <a:ext cx="390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000" spc="610" dirty="0">
                <a:solidFill>
                  <a:srgbClr val="FF7F00"/>
                </a:solidFill>
                <a:latin typeface="Tahoma"/>
                <a:cs typeface="Tahoma"/>
              </a:rPr>
              <a:t>)</a:t>
            </a:r>
            <a:r>
              <a:rPr sz="1000" spc="305" dirty="0">
                <a:solidFill>
                  <a:srgbClr val="FF7F00"/>
                </a:solidFill>
                <a:latin typeface="Tahoma"/>
                <a:cs typeface="Tahoma"/>
              </a:rPr>
              <a:t> </a:t>
            </a:r>
            <a:r>
              <a:rPr sz="1650" spc="-15" baseline="-20202" dirty="0">
                <a:solidFill>
                  <a:srgbClr val="FF7F00"/>
                </a:solidFill>
                <a:latin typeface="Microsoft Sans Serif"/>
                <a:cs typeface="Microsoft Sans Serif"/>
              </a:rPr>
              <a:t>C</a:t>
            </a:r>
            <a:endParaRPr sz="1650" baseline="-20202">
              <a:latin typeface="Microsoft Sans Serif"/>
              <a:cs typeface="Microsoft Sans Serif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962986" y="1397647"/>
            <a:ext cx="746760" cy="284480"/>
            <a:chOff x="2962986" y="1397647"/>
            <a:chExt cx="746760" cy="284480"/>
          </a:xfrm>
        </p:grpSpPr>
        <p:sp>
          <p:nvSpPr>
            <p:cNvPr id="67" name="object 67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239858" y="14001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283775" y="1437549"/>
            <a:ext cx="379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239858" y="1402727"/>
            <a:ext cx="467359" cy="279400"/>
            <a:chOff x="3239858" y="1402727"/>
            <a:chExt cx="467359" cy="279400"/>
          </a:xfrm>
        </p:grpSpPr>
        <p:sp>
          <p:nvSpPr>
            <p:cNvPr id="73" name="object 73"/>
            <p:cNvSpPr/>
            <p:nvPr/>
          </p:nvSpPr>
          <p:spPr>
            <a:xfrm>
              <a:off x="37046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239858" y="1679587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037526" y="2257373"/>
            <a:ext cx="246316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Finally</a:t>
            </a:r>
            <a:r>
              <a:rPr sz="11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temp</a:t>
            </a:r>
            <a:r>
              <a:rPr sz="11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=</a:t>
            </a:r>
            <a:r>
              <a:rPr sz="11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NULL</a:t>
            </a:r>
            <a:r>
              <a:rPr sz="11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and</a:t>
            </a:r>
            <a:r>
              <a:rPr sz="1100" spc="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process</a:t>
            </a:r>
            <a:r>
              <a:rPr sz="11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stops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Microsoft Sans Serif"/>
              <a:cs typeface="Microsoft Sans Serif"/>
            </a:endParaRPr>
          </a:p>
          <a:p>
            <a:pPr marL="82550">
              <a:lnSpc>
                <a:spcPct val="100000"/>
              </a:lnSpc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7:</a:t>
            </a:r>
            <a:r>
              <a:rPr sz="100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Demonstration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Traversing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SLL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899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Counting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Nodes</a:t>
            </a:r>
            <a:r>
              <a:rPr sz="1400" spc="5" dirty="0">
                <a:solidFill>
                  <a:srgbClr val="FFFFFF"/>
                </a:solidFill>
              </a:rPr>
              <a:t> in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765619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76462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728673"/>
            <a:ext cx="3798570" cy="2226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Initiate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count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variable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ZERO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(int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count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0)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54000"/>
              </a:lnSpc>
              <a:spcBef>
                <a:spcPts val="3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Assign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reference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object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temp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SLL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(Node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temp=head)</a:t>
            </a:r>
            <a:endParaRPr sz="1100">
              <a:latin typeface="Microsoft Sans Serif"/>
              <a:cs typeface="Microsoft Sans Serif"/>
            </a:endParaRPr>
          </a:p>
          <a:p>
            <a:pPr marL="12700" marR="652780">
              <a:lnSpc>
                <a:spcPct val="176600"/>
              </a:lnSpc>
            </a:pPr>
            <a:r>
              <a:rPr sz="1100" spc="-5" dirty="0">
                <a:latin typeface="Microsoft Sans Serif"/>
                <a:cs typeface="Microsoft Sans Serif"/>
              </a:rPr>
              <a:t>Initiate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loop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SLL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(while(temp!=null))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Increment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count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(count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count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+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1)</a:t>
            </a:r>
            <a:endParaRPr sz="1100">
              <a:latin typeface="Microsoft Sans Serif"/>
              <a:cs typeface="Microsoft Sans Serif"/>
            </a:endParaRPr>
          </a:p>
          <a:p>
            <a:pPr marL="12700" marR="339090">
              <a:lnSpc>
                <a:spcPct val="176600"/>
              </a:lnSpc>
            </a:pPr>
            <a:r>
              <a:rPr sz="1100" spc="-5" dirty="0">
                <a:latin typeface="Microsoft Sans Serif"/>
                <a:cs typeface="Microsoft Sans Serif"/>
              </a:rPr>
              <a:t>Reset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temp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pointing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next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(temp=temp.link) </a:t>
            </a:r>
            <a:r>
              <a:rPr sz="1100" spc="-5" dirty="0">
                <a:latin typeface="Microsoft Sans Serif"/>
                <a:cs typeface="Microsoft Sans Serif"/>
              </a:rPr>
              <a:t> Repeat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Steps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4-5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Step-3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loop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SLL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Return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count </a:t>
            </a:r>
            <a:r>
              <a:rPr sz="1100" spc="-5" dirty="0">
                <a:latin typeface="Microsoft Sans Serif"/>
                <a:cs typeface="Microsoft Sans Serif"/>
              </a:rPr>
              <a:t>(return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count)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061681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06069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615871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61425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911934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91094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2208009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40106" y="220569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2504071"/>
            <a:ext cx="134416" cy="1344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40106" y="250246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2800146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0106" y="279845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17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642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Code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-5" dirty="0">
                <a:solidFill>
                  <a:srgbClr val="FFFFFF"/>
                </a:solidFill>
              </a:rPr>
              <a:t>for</a:t>
            </a:r>
            <a:r>
              <a:rPr sz="1400" spc="15" dirty="0">
                <a:solidFill>
                  <a:srgbClr val="FFFFFF"/>
                </a:solidFill>
              </a:rPr>
              <a:t> Counting Nodes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1099653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Java</a:t>
            </a:r>
            <a:r>
              <a:rPr sz="8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Statement: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004" y="1265847"/>
            <a:ext cx="4336415" cy="1031240"/>
            <a:chOff x="136004" y="1265847"/>
            <a:chExt cx="4336415" cy="1031240"/>
          </a:xfrm>
        </p:grpSpPr>
        <p:sp>
          <p:nvSpPr>
            <p:cNvPr id="5" name="object 5"/>
            <p:cNvSpPr/>
            <p:nvPr/>
          </p:nvSpPr>
          <p:spPr>
            <a:xfrm>
              <a:off x="138544" y="1268387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71" y="1270914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0"/>
                  </a:moveTo>
                  <a:lnTo>
                    <a:pt x="0" y="102327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6920" y="1270914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0"/>
                  </a:moveTo>
                  <a:lnTo>
                    <a:pt x="0" y="102327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1559" y="1257803"/>
            <a:ext cx="1720850" cy="51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int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countNodes()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690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46100" marR="73025">
              <a:lnSpc>
                <a:spcPct val="61700"/>
              </a:lnSpc>
              <a:spcBef>
                <a:spcPts val="220"/>
              </a:spcBef>
            </a:pPr>
            <a:r>
              <a:rPr sz="900" spc="-5" dirty="0">
                <a:latin typeface="Courier New"/>
                <a:cs typeface="Courier New"/>
              </a:rPr>
              <a:t>int</a:t>
            </a:r>
            <a:r>
              <a:rPr sz="900" spc="4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count=0;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Node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temp=start;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ts val="735"/>
              </a:lnSpc>
            </a:pPr>
            <a:r>
              <a:rPr sz="900" spc="-5" dirty="0">
                <a:latin typeface="Courier New"/>
                <a:cs typeface="Courier New"/>
              </a:rPr>
              <a:t>while(temp!=null)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154" y="1699394"/>
            <a:ext cx="1789430" cy="42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86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ts val="670"/>
              </a:lnSpc>
            </a:pPr>
            <a:r>
              <a:rPr sz="900" spc="-5" dirty="0">
                <a:latin typeface="Courier New"/>
                <a:cs typeface="Courier New"/>
              </a:rPr>
              <a:t>count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count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+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ts val="690"/>
              </a:lnSpc>
            </a:pPr>
            <a:r>
              <a:rPr sz="900" spc="-5" dirty="0">
                <a:latin typeface="Courier New"/>
                <a:cs typeface="Courier New"/>
              </a:rPr>
              <a:t>temp=temp.Rlink;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885"/>
              </a:lnSpc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154" y="2034687"/>
            <a:ext cx="9010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return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count;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559" y="2117135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8544" y="2296718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18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4128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Searching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559130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55813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430324"/>
            <a:ext cx="407924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Assign</a:t>
            </a:r>
            <a:r>
              <a:rPr sz="1100" spc="2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reference</a:t>
            </a:r>
            <a:r>
              <a:rPr sz="1100" spc="2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object</a:t>
            </a:r>
            <a:r>
              <a:rPr sz="1100" spc="24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temp</a:t>
            </a:r>
            <a:r>
              <a:rPr sz="1100" b="1" spc="229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24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</a:t>
            </a:r>
            <a:r>
              <a:rPr sz="1100" b="1" spc="229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24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24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traversing</a:t>
            </a:r>
            <a:r>
              <a:rPr sz="1100" spc="24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SLL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temp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head)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initialize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pos</a:t>
            </a:r>
            <a:r>
              <a:rPr sz="1100" spc="-10" dirty="0">
                <a:latin typeface="Microsoft Sans Serif"/>
                <a:cs typeface="Microsoft Sans Serif"/>
              </a:rPr>
              <a:t>=0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113307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11232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1076374"/>
            <a:ext cx="4079240" cy="2188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Initiate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loop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SLL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(while(temp!=null))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spc="-5" dirty="0">
                <a:latin typeface="Microsoft Sans Serif"/>
                <a:cs typeface="Microsoft Sans Serif"/>
              </a:rPr>
              <a:t>Increment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pos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</a:t>
            </a:r>
            <a:r>
              <a:rPr sz="1100" spc="-10" dirty="0">
                <a:latin typeface="Microsoft Sans Serif"/>
                <a:cs typeface="Microsoft Sans Serif"/>
              </a:rPr>
              <a:t> 1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spc="-15" dirty="0">
                <a:latin typeface="Microsoft Sans Serif"/>
                <a:cs typeface="Microsoft Sans Serif"/>
              </a:rPr>
              <a:t>Check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if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temp</a:t>
            </a:r>
            <a:r>
              <a:rPr sz="1100" spc="-10" dirty="0">
                <a:latin typeface="Microsoft Sans Serif"/>
                <a:cs typeface="Microsoft Sans Serif"/>
              </a:rPr>
              <a:t>.info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searched</a:t>
            </a:r>
            <a:r>
              <a:rPr sz="1100" spc="1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elements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same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then</a:t>
            </a:r>
            <a:r>
              <a:rPr sz="1100" spc="12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return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b="1" spc="-5" dirty="0">
                <a:latin typeface="Arial"/>
                <a:cs typeface="Arial"/>
              </a:rPr>
              <a:t>pos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12700" marR="741680">
              <a:lnSpc>
                <a:spcPct val="176600"/>
              </a:lnSpc>
            </a:pPr>
            <a:r>
              <a:rPr sz="1100" spc="-5" dirty="0">
                <a:latin typeface="Microsoft Sans Serif"/>
                <a:cs typeface="Microsoft Sans Serif"/>
              </a:rPr>
              <a:t>Reset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temp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pointing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next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(temp=temp.link)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Repeat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Steps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3-5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until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traversed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54000"/>
              </a:lnSpc>
              <a:spcBef>
                <a:spcPts val="300"/>
              </a:spcBef>
            </a:pPr>
            <a:r>
              <a:rPr sz="1100" spc="-5" dirty="0">
                <a:latin typeface="Microsoft Sans Serif"/>
                <a:cs typeface="Microsoft Sans Serif"/>
              </a:rPr>
              <a:t>If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search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not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found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then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return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-1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(-1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indicates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element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exists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409382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0106" y="140776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705444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0106" y="170445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2259622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0106" y="225731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2555697"/>
            <a:ext cx="134416" cy="1344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40106" y="255407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2851772"/>
            <a:ext cx="134416" cy="13441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40106" y="285007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19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157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Code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-5" dirty="0">
                <a:solidFill>
                  <a:srgbClr val="FFFFFF"/>
                </a:solidFill>
              </a:rPr>
              <a:t>for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Searching</a:t>
            </a:r>
            <a:r>
              <a:rPr sz="1400" spc="5" dirty="0">
                <a:solidFill>
                  <a:srgbClr val="FFFFFF"/>
                </a:solidFill>
              </a:rPr>
              <a:t> in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1029422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Java</a:t>
            </a:r>
            <a:r>
              <a:rPr sz="8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Statement: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004" y="1195616"/>
            <a:ext cx="4336415" cy="498475"/>
            <a:chOff x="136004" y="1195616"/>
            <a:chExt cx="4336415" cy="498475"/>
          </a:xfrm>
        </p:grpSpPr>
        <p:sp>
          <p:nvSpPr>
            <p:cNvPr id="5" name="object 5"/>
            <p:cNvSpPr/>
            <p:nvPr/>
          </p:nvSpPr>
          <p:spPr>
            <a:xfrm>
              <a:off x="138544" y="1198156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71" y="1200683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6920" y="1200683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071" y="1238643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66920" y="1238643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071" y="133201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66920" y="133201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71" y="141446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66920" y="141446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071" y="1507832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66920" y="1507832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071" y="1597799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1559" y="1187559"/>
            <a:ext cx="2062480" cy="521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int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search(int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element)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690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ts val="700"/>
              </a:lnSpc>
            </a:pPr>
            <a:r>
              <a:rPr sz="900" spc="-5" dirty="0">
                <a:latin typeface="Courier New"/>
                <a:cs typeface="Courier New"/>
              </a:rPr>
              <a:t>int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pos=0;</a:t>
            </a:r>
            <a:endParaRPr sz="900">
              <a:latin typeface="Courier New"/>
              <a:cs typeface="Courier New"/>
            </a:endParaRPr>
          </a:p>
          <a:p>
            <a:pPr marL="546100" marR="346075">
              <a:lnSpc>
                <a:spcPct val="68100"/>
              </a:lnSpc>
              <a:spcBef>
                <a:spcPts val="160"/>
              </a:spcBef>
            </a:pPr>
            <a:r>
              <a:rPr sz="900" spc="-5" dirty="0">
                <a:latin typeface="Courier New"/>
                <a:cs typeface="Courier New"/>
              </a:rPr>
              <a:t>Node temp=head;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while(temp!=null)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8531" y="1595259"/>
            <a:ext cx="4331335" cy="768985"/>
            <a:chOff x="138531" y="1595259"/>
            <a:chExt cx="4331335" cy="768985"/>
          </a:xfrm>
        </p:grpSpPr>
        <p:sp>
          <p:nvSpPr>
            <p:cNvPr id="19" name="object 19"/>
            <p:cNvSpPr/>
            <p:nvPr/>
          </p:nvSpPr>
          <p:spPr>
            <a:xfrm>
              <a:off x="4466920" y="1597799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071" y="1691157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66920" y="1691157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1071" y="1773605"/>
              <a:ext cx="0" cy="71755"/>
            </a:xfrm>
            <a:custGeom>
              <a:avLst/>
              <a:gdLst/>
              <a:ahLst/>
              <a:cxnLst/>
              <a:rect l="l" t="t" r="r" b="b"/>
              <a:pathLst>
                <a:path h="71755">
                  <a:moveTo>
                    <a:pt x="0" y="7151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66920" y="1773605"/>
              <a:ext cx="0" cy="71755"/>
            </a:xfrm>
            <a:custGeom>
              <a:avLst/>
              <a:gdLst/>
              <a:ahLst/>
              <a:cxnLst/>
              <a:rect l="l" t="t" r="r" b="b"/>
              <a:pathLst>
                <a:path h="71755">
                  <a:moveTo>
                    <a:pt x="0" y="7151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1071" y="1845119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6920" y="1845119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1071" y="1938489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38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66920" y="1938489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38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1071" y="202088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66920" y="202088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1071" y="2114245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66920" y="2114245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1071" y="219669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66920" y="219669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1071" y="227914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8154" y="1634510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74749" y="1700664"/>
            <a:ext cx="42290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pos++;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74749" y="1794047"/>
            <a:ext cx="15163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if(temp.info==element)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74749" y="1876432"/>
            <a:ext cx="1311275" cy="25590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5080" indent="546100">
              <a:lnSpc>
                <a:spcPct val="68100"/>
              </a:lnSpc>
              <a:spcBef>
                <a:spcPts val="440"/>
              </a:spcBef>
            </a:pPr>
            <a:r>
              <a:rPr sz="900" spc="-5" dirty="0">
                <a:latin typeface="Courier New"/>
                <a:cs typeface="Courier New"/>
              </a:rPr>
              <a:t>return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pos;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temp=temp.link;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8154" y="2057598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8154" y="2140046"/>
            <a:ext cx="6959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return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-1;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1559" y="2222482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38544" y="2279142"/>
            <a:ext cx="4331335" cy="125730"/>
            <a:chOff x="138544" y="2279142"/>
            <a:chExt cx="4331335" cy="125730"/>
          </a:xfrm>
        </p:grpSpPr>
        <p:sp>
          <p:nvSpPr>
            <p:cNvPr id="43" name="object 43"/>
            <p:cNvSpPr/>
            <p:nvPr/>
          </p:nvSpPr>
          <p:spPr>
            <a:xfrm>
              <a:off x="4466920" y="227914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1071" y="2361577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66920" y="2361577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8544" y="2402078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1299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Insertion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SLL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532102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828177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124240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1164131"/>
            <a:ext cx="2280285" cy="1080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Three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types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insertion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done</a:t>
            </a:r>
            <a:endParaRPr sz="1100">
              <a:latin typeface="Microsoft Sans Serif"/>
              <a:cs typeface="Microsoft Sans Serif"/>
            </a:endParaRPr>
          </a:p>
          <a:p>
            <a:pPr marL="289560" marR="651510">
              <a:lnSpc>
                <a:spcPct val="176600"/>
              </a:lnSpc>
            </a:pPr>
            <a:r>
              <a:rPr sz="1100" spc="-5" dirty="0">
                <a:latin typeface="Microsoft Sans Serif"/>
                <a:cs typeface="Microsoft Sans Serif"/>
              </a:rPr>
              <a:t>Insertion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beginning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Insertion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end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1010"/>
              </a:spcBef>
            </a:pPr>
            <a:r>
              <a:rPr sz="1100" spc="-5" dirty="0">
                <a:latin typeface="Microsoft Sans Serif"/>
                <a:cs typeface="Microsoft Sans Serif"/>
              </a:rPr>
              <a:t>Insertion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any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specific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position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21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72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15" dirty="0">
                <a:solidFill>
                  <a:srgbClr val="FFFFFF"/>
                </a:solidFill>
              </a:rPr>
              <a:t> Beginning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841832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84084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713039"/>
            <a:ext cx="410464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5" dirty="0">
                <a:latin typeface="Microsoft Sans Serif"/>
                <a:cs typeface="Microsoft Sans Serif"/>
              </a:rPr>
              <a:t>Create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object,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let’s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say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temp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class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(Node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temp=new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Node(info)),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initialize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both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15" dirty="0">
                <a:latin typeface="Arial"/>
                <a:cs typeface="Arial"/>
              </a:rPr>
              <a:t>info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link </a:t>
            </a:r>
            <a:r>
              <a:rPr sz="1100" spc="5" dirty="0">
                <a:latin typeface="Microsoft Sans Serif"/>
                <a:cs typeface="Microsoft Sans Serif"/>
              </a:rPr>
              <a:t>part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396009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39502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1359076"/>
            <a:ext cx="2619375" cy="488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Set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link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temp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(temp.link=head)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spc="-5" dirty="0">
                <a:latin typeface="Microsoft Sans Serif"/>
                <a:cs typeface="Microsoft Sans Serif"/>
              </a:rPr>
              <a:t>Set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temp </a:t>
            </a:r>
            <a:r>
              <a:rPr sz="1100" spc="-5" dirty="0">
                <a:latin typeface="Microsoft Sans Serif"/>
                <a:cs typeface="Microsoft Sans Serif"/>
              </a:rPr>
              <a:t>(head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temp)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692084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0106" y="169046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22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5844" y="1939200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Java</a:t>
            </a:r>
            <a:r>
              <a:rPr sz="8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Statement: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071" y="2107933"/>
            <a:ext cx="4326255" cy="70612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40005">
              <a:lnSpc>
                <a:spcPts val="885"/>
              </a:lnSpc>
              <a:spcBef>
                <a:spcPts val="10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void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insBeg()</a:t>
            </a:r>
            <a:endParaRPr sz="900">
              <a:latin typeface="Courier New"/>
              <a:cs typeface="Courier New"/>
            </a:endParaRPr>
          </a:p>
          <a:p>
            <a:pPr marL="40005">
              <a:lnSpc>
                <a:spcPts val="690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86740" marR="1476375">
              <a:lnSpc>
                <a:spcPct val="66800"/>
              </a:lnSpc>
              <a:spcBef>
                <a:spcPts val="165"/>
              </a:spcBef>
            </a:pPr>
            <a:r>
              <a:rPr sz="900" spc="-5" dirty="0">
                <a:latin typeface="Courier New"/>
                <a:cs typeface="Courier New"/>
              </a:rPr>
              <a:t>System.out.print("Input info ");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Node temp=new Node(sc.nextInt()); </a:t>
            </a:r>
            <a:r>
              <a:rPr sz="900" spc="-53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temp.link=head;</a:t>
            </a:r>
            <a:endParaRPr sz="900">
              <a:latin typeface="Courier New"/>
              <a:cs typeface="Courier New"/>
            </a:endParaRPr>
          </a:p>
          <a:p>
            <a:pPr marL="586740">
              <a:lnSpc>
                <a:spcPts val="515"/>
              </a:lnSpc>
            </a:pPr>
            <a:r>
              <a:rPr sz="900" spc="-5" dirty="0">
                <a:latin typeface="Courier New"/>
                <a:cs typeface="Courier New"/>
              </a:rPr>
              <a:t>head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temp;</a:t>
            </a:r>
            <a:endParaRPr sz="900">
              <a:latin typeface="Courier New"/>
              <a:cs typeface="Courier New"/>
            </a:endParaRPr>
          </a:p>
          <a:p>
            <a:pPr marL="40005">
              <a:lnSpc>
                <a:spcPts val="885"/>
              </a:lnSpc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3213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Insertion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Node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Beginning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SLL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193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83226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241234"/>
            <a:ext cx="746760" cy="284480"/>
            <a:chOff x="1042631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0226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16964" y="1243774"/>
            <a:ext cx="472440" cy="281940"/>
            <a:chOff x="1316964" y="1243774"/>
            <a:chExt cx="472440" cy="281940"/>
          </a:xfrm>
        </p:grpSpPr>
        <p:sp>
          <p:nvSpPr>
            <p:cNvPr id="14" name="object 14"/>
            <p:cNvSpPr/>
            <p:nvPr/>
          </p:nvSpPr>
          <p:spPr>
            <a:xfrm>
              <a:off x="17843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50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2897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81797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545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57082" y="1241234"/>
            <a:ext cx="746760" cy="284480"/>
            <a:chOff x="1957082" y="1241234"/>
            <a:chExt cx="746760" cy="284480"/>
          </a:xfrm>
        </p:grpSpPr>
        <p:sp>
          <p:nvSpPr>
            <p:cNvPr id="20" name="object 20"/>
            <p:cNvSpPr/>
            <p:nvPr/>
          </p:nvSpPr>
          <p:spPr>
            <a:xfrm>
              <a:off x="1959622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621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15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9622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3955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649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64677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31415" y="1243774"/>
            <a:ext cx="472440" cy="281940"/>
            <a:chOff x="2231415" y="1243774"/>
            <a:chExt cx="472440" cy="281940"/>
          </a:xfrm>
        </p:grpSpPr>
        <p:sp>
          <p:nvSpPr>
            <p:cNvPr id="28" name="object 28"/>
            <p:cNvSpPr/>
            <p:nvPr/>
          </p:nvSpPr>
          <p:spPr>
            <a:xfrm>
              <a:off x="269877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33955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4342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96248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39910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71533" y="1241234"/>
            <a:ext cx="747395" cy="284480"/>
            <a:chOff x="2871533" y="1241234"/>
            <a:chExt cx="747395" cy="284480"/>
          </a:xfrm>
        </p:grpSpPr>
        <p:sp>
          <p:nvSpPr>
            <p:cNvPr id="34" name="object 34"/>
            <p:cNvSpPr/>
            <p:nvPr/>
          </p:nvSpPr>
          <p:spPr>
            <a:xfrm>
              <a:off x="2874073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766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5600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74073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48418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50946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1323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48418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879140" y="1223972"/>
            <a:ext cx="73215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43815" indent="-4445">
              <a:lnSpc>
                <a:spcPct val="1339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58786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1100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411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of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Single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Linked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6493" y="1679028"/>
            <a:ext cx="650240" cy="284480"/>
            <a:chOff x="496493" y="1679028"/>
            <a:chExt cx="650240" cy="284480"/>
          </a:xfrm>
        </p:grpSpPr>
        <p:sp>
          <p:nvSpPr>
            <p:cNvPr id="4" name="object 4"/>
            <p:cNvSpPr/>
            <p:nvPr/>
          </p:nvSpPr>
          <p:spPr>
            <a:xfrm>
              <a:off x="496493" y="1681556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021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981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6493" y="1960956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9386" y="168155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913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4206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9386" y="196095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8861" y="1662034"/>
            <a:ext cx="65341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815" indent="45085">
              <a:lnSpc>
                <a:spcPct val="133800"/>
              </a:lnSpc>
              <a:spcBef>
                <a:spcPts val="1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6346" y="3344397"/>
            <a:ext cx="1987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213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Beginning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83226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241234"/>
            <a:ext cx="746760" cy="284480"/>
            <a:chOff x="1042631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0226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16964" y="1243774"/>
            <a:ext cx="472440" cy="281940"/>
            <a:chOff x="1316964" y="1243774"/>
            <a:chExt cx="472440" cy="281940"/>
          </a:xfrm>
        </p:grpSpPr>
        <p:sp>
          <p:nvSpPr>
            <p:cNvPr id="14" name="object 14"/>
            <p:cNvSpPr/>
            <p:nvPr/>
          </p:nvSpPr>
          <p:spPr>
            <a:xfrm>
              <a:off x="17843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50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2897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81797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545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57082" y="1241234"/>
            <a:ext cx="746760" cy="284480"/>
            <a:chOff x="1957082" y="1241234"/>
            <a:chExt cx="746760" cy="284480"/>
          </a:xfrm>
        </p:grpSpPr>
        <p:sp>
          <p:nvSpPr>
            <p:cNvPr id="20" name="object 20"/>
            <p:cNvSpPr/>
            <p:nvPr/>
          </p:nvSpPr>
          <p:spPr>
            <a:xfrm>
              <a:off x="1959622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621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15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9622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3955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649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64677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31415" y="1243774"/>
            <a:ext cx="472440" cy="281940"/>
            <a:chOff x="2231415" y="1243774"/>
            <a:chExt cx="472440" cy="281940"/>
          </a:xfrm>
        </p:grpSpPr>
        <p:sp>
          <p:nvSpPr>
            <p:cNvPr id="28" name="object 28"/>
            <p:cNvSpPr/>
            <p:nvPr/>
          </p:nvSpPr>
          <p:spPr>
            <a:xfrm>
              <a:off x="269877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33955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4342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96248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39910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71533" y="1241234"/>
            <a:ext cx="747395" cy="284480"/>
            <a:chOff x="2871533" y="1241234"/>
            <a:chExt cx="747395" cy="284480"/>
          </a:xfrm>
        </p:grpSpPr>
        <p:sp>
          <p:nvSpPr>
            <p:cNvPr id="34" name="object 34"/>
            <p:cNvSpPr/>
            <p:nvPr/>
          </p:nvSpPr>
          <p:spPr>
            <a:xfrm>
              <a:off x="2874073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766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5600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74073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48418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50946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1323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48418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879140" y="1223972"/>
            <a:ext cx="73215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43815" indent="-4445">
              <a:lnSpc>
                <a:spcPct val="1339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58786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1100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3075" y="1323669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11061" y="1789912"/>
            <a:ext cx="747395" cy="284480"/>
            <a:chOff x="311061" y="1789912"/>
            <a:chExt cx="747395" cy="284480"/>
          </a:xfrm>
        </p:grpSpPr>
        <p:sp>
          <p:nvSpPr>
            <p:cNvPr id="47" name="object 47"/>
            <p:cNvSpPr/>
            <p:nvPr/>
          </p:nvSpPr>
          <p:spPr>
            <a:xfrm>
              <a:off x="313601" y="179245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6141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95528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3601" y="207183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7946" y="17924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0473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18668" y="1531338"/>
            <a:ext cx="732155" cy="4914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15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515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87946" y="1794979"/>
            <a:ext cx="467359" cy="279400"/>
            <a:chOff x="587946" y="1794979"/>
            <a:chExt cx="467359" cy="279400"/>
          </a:xfrm>
        </p:grpSpPr>
        <p:sp>
          <p:nvSpPr>
            <p:cNvPr id="55" name="object 55"/>
            <p:cNvSpPr/>
            <p:nvPr/>
          </p:nvSpPr>
          <p:spPr>
            <a:xfrm>
              <a:off x="1052753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7946" y="207183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71753" y="205523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814817" y="1718536"/>
            <a:ext cx="24669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marR="5080" indent="-45720">
              <a:lnSpc>
                <a:spcPct val="1091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assumed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4000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213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Beginning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832269"/>
            <a:ext cx="438784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241234"/>
            <a:ext cx="746760" cy="284480"/>
            <a:chOff x="1042631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2753" y="1282279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0"/>
              </a:spcBef>
              <a:tabLst>
                <a:tab pos="34607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16964" y="1243774"/>
            <a:ext cx="650875" cy="281940"/>
            <a:chOff x="1316964" y="1243774"/>
            <a:chExt cx="650875" cy="281940"/>
          </a:xfrm>
        </p:grpSpPr>
        <p:sp>
          <p:nvSpPr>
            <p:cNvPr id="14" name="object 14"/>
            <p:cNvSpPr/>
            <p:nvPr/>
          </p:nvSpPr>
          <p:spPr>
            <a:xfrm>
              <a:off x="17843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50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81797" y="138347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2545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57082" y="1241234"/>
            <a:ext cx="746760" cy="284480"/>
            <a:chOff x="1957082" y="1241234"/>
            <a:chExt cx="746760" cy="284480"/>
          </a:xfrm>
        </p:grpSpPr>
        <p:sp>
          <p:nvSpPr>
            <p:cNvPr id="19" name="object 19"/>
            <p:cNvSpPr/>
            <p:nvPr/>
          </p:nvSpPr>
          <p:spPr>
            <a:xfrm>
              <a:off x="1959622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621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415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59622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33955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649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964677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31415" y="1243774"/>
            <a:ext cx="472440" cy="281940"/>
            <a:chOff x="2231415" y="1243774"/>
            <a:chExt cx="472440" cy="281940"/>
          </a:xfrm>
        </p:grpSpPr>
        <p:sp>
          <p:nvSpPr>
            <p:cNvPr id="27" name="object 27"/>
            <p:cNvSpPr/>
            <p:nvPr/>
          </p:nvSpPr>
          <p:spPr>
            <a:xfrm>
              <a:off x="269877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33955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04342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96248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739910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871533" y="1241234"/>
            <a:ext cx="747395" cy="284480"/>
            <a:chOff x="2871533" y="1241234"/>
            <a:chExt cx="747395" cy="284480"/>
          </a:xfrm>
        </p:grpSpPr>
        <p:sp>
          <p:nvSpPr>
            <p:cNvPr id="33" name="object 33"/>
            <p:cNvSpPr/>
            <p:nvPr/>
          </p:nvSpPr>
          <p:spPr>
            <a:xfrm>
              <a:off x="2874073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766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5600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74073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48418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50946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1323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48418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879140" y="1223972"/>
            <a:ext cx="73215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43815" indent="-4445">
              <a:lnSpc>
                <a:spcPct val="1339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58786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1100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3075" y="1323669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Step-2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1061" y="1789912"/>
            <a:ext cx="747395" cy="284480"/>
            <a:chOff x="311061" y="1789912"/>
            <a:chExt cx="747395" cy="284480"/>
          </a:xfrm>
        </p:grpSpPr>
        <p:sp>
          <p:nvSpPr>
            <p:cNvPr id="46" name="object 46"/>
            <p:cNvSpPr/>
            <p:nvPr/>
          </p:nvSpPr>
          <p:spPr>
            <a:xfrm>
              <a:off x="313601" y="179245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6141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5528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3601" y="207183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7946" y="17924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0473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18668" y="1531338"/>
            <a:ext cx="729615" cy="4914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15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515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85406" y="1792440"/>
            <a:ext cx="472440" cy="281940"/>
            <a:chOff x="585406" y="1792440"/>
            <a:chExt cx="472440" cy="281940"/>
          </a:xfrm>
        </p:grpSpPr>
        <p:sp>
          <p:nvSpPr>
            <p:cNvPr id="54" name="object 54"/>
            <p:cNvSpPr/>
            <p:nvPr/>
          </p:nvSpPr>
          <p:spPr>
            <a:xfrm>
              <a:off x="1052753" y="179498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7946" y="2071840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71753" y="205523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050226" y="1520647"/>
            <a:ext cx="93980" cy="414655"/>
            <a:chOff x="1050226" y="1520647"/>
            <a:chExt cx="93980" cy="414655"/>
          </a:xfrm>
        </p:grpSpPr>
        <p:sp>
          <p:nvSpPr>
            <p:cNvPr id="58" name="object 58"/>
            <p:cNvSpPr/>
            <p:nvPr/>
          </p:nvSpPr>
          <p:spPr>
            <a:xfrm>
              <a:off x="1050226" y="193215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41679" y="1520647"/>
              <a:ext cx="0" cy="412115"/>
            </a:xfrm>
            <a:custGeom>
              <a:avLst/>
              <a:gdLst/>
              <a:ahLst/>
              <a:cxnLst/>
              <a:rect l="l" t="t" r="r" b="b"/>
              <a:pathLst>
                <a:path h="412114">
                  <a:moveTo>
                    <a:pt x="0" y="41150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12897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825" baseline="5555" dirty="0">
                <a:latin typeface="Tahoma"/>
                <a:cs typeface="Tahoma"/>
              </a:rPr>
              <a:t>ˆ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24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213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Beginning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38784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145882"/>
            <a:ext cx="746760" cy="284480"/>
            <a:chOff x="1042631" y="1145882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2753" y="1186928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0"/>
              </a:spcBef>
              <a:tabLst>
                <a:tab pos="34607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16964" y="1148423"/>
            <a:ext cx="650875" cy="281940"/>
            <a:chOff x="1316964" y="1148423"/>
            <a:chExt cx="650875" cy="281940"/>
          </a:xfrm>
        </p:grpSpPr>
        <p:sp>
          <p:nvSpPr>
            <p:cNvPr id="14" name="object 14"/>
            <p:cNvSpPr/>
            <p:nvPr/>
          </p:nvSpPr>
          <p:spPr>
            <a:xfrm>
              <a:off x="1784324" y="115096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504" y="142782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81797" y="1288123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2545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57082" y="1145882"/>
            <a:ext cx="746760" cy="284480"/>
            <a:chOff x="1957082" y="1145882"/>
            <a:chExt cx="746760" cy="284480"/>
          </a:xfrm>
        </p:grpSpPr>
        <p:sp>
          <p:nvSpPr>
            <p:cNvPr id="19" name="object 19"/>
            <p:cNvSpPr/>
            <p:nvPr/>
          </p:nvSpPr>
          <p:spPr>
            <a:xfrm>
              <a:off x="1959622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6214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4154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59622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33955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649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964677" y="118692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31415" y="1148423"/>
            <a:ext cx="472440" cy="281940"/>
            <a:chOff x="2231415" y="1148423"/>
            <a:chExt cx="472440" cy="281940"/>
          </a:xfrm>
        </p:grpSpPr>
        <p:sp>
          <p:nvSpPr>
            <p:cNvPr id="27" name="object 27"/>
            <p:cNvSpPr/>
            <p:nvPr/>
          </p:nvSpPr>
          <p:spPr>
            <a:xfrm>
              <a:off x="2698775" y="115096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33955" y="142782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043429" y="141120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96248" y="1288123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739910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871533" y="1145882"/>
            <a:ext cx="747395" cy="284480"/>
            <a:chOff x="2871533" y="1145882"/>
            <a:chExt cx="747395" cy="284480"/>
          </a:xfrm>
        </p:grpSpPr>
        <p:sp>
          <p:nvSpPr>
            <p:cNvPr id="33" name="object 33"/>
            <p:cNvSpPr/>
            <p:nvPr/>
          </p:nvSpPr>
          <p:spPr>
            <a:xfrm>
              <a:off x="2874073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7661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56000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74073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48418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509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1323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48418" y="14278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879140" y="1128621"/>
            <a:ext cx="73215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43815" indent="-4445">
              <a:lnSpc>
                <a:spcPct val="1339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3075" y="122833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Step-3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11061" y="1694561"/>
            <a:ext cx="747395" cy="284480"/>
            <a:chOff x="311061" y="1694561"/>
            <a:chExt cx="747395" cy="284480"/>
          </a:xfrm>
        </p:grpSpPr>
        <p:sp>
          <p:nvSpPr>
            <p:cNvPr id="44" name="object 44"/>
            <p:cNvSpPr/>
            <p:nvPr/>
          </p:nvSpPr>
          <p:spPr>
            <a:xfrm>
              <a:off x="313601" y="16971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14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5528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3601" y="19765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7946" y="169710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90473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18668" y="1435974"/>
            <a:ext cx="729615" cy="4914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15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515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85406" y="1697088"/>
            <a:ext cx="472440" cy="282575"/>
            <a:chOff x="585406" y="1697088"/>
            <a:chExt cx="472440" cy="282575"/>
          </a:xfrm>
        </p:grpSpPr>
        <p:sp>
          <p:nvSpPr>
            <p:cNvPr id="52" name="object 52"/>
            <p:cNvSpPr/>
            <p:nvPr/>
          </p:nvSpPr>
          <p:spPr>
            <a:xfrm>
              <a:off x="1052753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7946" y="197650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71753" y="1959888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047686" y="1422755"/>
            <a:ext cx="97155" cy="417195"/>
            <a:chOff x="1047686" y="1422755"/>
            <a:chExt cx="97155" cy="417195"/>
          </a:xfrm>
        </p:grpSpPr>
        <p:sp>
          <p:nvSpPr>
            <p:cNvPr id="56" name="object 56"/>
            <p:cNvSpPr/>
            <p:nvPr/>
          </p:nvSpPr>
          <p:spPr>
            <a:xfrm>
              <a:off x="1050226" y="183680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41679" y="1425295"/>
              <a:ext cx="0" cy="412115"/>
            </a:xfrm>
            <a:custGeom>
              <a:avLst/>
              <a:gdLst/>
              <a:ahLst/>
              <a:cxnLst/>
              <a:rect l="l" t="t" r="r" b="b"/>
              <a:pathLst>
                <a:path h="412114">
                  <a:moveTo>
                    <a:pt x="0" y="41150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128979" y="141120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825" baseline="5555" dirty="0">
                <a:latin typeface="Tahoma"/>
                <a:cs typeface="Tahoma"/>
              </a:rPr>
              <a:t>ˆ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33248" y="1013790"/>
            <a:ext cx="737235" cy="826135"/>
            <a:chOff x="133248" y="1013790"/>
            <a:chExt cx="737235" cy="826135"/>
          </a:xfrm>
        </p:grpSpPr>
        <p:sp>
          <p:nvSpPr>
            <p:cNvPr id="60" name="object 60"/>
            <p:cNvSpPr/>
            <p:nvPr/>
          </p:nvSpPr>
          <p:spPr>
            <a:xfrm>
              <a:off x="867333" y="1013790"/>
              <a:ext cx="0" cy="503555"/>
            </a:xfrm>
            <a:custGeom>
              <a:avLst/>
              <a:gdLst/>
              <a:ahLst/>
              <a:cxnLst/>
              <a:rect l="l" t="t" r="r" b="b"/>
              <a:pathLst>
                <a:path h="503555">
                  <a:moveTo>
                    <a:pt x="0" y="50294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35775" y="1516735"/>
              <a:ext cx="732155" cy="0"/>
            </a:xfrm>
            <a:custGeom>
              <a:avLst/>
              <a:gdLst/>
              <a:ahLst/>
              <a:cxnLst/>
              <a:rect l="l" t="t" r="r" b="b"/>
              <a:pathLst>
                <a:path w="732155">
                  <a:moveTo>
                    <a:pt x="0" y="0"/>
                  </a:moveTo>
                  <a:lnTo>
                    <a:pt x="73155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5775" y="1516748"/>
              <a:ext cx="183515" cy="320675"/>
            </a:xfrm>
            <a:custGeom>
              <a:avLst/>
              <a:gdLst/>
              <a:ahLst/>
              <a:cxnLst/>
              <a:rect l="l" t="t" r="r" b="b"/>
              <a:pathLst>
                <a:path w="183515" h="320675">
                  <a:moveTo>
                    <a:pt x="0" y="320052"/>
                  </a:moveTo>
                  <a:lnTo>
                    <a:pt x="0" y="0"/>
                  </a:lnTo>
                </a:path>
                <a:path w="183515" h="320675">
                  <a:moveTo>
                    <a:pt x="0" y="320052"/>
                  </a:moveTo>
                  <a:lnTo>
                    <a:pt x="182892" y="32005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79438" y="169757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213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Beginning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38784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145882"/>
            <a:ext cx="746760" cy="284480"/>
            <a:chOff x="1042631" y="1145882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2753" y="1186928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0"/>
              </a:spcBef>
              <a:tabLst>
                <a:tab pos="34607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16964" y="1148423"/>
            <a:ext cx="650875" cy="281940"/>
            <a:chOff x="1316964" y="1148423"/>
            <a:chExt cx="650875" cy="281940"/>
          </a:xfrm>
        </p:grpSpPr>
        <p:sp>
          <p:nvSpPr>
            <p:cNvPr id="14" name="object 14"/>
            <p:cNvSpPr/>
            <p:nvPr/>
          </p:nvSpPr>
          <p:spPr>
            <a:xfrm>
              <a:off x="1784324" y="115096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504" y="142782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81797" y="1288123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2545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57082" y="1145882"/>
            <a:ext cx="746760" cy="284480"/>
            <a:chOff x="1957082" y="1145882"/>
            <a:chExt cx="746760" cy="284480"/>
          </a:xfrm>
        </p:grpSpPr>
        <p:sp>
          <p:nvSpPr>
            <p:cNvPr id="19" name="object 19"/>
            <p:cNvSpPr/>
            <p:nvPr/>
          </p:nvSpPr>
          <p:spPr>
            <a:xfrm>
              <a:off x="1959622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6214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4154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59622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33955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649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964677" y="118692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31415" y="1148423"/>
            <a:ext cx="472440" cy="281940"/>
            <a:chOff x="2231415" y="1148423"/>
            <a:chExt cx="472440" cy="281940"/>
          </a:xfrm>
        </p:grpSpPr>
        <p:sp>
          <p:nvSpPr>
            <p:cNvPr id="27" name="object 27"/>
            <p:cNvSpPr/>
            <p:nvPr/>
          </p:nvSpPr>
          <p:spPr>
            <a:xfrm>
              <a:off x="2698775" y="115096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33955" y="142782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043429" y="141120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96248" y="1288123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739910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871533" y="1145882"/>
            <a:ext cx="747395" cy="284480"/>
            <a:chOff x="2871533" y="1145882"/>
            <a:chExt cx="747395" cy="284480"/>
          </a:xfrm>
        </p:grpSpPr>
        <p:sp>
          <p:nvSpPr>
            <p:cNvPr id="33" name="object 33"/>
            <p:cNvSpPr/>
            <p:nvPr/>
          </p:nvSpPr>
          <p:spPr>
            <a:xfrm>
              <a:off x="2874073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7661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56000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74073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48418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509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1323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48418" y="14278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879140" y="1128621"/>
            <a:ext cx="73215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43815" indent="-4445">
              <a:lnSpc>
                <a:spcPct val="1339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3075" y="122833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Step-3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11061" y="1422755"/>
            <a:ext cx="833755" cy="556895"/>
            <a:chOff x="311061" y="1422755"/>
            <a:chExt cx="833755" cy="556895"/>
          </a:xfrm>
        </p:grpSpPr>
        <p:sp>
          <p:nvSpPr>
            <p:cNvPr id="44" name="object 44"/>
            <p:cNvSpPr/>
            <p:nvPr/>
          </p:nvSpPr>
          <p:spPr>
            <a:xfrm>
              <a:off x="313601" y="16971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14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5528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3601" y="19765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7946" y="169710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90473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52753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7946" y="197650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50226" y="183680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41679" y="1425295"/>
              <a:ext cx="0" cy="412115"/>
            </a:xfrm>
            <a:custGeom>
              <a:avLst/>
              <a:gdLst/>
              <a:ahLst/>
              <a:cxnLst/>
              <a:rect l="l" t="t" r="r" b="b"/>
              <a:pathLst>
                <a:path h="412114">
                  <a:moveTo>
                    <a:pt x="0" y="41150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128979" y="141120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825" baseline="5555" dirty="0">
                <a:latin typeface="Tahoma"/>
                <a:cs typeface="Tahoma"/>
              </a:rPr>
              <a:t>ˆ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33248" y="1013790"/>
            <a:ext cx="737235" cy="826135"/>
            <a:chOff x="133248" y="1013790"/>
            <a:chExt cx="737235" cy="826135"/>
          </a:xfrm>
        </p:grpSpPr>
        <p:sp>
          <p:nvSpPr>
            <p:cNvPr id="56" name="object 56"/>
            <p:cNvSpPr/>
            <p:nvPr/>
          </p:nvSpPr>
          <p:spPr>
            <a:xfrm>
              <a:off x="867333" y="1013790"/>
              <a:ext cx="0" cy="503555"/>
            </a:xfrm>
            <a:custGeom>
              <a:avLst/>
              <a:gdLst/>
              <a:ahLst/>
              <a:cxnLst/>
              <a:rect l="l" t="t" r="r" b="b"/>
              <a:pathLst>
                <a:path h="503555">
                  <a:moveTo>
                    <a:pt x="0" y="50294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5775" y="1516735"/>
              <a:ext cx="732155" cy="0"/>
            </a:xfrm>
            <a:custGeom>
              <a:avLst/>
              <a:gdLst/>
              <a:ahLst/>
              <a:cxnLst/>
              <a:rect l="l" t="t" r="r" b="b"/>
              <a:pathLst>
                <a:path w="732155">
                  <a:moveTo>
                    <a:pt x="0" y="0"/>
                  </a:moveTo>
                  <a:lnTo>
                    <a:pt x="73155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5775" y="1516748"/>
              <a:ext cx="183515" cy="320675"/>
            </a:xfrm>
            <a:custGeom>
              <a:avLst/>
              <a:gdLst/>
              <a:ahLst/>
              <a:cxnLst/>
              <a:rect l="l" t="t" r="r" b="b"/>
              <a:pathLst>
                <a:path w="183515" h="320675">
                  <a:moveTo>
                    <a:pt x="0" y="320052"/>
                  </a:moveTo>
                  <a:lnTo>
                    <a:pt x="0" y="0"/>
                  </a:lnTo>
                </a:path>
                <a:path w="183515" h="320675">
                  <a:moveTo>
                    <a:pt x="0" y="320052"/>
                  </a:moveTo>
                  <a:lnTo>
                    <a:pt x="182892" y="32005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79438" y="169757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18668" y="1435974"/>
            <a:ext cx="729615" cy="85280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15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marR="64135" algn="r">
              <a:lnSpc>
                <a:spcPct val="100000"/>
              </a:lnSpc>
              <a:spcBef>
                <a:spcPts val="515"/>
              </a:spcBef>
              <a:tabLst>
                <a:tab pos="26162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1000</a:t>
            </a:r>
            <a:endParaRPr sz="1100">
              <a:latin typeface="Microsoft Sans Serif"/>
              <a:cs typeface="Microsoft Sans Serif"/>
            </a:endParaRPr>
          </a:p>
          <a:p>
            <a:pPr marR="46990" algn="r">
              <a:lnSpc>
                <a:spcPts val="1200"/>
              </a:lnSpc>
              <a:spcBef>
                <a:spcPts val="445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  <a:p>
            <a:pPr marL="90805">
              <a:lnSpc>
                <a:spcPts val="1200"/>
              </a:lnSpc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71753" y="296579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586204" y="296579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500655" y="296579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15106" y="296579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359333" y="2288971"/>
          <a:ext cx="3754754" cy="69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6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66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91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9387">
                <a:tc gridSpan="3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1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6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213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Beginning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38784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145882"/>
            <a:ext cx="746760" cy="284480"/>
            <a:chOff x="1042631" y="1145882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2753" y="1186928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0"/>
              </a:spcBef>
              <a:tabLst>
                <a:tab pos="34607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16964" y="1148423"/>
            <a:ext cx="650875" cy="281940"/>
            <a:chOff x="1316964" y="1148423"/>
            <a:chExt cx="650875" cy="281940"/>
          </a:xfrm>
        </p:grpSpPr>
        <p:sp>
          <p:nvSpPr>
            <p:cNvPr id="14" name="object 14"/>
            <p:cNvSpPr/>
            <p:nvPr/>
          </p:nvSpPr>
          <p:spPr>
            <a:xfrm>
              <a:off x="1784324" y="115096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504" y="142782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81797" y="1288123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2545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57082" y="1145882"/>
            <a:ext cx="746760" cy="284480"/>
            <a:chOff x="1957082" y="1145882"/>
            <a:chExt cx="746760" cy="284480"/>
          </a:xfrm>
        </p:grpSpPr>
        <p:sp>
          <p:nvSpPr>
            <p:cNvPr id="19" name="object 19"/>
            <p:cNvSpPr/>
            <p:nvPr/>
          </p:nvSpPr>
          <p:spPr>
            <a:xfrm>
              <a:off x="1959622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6214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4154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59622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33955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649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964677" y="118692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31415" y="1148423"/>
            <a:ext cx="472440" cy="281940"/>
            <a:chOff x="2231415" y="1148423"/>
            <a:chExt cx="472440" cy="281940"/>
          </a:xfrm>
        </p:grpSpPr>
        <p:sp>
          <p:nvSpPr>
            <p:cNvPr id="27" name="object 27"/>
            <p:cNvSpPr/>
            <p:nvPr/>
          </p:nvSpPr>
          <p:spPr>
            <a:xfrm>
              <a:off x="2698775" y="115096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33955" y="142782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043429" y="141120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96248" y="1288123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739910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871533" y="1145882"/>
            <a:ext cx="747395" cy="284480"/>
            <a:chOff x="2871533" y="1145882"/>
            <a:chExt cx="747395" cy="284480"/>
          </a:xfrm>
        </p:grpSpPr>
        <p:sp>
          <p:nvSpPr>
            <p:cNvPr id="33" name="object 33"/>
            <p:cNvSpPr/>
            <p:nvPr/>
          </p:nvSpPr>
          <p:spPr>
            <a:xfrm>
              <a:off x="2874073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7661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56000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74073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48418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509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1323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48418" y="14278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879140" y="1128621"/>
            <a:ext cx="73215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43815" indent="-4445">
              <a:lnSpc>
                <a:spcPct val="1339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3075" y="122833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Step-3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11061" y="1422755"/>
            <a:ext cx="833755" cy="556895"/>
            <a:chOff x="311061" y="1422755"/>
            <a:chExt cx="833755" cy="556895"/>
          </a:xfrm>
        </p:grpSpPr>
        <p:sp>
          <p:nvSpPr>
            <p:cNvPr id="44" name="object 44"/>
            <p:cNvSpPr/>
            <p:nvPr/>
          </p:nvSpPr>
          <p:spPr>
            <a:xfrm>
              <a:off x="313601" y="16971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614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5528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3601" y="19765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7946" y="169710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90473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52753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7946" y="197650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50226" y="183680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41679" y="1425295"/>
              <a:ext cx="0" cy="412115"/>
            </a:xfrm>
            <a:custGeom>
              <a:avLst/>
              <a:gdLst/>
              <a:ahLst/>
              <a:cxnLst/>
              <a:rect l="l" t="t" r="r" b="b"/>
              <a:pathLst>
                <a:path h="412114">
                  <a:moveTo>
                    <a:pt x="0" y="41150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128979" y="141120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825" baseline="5555" dirty="0">
                <a:latin typeface="Tahoma"/>
                <a:cs typeface="Tahoma"/>
              </a:rPr>
              <a:t>ˆ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33248" y="1013790"/>
            <a:ext cx="737235" cy="826135"/>
            <a:chOff x="133248" y="1013790"/>
            <a:chExt cx="737235" cy="826135"/>
          </a:xfrm>
        </p:grpSpPr>
        <p:sp>
          <p:nvSpPr>
            <p:cNvPr id="56" name="object 56"/>
            <p:cNvSpPr/>
            <p:nvPr/>
          </p:nvSpPr>
          <p:spPr>
            <a:xfrm>
              <a:off x="867333" y="1013790"/>
              <a:ext cx="0" cy="503555"/>
            </a:xfrm>
            <a:custGeom>
              <a:avLst/>
              <a:gdLst/>
              <a:ahLst/>
              <a:cxnLst/>
              <a:rect l="l" t="t" r="r" b="b"/>
              <a:pathLst>
                <a:path h="503555">
                  <a:moveTo>
                    <a:pt x="0" y="50294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5775" y="1516735"/>
              <a:ext cx="732155" cy="0"/>
            </a:xfrm>
            <a:custGeom>
              <a:avLst/>
              <a:gdLst/>
              <a:ahLst/>
              <a:cxnLst/>
              <a:rect l="l" t="t" r="r" b="b"/>
              <a:pathLst>
                <a:path w="732155">
                  <a:moveTo>
                    <a:pt x="0" y="0"/>
                  </a:moveTo>
                  <a:lnTo>
                    <a:pt x="73155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5775" y="1516748"/>
              <a:ext cx="183515" cy="320675"/>
            </a:xfrm>
            <a:custGeom>
              <a:avLst/>
              <a:gdLst/>
              <a:ahLst/>
              <a:cxnLst/>
              <a:rect l="l" t="t" r="r" b="b"/>
              <a:pathLst>
                <a:path w="183515" h="320675">
                  <a:moveTo>
                    <a:pt x="0" y="320052"/>
                  </a:moveTo>
                  <a:lnTo>
                    <a:pt x="0" y="0"/>
                  </a:lnTo>
                </a:path>
                <a:path w="183515" h="320675">
                  <a:moveTo>
                    <a:pt x="0" y="320052"/>
                  </a:moveTo>
                  <a:lnTo>
                    <a:pt x="182892" y="32005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79438" y="169757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25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318668" y="1435974"/>
            <a:ext cx="729615" cy="85280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15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marR="64135" algn="r">
              <a:lnSpc>
                <a:spcPct val="100000"/>
              </a:lnSpc>
              <a:spcBef>
                <a:spcPts val="515"/>
              </a:spcBef>
              <a:tabLst>
                <a:tab pos="26162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1000</a:t>
            </a:r>
            <a:endParaRPr sz="1100">
              <a:latin typeface="Microsoft Sans Serif"/>
              <a:cs typeface="Microsoft Sans Serif"/>
            </a:endParaRPr>
          </a:p>
          <a:p>
            <a:pPr marR="46990" algn="r">
              <a:lnSpc>
                <a:spcPts val="1200"/>
              </a:lnSpc>
              <a:spcBef>
                <a:spcPts val="445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  <a:p>
            <a:pPr marL="90805">
              <a:lnSpc>
                <a:spcPts val="1200"/>
              </a:lnSpc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359333" y="2288971"/>
          <a:ext cx="3754754" cy="69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6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66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91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9387">
                <a:tc gridSpan="3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1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6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object 62"/>
          <p:cNvSpPr txBox="1"/>
          <p:nvPr/>
        </p:nvSpPr>
        <p:spPr>
          <a:xfrm>
            <a:off x="671753" y="2965791"/>
            <a:ext cx="3225800" cy="332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5"/>
              </a:lnSpc>
              <a:spcBef>
                <a:spcPts val="90"/>
              </a:spcBef>
              <a:tabLst>
                <a:tab pos="926465" algn="l"/>
                <a:tab pos="1841500" algn="l"/>
                <a:tab pos="275590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4000	1000	2000	3000</a:t>
            </a:r>
            <a:endParaRPr sz="1100">
              <a:latin typeface="Microsoft Sans Serif"/>
              <a:cs typeface="Microsoft Sans Serif"/>
            </a:endParaRPr>
          </a:p>
          <a:p>
            <a:pPr marL="51435">
              <a:lnSpc>
                <a:spcPts val="1155"/>
              </a:lnSpc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8: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Demonstration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Insertion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Beginning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SLL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957880" y="2051328"/>
            <a:ext cx="1445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Time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complexity </a:t>
            </a:r>
            <a:r>
              <a:rPr sz="11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:</a:t>
            </a:r>
            <a:r>
              <a:rPr sz="1100" spc="5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1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8865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End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956208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95521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827402"/>
            <a:ext cx="407924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5" dirty="0">
                <a:latin typeface="Microsoft Sans Serif"/>
                <a:cs typeface="Microsoft Sans Serif"/>
              </a:rPr>
              <a:t>Create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object,</a:t>
            </a:r>
            <a:r>
              <a:rPr sz="1100" spc="19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let’s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say</a:t>
            </a:r>
            <a:r>
              <a:rPr sz="1100" spc="1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p,</a:t>
            </a:r>
            <a:r>
              <a:rPr sz="1100" spc="19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class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SllNode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(Node</a:t>
            </a:r>
            <a:r>
              <a:rPr sz="1100" spc="16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p=new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Node(info)),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initialize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both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info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part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510385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50940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2034197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203258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581" y="2337155"/>
            <a:ext cx="61874" cy="618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581" y="2564904"/>
            <a:ext cx="61874" cy="618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2932" y="1381605"/>
            <a:ext cx="4079240" cy="128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15" dirty="0">
                <a:latin typeface="Microsoft Sans Serif"/>
                <a:cs typeface="Microsoft Sans Serif"/>
              </a:rPr>
              <a:t>Check</a:t>
            </a:r>
            <a:r>
              <a:rPr sz="1100" spc="1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if</a:t>
            </a:r>
            <a:r>
              <a:rPr sz="1100" spc="1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empty,</a:t>
            </a:r>
            <a:r>
              <a:rPr sz="1100" spc="14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then</a:t>
            </a:r>
            <a:r>
              <a:rPr sz="1100" spc="1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make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head</a:t>
            </a:r>
            <a:r>
              <a:rPr sz="1100" spc="1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newly</a:t>
            </a:r>
            <a:r>
              <a:rPr sz="1100" spc="1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added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(head=p)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Otherwise,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perform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assignments:</a:t>
            </a:r>
            <a:endParaRPr sz="1100">
              <a:latin typeface="Microsoft Sans Serif"/>
              <a:cs typeface="Microsoft Sans Serif"/>
            </a:endParaRPr>
          </a:p>
          <a:p>
            <a:pPr marL="289560" marR="455295">
              <a:lnSpc>
                <a:spcPct val="149400"/>
              </a:lnSpc>
              <a:spcBef>
                <a:spcPts val="180"/>
              </a:spcBef>
            </a:pPr>
            <a:r>
              <a:rPr sz="1000" spc="-15" dirty="0">
                <a:latin typeface="Microsoft Sans Serif"/>
                <a:cs typeface="Microsoft Sans Serif"/>
              </a:rPr>
              <a:t>Move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last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SLL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(point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q)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using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traversing.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Assign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q’s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link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new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node.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(q.link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=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p)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26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630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Code </a:t>
            </a:r>
            <a:r>
              <a:rPr sz="1400" spc="-5" dirty="0">
                <a:solidFill>
                  <a:srgbClr val="FFFFFF"/>
                </a:solidFill>
              </a:rPr>
              <a:t>for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0" dirty="0">
                <a:solidFill>
                  <a:srgbClr val="FFFFFF"/>
                </a:solidFill>
              </a:rPr>
              <a:t> End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grpSp>
        <p:nvGrpSpPr>
          <p:cNvPr id="3" name="object 3"/>
          <p:cNvGrpSpPr/>
          <p:nvPr/>
        </p:nvGrpSpPr>
        <p:grpSpPr>
          <a:xfrm>
            <a:off x="136004" y="1066469"/>
            <a:ext cx="4336415" cy="405130"/>
            <a:chOff x="136004" y="1066469"/>
            <a:chExt cx="4336415" cy="405130"/>
          </a:xfrm>
        </p:grpSpPr>
        <p:sp>
          <p:nvSpPr>
            <p:cNvPr id="4" name="object 4"/>
            <p:cNvSpPr/>
            <p:nvPr/>
          </p:nvSpPr>
          <p:spPr>
            <a:xfrm>
              <a:off x="138544" y="1069009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071" y="1071537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66920" y="1071537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71" y="1109510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66920" y="1109510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071" y="1202867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66920" y="1202867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1071" y="1285328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6920" y="1285328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071" y="1378699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867691"/>
            <a:ext cx="2938145" cy="61912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Java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Statement:</a:t>
            </a:r>
            <a:endParaRPr sz="800">
              <a:latin typeface="Microsoft Sans Serif"/>
              <a:cs typeface="Microsoft Sans Serif"/>
            </a:endParaRPr>
          </a:p>
          <a:p>
            <a:pPr marL="55244">
              <a:lnSpc>
                <a:spcPts val="885"/>
              </a:lnSpc>
              <a:spcBef>
                <a:spcPts val="28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void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insEnd()</a:t>
            </a:r>
            <a:endParaRPr sz="900">
              <a:latin typeface="Courier New"/>
              <a:cs typeface="Courier New"/>
            </a:endParaRPr>
          </a:p>
          <a:p>
            <a:pPr marL="55244">
              <a:lnSpc>
                <a:spcPts val="690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601980" marR="5080">
              <a:lnSpc>
                <a:spcPct val="65600"/>
              </a:lnSpc>
              <a:spcBef>
                <a:spcPts val="180"/>
              </a:spcBef>
            </a:pPr>
            <a:r>
              <a:rPr sz="900" spc="-5" dirty="0">
                <a:latin typeface="Courier New"/>
                <a:cs typeface="Courier New"/>
              </a:rPr>
              <a:t>System.out.println("Input info "); </a:t>
            </a:r>
            <a:r>
              <a:rPr sz="900" spc="-53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Node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p=new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Node(sc.nextInt());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8531" y="1376159"/>
            <a:ext cx="4331335" cy="1181735"/>
            <a:chOff x="138531" y="1376159"/>
            <a:chExt cx="4331335" cy="1181735"/>
          </a:xfrm>
        </p:grpSpPr>
        <p:sp>
          <p:nvSpPr>
            <p:cNvPr id="16" name="object 16"/>
            <p:cNvSpPr/>
            <p:nvPr/>
          </p:nvSpPr>
          <p:spPr>
            <a:xfrm>
              <a:off x="4466920" y="1378699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1071" y="1468653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09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66920" y="1468653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09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071" y="1510411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66920" y="1510411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1071" y="159842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66920" y="159842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1071" y="1680883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6920" y="1680883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1071" y="177082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6920" y="177082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1071" y="1853273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66920" y="1853273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1071" y="193788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66920" y="193788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1071" y="2020328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66920" y="2020328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1071" y="211028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66920" y="211028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1071" y="220366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66920" y="220366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1071" y="2297036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66920" y="2297036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1071" y="2390406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66920" y="2390406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1071" y="247284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28154" y="1459326"/>
            <a:ext cx="96964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if(head==null)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28154" y="1541775"/>
            <a:ext cx="1037590" cy="334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87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ts val="680"/>
              </a:lnSpc>
            </a:pPr>
            <a:r>
              <a:rPr sz="900" spc="-5" dirty="0">
                <a:latin typeface="Courier New"/>
                <a:cs typeface="Courier New"/>
              </a:rPr>
              <a:t>head=p;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885"/>
              </a:lnSpc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8154" y="1798784"/>
            <a:ext cx="2863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8154" y="1881220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74749" y="1965828"/>
            <a:ext cx="1311275" cy="4425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5080">
              <a:lnSpc>
                <a:spcPct val="68100"/>
              </a:lnSpc>
              <a:spcBef>
                <a:spcPts val="440"/>
              </a:spcBef>
            </a:pPr>
            <a:r>
              <a:rPr sz="900" spc="-5" dirty="0">
                <a:latin typeface="Courier New"/>
                <a:cs typeface="Courier New"/>
              </a:rPr>
              <a:t>Node q=head;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while(q.link!=null)</a:t>
            </a:r>
            <a:endParaRPr sz="900">
              <a:latin typeface="Courier New"/>
              <a:cs typeface="Courier New"/>
            </a:endParaRPr>
          </a:p>
          <a:p>
            <a:pPr marR="141605" indent="546100">
              <a:lnSpc>
                <a:spcPct val="68100"/>
              </a:lnSpc>
            </a:pPr>
            <a:r>
              <a:rPr sz="900" spc="-5" dirty="0">
                <a:latin typeface="Courier New"/>
                <a:cs typeface="Courier New"/>
              </a:rPr>
              <a:t>q=q.link;  q.link=p;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8154" y="2333747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1559" y="2416195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38544" y="2472842"/>
            <a:ext cx="4331335" cy="125730"/>
            <a:chOff x="138544" y="2472842"/>
            <a:chExt cx="4331335" cy="125730"/>
          </a:xfrm>
        </p:grpSpPr>
        <p:sp>
          <p:nvSpPr>
            <p:cNvPr id="50" name="object 50"/>
            <p:cNvSpPr/>
            <p:nvPr/>
          </p:nvSpPr>
          <p:spPr>
            <a:xfrm>
              <a:off x="4466920" y="247284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1071" y="255529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66920" y="255529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8544" y="2595778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27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727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Insertion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Node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End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SLL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193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83226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241234"/>
            <a:ext cx="746760" cy="284480"/>
            <a:chOff x="1042631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0226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16964" y="1243774"/>
            <a:ext cx="472440" cy="281940"/>
            <a:chOff x="1316964" y="1243774"/>
            <a:chExt cx="472440" cy="281940"/>
          </a:xfrm>
        </p:grpSpPr>
        <p:sp>
          <p:nvSpPr>
            <p:cNvPr id="14" name="object 14"/>
            <p:cNvSpPr/>
            <p:nvPr/>
          </p:nvSpPr>
          <p:spPr>
            <a:xfrm>
              <a:off x="17843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50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2897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81797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545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57082" y="1241234"/>
            <a:ext cx="746760" cy="284480"/>
            <a:chOff x="1957082" y="1241234"/>
            <a:chExt cx="746760" cy="284480"/>
          </a:xfrm>
        </p:grpSpPr>
        <p:sp>
          <p:nvSpPr>
            <p:cNvPr id="20" name="object 20"/>
            <p:cNvSpPr/>
            <p:nvPr/>
          </p:nvSpPr>
          <p:spPr>
            <a:xfrm>
              <a:off x="1959622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621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15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9622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3955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649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64677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31415" y="1243774"/>
            <a:ext cx="472440" cy="281940"/>
            <a:chOff x="2231415" y="1243774"/>
            <a:chExt cx="472440" cy="281940"/>
          </a:xfrm>
        </p:grpSpPr>
        <p:sp>
          <p:nvSpPr>
            <p:cNvPr id="28" name="object 28"/>
            <p:cNvSpPr/>
            <p:nvPr/>
          </p:nvSpPr>
          <p:spPr>
            <a:xfrm>
              <a:off x="269877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33955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4342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96248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39910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71533" y="1241234"/>
            <a:ext cx="747395" cy="284480"/>
            <a:chOff x="2871533" y="1241234"/>
            <a:chExt cx="747395" cy="284480"/>
          </a:xfrm>
        </p:grpSpPr>
        <p:sp>
          <p:nvSpPr>
            <p:cNvPr id="34" name="object 34"/>
            <p:cNvSpPr/>
            <p:nvPr/>
          </p:nvSpPr>
          <p:spPr>
            <a:xfrm>
              <a:off x="2874073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766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5600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74073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48418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50946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1323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48418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879140" y="1223972"/>
            <a:ext cx="73215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43815" indent="-4445">
              <a:lnSpc>
                <a:spcPct val="1339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58786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1100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28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727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0" dirty="0">
                <a:solidFill>
                  <a:srgbClr val="FFFFFF"/>
                </a:solidFill>
              </a:rPr>
              <a:t> End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83226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241234"/>
            <a:ext cx="746760" cy="284480"/>
            <a:chOff x="1042631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0226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16964" y="1243774"/>
            <a:ext cx="472440" cy="281940"/>
            <a:chOff x="1316964" y="1243774"/>
            <a:chExt cx="472440" cy="281940"/>
          </a:xfrm>
        </p:grpSpPr>
        <p:sp>
          <p:nvSpPr>
            <p:cNvPr id="14" name="object 14"/>
            <p:cNvSpPr/>
            <p:nvPr/>
          </p:nvSpPr>
          <p:spPr>
            <a:xfrm>
              <a:off x="17843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50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2897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81797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545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57082" y="1241234"/>
            <a:ext cx="746760" cy="284480"/>
            <a:chOff x="1957082" y="1241234"/>
            <a:chExt cx="746760" cy="284480"/>
          </a:xfrm>
        </p:grpSpPr>
        <p:sp>
          <p:nvSpPr>
            <p:cNvPr id="20" name="object 20"/>
            <p:cNvSpPr/>
            <p:nvPr/>
          </p:nvSpPr>
          <p:spPr>
            <a:xfrm>
              <a:off x="1959622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621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15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9622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3955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649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64677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31415" y="1243774"/>
            <a:ext cx="472440" cy="281940"/>
            <a:chOff x="2231415" y="1243774"/>
            <a:chExt cx="472440" cy="281940"/>
          </a:xfrm>
        </p:grpSpPr>
        <p:sp>
          <p:nvSpPr>
            <p:cNvPr id="28" name="object 28"/>
            <p:cNvSpPr/>
            <p:nvPr/>
          </p:nvSpPr>
          <p:spPr>
            <a:xfrm>
              <a:off x="269877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33955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4342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96248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39910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71533" y="1241234"/>
            <a:ext cx="747395" cy="284480"/>
            <a:chOff x="2871533" y="1241234"/>
            <a:chExt cx="747395" cy="284480"/>
          </a:xfrm>
        </p:grpSpPr>
        <p:sp>
          <p:nvSpPr>
            <p:cNvPr id="34" name="object 34"/>
            <p:cNvSpPr/>
            <p:nvPr/>
          </p:nvSpPr>
          <p:spPr>
            <a:xfrm>
              <a:off x="2874073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766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5600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74073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48418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50946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879140" y="128213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145878" y="1243774"/>
            <a:ext cx="472440" cy="281940"/>
            <a:chOff x="3145878" y="1243774"/>
            <a:chExt cx="472440" cy="281940"/>
          </a:xfrm>
        </p:grpSpPr>
        <p:sp>
          <p:nvSpPr>
            <p:cNvPr id="42" name="object 42"/>
            <p:cNvSpPr/>
            <p:nvPr/>
          </p:nvSpPr>
          <p:spPr>
            <a:xfrm>
              <a:off x="361323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48418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957880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58786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1100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3075" y="1826627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60838" y="1598014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422751" y="1789925"/>
            <a:ext cx="741680" cy="284480"/>
            <a:chOff x="3422751" y="1789925"/>
            <a:chExt cx="741680" cy="284480"/>
          </a:xfrm>
        </p:grpSpPr>
        <p:sp>
          <p:nvSpPr>
            <p:cNvPr id="50" name="object 50"/>
            <p:cNvSpPr/>
            <p:nvPr/>
          </p:nvSpPr>
          <p:spPr>
            <a:xfrm>
              <a:off x="3422751" y="179245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25278" y="179498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04678" y="179498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22751" y="2071840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97084" y="17924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99624" y="179498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61904" y="179498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697084" y="2071840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860537" y="1772905"/>
            <a:ext cx="2473325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 marR="217804" indent="-187325">
              <a:lnSpc>
                <a:spcPct val="133800"/>
              </a:lnSpc>
              <a:spcBef>
                <a:spcPts val="100"/>
              </a:spcBef>
              <a:tabLst>
                <a:tab pos="189293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  <a:p>
            <a:pPr marL="469900" marR="5080" indent="-457834">
              <a:lnSpc>
                <a:spcPct val="109100"/>
              </a:lnSpc>
              <a:spcBef>
                <a:spcPts val="360"/>
              </a:spcBef>
            </a:pPr>
            <a:r>
              <a:rPr sz="1100" spc="-40" dirty="0">
                <a:latin typeface="Microsoft Sans Serif"/>
                <a:cs typeface="Microsoft Sans Serif"/>
              </a:rPr>
              <a:t>Temp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assumed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4000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28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727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0" dirty="0">
                <a:solidFill>
                  <a:srgbClr val="FFFFFF"/>
                </a:solidFill>
              </a:rPr>
              <a:t> End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83226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241234"/>
            <a:ext cx="746760" cy="284480"/>
            <a:chOff x="1042631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843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950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50226" y="1224252"/>
            <a:ext cx="732155" cy="4743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45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  <a:p>
            <a:pPr marL="9144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81797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2545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57082" y="1241234"/>
            <a:ext cx="746760" cy="284480"/>
            <a:chOff x="1957082" y="1241234"/>
            <a:chExt cx="746760" cy="284480"/>
          </a:xfrm>
        </p:grpSpPr>
        <p:sp>
          <p:nvSpPr>
            <p:cNvPr id="18" name="object 18"/>
            <p:cNvSpPr/>
            <p:nvPr/>
          </p:nvSpPr>
          <p:spPr>
            <a:xfrm>
              <a:off x="1959622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621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415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59622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33955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3649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64677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31415" y="1243774"/>
            <a:ext cx="472440" cy="281940"/>
            <a:chOff x="2231415" y="1243774"/>
            <a:chExt cx="472440" cy="281940"/>
          </a:xfrm>
        </p:grpSpPr>
        <p:sp>
          <p:nvSpPr>
            <p:cNvPr id="26" name="object 26"/>
            <p:cNvSpPr/>
            <p:nvPr/>
          </p:nvSpPr>
          <p:spPr>
            <a:xfrm>
              <a:off x="269877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33955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4342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96248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39910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71533" y="1241234"/>
            <a:ext cx="747395" cy="284480"/>
            <a:chOff x="2871533" y="1241234"/>
            <a:chExt cx="747395" cy="284480"/>
          </a:xfrm>
        </p:grpSpPr>
        <p:sp>
          <p:nvSpPr>
            <p:cNvPr id="32" name="object 32"/>
            <p:cNvSpPr/>
            <p:nvPr/>
          </p:nvSpPr>
          <p:spPr>
            <a:xfrm>
              <a:off x="2874073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766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5600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74073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48418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50946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879140" y="128213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145878" y="1243774"/>
            <a:ext cx="472440" cy="281940"/>
            <a:chOff x="3145878" y="1243774"/>
            <a:chExt cx="472440" cy="281940"/>
          </a:xfrm>
        </p:grpSpPr>
        <p:sp>
          <p:nvSpPr>
            <p:cNvPr id="40" name="object 40"/>
            <p:cNvSpPr/>
            <p:nvPr/>
          </p:nvSpPr>
          <p:spPr>
            <a:xfrm>
              <a:off x="361323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48418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957880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58786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1100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3075" y="1826627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60838" y="1598014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420211" y="1789912"/>
            <a:ext cx="746760" cy="284480"/>
            <a:chOff x="3420211" y="1789912"/>
            <a:chExt cx="746760" cy="284480"/>
          </a:xfrm>
        </p:grpSpPr>
        <p:sp>
          <p:nvSpPr>
            <p:cNvPr id="48" name="object 48"/>
            <p:cNvSpPr/>
            <p:nvPr/>
          </p:nvSpPr>
          <p:spPr>
            <a:xfrm>
              <a:off x="3422751" y="179245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25279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04679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22751" y="207183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97084" y="17924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99624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427806" y="1830945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697084" y="1794979"/>
            <a:ext cx="467359" cy="279400"/>
            <a:chOff x="3697084" y="1794979"/>
            <a:chExt cx="467359" cy="279400"/>
          </a:xfrm>
        </p:grpSpPr>
        <p:sp>
          <p:nvSpPr>
            <p:cNvPr id="56" name="object 56"/>
            <p:cNvSpPr/>
            <p:nvPr/>
          </p:nvSpPr>
          <p:spPr>
            <a:xfrm>
              <a:off x="4161904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697084" y="207183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689451" y="205523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29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403311" y="1049336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411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of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Single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Linked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3953" y="1679016"/>
            <a:ext cx="655320" cy="284480"/>
            <a:chOff x="493953" y="1679016"/>
            <a:chExt cx="655320" cy="284480"/>
          </a:xfrm>
        </p:grpSpPr>
        <p:sp>
          <p:nvSpPr>
            <p:cNvPr id="4" name="object 4"/>
            <p:cNvSpPr/>
            <p:nvPr/>
          </p:nvSpPr>
          <p:spPr>
            <a:xfrm>
              <a:off x="496493" y="1681556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021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981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6493" y="1960956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9386" y="168155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913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1548" y="1720061"/>
            <a:ext cx="640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9386" y="1684096"/>
            <a:ext cx="467359" cy="279400"/>
            <a:chOff x="679386" y="1684096"/>
            <a:chExt cx="467359" cy="279400"/>
          </a:xfrm>
        </p:grpSpPr>
        <p:sp>
          <p:nvSpPr>
            <p:cNvPr id="12" name="object 12"/>
            <p:cNvSpPr/>
            <p:nvPr/>
          </p:nvSpPr>
          <p:spPr>
            <a:xfrm>
              <a:off x="1144206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9386" y="196095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8861" y="1944343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08404" y="1679016"/>
            <a:ext cx="655320" cy="284480"/>
            <a:chOff x="1408404" y="1679016"/>
            <a:chExt cx="655320" cy="284480"/>
          </a:xfrm>
        </p:grpSpPr>
        <p:sp>
          <p:nvSpPr>
            <p:cNvPr id="16" name="object 16"/>
            <p:cNvSpPr/>
            <p:nvPr/>
          </p:nvSpPr>
          <p:spPr>
            <a:xfrm>
              <a:off x="1410944" y="1681556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13484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1431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0944" y="1960956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93837" y="168155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96377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16011" y="1720061"/>
            <a:ext cx="640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B</a:t>
            </a:r>
            <a:r>
              <a:rPr sz="1100" spc="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93837" y="1684096"/>
            <a:ext cx="467359" cy="279400"/>
            <a:chOff x="1593837" y="1684096"/>
            <a:chExt cx="467359" cy="279400"/>
          </a:xfrm>
        </p:grpSpPr>
        <p:sp>
          <p:nvSpPr>
            <p:cNvPr id="24" name="object 24"/>
            <p:cNvSpPr/>
            <p:nvPr/>
          </p:nvSpPr>
          <p:spPr>
            <a:xfrm>
              <a:off x="2058657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93837" y="196095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03311" y="1944343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6346" y="3344397"/>
            <a:ext cx="1987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727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0" dirty="0">
                <a:solidFill>
                  <a:srgbClr val="FFFFFF"/>
                </a:solidFill>
              </a:rPr>
              <a:t> End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83226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241234"/>
            <a:ext cx="746760" cy="284480"/>
            <a:chOff x="1042631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843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950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50226" y="1224252"/>
            <a:ext cx="732155" cy="4743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45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  <a:p>
            <a:pPr marL="9144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81797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2545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57082" y="1241234"/>
            <a:ext cx="925194" cy="284480"/>
            <a:chOff x="1957082" y="1241234"/>
            <a:chExt cx="925194" cy="284480"/>
          </a:xfrm>
        </p:grpSpPr>
        <p:sp>
          <p:nvSpPr>
            <p:cNvPr id="18" name="object 18"/>
            <p:cNvSpPr/>
            <p:nvPr/>
          </p:nvSpPr>
          <p:spPr>
            <a:xfrm>
              <a:off x="1959622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621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415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59622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33955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3649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9877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3955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96248" y="138347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739910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71533" y="1241234"/>
            <a:ext cx="747395" cy="284480"/>
            <a:chOff x="2871533" y="1241234"/>
            <a:chExt cx="747395" cy="284480"/>
          </a:xfrm>
        </p:grpSpPr>
        <p:sp>
          <p:nvSpPr>
            <p:cNvPr id="29" name="object 29"/>
            <p:cNvSpPr/>
            <p:nvPr/>
          </p:nvSpPr>
          <p:spPr>
            <a:xfrm>
              <a:off x="2874073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766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5600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74073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48418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50946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879140" y="128213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145878" y="1243774"/>
            <a:ext cx="472440" cy="281940"/>
            <a:chOff x="3145878" y="1243774"/>
            <a:chExt cx="472440" cy="281940"/>
          </a:xfrm>
        </p:grpSpPr>
        <p:sp>
          <p:nvSpPr>
            <p:cNvPr id="37" name="object 37"/>
            <p:cNvSpPr/>
            <p:nvPr/>
          </p:nvSpPr>
          <p:spPr>
            <a:xfrm>
              <a:off x="361323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48418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957880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58786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1100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3075" y="1826627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60838" y="1598014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420211" y="1789912"/>
            <a:ext cx="746760" cy="284480"/>
            <a:chOff x="3420211" y="1789912"/>
            <a:chExt cx="746760" cy="284480"/>
          </a:xfrm>
        </p:grpSpPr>
        <p:sp>
          <p:nvSpPr>
            <p:cNvPr id="45" name="object 45"/>
            <p:cNvSpPr/>
            <p:nvPr/>
          </p:nvSpPr>
          <p:spPr>
            <a:xfrm>
              <a:off x="3422751" y="179245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5279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04679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22751" y="207183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97084" y="17924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99624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427806" y="1830945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697084" y="1794979"/>
            <a:ext cx="467359" cy="279400"/>
            <a:chOff x="3697084" y="1794979"/>
            <a:chExt cx="467359" cy="279400"/>
          </a:xfrm>
        </p:grpSpPr>
        <p:sp>
          <p:nvSpPr>
            <p:cNvPr id="53" name="object 53"/>
            <p:cNvSpPr/>
            <p:nvPr/>
          </p:nvSpPr>
          <p:spPr>
            <a:xfrm>
              <a:off x="4161904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97084" y="207183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689451" y="205523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29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403311" y="1049336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68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64677" y="982647"/>
            <a:ext cx="732155" cy="71564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84455" algn="ctr">
              <a:lnSpc>
                <a:spcPct val="100000"/>
              </a:lnSpc>
              <a:spcBef>
                <a:spcPts val="615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15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  <a:p>
            <a:pPr marL="9144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727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0" dirty="0">
                <a:solidFill>
                  <a:srgbClr val="FFFFFF"/>
                </a:solidFill>
              </a:rPr>
              <a:t> End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83226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241234"/>
            <a:ext cx="746760" cy="284480"/>
            <a:chOff x="1042631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843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950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50226" y="1224252"/>
            <a:ext cx="732155" cy="4743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45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  <a:p>
            <a:pPr marL="9144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81797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2545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57082" y="1241234"/>
            <a:ext cx="925194" cy="284480"/>
            <a:chOff x="1957082" y="1241234"/>
            <a:chExt cx="925194" cy="284480"/>
          </a:xfrm>
        </p:grpSpPr>
        <p:sp>
          <p:nvSpPr>
            <p:cNvPr id="18" name="object 18"/>
            <p:cNvSpPr/>
            <p:nvPr/>
          </p:nvSpPr>
          <p:spPr>
            <a:xfrm>
              <a:off x="1959622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621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415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59622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33955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3649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9877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3955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96248" y="138347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739910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71533" y="1241234"/>
            <a:ext cx="747395" cy="284480"/>
            <a:chOff x="2871533" y="1241234"/>
            <a:chExt cx="747395" cy="284480"/>
          </a:xfrm>
        </p:grpSpPr>
        <p:sp>
          <p:nvSpPr>
            <p:cNvPr id="29" name="object 29"/>
            <p:cNvSpPr/>
            <p:nvPr/>
          </p:nvSpPr>
          <p:spPr>
            <a:xfrm>
              <a:off x="2874073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766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5600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74073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48418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50946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879140" y="128213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145878" y="1243774"/>
            <a:ext cx="472440" cy="281940"/>
            <a:chOff x="3145878" y="1243774"/>
            <a:chExt cx="472440" cy="281940"/>
          </a:xfrm>
        </p:grpSpPr>
        <p:sp>
          <p:nvSpPr>
            <p:cNvPr id="37" name="object 37"/>
            <p:cNvSpPr/>
            <p:nvPr/>
          </p:nvSpPr>
          <p:spPr>
            <a:xfrm>
              <a:off x="361323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48418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957880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58786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1100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3075" y="1826627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60838" y="1598014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420211" y="1789912"/>
            <a:ext cx="746760" cy="284480"/>
            <a:chOff x="3420211" y="1789912"/>
            <a:chExt cx="746760" cy="284480"/>
          </a:xfrm>
        </p:grpSpPr>
        <p:sp>
          <p:nvSpPr>
            <p:cNvPr id="45" name="object 45"/>
            <p:cNvSpPr/>
            <p:nvPr/>
          </p:nvSpPr>
          <p:spPr>
            <a:xfrm>
              <a:off x="3422751" y="179245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5279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04679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22751" y="207183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97084" y="17924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99624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427806" y="1830945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697084" y="1794979"/>
            <a:ext cx="467359" cy="279400"/>
            <a:chOff x="3697084" y="1794979"/>
            <a:chExt cx="467359" cy="279400"/>
          </a:xfrm>
        </p:grpSpPr>
        <p:sp>
          <p:nvSpPr>
            <p:cNvPr id="53" name="object 53"/>
            <p:cNvSpPr/>
            <p:nvPr/>
          </p:nvSpPr>
          <p:spPr>
            <a:xfrm>
              <a:off x="4161904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97084" y="207183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689451" y="205523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29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403311" y="1049336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68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64677" y="982647"/>
            <a:ext cx="732155" cy="71564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92075" algn="ctr">
              <a:lnSpc>
                <a:spcPct val="100000"/>
              </a:lnSpc>
              <a:spcBef>
                <a:spcPts val="615"/>
              </a:spcBef>
            </a:pPr>
            <a:r>
              <a:rPr sz="1100" b="1" spc="-345" dirty="0">
                <a:solidFill>
                  <a:srgbClr val="FF0000"/>
                </a:solidFill>
                <a:latin typeface="Arial"/>
                <a:cs typeface="Arial"/>
              </a:rPr>
              <a:t>qX</a:t>
            </a:r>
            <a:endParaRPr sz="11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15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  <a:p>
            <a:pPr marL="9144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232163" y="1049336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727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0" dirty="0">
                <a:solidFill>
                  <a:srgbClr val="FFFFFF"/>
                </a:solidFill>
              </a:rPr>
              <a:t> End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145882"/>
            <a:ext cx="746760" cy="284480"/>
            <a:chOff x="1042631" y="1145882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0226" y="118692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16964" y="1148423"/>
            <a:ext cx="472440" cy="281940"/>
            <a:chOff x="1316964" y="1148423"/>
            <a:chExt cx="472440" cy="281940"/>
          </a:xfrm>
        </p:grpSpPr>
        <p:sp>
          <p:nvSpPr>
            <p:cNvPr id="14" name="object 14"/>
            <p:cNvSpPr/>
            <p:nvPr/>
          </p:nvSpPr>
          <p:spPr>
            <a:xfrm>
              <a:off x="1784324" y="115096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504" y="142782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28979" y="141120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81797" y="1288123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545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57082" y="1145882"/>
            <a:ext cx="746760" cy="284480"/>
            <a:chOff x="1957082" y="1145882"/>
            <a:chExt cx="746760" cy="284480"/>
          </a:xfrm>
        </p:grpSpPr>
        <p:sp>
          <p:nvSpPr>
            <p:cNvPr id="20" name="object 20"/>
            <p:cNvSpPr/>
            <p:nvPr/>
          </p:nvSpPr>
          <p:spPr>
            <a:xfrm>
              <a:off x="1959622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6214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154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9622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3955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649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64677" y="118692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31415" y="1148423"/>
            <a:ext cx="472440" cy="281940"/>
            <a:chOff x="2231415" y="1148423"/>
            <a:chExt cx="472440" cy="281940"/>
          </a:xfrm>
        </p:grpSpPr>
        <p:sp>
          <p:nvSpPr>
            <p:cNvPr id="28" name="object 28"/>
            <p:cNvSpPr/>
            <p:nvPr/>
          </p:nvSpPr>
          <p:spPr>
            <a:xfrm>
              <a:off x="2698775" y="115096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33955" y="142782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43429" y="141120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96248" y="1288123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39910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71533" y="1145882"/>
            <a:ext cx="747395" cy="284480"/>
            <a:chOff x="2871533" y="1145882"/>
            <a:chExt cx="747395" cy="284480"/>
          </a:xfrm>
        </p:grpSpPr>
        <p:sp>
          <p:nvSpPr>
            <p:cNvPr id="34" name="object 34"/>
            <p:cNvSpPr/>
            <p:nvPr/>
          </p:nvSpPr>
          <p:spPr>
            <a:xfrm>
              <a:off x="2874073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7661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56000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74073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48418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509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879140" y="1186788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4000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145878" y="1148423"/>
            <a:ext cx="472440" cy="281940"/>
            <a:chOff x="3145878" y="1148423"/>
            <a:chExt cx="472440" cy="281940"/>
          </a:xfrm>
        </p:grpSpPr>
        <p:sp>
          <p:nvSpPr>
            <p:cNvPr id="42" name="object 42"/>
            <p:cNvSpPr/>
            <p:nvPr/>
          </p:nvSpPr>
          <p:spPr>
            <a:xfrm>
              <a:off x="3613238" y="115096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48418" y="142782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866440" y="141120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58786" y="1013790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3075" y="1731275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Step-3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43731" y="1502662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603104" y="1694561"/>
            <a:ext cx="746760" cy="284480"/>
            <a:chOff x="3603104" y="1694561"/>
            <a:chExt cx="746760" cy="284480"/>
          </a:xfrm>
        </p:grpSpPr>
        <p:sp>
          <p:nvSpPr>
            <p:cNvPr id="50" name="object 50"/>
            <p:cNvSpPr/>
            <p:nvPr/>
          </p:nvSpPr>
          <p:spPr>
            <a:xfrm>
              <a:off x="3605644" y="16971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0817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8757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05644" y="19765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79977" y="169710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82504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613232" y="1735606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0"/>
              </a:spcBef>
              <a:tabLst>
                <a:tab pos="3232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877436" y="1697088"/>
            <a:ext cx="472440" cy="282575"/>
            <a:chOff x="3877436" y="1697088"/>
            <a:chExt cx="472440" cy="282575"/>
          </a:xfrm>
        </p:grpSpPr>
        <p:sp>
          <p:nvSpPr>
            <p:cNvPr id="58" name="object 58"/>
            <p:cNvSpPr/>
            <p:nvPr/>
          </p:nvSpPr>
          <p:spPr>
            <a:xfrm>
              <a:off x="434479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79976" y="197650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872344" y="1959888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232226" y="953984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244926" y="1425295"/>
            <a:ext cx="366395" cy="412115"/>
          </a:xfrm>
          <a:custGeom>
            <a:avLst/>
            <a:gdLst/>
            <a:ahLst/>
            <a:cxnLst/>
            <a:rect l="l" t="t" r="r" b="b"/>
            <a:pathLst>
              <a:path w="366395" h="412114">
                <a:moveTo>
                  <a:pt x="0" y="411505"/>
                </a:moveTo>
                <a:lnTo>
                  <a:pt x="0" y="0"/>
                </a:lnTo>
              </a:path>
              <a:path w="366395" h="412114">
                <a:moveTo>
                  <a:pt x="0" y="411505"/>
                </a:moveTo>
                <a:lnTo>
                  <a:pt x="365785" y="411505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471481" y="169757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30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727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0" dirty="0">
                <a:solidFill>
                  <a:srgbClr val="FFFFFF"/>
                </a:solidFill>
              </a:rPr>
              <a:t> End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145882"/>
            <a:ext cx="746760" cy="284480"/>
            <a:chOff x="1042631" y="1145882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0226" y="118692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16964" y="1148423"/>
            <a:ext cx="472440" cy="281940"/>
            <a:chOff x="1316964" y="1148423"/>
            <a:chExt cx="472440" cy="281940"/>
          </a:xfrm>
        </p:grpSpPr>
        <p:sp>
          <p:nvSpPr>
            <p:cNvPr id="14" name="object 14"/>
            <p:cNvSpPr/>
            <p:nvPr/>
          </p:nvSpPr>
          <p:spPr>
            <a:xfrm>
              <a:off x="1784324" y="115096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504" y="142782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28979" y="141120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81797" y="1288123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545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57082" y="1145882"/>
            <a:ext cx="746760" cy="284480"/>
            <a:chOff x="1957082" y="1145882"/>
            <a:chExt cx="746760" cy="284480"/>
          </a:xfrm>
        </p:grpSpPr>
        <p:sp>
          <p:nvSpPr>
            <p:cNvPr id="20" name="object 20"/>
            <p:cNvSpPr/>
            <p:nvPr/>
          </p:nvSpPr>
          <p:spPr>
            <a:xfrm>
              <a:off x="1959622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6214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154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9622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3955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649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64677" y="118692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31415" y="1148423"/>
            <a:ext cx="472440" cy="281940"/>
            <a:chOff x="2231415" y="1148423"/>
            <a:chExt cx="472440" cy="281940"/>
          </a:xfrm>
        </p:grpSpPr>
        <p:sp>
          <p:nvSpPr>
            <p:cNvPr id="28" name="object 28"/>
            <p:cNvSpPr/>
            <p:nvPr/>
          </p:nvSpPr>
          <p:spPr>
            <a:xfrm>
              <a:off x="2698775" y="115096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33955" y="142782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43429" y="141120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96248" y="1288123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39910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71533" y="1145882"/>
            <a:ext cx="747395" cy="284480"/>
            <a:chOff x="2871533" y="1145882"/>
            <a:chExt cx="747395" cy="284480"/>
          </a:xfrm>
        </p:grpSpPr>
        <p:sp>
          <p:nvSpPr>
            <p:cNvPr id="34" name="object 34"/>
            <p:cNvSpPr/>
            <p:nvPr/>
          </p:nvSpPr>
          <p:spPr>
            <a:xfrm>
              <a:off x="2874073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7661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56000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74073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48418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509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879140" y="1186788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4000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145878" y="1148423"/>
            <a:ext cx="472440" cy="281940"/>
            <a:chOff x="3145878" y="1148423"/>
            <a:chExt cx="472440" cy="281940"/>
          </a:xfrm>
        </p:grpSpPr>
        <p:sp>
          <p:nvSpPr>
            <p:cNvPr id="42" name="object 42"/>
            <p:cNvSpPr/>
            <p:nvPr/>
          </p:nvSpPr>
          <p:spPr>
            <a:xfrm>
              <a:off x="3613238" y="115096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48418" y="142782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866440" y="141120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58786" y="1013790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3075" y="1731275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Step-3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43731" y="1502662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603104" y="1694561"/>
            <a:ext cx="746760" cy="284480"/>
            <a:chOff x="3603104" y="1694561"/>
            <a:chExt cx="746760" cy="284480"/>
          </a:xfrm>
        </p:grpSpPr>
        <p:sp>
          <p:nvSpPr>
            <p:cNvPr id="50" name="object 50"/>
            <p:cNvSpPr/>
            <p:nvPr/>
          </p:nvSpPr>
          <p:spPr>
            <a:xfrm>
              <a:off x="3605644" y="16971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0817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8757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05644" y="19765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79977" y="169710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82504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613232" y="1735606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0"/>
              </a:spcBef>
              <a:tabLst>
                <a:tab pos="3232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242398" y="1425295"/>
            <a:ext cx="1105535" cy="554355"/>
            <a:chOff x="3242398" y="1425295"/>
            <a:chExt cx="1105535" cy="554355"/>
          </a:xfrm>
        </p:grpSpPr>
        <p:sp>
          <p:nvSpPr>
            <p:cNvPr id="58" name="object 58"/>
            <p:cNvSpPr/>
            <p:nvPr/>
          </p:nvSpPr>
          <p:spPr>
            <a:xfrm>
              <a:off x="3244926" y="1425295"/>
              <a:ext cx="0" cy="412115"/>
            </a:xfrm>
            <a:custGeom>
              <a:avLst/>
              <a:gdLst/>
              <a:ahLst/>
              <a:cxnLst/>
              <a:rect l="l" t="t" r="r" b="b"/>
              <a:pathLst>
                <a:path h="412114">
                  <a:moveTo>
                    <a:pt x="0" y="41150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44797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79977" y="197650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44926" y="1836801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0" y="0"/>
                  </a:moveTo>
                  <a:lnTo>
                    <a:pt x="3657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232226" y="953984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30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471481" y="169757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71753" y="1959888"/>
            <a:ext cx="3592195" cy="557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2230" algn="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Time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complexity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:</a:t>
            </a:r>
            <a:r>
              <a:rPr sz="1100" spc="8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for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searching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-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i="1" spc="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,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for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insertion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-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1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79360" y="3121157"/>
            <a:ext cx="28498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9: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Demonstration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Insertion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SLL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0314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798296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79731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094371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106" y="109337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360068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35846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581" y="1663027"/>
            <a:ext cx="61874" cy="61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581" y="2118525"/>
            <a:ext cx="61874" cy="618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581" y="2574010"/>
            <a:ext cx="61874" cy="618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581" y="2801759"/>
            <a:ext cx="61874" cy="618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02932" y="761363"/>
            <a:ext cx="4205605" cy="2143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Count </a:t>
            </a:r>
            <a:r>
              <a:rPr sz="1100" spc="-10" dirty="0">
                <a:latin typeface="Microsoft Sans Serif"/>
                <a:cs typeface="Microsoft Sans Serif"/>
              </a:rPr>
              <a:t>number</a:t>
            </a:r>
            <a:r>
              <a:rPr sz="1100" spc="-5" dirty="0">
                <a:latin typeface="Microsoft Sans Serif"/>
                <a:cs typeface="Microsoft Sans Serif"/>
              </a:rPr>
              <a:t> of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endParaRPr sz="1100">
              <a:latin typeface="Microsoft Sans Serif"/>
              <a:cs typeface="Microsoft Sans Serif"/>
            </a:endParaRPr>
          </a:p>
          <a:p>
            <a:pPr marL="12700" marR="1583690">
              <a:lnSpc>
                <a:spcPct val="158500"/>
              </a:lnSpc>
              <a:spcBef>
                <a:spcPts val="240"/>
              </a:spcBef>
            </a:pPr>
            <a:r>
              <a:rPr sz="1100" spc="-15" dirty="0">
                <a:latin typeface="Microsoft Sans Serif"/>
                <a:cs typeface="Microsoft Sans Serif"/>
              </a:rPr>
              <a:t>Check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insertion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beginning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end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Otherwise,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perform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assignments: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49400"/>
              </a:lnSpc>
              <a:spcBef>
                <a:spcPts val="180"/>
              </a:spcBef>
            </a:pPr>
            <a:r>
              <a:rPr sz="1000" spc="-5" dirty="0">
                <a:latin typeface="Microsoft Sans Serif"/>
                <a:cs typeface="Microsoft Sans Serif"/>
              </a:rPr>
              <a:t>Create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new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object,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let’s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say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p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class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(Node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p=new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Node(info)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initialize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both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b="1" spc="-10" dirty="0">
                <a:latin typeface="Arial"/>
                <a:cs typeface="Arial"/>
              </a:rPr>
              <a:t>info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link </a:t>
            </a:r>
            <a:r>
              <a:rPr sz="1000" spc="5" dirty="0">
                <a:latin typeface="Microsoft Sans Serif"/>
                <a:cs typeface="Microsoft Sans Serif"/>
              </a:rPr>
              <a:t>part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node.</a:t>
            </a:r>
            <a:endParaRPr sz="1000">
              <a:latin typeface="Microsoft Sans Serif"/>
              <a:cs typeface="Microsoft Sans Serif"/>
            </a:endParaRPr>
          </a:p>
          <a:p>
            <a:pPr marL="289560" marR="130810">
              <a:lnSpc>
                <a:spcPct val="149400"/>
              </a:lnSpc>
            </a:pPr>
            <a:r>
              <a:rPr sz="1000" spc="-15" dirty="0">
                <a:latin typeface="Microsoft Sans Serif"/>
                <a:cs typeface="Microsoft Sans Serif"/>
              </a:rPr>
              <a:t>Move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correct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position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(say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loc</a:t>
            </a:r>
            <a:r>
              <a:rPr sz="1000" spc="-5" dirty="0">
                <a:latin typeface="Microsoft Sans Serif"/>
                <a:cs typeface="Microsoft Sans Serif"/>
              </a:rPr>
              <a:t>)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traversing,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point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that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q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289560" marR="1257935">
              <a:lnSpc>
                <a:spcPct val="149400"/>
              </a:lnSpc>
            </a:pPr>
            <a:r>
              <a:rPr sz="1000" spc="-5" dirty="0">
                <a:latin typeface="Microsoft Sans Serif"/>
                <a:cs typeface="Microsoft Sans Serif"/>
              </a:rPr>
              <a:t>Assign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link of p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link of q </a:t>
            </a:r>
            <a:r>
              <a:rPr sz="1000" spc="-10" dirty="0">
                <a:latin typeface="Microsoft Sans Serif"/>
                <a:cs typeface="Microsoft Sans Serif"/>
              </a:rPr>
              <a:t>(p.link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=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q.link)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Assign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link of q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p </a:t>
            </a:r>
            <a:r>
              <a:rPr sz="1000" spc="-5" dirty="0">
                <a:latin typeface="Microsoft Sans Serif"/>
                <a:cs typeface="Microsoft Sans Serif"/>
              </a:rPr>
              <a:t>(q.link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=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p)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31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7757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Code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-5" dirty="0">
                <a:solidFill>
                  <a:srgbClr val="FFFFFF"/>
                </a:solidFill>
              </a:rPr>
              <a:t>for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501636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Java</a:t>
            </a:r>
            <a:r>
              <a:rPr sz="8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Statement: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004" y="667816"/>
            <a:ext cx="4336415" cy="490855"/>
            <a:chOff x="136004" y="667816"/>
            <a:chExt cx="4336415" cy="490855"/>
          </a:xfrm>
        </p:grpSpPr>
        <p:sp>
          <p:nvSpPr>
            <p:cNvPr id="5" name="object 5"/>
            <p:cNvSpPr/>
            <p:nvPr/>
          </p:nvSpPr>
          <p:spPr>
            <a:xfrm>
              <a:off x="138544" y="670356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71" y="672896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6920" y="672896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071" y="71085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66920" y="71085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79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071" y="80421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66920" y="80421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71" y="88667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66920" y="88667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071" y="980046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66920" y="980046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071" y="106807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8859" y="659772"/>
            <a:ext cx="3373754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void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insLoc()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690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ts val="715"/>
              </a:lnSpc>
            </a:pPr>
            <a:r>
              <a:rPr sz="900" spc="-5" dirty="0">
                <a:latin typeface="Courier New"/>
                <a:cs typeface="Courier New"/>
              </a:rPr>
              <a:t>System.out.println("Input node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number ");</a:t>
            </a:r>
            <a:endParaRPr sz="900">
              <a:latin typeface="Courier New"/>
              <a:cs typeface="Courier New"/>
            </a:endParaRPr>
          </a:p>
          <a:p>
            <a:pPr marL="558800" marR="1370965">
              <a:lnSpc>
                <a:spcPct val="64200"/>
              </a:lnSpc>
              <a:spcBef>
                <a:spcPts val="215"/>
              </a:spcBef>
            </a:pPr>
            <a:r>
              <a:rPr sz="900" spc="-5" dirty="0">
                <a:latin typeface="Courier New"/>
                <a:cs typeface="Courier New"/>
              </a:rPr>
              <a:t>int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loc=sc.nextInt();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int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c=count();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8531" y="1065530"/>
            <a:ext cx="4331335" cy="2090420"/>
            <a:chOff x="138531" y="1065530"/>
            <a:chExt cx="4331335" cy="2090420"/>
          </a:xfrm>
        </p:grpSpPr>
        <p:sp>
          <p:nvSpPr>
            <p:cNvPr id="19" name="object 19"/>
            <p:cNvSpPr/>
            <p:nvPr/>
          </p:nvSpPr>
          <p:spPr>
            <a:xfrm>
              <a:off x="4466920" y="106807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071" y="1156093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66920" y="1156093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1071" y="124410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66920" y="124410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1071" y="1326553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6920" y="1326553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1071" y="1414589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66920" y="1414589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1071" y="150796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66920" y="150796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1071" y="1595983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66920" y="1595983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1071" y="1683994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66920" y="1683994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1071" y="176860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66920" y="176860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1071" y="1851050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66920" y="1851050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071" y="1944433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66920" y="1944433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071" y="2034375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66920" y="2034375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1071" y="2076145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66920" y="2076145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1071" y="2166099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66920" y="2166099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1071" y="2254123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66920" y="2254123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1071" y="234213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66920" y="234213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1071" y="2424582"/>
              <a:ext cx="0" cy="77470"/>
            </a:xfrm>
            <a:custGeom>
              <a:avLst/>
              <a:gdLst/>
              <a:ahLst/>
              <a:cxnLst/>
              <a:rect l="l" t="t" r="r" b="b"/>
              <a:pathLst>
                <a:path h="77469">
                  <a:moveTo>
                    <a:pt x="0" y="7703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466920" y="2424582"/>
              <a:ext cx="0" cy="77470"/>
            </a:xfrm>
            <a:custGeom>
              <a:avLst/>
              <a:gdLst/>
              <a:ahLst/>
              <a:cxnLst/>
              <a:rect l="l" t="t" r="r" b="b"/>
              <a:pathLst>
                <a:path h="77469">
                  <a:moveTo>
                    <a:pt x="0" y="7703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1071" y="2501620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66920" y="2501620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1071" y="2594991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66920" y="2594991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1071" y="2677439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66920" y="2677439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1071" y="271919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66920" y="271919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1071" y="281256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66920" y="281256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1071" y="2905937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66920" y="2905937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1071" y="298837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66920" y="298837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1071" y="307082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715454" y="1105009"/>
            <a:ext cx="84581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if(loc&lt;=c+1)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15454" y="1187457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262049" y="1275481"/>
            <a:ext cx="1187450" cy="43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if(loc==1)</a:t>
            </a:r>
            <a:endParaRPr sz="900">
              <a:latin typeface="Courier New"/>
              <a:cs typeface="Courier New"/>
            </a:endParaRPr>
          </a:p>
          <a:p>
            <a:pPr marR="5080" algn="r">
              <a:lnSpc>
                <a:spcPts val="715"/>
              </a:lnSpc>
            </a:pPr>
            <a:r>
              <a:rPr sz="900" spc="-5" dirty="0">
                <a:latin typeface="Courier New"/>
                <a:cs typeface="Courier New"/>
              </a:rPr>
              <a:t>insBeg();</a:t>
            </a:r>
            <a:endParaRPr sz="900">
              <a:latin typeface="Courier New"/>
              <a:cs typeface="Courier New"/>
            </a:endParaRPr>
          </a:p>
          <a:p>
            <a:pPr marR="5080" algn="r">
              <a:lnSpc>
                <a:spcPts val="715"/>
              </a:lnSpc>
            </a:pPr>
            <a:r>
              <a:rPr sz="900" spc="-5" dirty="0">
                <a:latin typeface="Courier New"/>
                <a:cs typeface="Courier New"/>
              </a:rPr>
              <a:t>else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if(loc==c+1)</a:t>
            </a:r>
            <a:endParaRPr sz="900">
              <a:latin typeface="Courier New"/>
              <a:cs typeface="Courier New"/>
            </a:endParaRPr>
          </a:p>
          <a:p>
            <a:pPr marR="5080" algn="r">
              <a:lnSpc>
                <a:spcPts val="885"/>
              </a:lnSpc>
            </a:pPr>
            <a:r>
              <a:rPr sz="900" spc="-5" dirty="0">
                <a:latin typeface="Courier New"/>
                <a:cs typeface="Courier New"/>
              </a:rPr>
              <a:t>insEnd();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262049" y="1629506"/>
            <a:ext cx="299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262049" y="1711955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808632" y="1799978"/>
            <a:ext cx="2212340" cy="47752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ct val="65600"/>
              </a:lnSpc>
              <a:spcBef>
                <a:spcPts val="465"/>
              </a:spcBef>
            </a:pPr>
            <a:r>
              <a:rPr sz="900" spc="-5" dirty="0">
                <a:latin typeface="Courier New"/>
                <a:cs typeface="Courier New"/>
              </a:rPr>
              <a:t>System.out.print("Input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info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");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Node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p=new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Node(sc.nextInt());</a:t>
            </a:r>
            <a:endParaRPr sz="900">
              <a:latin typeface="Courier New"/>
              <a:cs typeface="Courier New"/>
            </a:endParaRPr>
          </a:p>
          <a:p>
            <a:pPr marL="12700" marR="1370965">
              <a:lnSpc>
                <a:spcPct val="68100"/>
              </a:lnSpc>
              <a:spcBef>
                <a:spcPts val="305"/>
              </a:spcBef>
            </a:pPr>
            <a:r>
              <a:rPr sz="900" spc="-5" dirty="0">
                <a:latin typeface="Courier New"/>
                <a:cs typeface="Courier New"/>
              </a:rPr>
              <a:t>Node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q=head;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int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cnt=1;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808632" y="2203038"/>
            <a:ext cx="11188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while(cnt&lt;loc-1)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808632" y="2285487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355227" y="2362525"/>
            <a:ext cx="640715" cy="2501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ct val="64200"/>
              </a:lnSpc>
              <a:spcBef>
                <a:spcPts val="480"/>
              </a:spcBef>
            </a:pPr>
            <a:r>
              <a:rPr sz="900" spc="-5" dirty="0">
                <a:latin typeface="Courier New"/>
                <a:cs typeface="Courier New"/>
              </a:rPr>
              <a:t>cnt++;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q=q.link;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808632" y="2538344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808632" y="2668112"/>
            <a:ext cx="982344" cy="25590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ct val="68100"/>
              </a:lnSpc>
              <a:spcBef>
                <a:spcPts val="440"/>
              </a:spcBef>
            </a:pPr>
            <a:r>
              <a:rPr sz="900" spc="-5" dirty="0">
                <a:latin typeface="Courier New"/>
                <a:cs typeface="Courier New"/>
              </a:rPr>
              <a:t>p.link=q.link;  q.link=p;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262049" y="2849290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15454" y="2931726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68859" y="3014174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38544" y="3070822"/>
            <a:ext cx="4331335" cy="125730"/>
            <a:chOff x="138544" y="3070822"/>
            <a:chExt cx="4331335" cy="125730"/>
          </a:xfrm>
        </p:grpSpPr>
        <p:sp>
          <p:nvSpPr>
            <p:cNvPr id="82" name="object 82"/>
            <p:cNvSpPr/>
            <p:nvPr/>
          </p:nvSpPr>
          <p:spPr>
            <a:xfrm>
              <a:off x="4466920" y="307082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41071" y="315327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466920" y="315327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38544" y="3193758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32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3730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Insertion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Node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Specific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Position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193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83226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241234"/>
            <a:ext cx="746760" cy="284480"/>
            <a:chOff x="1042631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0226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16964" y="1243774"/>
            <a:ext cx="472440" cy="281940"/>
            <a:chOff x="1316964" y="1243774"/>
            <a:chExt cx="472440" cy="281940"/>
          </a:xfrm>
        </p:grpSpPr>
        <p:sp>
          <p:nvSpPr>
            <p:cNvPr id="14" name="object 14"/>
            <p:cNvSpPr/>
            <p:nvPr/>
          </p:nvSpPr>
          <p:spPr>
            <a:xfrm>
              <a:off x="17843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50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2897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81797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545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57082" y="1241234"/>
            <a:ext cx="746760" cy="284480"/>
            <a:chOff x="1957082" y="1241234"/>
            <a:chExt cx="746760" cy="284480"/>
          </a:xfrm>
        </p:grpSpPr>
        <p:sp>
          <p:nvSpPr>
            <p:cNvPr id="20" name="object 20"/>
            <p:cNvSpPr/>
            <p:nvPr/>
          </p:nvSpPr>
          <p:spPr>
            <a:xfrm>
              <a:off x="1959622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621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15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9622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3955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649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64677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31415" y="1243774"/>
            <a:ext cx="472440" cy="281940"/>
            <a:chOff x="2231415" y="1243774"/>
            <a:chExt cx="472440" cy="281940"/>
          </a:xfrm>
        </p:grpSpPr>
        <p:sp>
          <p:nvSpPr>
            <p:cNvPr id="28" name="object 28"/>
            <p:cNvSpPr/>
            <p:nvPr/>
          </p:nvSpPr>
          <p:spPr>
            <a:xfrm>
              <a:off x="269877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33955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4342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96248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39910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71533" y="1241234"/>
            <a:ext cx="747395" cy="284480"/>
            <a:chOff x="2871533" y="1241234"/>
            <a:chExt cx="747395" cy="284480"/>
          </a:xfrm>
        </p:grpSpPr>
        <p:sp>
          <p:nvSpPr>
            <p:cNvPr id="34" name="object 34"/>
            <p:cNvSpPr/>
            <p:nvPr/>
          </p:nvSpPr>
          <p:spPr>
            <a:xfrm>
              <a:off x="2874073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766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5600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74073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48418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50946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1323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48418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879140" y="1223972"/>
            <a:ext cx="73215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43815" indent="-4445">
              <a:lnSpc>
                <a:spcPct val="1339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58786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1100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730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83226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241234"/>
            <a:ext cx="746760" cy="284480"/>
            <a:chOff x="1042631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0226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16964" y="1243774"/>
            <a:ext cx="472440" cy="281940"/>
            <a:chOff x="1316964" y="1243774"/>
            <a:chExt cx="472440" cy="281940"/>
          </a:xfrm>
        </p:grpSpPr>
        <p:sp>
          <p:nvSpPr>
            <p:cNvPr id="14" name="object 14"/>
            <p:cNvSpPr/>
            <p:nvPr/>
          </p:nvSpPr>
          <p:spPr>
            <a:xfrm>
              <a:off x="17843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50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2897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81797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545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57082" y="1241234"/>
            <a:ext cx="746760" cy="284480"/>
            <a:chOff x="1957082" y="1241234"/>
            <a:chExt cx="746760" cy="284480"/>
          </a:xfrm>
        </p:grpSpPr>
        <p:sp>
          <p:nvSpPr>
            <p:cNvPr id="20" name="object 20"/>
            <p:cNvSpPr/>
            <p:nvPr/>
          </p:nvSpPr>
          <p:spPr>
            <a:xfrm>
              <a:off x="1959622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621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15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9622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3955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649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64677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31415" y="1243774"/>
            <a:ext cx="472440" cy="281940"/>
            <a:chOff x="2231415" y="1243774"/>
            <a:chExt cx="472440" cy="281940"/>
          </a:xfrm>
        </p:grpSpPr>
        <p:sp>
          <p:nvSpPr>
            <p:cNvPr id="28" name="object 28"/>
            <p:cNvSpPr/>
            <p:nvPr/>
          </p:nvSpPr>
          <p:spPr>
            <a:xfrm>
              <a:off x="269877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33955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4342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96248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39910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71533" y="1241234"/>
            <a:ext cx="747395" cy="284480"/>
            <a:chOff x="2871533" y="1241234"/>
            <a:chExt cx="747395" cy="284480"/>
          </a:xfrm>
        </p:grpSpPr>
        <p:sp>
          <p:nvSpPr>
            <p:cNvPr id="34" name="object 34"/>
            <p:cNvSpPr/>
            <p:nvPr/>
          </p:nvSpPr>
          <p:spPr>
            <a:xfrm>
              <a:off x="2874073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766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5600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74073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48418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50946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1323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48418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879140" y="1223972"/>
            <a:ext cx="73215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43815" indent="-4445">
              <a:lnSpc>
                <a:spcPct val="1339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58786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1100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3075" y="1826627"/>
            <a:ext cx="52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Step-3a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29268" y="1598014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691193" y="1789925"/>
            <a:ext cx="741680" cy="284480"/>
            <a:chOff x="2691193" y="1789925"/>
            <a:chExt cx="741680" cy="284480"/>
          </a:xfrm>
        </p:grpSpPr>
        <p:sp>
          <p:nvSpPr>
            <p:cNvPr id="48" name="object 48"/>
            <p:cNvSpPr/>
            <p:nvPr/>
          </p:nvSpPr>
          <p:spPr>
            <a:xfrm>
              <a:off x="2691193" y="179245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93720" y="179498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73120" y="179498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91193" y="2071840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65526" y="17924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68053" y="179498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430346" y="179498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65526" y="2071840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860537" y="1772905"/>
            <a:ext cx="2466975" cy="106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5660" marR="942975" indent="86995">
              <a:lnSpc>
                <a:spcPct val="133800"/>
              </a:lnSpc>
              <a:spcBef>
                <a:spcPts val="100"/>
              </a:spcBef>
              <a:tabLst>
                <a:tab pos="11614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  <a:p>
            <a:pPr marL="469900" marR="5080" indent="-457834">
              <a:lnSpc>
                <a:spcPct val="109100"/>
              </a:lnSpc>
              <a:spcBef>
                <a:spcPts val="36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assumed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4000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endParaRPr sz="11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loc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730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83226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241234"/>
            <a:ext cx="746760" cy="284480"/>
            <a:chOff x="1042631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843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950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50226" y="1224252"/>
            <a:ext cx="732155" cy="4743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45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  <a:p>
            <a:pPr marL="9144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81797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2545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57082" y="1241234"/>
            <a:ext cx="746760" cy="284480"/>
            <a:chOff x="1957082" y="1241234"/>
            <a:chExt cx="746760" cy="284480"/>
          </a:xfrm>
        </p:grpSpPr>
        <p:sp>
          <p:nvSpPr>
            <p:cNvPr id="18" name="object 18"/>
            <p:cNvSpPr/>
            <p:nvPr/>
          </p:nvSpPr>
          <p:spPr>
            <a:xfrm>
              <a:off x="1959622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621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415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59622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33955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3649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64677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31415" y="1243774"/>
            <a:ext cx="472440" cy="281940"/>
            <a:chOff x="2231415" y="1243774"/>
            <a:chExt cx="472440" cy="281940"/>
          </a:xfrm>
        </p:grpSpPr>
        <p:sp>
          <p:nvSpPr>
            <p:cNvPr id="26" name="object 26"/>
            <p:cNvSpPr/>
            <p:nvPr/>
          </p:nvSpPr>
          <p:spPr>
            <a:xfrm>
              <a:off x="269877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33955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4342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96248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39910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71533" y="1241234"/>
            <a:ext cx="747395" cy="284480"/>
            <a:chOff x="2871533" y="1241234"/>
            <a:chExt cx="747395" cy="284480"/>
          </a:xfrm>
        </p:grpSpPr>
        <p:sp>
          <p:nvSpPr>
            <p:cNvPr id="32" name="object 32"/>
            <p:cNvSpPr/>
            <p:nvPr/>
          </p:nvSpPr>
          <p:spPr>
            <a:xfrm>
              <a:off x="2874073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766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5600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74073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48418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50946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1323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48418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879140" y="1223972"/>
            <a:ext cx="73215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43815" indent="-4445">
              <a:lnSpc>
                <a:spcPct val="1339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58786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1100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3075" y="1826627"/>
            <a:ext cx="534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Step-3b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29268" y="1598014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688653" y="1789912"/>
            <a:ext cx="746760" cy="284480"/>
            <a:chOff x="2688653" y="1789912"/>
            <a:chExt cx="746760" cy="284480"/>
          </a:xfrm>
        </p:grpSpPr>
        <p:sp>
          <p:nvSpPr>
            <p:cNvPr id="46" name="object 46"/>
            <p:cNvSpPr/>
            <p:nvPr/>
          </p:nvSpPr>
          <p:spPr>
            <a:xfrm>
              <a:off x="2691193" y="179245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93720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73120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91193" y="207183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65526" y="17924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68053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696248" y="1830945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965526" y="1794979"/>
            <a:ext cx="467359" cy="279400"/>
            <a:chOff x="2965526" y="1794979"/>
            <a:chExt cx="467359" cy="279400"/>
          </a:xfrm>
        </p:grpSpPr>
        <p:sp>
          <p:nvSpPr>
            <p:cNvPr id="54" name="object 54"/>
            <p:cNvSpPr/>
            <p:nvPr/>
          </p:nvSpPr>
          <p:spPr>
            <a:xfrm>
              <a:off x="3430346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65526" y="207183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683548" y="205523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34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03311" y="1049336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730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83226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241234"/>
            <a:ext cx="746760" cy="284480"/>
            <a:chOff x="1042631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843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950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50226" y="1224252"/>
            <a:ext cx="732155" cy="4743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45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  <a:p>
            <a:pPr marL="9144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81797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2545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57082" y="1241234"/>
            <a:ext cx="925194" cy="284480"/>
            <a:chOff x="1957082" y="1241234"/>
            <a:chExt cx="925194" cy="284480"/>
          </a:xfrm>
        </p:grpSpPr>
        <p:sp>
          <p:nvSpPr>
            <p:cNvPr id="18" name="object 18"/>
            <p:cNvSpPr/>
            <p:nvPr/>
          </p:nvSpPr>
          <p:spPr>
            <a:xfrm>
              <a:off x="1959622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621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415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59622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33955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3649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9877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3955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96248" y="138347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739910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71533" y="1241234"/>
            <a:ext cx="747395" cy="284480"/>
            <a:chOff x="2871533" y="1241234"/>
            <a:chExt cx="747395" cy="284480"/>
          </a:xfrm>
        </p:grpSpPr>
        <p:sp>
          <p:nvSpPr>
            <p:cNvPr id="29" name="object 29"/>
            <p:cNvSpPr/>
            <p:nvPr/>
          </p:nvSpPr>
          <p:spPr>
            <a:xfrm>
              <a:off x="2874073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766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5600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74073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48418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50946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1323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48418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879140" y="1223972"/>
            <a:ext cx="73215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43815" indent="-4445">
              <a:lnSpc>
                <a:spcPct val="1339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58786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1100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3075" y="1826627"/>
            <a:ext cx="534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Step-3b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29268" y="1598014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688653" y="1789912"/>
            <a:ext cx="746760" cy="284480"/>
            <a:chOff x="2688653" y="1789912"/>
            <a:chExt cx="746760" cy="284480"/>
          </a:xfrm>
        </p:grpSpPr>
        <p:sp>
          <p:nvSpPr>
            <p:cNvPr id="43" name="object 43"/>
            <p:cNvSpPr/>
            <p:nvPr/>
          </p:nvSpPr>
          <p:spPr>
            <a:xfrm>
              <a:off x="2691193" y="179245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93720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73120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91193" y="2071839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65526" y="179245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68053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696248" y="1830945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965526" y="1794979"/>
            <a:ext cx="467359" cy="279400"/>
            <a:chOff x="2965526" y="1794979"/>
            <a:chExt cx="467359" cy="279400"/>
          </a:xfrm>
        </p:grpSpPr>
        <p:sp>
          <p:nvSpPr>
            <p:cNvPr id="51" name="object 51"/>
            <p:cNvSpPr/>
            <p:nvPr/>
          </p:nvSpPr>
          <p:spPr>
            <a:xfrm>
              <a:off x="3430346" y="179497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65526" y="2071839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683548" y="205523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34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403311" y="1049336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74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964677" y="982647"/>
            <a:ext cx="732155" cy="71564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84455" algn="ctr">
              <a:lnSpc>
                <a:spcPct val="100000"/>
              </a:lnSpc>
              <a:spcBef>
                <a:spcPts val="615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15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  <a:p>
            <a:pPr marL="9144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411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of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Single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Linked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3953" y="1679016"/>
            <a:ext cx="655320" cy="284480"/>
            <a:chOff x="493953" y="1679016"/>
            <a:chExt cx="655320" cy="284480"/>
          </a:xfrm>
        </p:grpSpPr>
        <p:sp>
          <p:nvSpPr>
            <p:cNvPr id="4" name="object 4"/>
            <p:cNvSpPr/>
            <p:nvPr/>
          </p:nvSpPr>
          <p:spPr>
            <a:xfrm>
              <a:off x="496493" y="1681556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021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981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6493" y="1960956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9386" y="168155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913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1548" y="1720061"/>
            <a:ext cx="640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9386" y="1684096"/>
            <a:ext cx="467359" cy="279400"/>
            <a:chOff x="679386" y="1684096"/>
            <a:chExt cx="467359" cy="279400"/>
          </a:xfrm>
        </p:grpSpPr>
        <p:sp>
          <p:nvSpPr>
            <p:cNvPr id="12" name="object 12"/>
            <p:cNvSpPr/>
            <p:nvPr/>
          </p:nvSpPr>
          <p:spPr>
            <a:xfrm>
              <a:off x="1144206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9386" y="196095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8861" y="1944343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08404" y="1679016"/>
            <a:ext cx="655320" cy="284480"/>
            <a:chOff x="1408404" y="1679016"/>
            <a:chExt cx="655320" cy="284480"/>
          </a:xfrm>
        </p:grpSpPr>
        <p:sp>
          <p:nvSpPr>
            <p:cNvPr id="16" name="object 16"/>
            <p:cNvSpPr/>
            <p:nvPr/>
          </p:nvSpPr>
          <p:spPr>
            <a:xfrm>
              <a:off x="1410944" y="1681556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13484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1431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0944" y="1960956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93837" y="168155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96377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16011" y="1720061"/>
            <a:ext cx="640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B</a:t>
            </a:r>
            <a:r>
              <a:rPr sz="1100" spc="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93837" y="1684096"/>
            <a:ext cx="467359" cy="279400"/>
            <a:chOff x="1593837" y="1684096"/>
            <a:chExt cx="467359" cy="279400"/>
          </a:xfrm>
        </p:grpSpPr>
        <p:sp>
          <p:nvSpPr>
            <p:cNvPr id="24" name="object 24"/>
            <p:cNvSpPr/>
            <p:nvPr/>
          </p:nvSpPr>
          <p:spPr>
            <a:xfrm>
              <a:off x="2058657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93837" y="196095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03311" y="1944343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322868" y="1679016"/>
            <a:ext cx="655320" cy="284480"/>
            <a:chOff x="2322868" y="1679016"/>
            <a:chExt cx="655320" cy="284480"/>
          </a:xfrm>
        </p:grpSpPr>
        <p:sp>
          <p:nvSpPr>
            <p:cNvPr id="28" name="object 28"/>
            <p:cNvSpPr/>
            <p:nvPr/>
          </p:nvSpPr>
          <p:spPr>
            <a:xfrm>
              <a:off x="2325408" y="1681556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7935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5882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25408" y="1960956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8300" y="168155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0828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330462" y="1719921"/>
            <a:ext cx="640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508300" y="1684096"/>
            <a:ext cx="467359" cy="279400"/>
            <a:chOff x="2508300" y="1684096"/>
            <a:chExt cx="467359" cy="279400"/>
          </a:xfrm>
        </p:grpSpPr>
        <p:sp>
          <p:nvSpPr>
            <p:cNvPr id="36" name="object 36"/>
            <p:cNvSpPr/>
            <p:nvPr/>
          </p:nvSpPr>
          <p:spPr>
            <a:xfrm>
              <a:off x="2973120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08300" y="196095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317762" y="1944343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46346" y="3344397"/>
            <a:ext cx="1987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730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145882"/>
            <a:ext cx="746760" cy="284480"/>
            <a:chOff x="1042631" y="1145882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0226" y="118692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16964" y="1148423"/>
            <a:ext cx="472440" cy="281940"/>
            <a:chOff x="1316964" y="1148423"/>
            <a:chExt cx="472440" cy="281940"/>
          </a:xfrm>
        </p:grpSpPr>
        <p:sp>
          <p:nvSpPr>
            <p:cNvPr id="14" name="object 14"/>
            <p:cNvSpPr/>
            <p:nvPr/>
          </p:nvSpPr>
          <p:spPr>
            <a:xfrm>
              <a:off x="1784324" y="115096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504" y="142782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28979" y="141120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81797" y="1288123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545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57082" y="1145882"/>
            <a:ext cx="925194" cy="284480"/>
            <a:chOff x="1957082" y="1145882"/>
            <a:chExt cx="925194" cy="284480"/>
          </a:xfrm>
        </p:grpSpPr>
        <p:sp>
          <p:nvSpPr>
            <p:cNvPr id="20" name="object 20"/>
            <p:cNvSpPr/>
            <p:nvPr/>
          </p:nvSpPr>
          <p:spPr>
            <a:xfrm>
              <a:off x="1959622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6214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154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9622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3955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649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9877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33955" y="14278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96248" y="128812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739910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871533" y="1145882"/>
            <a:ext cx="747395" cy="284480"/>
            <a:chOff x="2871533" y="1145882"/>
            <a:chExt cx="747395" cy="284480"/>
          </a:xfrm>
        </p:grpSpPr>
        <p:sp>
          <p:nvSpPr>
            <p:cNvPr id="31" name="object 31"/>
            <p:cNvSpPr/>
            <p:nvPr/>
          </p:nvSpPr>
          <p:spPr>
            <a:xfrm>
              <a:off x="2874073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7661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56000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74073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48418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509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879140" y="118678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56246" y="1011250"/>
            <a:ext cx="2662555" cy="419734"/>
            <a:chOff x="956246" y="1011250"/>
            <a:chExt cx="2662555" cy="419734"/>
          </a:xfrm>
        </p:grpSpPr>
        <p:sp>
          <p:nvSpPr>
            <p:cNvPr id="39" name="object 39"/>
            <p:cNvSpPr/>
            <p:nvPr/>
          </p:nvSpPr>
          <p:spPr>
            <a:xfrm>
              <a:off x="361323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48418" y="14278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58786" y="1013790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3075" y="1731275"/>
            <a:ext cx="52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Step-3c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688653" y="1694561"/>
            <a:ext cx="746760" cy="284480"/>
            <a:chOff x="2688653" y="1694561"/>
            <a:chExt cx="746760" cy="284480"/>
          </a:xfrm>
        </p:grpSpPr>
        <p:sp>
          <p:nvSpPr>
            <p:cNvPr id="45" name="object 45"/>
            <p:cNvSpPr/>
            <p:nvPr/>
          </p:nvSpPr>
          <p:spPr>
            <a:xfrm>
              <a:off x="2691193" y="16971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93720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3120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91193" y="19765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65526" y="169710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68053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3034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65526" y="197650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683548" y="1959888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427806" y="1425295"/>
            <a:ext cx="93980" cy="414655"/>
            <a:chOff x="3427806" y="1425295"/>
            <a:chExt cx="93980" cy="414655"/>
          </a:xfrm>
        </p:grpSpPr>
        <p:sp>
          <p:nvSpPr>
            <p:cNvPr id="55" name="object 55"/>
            <p:cNvSpPr/>
            <p:nvPr/>
          </p:nvSpPr>
          <p:spPr>
            <a:xfrm>
              <a:off x="3427806" y="183680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19258" y="1425295"/>
              <a:ext cx="0" cy="412115"/>
            </a:xfrm>
            <a:custGeom>
              <a:avLst/>
              <a:gdLst/>
              <a:ahLst/>
              <a:cxnLst/>
              <a:rect l="l" t="t" r="r" b="b"/>
              <a:pathLst>
                <a:path h="412114">
                  <a:moveTo>
                    <a:pt x="0" y="41150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939277" y="887295"/>
            <a:ext cx="1757680" cy="104013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615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515"/>
              </a:spcBef>
              <a:tabLst>
                <a:tab pos="3740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  <a:p>
            <a:pPr marL="116839">
              <a:lnSpc>
                <a:spcPct val="100000"/>
              </a:lnSpc>
              <a:spcBef>
                <a:spcPts val="445"/>
              </a:spcBef>
              <a:tabLst>
                <a:tab pos="802005" algn="l"/>
                <a:tab pos="157988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2000	</a:t>
            </a:r>
            <a:r>
              <a:rPr sz="1650" b="1" spc="-15" baseline="-35353" dirty="0">
                <a:latin typeface="Arial"/>
                <a:cs typeface="Arial"/>
              </a:rPr>
              <a:t>p</a:t>
            </a:r>
            <a:r>
              <a:rPr sz="1650" b="1" spc="165" baseline="-35353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3000	</a:t>
            </a:r>
            <a:r>
              <a:rPr sz="1500" spc="675" baseline="5555" dirty="0">
                <a:latin typeface="Tahoma"/>
                <a:cs typeface="Tahoma"/>
              </a:rPr>
              <a:t>ˆ</a:t>
            </a:r>
            <a:endParaRPr sz="1500" baseline="5555">
              <a:latin typeface="Tahoma"/>
              <a:cs typeface="Tahoma"/>
            </a:endParaRPr>
          </a:p>
          <a:p>
            <a:pPr marL="843915">
              <a:lnSpc>
                <a:spcPct val="100000"/>
              </a:lnSpc>
              <a:spcBef>
                <a:spcPts val="1235"/>
              </a:spcBef>
              <a:tabLst>
                <a:tab pos="110553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35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2043429" y="2554286"/>
            <a:ext cx="1600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Operation: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p.link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=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q.link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95808" y="3121157"/>
            <a:ext cx="3616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10: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Demonstration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Insertion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Specific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Position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SLL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730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145882"/>
            <a:ext cx="746760" cy="284480"/>
            <a:chOff x="1042631" y="1145882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0226" y="118692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16964" y="1148423"/>
            <a:ext cx="472440" cy="281940"/>
            <a:chOff x="1316964" y="1148423"/>
            <a:chExt cx="472440" cy="281940"/>
          </a:xfrm>
        </p:grpSpPr>
        <p:sp>
          <p:nvSpPr>
            <p:cNvPr id="14" name="object 14"/>
            <p:cNvSpPr/>
            <p:nvPr/>
          </p:nvSpPr>
          <p:spPr>
            <a:xfrm>
              <a:off x="1784324" y="115096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504" y="142782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28979" y="141120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81797" y="1288123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545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57082" y="1145882"/>
            <a:ext cx="1661795" cy="284480"/>
            <a:chOff x="1957082" y="1145882"/>
            <a:chExt cx="1661795" cy="284480"/>
          </a:xfrm>
        </p:grpSpPr>
        <p:sp>
          <p:nvSpPr>
            <p:cNvPr id="20" name="object 20"/>
            <p:cNvSpPr/>
            <p:nvPr/>
          </p:nvSpPr>
          <p:spPr>
            <a:xfrm>
              <a:off x="1959622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6214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154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9622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3955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649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9877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33955" y="14278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74073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7661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56000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74073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48418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509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879140" y="118678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56246" y="1011250"/>
            <a:ext cx="2662555" cy="419734"/>
            <a:chOff x="956246" y="1011250"/>
            <a:chExt cx="2662555" cy="419734"/>
          </a:xfrm>
        </p:grpSpPr>
        <p:sp>
          <p:nvSpPr>
            <p:cNvPr id="36" name="object 36"/>
            <p:cNvSpPr/>
            <p:nvPr/>
          </p:nvSpPr>
          <p:spPr>
            <a:xfrm>
              <a:off x="958786" y="1013790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1323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48418" y="14278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3075" y="1731275"/>
            <a:ext cx="534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Step-3d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688653" y="1422755"/>
            <a:ext cx="833755" cy="556895"/>
            <a:chOff x="2688653" y="1422755"/>
            <a:chExt cx="833755" cy="556895"/>
          </a:xfrm>
        </p:grpSpPr>
        <p:sp>
          <p:nvSpPr>
            <p:cNvPr id="42" name="object 42"/>
            <p:cNvSpPr/>
            <p:nvPr/>
          </p:nvSpPr>
          <p:spPr>
            <a:xfrm>
              <a:off x="2691193" y="16971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93720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3120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91193" y="19765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65526" y="169710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68053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3034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65526" y="197650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27806" y="183680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19258" y="1425295"/>
              <a:ext cx="0" cy="412115"/>
            </a:xfrm>
            <a:custGeom>
              <a:avLst/>
              <a:gdLst/>
              <a:ahLst/>
              <a:cxnLst/>
              <a:rect l="l" t="t" r="r" b="b"/>
              <a:pathLst>
                <a:path h="412114">
                  <a:moveTo>
                    <a:pt x="0" y="41150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939277" y="887295"/>
            <a:ext cx="1757680" cy="12642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615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515"/>
              </a:spcBef>
              <a:tabLst>
                <a:tab pos="3740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  <a:p>
            <a:pPr marL="116839">
              <a:lnSpc>
                <a:spcPct val="100000"/>
              </a:lnSpc>
              <a:spcBef>
                <a:spcPts val="445"/>
              </a:spcBef>
              <a:tabLst>
                <a:tab pos="802005" algn="l"/>
                <a:tab pos="157988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2000	</a:t>
            </a:r>
            <a:r>
              <a:rPr sz="1650" b="1" spc="-15" baseline="-35353" dirty="0">
                <a:latin typeface="Arial"/>
                <a:cs typeface="Arial"/>
              </a:rPr>
              <a:t>p</a:t>
            </a:r>
            <a:r>
              <a:rPr sz="1650" b="1" spc="165" baseline="-35353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3000	</a:t>
            </a:r>
            <a:r>
              <a:rPr sz="1500" spc="675" baseline="5555" dirty="0">
                <a:latin typeface="Tahoma"/>
                <a:cs typeface="Tahoma"/>
              </a:rPr>
              <a:t>ˆ</a:t>
            </a:r>
            <a:endParaRPr sz="1500" baseline="5555">
              <a:latin typeface="Tahoma"/>
              <a:cs typeface="Tahoma"/>
            </a:endParaRPr>
          </a:p>
          <a:p>
            <a:pPr marL="500380" algn="ctr">
              <a:lnSpc>
                <a:spcPct val="100000"/>
              </a:lnSpc>
              <a:spcBef>
                <a:spcPts val="1235"/>
              </a:spcBef>
              <a:tabLst>
                <a:tab pos="76200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3000</a:t>
            </a:r>
            <a:endParaRPr sz="1100">
              <a:latin typeface="Microsoft Sans Serif"/>
              <a:cs typeface="Microsoft Sans Serif"/>
            </a:endParaRPr>
          </a:p>
          <a:p>
            <a:pPr marL="64135" algn="ctr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513355" y="1425295"/>
            <a:ext cx="183515" cy="412115"/>
          </a:xfrm>
          <a:custGeom>
            <a:avLst/>
            <a:gdLst/>
            <a:ahLst/>
            <a:cxnLst/>
            <a:rect l="l" t="t" r="r" b="b"/>
            <a:pathLst>
              <a:path w="183514" h="412114">
                <a:moveTo>
                  <a:pt x="0" y="411505"/>
                </a:moveTo>
                <a:lnTo>
                  <a:pt x="0" y="0"/>
                </a:lnTo>
              </a:path>
              <a:path w="183514" h="412114">
                <a:moveTo>
                  <a:pt x="0" y="411505"/>
                </a:moveTo>
                <a:lnTo>
                  <a:pt x="182892" y="411505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557017" y="169757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43429" y="2554286"/>
            <a:ext cx="1323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Operation: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q.link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=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730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145882"/>
            <a:ext cx="746760" cy="284480"/>
            <a:chOff x="1042631" y="1145882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0226" y="118692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16964" y="1148423"/>
            <a:ext cx="472440" cy="281940"/>
            <a:chOff x="1316964" y="1148423"/>
            <a:chExt cx="472440" cy="281940"/>
          </a:xfrm>
        </p:grpSpPr>
        <p:sp>
          <p:nvSpPr>
            <p:cNvPr id="14" name="object 14"/>
            <p:cNvSpPr/>
            <p:nvPr/>
          </p:nvSpPr>
          <p:spPr>
            <a:xfrm>
              <a:off x="1784324" y="115096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504" y="142782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28979" y="1411209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81797" y="1288123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545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57082" y="1145882"/>
            <a:ext cx="1661795" cy="284480"/>
            <a:chOff x="1957082" y="1145882"/>
            <a:chExt cx="1661795" cy="284480"/>
          </a:xfrm>
        </p:grpSpPr>
        <p:sp>
          <p:nvSpPr>
            <p:cNvPr id="20" name="object 20"/>
            <p:cNvSpPr/>
            <p:nvPr/>
          </p:nvSpPr>
          <p:spPr>
            <a:xfrm>
              <a:off x="1959622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6214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154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9622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3955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649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9877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33955" y="14278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74073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7661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56000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74073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48418" y="11484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509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879140" y="118678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56246" y="1011250"/>
            <a:ext cx="2662555" cy="419734"/>
            <a:chOff x="956246" y="1011250"/>
            <a:chExt cx="2662555" cy="419734"/>
          </a:xfrm>
        </p:grpSpPr>
        <p:sp>
          <p:nvSpPr>
            <p:cNvPr id="36" name="object 36"/>
            <p:cNvSpPr/>
            <p:nvPr/>
          </p:nvSpPr>
          <p:spPr>
            <a:xfrm>
              <a:off x="958786" y="1013790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1323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48418" y="1427822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3075" y="1731275"/>
            <a:ext cx="534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Step-3d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688653" y="1422755"/>
            <a:ext cx="833755" cy="556895"/>
            <a:chOff x="2688653" y="1422755"/>
            <a:chExt cx="833755" cy="556895"/>
          </a:xfrm>
        </p:grpSpPr>
        <p:sp>
          <p:nvSpPr>
            <p:cNvPr id="42" name="object 42"/>
            <p:cNvSpPr/>
            <p:nvPr/>
          </p:nvSpPr>
          <p:spPr>
            <a:xfrm>
              <a:off x="2691193" y="16971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93720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3120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91193" y="19765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65526" y="169710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68053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3034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65526" y="197650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27806" y="183680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19258" y="1425295"/>
              <a:ext cx="0" cy="412115"/>
            </a:xfrm>
            <a:custGeom>
              <a:avLst/>
              <a:gdLst/>
              <a:ahLst/>
              <a:cxnLst/>
              <a:rect l="l" t="t" r="r" b="b"/>
              <a:pathLst>
                <a:path h="412114">
                  <a:moveTo>
                    <a:pt x="0" y="41150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939277" y="887295"/>
            <a:ext cx="1757680" cy="12642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91160">
              <a:lnSpc>
                <a:spcPct val="100000"/>
              </a:lnSpc>
              <a:spcBef>
                <a:spcPts val="615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515"/>
              </a:spcBef>
              <a:tabLst>
                <a:tab pos="3740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  <a:p>
            <a:pPr marL="116839">
              <a:lnSpc>
                <a:spcPct val="100000"/>
              </a:lnSpc>
              <a:spcBef>
                <a:spcPts val="445"/>
              </a:spcBef>
              <a:tabLst>
                <a:tab pos="802005" algn="l"/>
                <a:tab pos="157988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2000	</a:t>
            </a:r>
            <a:r>
              <a:rPr sz="1650" b="1" spc="-15" baseline="-35353" dirty="0">
                <a:latin typeface="Arial"/>
                <a:cs typeface="Arial"/>
              </a:rPr>
              <a:t>p</a:t>
            </a:r>
            <a:r>
              <a:rPr sz="1650" b="1" spc="165" baseline="-35353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3000	</a:t>
            </a:r>
            <a:r>
              <a:rPr sz="1500" spc="675" baseline="5555" dirty="0">
                <a:latin typeface="Tahoma"/>
                <a:cs typeface="Tahoma"/>
              </a:rPr>
              <a:t>ˆ</a:t>
            </a:r>
            <a:endParaRPr sz="1500" baseline="5555">
              <a:latin typeface="Tahoma"/>
              <a:cs typeface="Tahoma"/>
            </a:endParaRPr>
          </a:p>
          <a:p>
            <a:pPr marL="500380" algn="ctr">
              <a:lnSpc>
                <a:spcPct val="100000"/>
              </a:lnSpc>
              <a:spcBef>
                <a:spcPts val="1235"/>
              </a:spcBef>
              <a:tabLst>
                <a:tab pos="76200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3000</a:t>
            </a:r>
            <a:endParaRPr sz="1100">
              <a:latin typeface="Microsoft Sans Serif"/>
              <a:cs typeface="Microsoft Sans Serif"/>
            </a:endParaRPr>
          </a:p>
          <a:p>
            <a:pPr marL="64135" algn="ctr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513355" y="1425295"/>
            <a:ext cx="183515" cy="412115"/>
          </a:xfrm>
          <a:custGeom>
            <a:avLst/>
            <a:gdLst/>
            <a:ahLst/>
            <a:cxnLst/>
            <a:rect l="l" t="t" r="r" b="b"/>
            <a:pathLst>
              <a:path w="183514" h="412114">
                <a:moveTo>
                  <a:pt x="0" y="411505"/>
                </a:moveTo>
                <a:lnTo>
                  <a:pt x="0" y="0"/>
                </a:lnTo>
              </a:path>
              <a:path w="183514" h="412114">
                <a:moveTo>
                  <a:pt x="0" y="411505"/>
                </a:moveTo>
                <a:lnTo>
                  <a:pt x="182892" y="411505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557017" y="169757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95808" y="2554286"/>
            <a:ext cx="3768090" cy="744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6019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Operation: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q.link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=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Time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complexity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:</a:t>
            </a:r>
            <a:r>
              <a:rPr sz="1100" spc="8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for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searching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-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i="1" spc="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, </a:t>
            </a:r>
            <a:r>
              <a:rPr sz="11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for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insertion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-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1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11: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Demonstration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Insertion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Specific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Position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SLL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517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Practice</a:t>
            </a:r>
            <a:r>
              <a:rPr sz="1400" spc="-5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Exercises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608" y="793267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3009" y="79228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772612"/>
            <a:ext cx="25939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5" dirty="0">
                <a:latin typeface="Arial"/>
                <a:cs typeface="Arial"/>
              </a:rPr>
              <a:t>“What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are the advantages of linked list </a:t>
            </a:r>
            <a:r>
              <a:rPr sz="900" i="1" spc="-15" dirty="0">
                <a:latin typeface="Arial"/>
                <a:cs typeface="Arial"/>
              </a:rPr>
              <a:t>over</a:t>
            </a:r>
            <a:r>
              <a:rPr sz="900" i="1" spc="-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array?”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608" y="1052652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3009" y="105165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1031997"/>
            <a:ext cx="4079875" cy="1826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5" dirty="0">
                <a:latin typeface="Arial"/>
                <a:cs typeface="Arial"/>
              </a:rPr>
              <a:t>“What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are the advantages of</a:t>
            </a:r>
            <a:r>
              <a:rPr sz="900" i="1" spc="-10" dirty="0">
                <a:latin typeface="Arial"/>
                <a:cs typeface="Arial"/>
              </a:rPr>
              <a:t> array</a:t>
            </a:r>
            <a:r>
              <a:rPr sz="900" i="1" spc="-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over</a:t>
            </a:r>
            <a:r>
              <a:rPr sz="900" i="1" spc="-5" dirty="0">
                <a:latin typeface="Arial"/>
                <a:cs typeface="Arial"/>
              </a:rPr>
              <a:t> linked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list?”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900" i="1" spc="-5" dirty="0">
                <a:latin typeface="Arial"/>
                <a:cs typeface="Arial"/>
              </a:rPr>
              <a:t>“What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about </a:t>
            </a:r>
            <a:r>
              <a:rPr sz="900" i="1" spc="-10" dirty="0">
                <a:latin typeface="Arial"/>
                <a:cs typeface="Arial"/>
              </a:rPr>
              <a:t>overflow</a:t>
            </a:r>
            <a:r>
              <a:rPr sz="900" i="1" spc="-5" dirty="0">
                <a:latin typeface="Arial"/>
                <a:cs typeface="Arial"/>
              </a:rPr>
              <a:t> condition </a:t>
            </a:r>
            <a:r>
              <a:rPr sz="900" i="1" dirty="0">
                <a:latin typeface="Arial"/>
                <a:cs typeface="Arial"/>
              </a:rPr>
              <a:t>during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insertion?”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52200"/>
              </a:lnSpc>
              <a:spcBef>
                <a:spcPts val="400"/>
              </a:spcBef>
            </a:pPr>
            <a:r>
              <a:rPr sz="900" i="1" spc="-10" dirty="0">
                <a:latin typeface="Arial"/>
                <a:cs typeface="Arial"/>
              </a:rPr>
              <a:t>“Develop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spc="-45" dirty="0">
                <a:latin typeface="Arial"/>
                <a:cs typeface="Arial"/>
              </a:rPr>
              <a:t>JAVA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programs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to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insert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an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element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only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after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or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before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a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specific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value. </a:t>
            </a:r>
            <a:r>
              <a:rPr sz="900" i="1" spc="-23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(if multiple searched elements </a:t>
            </a:r>
            <a:r>
              <a:rPr sz="900" i="1" spc="-10" dirty="0">
                <a:latin typeface="Arial"/>
                <a:cs typeface="Arial"/>
              </a:rPr>
              <a:t>exist,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take</a:t>
            </a:r>
            <a:r>
              <a:rPr sz="900" i="1" spc="-5" dirty="0">
                <a:latin typeface="Arial"/>
                <a:cs typeface="Arial"/>
              </a:rPr>
              <a:t> the first </a:t>
            </a:r>
            <a:r>
              <a:rPr sz="900" i="1" spc="-20" dirty="0">
                <a:latin typeface="Arial"/>
                <a:cs typeface="Arial"/>
              </a:rPr>
              <a:t>one.”)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52200"/>
              </a:lnSpc>
              <a:spcBef>
                <a:spcPts val="400"/>
              </a:spcBef>
            </a:pPr>
            <a:r>
              <a:rPr sz="900" i="1" spc="-5" dirty="0">
                <a:latin typeface="Arial"/>
                <a:cs typeface="Arial"/>
              </a:rPr>
              <a:t>“Modify</a:t>
            </a:r>
            <a:r>
              <a:rPr sz="900" i="1" spc="8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the</a:t>
            </a:r>
            <a:r>
              <a:rPr sz="900" i="1" spc="8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above</a:t>
            </a:r>
            <a:r>
              <a:rPr sz="900" i="1" spc="8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program</a:t>
            </a:r>
            <a:r>
              <a:rPr sz="900" i="1" spc="8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to</a:t>
            </a:r>
            <a:r>
              <a:rPr sz="900" i="1" spc="9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insert</a:t>
            </a:r>
            <a:r>
              <a:rPr sz="900" i="1" spc="8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after</a:t>
            </a:r>
            <a:r>
              <a:rPr sz="900" i="1" spc="8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or</a:t>
            </a:r>
            <a:r>
              <a:rPr sz="900" i="1" spc="8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before</a:t>
            </a:r>
            <a:r>
              <a:rPr sz="900" i="1" spc="9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every</a:t>
            </a:r>
            <a:r>
              <a:rPr sz="900" i="1" spc="8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searched</a:t>
            </a:r>
            <a:r>
              <a:rPr sz="900" i="1" spc="8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value,</a:t>
            </a:r>
            <a:r>
              <a:rPr sz="900" i="1" spc="11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take </a:t>
            </a:r>
            <a:r>
              <a:rPr sz="900" i="1" spc="-235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each</a:t>
            </a:r>
            <a:r>
              <a:rPr sz="900" i="1" spc="-10" dirty="0">
                <a:latin typeface="Arial"/>
                <a:cs typeface="Arial"/>
              </a:rPr>
              <a:t> new</a:t>
            </a:r>
            <a:r>
              <a:rPr sz="900" i="1" spc="-5" dirty="0">
                <a:latin typeface="Arial"/>
                <a:cs typeface="Arial"/>
              </a:rPr>
              <a:t> element to be </a:t>
            </a:r>
            <a:r>
              <a:rPr sz="900" i="1" dirty="0">
                <a:latin typeface="Arial"/>
                <a:cs typeface="Arial"/>
              </a:rPr>
              <a:t>inserted</a:t>
            </a:r>
            <a:r>
              <a:rPr sz="900" i="1" spc="-5" dirty="0">
                <a:latin typeface="Arial"/>
                <a:cs typeface="Arial"/>
              </a:rPr>
              <a:t> </a:t>
            </a:r>
            <a:r>
              <a:rPr sz="900" i="1" spc="-15" dirty="0">
                <a:latin typeface="Arial"/>
                <a:cs typeface="Arial"/>
              </a:rPr>
              <a:t>by</a:t>
            </a:r>
            <a:r>
              <a:rPr sz="900" i="1" spc="-5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user.”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52200"/>
              </a:lnSpc>
              <a:spcBef>
                <a:spcPts val="400"/>
              </a:spcBef>
            </a:pPr>
            <a:r>
              <a:rPr sz="900" i="1" dirty="0">
                <a:latin typeface="Arial"/>
                <a:cs typeface="Arial"/>
              </a:rPr>
              <a:t>“Write </a:t>
            </a:r>
            <a:r>
              <a:rPr sz="900" i="1" spc="-45" dirty="0">
                <a:latin typeface="Arial"/>
                <a:cs typeface="Arial"/>
              </a:rPr>
              <a:t>JAVA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programs to </a:t>
            </a:r>
            <a:r>
              <a:rPr sz="900" i="1" spc="-10" dirty="0">
                <a:latin typeface="Arial"/>
                <a:cs typeface="Arial"/>
              </a:rPr>
              <a:t>achieve </a:t>
            </a:r>
            <a:r>
              <a:rPr sz="900" i="1" spc="-5" dirty="0">
                <a:latin typeface="Arial"/>
                <a:cs typeface="Arial"/>
              </a:rPr>
              <a:t>the </a:t>
            </a:r>
            <a:r>
              <a:rPr sz="900" i="1" spc="-10" dirty="0">
                <a:latin typeface="Arial"/>
                <a:cs typeface="Arial"/>
              </a:rPr>
              <a:t>following </a:t>
            </a:r>
            <a:r>
              <a:rPr sz="900" i="1" spc="-5" dirty="0">
                <a:latin typeface="Arial"/>
                <a:cs typeface="Arial"/>
              </a:rPr>
              <a:t>operation.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countNonzero(), coun- </a:t>
            </a:r>
            <a:r>
              <a:rPr sz="900" i="1" spc="-240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tEven(), countByElement(), searchLast(),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5" dirty="0">
                <a:latin typeface="Arial"/>
                <a:cs typeface="Arial"/>
              </a:rPr>
              <a:t>searchSecondLast()”</a:t>
            </a:r>
            <a:endParaRPr sz="9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608" y="1312024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3009" y="131040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608" y="1571396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3009" y="157041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608" y="2039543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53009" y="203722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608" y="2507691"/>
            <a:ext cx="134416" cy="1344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3009" y="250607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37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21101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Deletion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Operation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SLL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532102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828177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124240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1164131"/>
            <a:ext cx="2259330" cy="1080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Three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types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Deletion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done</a:t>
            </a:r>
            <a:endParaRPr sz="1100">
              <a:latin typeface="Microsoft Sans Serif"/>
              <a:cs typeface="Microsoft Sans Serif"/>
            </a:endParaRPr>
          </a:p>
          <a:p>
            <a:pPr marL="289560" marR="767080">
              <a:lnSpc>
                <a:spcPct val="176600"/>
              </a:lnSpc>
            </a:pPr>
            <a:r>
              <a:rPr sz="1100" spc="-10" dirty="0">
                <a:latin typeface="Microsoft Sans Serif"/>
                <a:cs typeface="Microsoft Sans Serif"/>
              </a:rPr>
              <a:t>Delete </a:t>
            </a:r>
            <a:r>
              <a:rPr sz="1100" spc="-5" dirty="0">
                <a:latin typeface="Microsoft Sans Serif"/>
                <a:cs typeface="Microsoft Sans Serif"/>
              </a:rPr>
              <a:t>at </a:t>
            </a:r>
            <a:r>
              <a:rPr sz="1100" spc="-10" dirty="0">
                <a:latin typeface="Microsoft Sans Serif"/>
                <a:cs typeface="Microsoft Sans Serif"/>
              </a:rPr>
              <a:t>beginning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Delete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end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10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Delete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any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specific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position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38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1932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Delete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Beginning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005636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100463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968691"/>
            <a:ext cx="3854450" cy="488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Check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Underflow</a:t>
            </a:r>
            <a:r>
              <a:rPr sz="1100" b="1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Condition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Otherwise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second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(if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any)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(head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head.link)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301699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30071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548814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Java</a:t>
            </a:r>
            <a:r>
              <a:rPr sz="8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Statement: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6004" y="1715008"/>
            <a:ext cx="4336415" cy="221615"/>
            <a:chOff x="136004" y="1715008"/>
            <a:chExt cx="4336415" cy="221615"/>
          </a:xfrm>
        </p:grpSpPr>
        <p:sp>
          <p:nvSpPr>
            <p:cNvPr id="10" name="object 10"/>
            <p:cNvSpPr/>
            <p:nvPr/>
          </p:nvSpPr>
          <p:spPr>
            <a:xfrm>
              <a:off x="138544" y="1717548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1071" y="17200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6920" y="172007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071" y="175803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66920" y="175803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71" y="1851406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1559" y="1706964"/>
            <a:ext cx="1379220" cy="25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void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delBeg()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885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8531" y="1848866"/>
            <a:ext cx="4331335" cy="681355"/>
            <a:chOff x="138531" y="1848866"/>
            <a:chExt cx="4331335" cy="681355"/>
          </a:xfrm>
        </p:grpSpPr>
        <p:sp>
          <p:nvSpPr>
            <p:cNvPr id="18" name="object 18"/>
            <p:cNvSpPr/>
            <p:nvPr/>
          </p:nvSpPr>
          <p:spPr>
            <a:xfrm>
              <a:off x="4466920" y="1851406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071" y="1933854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66920" y="1933854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1071" y="2021878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66920" y="2021878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1071" y="2104326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6920" y="2104326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1071" y="2197696"/>
              <a:ext cx="0" cy="77470"/>
            </a:xfrm>
            <a:custGeom>
              <a:avLst/>
              <a:gdLst/>
              <a:ahLst/>
              <a:cxnLst/>
              <a:rect l="l" t="t" r="r" b="b"/>
              <a:pathLst>
                <a:path h="77469">
                  <a:moveTo>
                    <a:pt x="0" y="7703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6920" y="2197696"/>
              <a:ext cx="0" cy="77470"/>
            </a:xfrm>
            <a:custGeom>
              <a:avLst/>
              <a:gdLst/>
              <a:ahLst/>
              <a:cxnLst/>
              <a:rect l="l" t="t" r="r" b="b"/>
              <a:pathLst>
                <a:path h="77469">
                  <a:moveTo>
                    <a:pt x="0" y="7703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1071" y="227472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66920" y="2274722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1071" y="235717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66920" y="235717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1071" y="244519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28154" y="1882782"/>
            <a:ext cx="11061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if(head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==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null)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8154" y="1965218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74749" y="2053242"/>
            <a:ext cx="21996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System.out.println("Underflow");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74749" y="2135627"/>
            <a:ext cx="4914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return;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8154" y="2218075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8154" y="2306099"/>
            <a:ext cx="10375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head=head.link;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1559" y="2388534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38544" y="2445194"/>
            <a:ext cx="4331335" cy="125730"/>
            <a:chOff x="138544" y="2445194"/>
            <a:chExt cx="4331335" cy="125730"/>
          </a:xfrm>
        </p:grpSpPr>
        <p:sp>
          <p:nvSpPr>
            <p:cNvPr id="40" name="object 40"/>
            <p:cNvSpPr/>
            <p:nvPr/>
          </p:nvSpPr>
          <p:spPr>
            <a:xfrm>
              <a:off x="4466920" y="244519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1071" y="2527642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66920" y="2527642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544" y="2568130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39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5069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Deletion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First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Node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SLL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193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83226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241234"/>
            <a:ext cx="746760" cy="284480"/>
            <a:chOff x="1042631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0226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16964" y="1243774"/>
            <a:ext cx="472440" cy="281940"/>
            <a:chOff x="1316964" y="1243774"/>
            <a:chExt cx="472440" cy="281940"/>
          </a:xfrm>
        </p:grpSpPr>
        <p:sp>
          <p:nvSpPr>
            <p:cNvPr id="14" name="object 14"/>
            <p:cNvSpPr/>
            <p:nvPr/>
          </p:nvSpPr>
          <p:spPr>
            <a:xfrm>
              <a:off x="17843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50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2897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81797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545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57082" y="1241234"/>
            <a:ext cx="746760" cy="284480"/>
            <a:chOff x="1957082" y="1241234"/>
            <a:chExt cx="746760" cy="284480"/>
          </a:xfrm>
        </p:grpSpPr>
        <p:sp>
          <p:nvSpPr>
            <p:cNvPr id="20" name="object 20"/>
            <p:cNvSpPr/>
            <p:nvPr/>
          </p:nvSpPr>
          <p:spPr>
            <a:xfrm>
              <a:off x="1959622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621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15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9622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3955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649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64677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31415" y="1243774"/>
            <a:ext cx="472440" cy="281940"/>
            <a:chOff x="2231415" y="1243774"/>
            <a:chExt cx="472440" cy="281940"/>
          </a:xfrm>
        </p:grpSpPr>
        <p:sp>
          <p:nvSpPr>
            <p:cNvPr id="28" name="object 28"/>
            <p:cNvSpPr/>
            <p:nvPr/>
          </p:nvSpPr>
          <p:spPr>
            <a:xfrm>
              <a:off x="269877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33955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4342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96248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39910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71533" y="1241234"/>
            <a:ext cx="747395" cy="284480"/>
            <a:chOff x="2871533" y="1241234"/>
            <a:chExt cx="747395" cy="284480"/>
          </a:xfrm>
        </p:grpSpPr>
        <p:sp>
          <p:nvSpPr>
            <p:cNvPr id="34" name="object 34"/>
            <p:cNvSpPr/>
            <p:nvPr/>
          </p:nvSpPr>
          <p:spPr>
            <a:xfrm>
              <a:off x="2874073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766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5600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74073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48418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50946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1323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48418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879140" y="1223972"/>
            <a:ext cx="73215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43815" indent="-4445">
              <a:lnSpc>
                <a:spcPct val="1339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58786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1100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40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5069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First</a:t>
            </a:r>
            <a:r>
              <a:rPr sz="1400" spc="20" dirty="0">
                <a:solidFill>
                  <a:srgbClr val="FFFFFF"/>
                </a:solidFill>
              </a:rPr>
              <a:t> Node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83226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241234"/>
            <a:ext cx="746760" cy="284480"/>
            <a:chOff x="1042631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0226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16964" y="1243774"/>
            <a:ext cx="472440" cy="281940"/>
            <a:chOff x="1316964" y="1243774"/>
            <a:chExt cx="472440" cy="281940"/>
          </a:xfrm>
        </p:grpSpPr>
        <p:sp>
          <p:nvSpPr>
            <p:cNvPr id="14" name="object 14"/>
            <p:cNvSpPr/>
            <p:nvPr/>
          </p:nvSpPr>
          <p:spPr>
            <a:xfrm>
              <a:off x="17843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50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2897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81797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545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57082" y="1241234"/>
            <a:ext cx="746760" cy="284480"/>
            <a:chOff x="1957082" y="1241234"/>
            <a:chExt cx="746760" cy="284480"/>
          </a:xfrm>
        </p:grpSpPr>
        <p:sp>
          <p:nvSpPr>
            <p:cNvPr id="20" name="object 20"/>
            <p:cNvSpPr/>
            <p:nvPr/>
          </p:nvSpPr>
          <p:spPr>
            <a:xfrm>
              <a:off x="1959622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621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15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9622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3955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649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64677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31415" y="1243774"/>
            <a:ext cx="472440" cy="281940"/>
            <a:chOff x="2231415" y="1243774"/>
            <a:chExt cx="472440" cy="281940"/>
          </a:xfrm>
        </p:grpSpPr>
        <p:sp>
          <p:nvSpPr>
            <p:cNvPr id="28" name="object 28"/>
            <p:cNvSpPr/>
            <p:nvPr/>
          </p:nvSpPr>
          <p:spPr>
            <a:xfrm>
              <a:off x="269877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33955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4342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96248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39910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71533" y="1241234"/>
            <a:ext cx="747395" cy="284480"/>
            <a:chOff x="2871533" y="1241234"/>
            <a:chExt cx="747395" cy="284480"/>
          </a:xfrm>
        </p:grpSpPr>
        <p:sp>
          <p:nvSpPr>
            <p:cNvPr id="34" name="object 34"/>
            <p:cNvSpPr/>
            <p:nvPr/>
          </p:nvSpPr>
          <p:spPr>
            <a:xfrm>
              <a:off x="2874073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766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5600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74073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48418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50946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1323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48418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879140" y="1223972"/>
            <a:ext cx="73215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43815" indent="-4445">
              <a:lnSpc>
                <a:spcPct val="1339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58786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1100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40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1753" y="2055239"/>
            <a:ext cx="3442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 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</a:t>
            </a:r>
            <a:r>
              <a:rPr sz="1100" b="1" spc="-5" dirty="0">
                <a:latin typeface="Arial"/>
                <a:cs typeface="Arial"/>
              </a:rPr>
              <a:t> is not </a:t>
            </a:r>
            <a:r>
              <a:rPr sz="1100" b="1" spc="-10" dirty="0">
                <a:latin typeface="Arial"/>
                <a:cs typeface="Arial"/>
              </a:rPr>
              <a:t>null,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so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we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can</a:t>
            </a:r>
            <a:r>
              <a:rPr sz="1100" b="1" spc="-5" dirty="0">
                <a:latin typeface="Arial"/>
                <a:cs typeface="Arial"/>
              </a:rPr>
              <a:t> delete </a:t>
            </a:r>
            <a:r>
              <a:rPr sz="1100" b="1" spc="-10" dirty="0">
                <a:latin typeface="Arial"/>
                <a:cs typeface="Arial"/>
              </a:rPr>
              <a:t>first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node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5069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First</a:t>
            </a:r>
            <a:r>
              <a:rPr sz="1400" spc="20" dirty="0">
                <a:solidFill>
                  <a:srgbClr val="FFFFFF"/>
                </a:solidFill>
              </a:rPr>
              <a:t> Node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83226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2631" y="1241234"/>
            <a:ext cx="746760" cy="284480"/>
            <a:chOff x="1042631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104517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6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709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17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950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2031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0226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16964" y="1243774"/>
            <a:ext cx="472440" cy="281940"/>
            <a:chOff x="1316964" y="1243774"/>
            <a:chExt cx="472440" cy="281940"/>
          </a:xfrm>
        </p:grpSpPr>
        <p:sp>
          <p:nvSpPr>
            <p:cNvPr id="14" name="object 14"/>
            <p:cNvSpPr/>
            <p:nvPr/>
          </p:nvSpPr>
          <p:spPr>
            <a:xfrm>
              <a:off x="17843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950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2897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81797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2545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57082" y="1241234"/>
            <a:ext cx="746760" cy="284480"/>
            <a:chOff x="1957082" y="1241234"/>
            <a:chExt cx="746760" cy="284480"/>
          </a:xfrm>
        </p:grpSpPr>
        <p:sp>
          <p:nvSpPr>
            <p:cNvPr id="20" name="object 20"/>
            <p:cNvSpPr/>
            <p:nvPr/>
          </p:nvSpPr>
          <p:spPr>
            <a:xfrm>
              <a:off x="1959622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621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15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9622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33955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649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64677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31415" y="1243774"/>
            <a:ext cx="472440" cy="281940"/>
            <a:chOff x="2231415" y="1243774"/>
            <a:chExt cx="472440" cy="281940"/>
          </a:xfrm>
        </p:grpSpPr>
        <p:sp>
          <p:nvSpPr>
            <p:cNvPr id="28" name="object 28"/>
            <p:cNvSpPr/>
            <p:nvPr/>
          </p:nvSpPr>
          <p:spPr>
            <a:xfrm>
              <a:off x="269877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33955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4342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696248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39910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71533" y="1241234"/>
            <a:ext cx="747395" cy="284480"/>
            <a:chOff x="2871533" y="1241234"/>
            <a:chExt cx="747395" cy="284480"/>
          </a:xfrm>
        </p:grpSpPr>
        <p:sp>
          <p:nvSpPr>
            <p:cNvPr id="34" name="object 34"/>
            <p:cNvSpPr/>
            <p:nvPr/>
          </p:nvSpPr>
          <p:spPr>
            <a:xfrm>
              <a:off x="2874073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766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5600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74073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48418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50946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1323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48418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879140" y="1223972"/>
            <a:ext cx="73215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43815" indent="-4445">
              <a:lnSpc>
                <a:spcPct val="1339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1753" y="2055239"/>
            <a:ext cx="2489835" cy="1014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Step-2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Point</a:t>
            </a:r>
            <a:r>
              <a:rPr sz="1100" b="1" spc="-5" dirty="0">
                <a:latin typeface="Arial"/>
                <a:cs typeface="Arial"/>
              </a:rPr>
              <a:t> to</a:t>
            </a:r>
            <a:r>
              <a:rPr sz="1100" b="1" spc="-10" dirty="0">
                <a:latin typeface="Arial"/>
                <a:cs typeface="Arial"/>
              </a:rPr>
              <a:t> second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Node</a:t>
            </a:r>
            <a:r>
              <a:rPr sz="1100" b="1" spc="-5" dirty="0">
                <a:latin typeface="Arial"/>
                <a:cs typeface="Arial"/>
              </a:rPr>
              <a:t> (if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any)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Operation: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head=head.link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Time complexity</a:t>
            </a:r>
            <a:r>
              <a:rPr sz="11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 :</a:t>
            </a:r>
            <a:r>
              <a:rPr sz="1100" spc="6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1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187399" y="969441"/>
            <a:ext cx="871855" cy="276860"/>
            <a:chOff x="1187399" y="969441"/>
            <a:chExt cx="871855" cy="276860"/>
          </a:xfrm>
        </p:grpSpPr>
        <p:sp>
          <p:nvSpPr>
            <p:cNvPr id="45" name="object 45"/>
            <p:cNvSpPr/>
            <p:nvPr/>
          </p:nvSpPr>
          <p:spPr>
            <a:xfrm>
              <a:off x="1187399" y="971969"/>
              <a:ext cx="869315" cy="0"/>
            </a:xfrm>
            <a:custGeom>
              <a:avLst/>
              <a:gdLst/>
              <a:ahLst/>
              <a:cxnLst/>
              <a:rect l="l" t="t" r="r" b="b"/>
              <a:pathLst>
                <a:path w="869314">
                  <a:moveTo>
                    <a:pt x="0" y="0"/>
                  </a:moveTo>
                  <a:lnTo>
                    <a:pt x="86873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56130" y="97196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043429" y="110707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95" dirty="0">
                <a:latin typeface="Tahoma"/>
                <a:cs typeface="Tahoma"/>
              </a:rPr>
              <a:t>v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41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5069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First</a:t>
            </a:r>
            <a:r>
              <a:rPr sz="1400" spc="20" dirty="0">
                <a:solidFill>
                  <a:srgbClr val="FFFFFF"/>
                </a:solidFill>
              </a:rPr>
              <a:t> Node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83226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8786" y="1109141"/>
            <a:ext cx="1006475" cy="274955"/>
          </a:xfrm>
          <a:custGeom>
            <a:avLst/>
            <a:gdLst/>
            <a:ahLst/>
            <a:cxnLst/>
            <a:rect l="l" t="t" r="r" b="b"/>
            <a:pathLst>
              <a:path w="1006475" h="274955">
                <a:moveTo>
                  <a:pt x="0" y="274332"/>
                </a:moveTo>
                <a:lnTo>
                  <a:pt x="0" y="0"/>
                </a:lnTo>
              </a:path>
              <a:path w="1006475" h="274955">
                <a:moveTo>
                  <a:pt x="0" y="274332"/>
                </a:moveTo>
                <a:lnTo>
                  <a:pt x="1005903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5459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57082" y="1241234"/>
            <a:ext cx="746760" cy="284480"/>
            <a:chOff x="1957082" y="1241234"/>
            <a:chExt cx="746760" cy="284480"/>
          </a:xfrm>
        </p:grpSpPr>
        <p:sp>
          <p:nvSpPr>
            <p:cNvPr id="8" name="object 8"/>
            <p:cNvSpPr/>
            <p:nvPr/>
          </p:nvSpPr>
          <p:spPr>
            <a:xfrm>
              <a:off x="1959622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621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154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59622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33955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3649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64677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31415" y="1243774"/>
            <a:ext cx="472440" cy="281940"/>
            <a:chOff x="2231415" y="1243774"/>
            <a:chExt cx="472440" cy="281940"/>
          </a:xfrm>
        </p:grpSpPr>
        <p:sp>
          <p:nvSpPr>
            <p:cNvPr id="16" name="object 16"/>
            <p:cNvSpPr/>
            <p:nvPr/>
          </p:nvSpPr>
          <p:spPr>
            <a:xfrm>
              <a:off x="2698775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33955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43429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96248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39910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74073" y="1241247"/>
            <a:ext cx="742315" cy="284480"/>
            <a:chOff x="2874073" y="1241247"/>
            <a:chExt cx="742315" cy="284480"/>
          </a:xfrm>
        </p:grpSpPr>
        <p:sp>
          <p:nvSpPr>
            <p:cNvPr id="22" name="object 22"/>
            <p:cNvSpPr/>
            <p:nvPr/>
          </p:nvSpPr>
          <p:spPr>
            <a:xfrm>
              <a:off x="2874073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766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5600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74073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48418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50946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1323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8418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879140" y="1223972"/>
            <a:ext cx="73215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43815" indent="-4445">
              <a:lnSpc>
                <a:spcPct val="1339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42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71753" y="2038601"/>
            <a:ext cx="3286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91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Note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1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Deleted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node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will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 deallocated </a:t>
            </a:r>
            <a:r>
              <a:rPr sz="1100" b="1" spc="-20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FF0000"/>
                </a:solidFill>
                <a:latin typeface="Arial"/>
                <a:cs typeface="Arial"/>
              </a:rPr>
              <a:t>JAVA’s </a:t>
            </a:r>
            <a:r>
              <a:rPr sz="1100" b="1" spc="-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Garbage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Collector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automatically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411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of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Single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Linked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3953" y="1679016"/>
            <a:ext cx="655320" cy="284480"/>
            <a:chOff x="493953" y="1679016"/>
            <a:chExt cx="655320" cy="284480"/>
          </a:xfrm>
        </p:grpSpPr>
        <p:sp>
          <p:nvSpPr>
            <p:cNvPr id="4" name="object 4"/>
            <p:cNvSpPr/>
            <p:nvPr/>
          </p:nvSpPr>
          <p:spPr>
            <a:xfrm>
              <a:off x="496493" y="1681556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021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6981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6493" y="1960956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9386" y="168155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913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1548" y="1720061"/>
            <a:ext cx="640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9386" y="1684096"/>
            <a:ext cx="467359" cy="279400"/>
            <a:chOff x="679386" y="1684096"/>
            <a:chExt cx="467359" cy="279400"/>
          </a:xfrm>
        </p:grpSpPr>
        <p:sp>
          <p:nvSpPr>
            <p:cNvPr id="12" name="object 12"/>
            <p:cNvSpPr/>
            <p:nvPr/>
          </p:nvSpPr>
          <p:spPr>
            <a:xfrm>
              <a:off x="1144206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9386" y="196095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8861" y="1944343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08404" y="1679016"/>
            <a:ext cx="655320" cy="284480"/>
            <a:chOff x="1408404" y="1679016"/>
            <a:chExt cx="655320" cy="284480"/>
          </a:xfrm>
        </p:grpSpPr>
        <p:sp>
          <p:nvSpPr>
            <p:cNvPr id="16" name="object 16"/>
            <p:cNvSpPr/>
            <p:nvPr/>
          </p:nvSpPr>
          <p:spPr>
            <a:xfrm>
              <a:off x="1410944" y="1681556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13484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1431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10944" y="1960956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93837" y="168155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96377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16011" y="1720061"/>
            <a:ext cx="640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B</a:t>
            </a:r>
            <a:r>
              <a:rPr sz="1100" spc="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93837" y="1684096"/>
            <a:ext cx="467359" cy="279400"/>
            <a:chOff x="1593837" y="1684096"/>
            <a:chExt cx="467359" cy="279400"/>
          </a:xfrm>
        </p:grpSpPr>
        <p:sp>
          <p:nvSpPr>
            <p:cNvPr id="24" name="object 24"/>
            <p:cNvSpPr/>
            <p:nvPr/>
          </p:nvSpPr>
          <p:spPr>
            <a:xfrm>
              <a:off x="2058657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93837" y="196095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03311" y="1944343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322868" y="1679016"/>
            <a:ext cx="655320" cy="284480"/>
            <a:chOff x="2322868" y="1679016"/>
            <a:chExt cx="655320" cy="284480"/>
          </a:xfrm>
        </p:grpSpPr>
        <p:sp>
          <p:nvSpPr>
            <p:cNvPr id="28" name="object 28"/>
            <p:cNvSpPr/>
            <p:nvPr/>
          </p:nvSpPr>
          <p:spPr>
            <a:xfrm>
              <a:off x="2325408" y="1681556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7935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5882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25408" y="1960956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8300" y="168155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0828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330462" y="1719921"/>
            <a:ext cx="640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508300" y="1684096"/>
            <a:ext cx="467359" cy="279400"/>
            <a:chOff x="2508300" y="1684096"/>
            <a:chExt cx="467359" cy="279400"/>
          </a:xfrm>
        </p:grpSpPr>
        <p:sp>
          <p:nvSpPr>
            <p:cNvPr id="36" name="object 36"/>
            <p:cNvSpPr/>
            <p:nvPr/>
          </p:nvSpPr>
          <p:spPr>
            <a:xfrm>
              <a:off x="2973120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08300" y="196095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317762" y="1944343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237318" y="1679016"/>
            <a:ext cx="655320" cy="284480"/>
            <a:chOff x="3237318" y="1679016"/>
            <a:chExt cx="655320" cy="284480"/>
          </a:xfrm>
        </p:grpSpPr>
        <p:sp>
          <p:nvSpPr>
            <p:cNvPr id="40" name="object 40"/>
            <p:cNvSpPr/>
            <p:nvPr/>
          </p:nvSpPr>
          <p:spPr>
            <a:xfrm>
              <a:off x="3239858" y="1681556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42386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30346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9858" y="1960956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22751" y="168155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25278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244913" y="1720061"/>
            <a:ext cx="640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422751" y="1684096"/>
            <a:ext cx="467359" cy="279400"/>
            <a:chOff x="3422751" y="1684096"/>
            <a:chExt cx="467359" cy="279400"/>
          </a:xfrm>
        </p:grpSpPr>
        <p:sp>
          <p:nvSpPr>
            <p:cNvPr id="48" name="object 48"/>
            <p:cNvSpPr/>
            <p:nvPr/>
          </p:nvSpPr>
          <p:spPr>
            <a:xfrm>
              <a:off x="3887571" y="168409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22751" y="1960956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232226" y="1944343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46346" y="3344397"/>
            <a:ext cx="1987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061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 </a:t>
            </a:r>
            <a:r>
              <a:rPr sz="1400" spc="15" dirty="0">
                <a:solidFill>
                  <a:srgbClr val="FFFFFF"/>
                </a:solidFill>
              </a:rPr>
              <a:t>from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End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224026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122304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1187093"/>
            <a:ext cx="3724275" cy="1080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Check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Underflow</a:t>
            </a:r>
            <a:r>
              <a:rPr sz="1100" b="1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Condition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76600"/>
              </a:lnSpc>
            </a:pPr>
            <a:r>
              <a:rPr sz="1100" spc="-5" dirty="0">
                <a:latin typeface="Microsoft Sans Serif"/>
                <a:cs typeface="Microsoft Sans Serif"/>
              </a:rPr>
              <a:t>If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only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available,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delete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it,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make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</a:t>
            </a:r>
            <a:r>
              <a:rPr sz="1100" spc="-10" dirty="0">
                <a:latin typeface="Microsoft Sans Serif"/>
                <a:cs typeface="Microsoft Sans Serif"/>
              </a:rPr>
              <a:t>=null.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Otherwise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move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second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last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(let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temp</a:t>
            </a:r>
            <a:r>
              <a:rPr sz="1100" spc="-10" dirty="0">
                <a:latin typeface="Microsoft Sans Serif"/>
                <a:cs typeface="Microsoft Sans Serif"/>
              </a:rPr>
              <a:t>)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SLL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Make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temp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null.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(temp.link=null)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520101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51911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816176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81455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2112238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211125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43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8054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Code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-5" dirty="0">
                <a:solidFill>
                  <a:srgbClr val="FFFFFF"/>
                </a:solidFill>
              </a:rPr>
              <a:t>for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from </a:t>
            </a:r>
            <a:r>
              <a:rPr sz="1400" spc="20" dirty="0">
                <a:solidFill>
                  <a:srgbClr val="FFFFFF"/>
                </a:solidFill>
              </a:rPr>
              <a:t>End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820990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Java</a:t>
            </a:r>
            <a:r>
              <a:rPr sz="8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Statement: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004" y="987183"/>
            <a:ext cx="4336415" cy="1727835"/>
            <a:chOff x="136004" y="987183"/>
            <a:chExt cx="4336415" cy="1727835"/>
          </a:xfrm>
        </p:grpSpPr>
        <p:sp>
          <p:nvSpPr>
            <p:cNvPr id="5" name="object 5"/>
            <p:cNvSpPr/>
            <p:nvPr/>
          </p:nvSpPr>
          <p:spPr>
            <a:xfrm>
              <a:off x="138544" y="989723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71" y="992251"/>
              <a:ext cx="0" cy="1720214"/>
            </a:xfrm>
            <a:custGeom>
              <a:avLst/>
              <a:gdLst/>
              <a:ahLst/>
              <a:cxnLst/>
              <a:rect l="l" t="t" r="r" b="b"/>
              <a:pathLst>
                <a:path h="1720214">
                  <a:moveTo>
                    <a:pt x="0" y="0"/>
                  </a:moveTo>
                  <a:lnTo>
                    <a:pt x="0" y="1719935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6920" y="992251"/>
              <a:ext cx="0" cy="1720214"/>
            </a:xfrm>
            <a:custGeom>
              <a:avLst/>
              <a:gdLst/>
              <a:ahLst/>
              <a:cxnLst/>
              <a:rect l="l" t="t" r="r" b="b"/>
              <a:pathLst>
                <a:path h="1720214">
                  <a:moveTo>
                    <a:pt x="0" y="0"/>
                  </a:moveTo>
                  <a:lnTo>
                    <a:pt x="0" y="1719935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1559" y="979126"/>
            <a:ext cx="1379220" cy="25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void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delEnd()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885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154" y="1154945"/>
            <a:ext cx="96964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if(head==null)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154" y="1237394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4749" y="1325417"/>
            <a:ext cx="21996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System.out.println("Underflow");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4749" y="1407802"/>
            <a:ext cx="4914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return;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8154" y="1490251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8154" y="1578274"/>
            <a:ext cx="13112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if(head.link==null)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8154" y="1660710"/>
            <a:ext cx="1174750" cy="334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87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ts val="680"/>
              </a:lnSpc>
            </a:pPr>
            <a:r>
              <a:rPr sz="900" spc="-5" dirty="0">
                <a:latin typeface="Courier New"/>
                <a:cs typeface="Courier New"/>
              </a:rPr>
              <a:t>delBeg();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885"/>
              </a:lnSpc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8154" y="1917720"/>
            <a:ext cx="2863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8154" y="2000168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4749" y="2084776"/>
            <a:ext cx="1858010" cy="4425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5080">
              <a:lnSpc>
                <a:spcPct val="68100"/>
              </a:lnSpc>
              <a:spcBef>
                <a:spcPts val="440"/>
              </a:spcBef>
            </a:pPr>
            <a:r>
              <a:rPr sz="900" spc="-5" dirty="0">
                <a:latin typeface="Courier New"/>
                <a:cs typeface="Courier New"/>
              </a:rPr>
              <a:t>Node temp=head;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while(temp.link.link!=null)</a:t>
            </a:r>
            <a:endParaRPr sz="900">
              <a:latin typeface="Courier New"/>
              <a:cs typeface="Courier New"/>
            </a:endParaRPr>
          </a:p>
          <a:p>
            <a:pPr marR="278130" indent="546100">
              <a:lnSpc>
                <a:spcPct val="68100"/>
              </a:lnSpc>
            </a:pPr>
            <a:r>
              <a:rPr sz="900" spc="-5" dirty="0">
                <a:latin typeface="Courier New"/>
                <a:cs typeface="Courier New"/>
              </a:rPr>
              <a:t>temp=temp.link;  temp.link=null;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154" y="2452695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1559" y="2535130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8544" y="2714726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44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901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Deletion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Node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End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SLL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45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193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44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210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655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9333" y="829741"/>
          <a:ext cx="3846195" cy="69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9400">
                <a:tc gridSpan="3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901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Deletion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Node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End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SLL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45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44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210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655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9333" y="829741"/>
          <a:ext cx="3846195" cy="69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9400">
                <a:tc gridSpan="3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23075" y="1506561"/>
            <a:ext cx="97409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Step-1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901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Deletion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Node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End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SLL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45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210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655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9333" y="829741"/>
          <a:ext cx="3846195" cy="69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9400">
                <a:tc gridSpan="3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3075" y="1506561"/>
            <a:ext cx="97409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Step-1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311" y="1506561"/>
            <a:ext cx="932815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Step-2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901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0" dirty="0">
                <a:solidFill>
                  <a:srgbClr val="FFFFFF"/>
                </a:solidFill>
              </a:rPr>
              <a:t> Node </a:t>
            </a:r>
            <a:r>
              <a:rPr sz="1400" spc="15" dirty="0">
                <a:solidFill>
                  <a:srgbClr val="FFFFFF"/>
                </a:solidFill>
              </a:rPr>
              <a:t>from</a:t>
            </a:r>
            <a:r>
              <a:rPr sz="1400" spc="20" dirty="0">
                <a:solidFill>
                  <a:srgbClr val="FFFFFF"/>
                </a:solidFill>
              </a:rPr>
              <a:t> End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45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210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655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9333" y="829741"/>
          <a:ext cx="3846195" cy="69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9400">
                <a:tc gridSpan="3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3075" y="1506561"/>
            <a:ext cx="97409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Step-1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3311" y="1506561"/>
            <a:ext cx="932815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Step-2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408" y="637830"/>
            <a:ext cx="814069" cy="603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075" y="2100959"/>
            <a:ext cx="43122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Step-3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Move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to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second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last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node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-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while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(temp.link.link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i="1" spc="20" dirty="0">
                <a:latin typeface="Arial"/>
                <a:cs typeface="Arial"/>
              </a:rPr>
              <a:t>/</a:t>
            </a:r>
            <a:r>
              <a:rPr sz="1100" spc="20" dirty="0">
                <a:latin typeface="Tahoma"/>
                <a:cs typeface="Tahoma"/>
              </a:rPr>
              <a:t>=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b="1" spc="-55" dirty="0">
                <a:latin typeface="Arial"/>
                <a:cs typeface="Arial"/>
              </a:rPr>
              <a:t>NULL)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901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0" dirty="0">
                <a:solidFill>
                  <a:srgbClr val="FFFFFF"/>
                </a:solidFill>
              </a:rPr>
              <a:t> Node </a:t>
            </a:r>
            <a:r>
              <a:rPr sz="1400" spc="15" dirty="0">
                <a:solidFill>
                  <a:srgbClr val="FFFFFF"/>
                </a:solidFill>
              </a:rPr>
              <a:t>from</a:t>
            </a:r>
            <a:r>
              <a:rPr sz="1400" spc="20" dirty="0">
                <a:solidFill>
                  <a:srgbClr val="FFFFFF"/>
                </a:solidFill>
              </a:rPr>
              <a:t> End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45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210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655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9333" y="829741"/>
          <a:ext cx="3846195" cy="69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9400">
                <a:tc gridSpan="3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3075" y="1506561"/>
            <a:ext cx="97409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Step-1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311" y="1506561"/>
            <a:ext cx="932815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Step-2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075" y="2100959"/>
            <a:ext cx="43122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83660" algn="l"/>
              </a:tabLst>
            </a:pPr>
            <a:r>
              <a:rPr sz="1100" b="1" spc="-5" dirty="0">
                <a:latin typeface="Arial"/>
                <a:cs typeface="Arial"/>
              </a:rPr>
              <a:t>Step-3 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</a:t>
            </a:r>
            <a:r>
              <a:rPr sz="1100" b="1" spc="-35" dirty="0">
                <a:latin typeface="Arial"/>
                <a:cs typeface="Arial"/>
              </a:rPr>
              <a:t>o</a:t>
            </a:r>
            <a:r>
              <a:rPr sz="1100" b="1" spc="-10" dirty="0">
                <a:latin typeface="Arial"/>
                <a:cs typeface="Arial"/>
              </a:rPr>
              <a:t>ve</a:t>
            </a:r>
            <a:r>
              <a:rPr sz="1100" b="1" spc="-5" dirty="0">
                <a:latin typeface="Arial"/>
                <a:cs typeface="Arial"/>
              </a:rPr>
              <a:t> to </a:t>
            </a:r>
            <a:r>
              <a:rPr sz="1100" b="1" spc="-10" dirty="0">
                <a:latin typeface="Arial"/>
                <a:cs typeface="Arial"/>
              </a:rPr>
              <a:t>second</a:t>
            </a:r>
            <a:r>
              <a:rPr sz="1100" b="1" spc="-5" dirty="0">
                <a:latin typeface="Arial"/>
                <a:cs typeface="Arial"/>
              </a:rPr>
              <a:t> last </a:t>
            </a:r>
            <a:r>
              <a:rPr sz="1100" b="1" spc="-10" dirty="0">
                <a:latin typeface="Arial"/>
                <a:cs typeface="Arial"/>
              </a:rPr>
              <a:t>node</a:t>
            </a:r>
            <a:r>
              <a:rPr sz="1100" b="1" spc="-5" dirty="0">
                <a:latin typeface="Arial"/>
                <a:cs typeface="Arial"/>
              </a:rPr>
              <a:t> - while (temp.link.link </a:t>
            </a:r>
            <a:r>
              <a:rPr sz="1100" spc="-805" dirty="0">
                <a:latin typeface="Tahoma"/>
                <a:cs typeface="Tahoma"/>
              </a:rPr>
              <a:t>=</a:t>
            </a:r>
            <a:r>
              <a:rPr sz="1100" i="1" spc="-5" dirty="0">
                <a:latin typeface="Arial"/>
                <a:cs typeface="Arial"/>
              </a:rPr>
              <a:t>/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b="1" spc="-10" dirty="0">
                <a:latin typeface="Arial"/>
                <a:cs typeface="Arial"/>
              </a:rPr>
              <a:t>NULL)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633" y="1049336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315" dirty="0">
                <a:solidFill>
                  <a:srgbClr val="FF0000"/>
                </a:solidFill>
                <a:latin typeface="Arial"/>
                <a:cs typeface="Arial"/>
              </a:rPr>
              <a:t>txexmxxp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9034" y="1049336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901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0" dirty="0">
                <a:solidFill>
                  <a:srgbClr val="FFFFFF"/>
                </a:solidFill>
              </a:rPr>
              <a:t> Node </a:t>
            </a:r>
            <a:r>
              <a:rPr sz="1400" spc="15" dirty="0">
                <a:solidFill>
                  <a:srgbClr val="FFFFFF"/>
                </a:solidFill>
              </a:rPr>
              <a:t>from</a:t>
            </a:r>
            <a:r>
              <a:rPr sz="1400" spc="20" dirty="0">
                <a:solidFill>
                  <a:srgbClr val="FFFFFF"/>
                </a:solidFill>
              </a:rPr>
              <a:t> End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13" name="object 13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45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210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655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9333" y="829741"/>
          <a:ext cx="3846195" cy="69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9400">
                <a:tc gridSpan="3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3075" y="1506561"/>
            <a:ext cx="97409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Step-1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311" y="1506561"/>
            <a:ext cx="932815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Step-2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075" y="2100959"/>
            <a:ext cx="43122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Step-3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Move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to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second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last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node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-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while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(temp.link.link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i="1" spc="20" dirty="0">
                <a:latin typeface="Arial"/>
                <a:cs typeface="Arial"/>
              </a:rPr>
              <a:t>/</a:t>
            </a:r>
            <a:r>
              <a:rPr sz="1100" spc="20" dirty="0">
                <a:latin typeface="Tahoma"/>
                <a:cs typeface="Tahoma"/>
              </a:rPr>
              <a:t>=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b="1" spc="-55" dirty="0">
                <a:latin typeface="Arial"/>
                <a:cs typeface="Arial"/>
              </a:rPr>
              <a:t>NULL)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633" y="1049336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315" dirty="0">
                <a:solidFill>
                  <a:srgbClr val="FF0000"/>
                </a:solidFill>
                <a:latin typeface="Arial"/>
                <a:cs typeface="Arial"/>
              </a:rPr>
              <a:t>txexmxxp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9034" y="1049336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315" dirty="0">
                <a:solidFill>
                  <a:srgbClr val="FF0000"/>
                </a:solidFill>
                <a:latin typeface="Arial"/>
                <a:cs typeface="Arial"/>
              </a:rPr>
              <a:t>txexmxxp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3498" y="1049336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901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0" dirty="0">
                <a:solidFill>
                  <a:srgbClr val="FFFFFF"/>
                </a:solidFill>
              </a:rPr>
              <a:t> Node </a:t>
            </a:r>
            <a:r>
              <a:rPr sz="1400" spc="15" dirty="0">
                <a:solidFill>
                  <a:srgbClr val="FFFFFF"/>
                </a:solidFill>
              </a:rPr>
              <a:t>from</a:t>
            </a:r>
            <a:r>
              <a:rPr sz="1400" spc="20" dirty="0">
                <a:solidFill>
                  <a:srgbClr val="FFFFFF"/>
                </a:solidFill>
              </a:rPr>
              <a:t> End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861" y="83226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6846" y="1241234"/>
            <a:ext cx="746760" cy="284480"/>
            <a:chOff x="676846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679386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19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13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9386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3719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625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4441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51179" y="1243774"/>
            <a:ext cx="650875" cy="281940"/>
            <a:chOff x="951179" y="1243774"/>
            <a:chExt cx="650875" cy="281940"/>
          </a:xfrm>
        </p:grpSpPr>
        <p:sp>
          <p:nvSpPr>
            <p:cNvPr id="14" name="object 14"/>
            <p:cNvSpPr/>
            <p:nvPr/>
          </p:nvSpPr>
          <p:spPr>
            <a:xfrm>
              <a:off x="141853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3719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6011" y="138347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59674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91297" y="1241234"/>
            <a:ext cx="747395" cy="284480"/>
            <a:chOff x="1591297" y="1241234"/>
            <a:chExt cx="747395" cy="284480"/>
          </a:xfrm>
        </p:grpSpPr>
        <p:sp>
          <p:nvSpPr>
            <p:cNvPr id="19" name="object 19"/>
            <p:cNvSpPr/>
            <p:nvPr/>
          </p:nvSpPr>
          <p:spPr>
            <a:xfrm>
              <a:off x="1593837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96377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7576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3837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68182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7071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598904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865642" y="1243774"/>
            <a:ext cx="650875" cy="281940"/>
            <a:chOff x="1865642" y="1243774"/>
            <a:chExt cx="650875" cy="281940"/>
          </a:xfrm>
        </p:grpSpPr>
        <p:sp>
          <p:nvSpPr>
            <p:cNvPr id="27" name="object 27"/>
            <p:cNvSpPr/>
            <p:nvPr/>
          </p:nvSpPr>
          <p:spPr>
            <a:xfrm>
              <a:off x="2333002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68182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30462" y="138347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374125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90473" y="1109141"/>
            <a:ext cx="2660015" cy="416559"/>
            <a:chOff x="590473" y="1109141"/>
            <a:chExt cx="2660015" cy="416559"/>
          </a:xfrm>
        </p:grpSpPr>
        <p:sp>
          <p:nvSpPr>
            <p:cNvPr id="32" name="object 32"/>
            <p:cNvSpPr/>
            <p:nvPr/>
          </p:nvSpPr>
          <p:spPr>
            <a:xfrm>
              <a:off x="2508300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082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9022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08300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82633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8516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4745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82633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3001" y="1109141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3422751" y="1241247"/>
            <a:ext cx="741680" cy="284480"/>
            <a:chOff x="3422751" y="1241247"/>
            <a:chExt cx="741680" cy="284480"/>
          </a:xfrm>
        </p:grpSpPr>
        <p:sp>
          <p:nvSpPr>
            <p:cNvPr id="42" name="object 42"/>
            <p:cNvSpPr/>
            <p:nvPr/>
          </p:nvSpPr>
          <p:spPr>
            <a:xfrm>
              <a:off x="342275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2527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0467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2275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9708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996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6190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9708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427806" y="1224252"/>
            <a:ext cx="73215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43815" indent="-4445">
              <a:lnSpc>
                <a:spcPct val="1338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46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5223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075" y="1506561"/>
            <a:ext cx="97409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Step-1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03375" y="1506561"/>
            <a:ext cx="932815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Step-2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13355" y="982787"/>
            <a:ext cx="732155" cy="71564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15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marL="91440" marR="43815" indent="-4445">
              <a:lnSpc>
                <a:spcPct val="133900"/>
              </a:lnSpc>
              <a:spcBef>
                <a:spcPts val="65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3075" y="2100959"/>
            <a:ext cx="4312285" cy="46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83660" algn="l"/>
              </a:tabLst>
            </a:pPr>
            <a:r>
              <a:rPr sz="1100" b="1" spc="-5" dirty="0">
                <a:latin typeface="Arial"/>
                <a:cs typeface="Arial"/>
              </a:rPr>
              <a:t>Step-3 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</a:t>
            </a:r>
            <a:r>
              <a:rPr sz="1100" b="1" spc="-35" dirty="0">
                <a:latin typeface="Arial"/>
                <a:cs typeface="Arial"/>
              </a:rPr>
              <a:t>o</a:t>
            </a:r>
            <a:r>
              <a:rPr sz="1100" b="1" spc="-10" dirty="0">
                <a:latin typeface="Arial"/>
                <a:cs typeface="Arial"/>
              </a:rPr>
              <a:t>ve</a:t>
            </a:r>
            <a:r>
              <a:rPr sz="1100" b="1" spc="-5" dirty="0">
                <a:latin typeface="Arial"/>
                <a:cs typeface="Arial"/>
              </a:rPr>
              <a:t> to </a:t>
            </a:r>
            <a:r>
              <a:rPr sz="1100" b="1" spc="-10" dirty="0">
                <a:latin typeface="Arial"/>
                <a:cs typeface="Arial"/>
              </a:rPr>
              <a:t>second</a:t>
            </a:r>
            <a:r>
              <a:rPr sz="1100" b="1" spc="-5" dirty="0">
                <a:latin typeface="Arial"/>
                <a:cs typeface="Arial"/>
              </a:rPr>
              <a:t> last </a:t>
            </a:r>
            <a:r>
              <a:rPr sz="1100" b="1" spc="-10" dirty="0">
                <a:latin typeface="Arial"/>
                <a:cs typeface="Arial"/>
              </a:rPr>
              <a:t>node</a:t>
            </a:r>
            <a:r>
              <a:rPr sz="1100" b="1" spc="-5" dirty="0">
                <a:latin typeface="Arial"/>
                <a:cs typeface="Arial"/>
              </a:rPr>
              <a:t> - while (temp.link.link </a:t>
            </a:r>
            <a:r>
              <a:rPr sz="1100" spc="-805" dirty="0">
                <a:latin typeface="Tahoma"/>
                <a:cs typeface="Tahoma"/>
              </a:rPr>
              <a:t>=</a:t>
            </a:r>
            <a:r>
              <a:rPr sz="1100" i="1" spc="-5" dirty="0">
                <a:latin typeface="Arial"/>
                <a:cs typeface="Arial"/>
              </a:rPr>
              <a:t>/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b="1" spc="-10" dirty="0">
                <a:latin typeface="Arial"/>
                <a:cs typeface="Arial"/>
              </a:rPr>
              <a:t>NULL)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b="1" spc="-5" dirty="0">
                <a:latin typeface="Arial"/>
                <a:cs typeface="Arial"/>
              </a:rPr>
              <a:t>Step-4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Set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temp.link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=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NULL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901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0" dirty="0">
                <a:solidFill>
                  <a:srgbClr val="FFFFFF"/>
                </a:solidFill>
              </a:rPr>
              <a:t> Node </a:t>
            </a:r>
            <a:r>
              <a:rPr sz="1400" spc="15" dirty="0">
                <a:solidFill>
                  <a:srgbClr val="FFFFFF"/>
                </a:solidFill>
              </a:rPr>
              <a:t>from</a:t>
            </a:r>
            <a:r>
              <a:rPr sz="1400" spc="20" dirty="0">
                <a:solidFill>
                  <a:srgbClr val="FFFFFF"/>
                </a:solidFill>
              </a:rPr>
              <a:t> End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861" y="83226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6846" y="1241234"/>
            <a:ext cx="746760" cy="284480"/>
            <a:chOff x="676846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679386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19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13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9386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3719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625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4441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51179" y="1243774"/>
            <a:ext cx="650875" cy="281940"/>
            <a:chOff x="951179" y="1243774"/>
            <a:chExt cx="650875" cy="281940"/>
          </a:xfrm>
        </p:grpSpPr>
        <p:sp>
          <p:nvSpPr>
            <p:cNvPr id="14" name="object 14"/>
            <p:cNvSpPr/>
            <p:nvPr/>
          </p:nvSpPr>
          <p:spPr>
            <a:xfrm>
              <a:off x="141853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3719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6011" y="138347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59674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91297" y="1241234"/>
            <a:ext cx="747395" cy="284480"/>
            <a:chOff x="1591297" y="1241234"/>
            <a:chExt cx="747395" cy="284480"/>
          </a:xfrm>
        </p:grpSpPr>
        <p:sp>
          <p:nvSpPr>
            <p:cNvPr id="19" name="object 19"/>
            <p:cNvSpPr/>
            <p:nvPr/>
          </p:nvSpPr>
          <p:spPr>
            <a:xfrm>
              <a:off x="1593837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96377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7576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3837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68182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7071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598904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865642" y="1243774"/>
            <a:ext cx="650875" cy="281940"/>
            <a:chOff x="1865642" y="1243774"/>
            <a:chExt cx="650875" cy="281940"/>
          </a:xfrm>
        </p:grpSpPr>
        <p:sp>
          <p:nvSpPr>
            <p:cNvPr id="27" name="object 27"/>
            <p:cNvSpPr/>
            <p:nvPr/>
          </p:nvSpPr>
          <p:spPr>
            <a:xfrm>
              <a:off x="2333002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68182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30462" y="138347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374125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90473" y="1109141"/>
            <a:ext cx="2660015" cy="416559"/>
            <a:chOff x="590473" y="1109141"/>
            <a:chExt cx="2660015" cy="416559"/>
          </a:xfrm>
        </p:grpSpPr>
        <p:sp>
          <p:nvSpPr>
            <p:cNvPr id="32" name="object 32"/>
            <p:cNvSpPr/>
            <p:nvPr/>
          </p:nvSpPr>
          <p:spPr>
            <a:xfrm>
              <a:off x="2508300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082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9022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08300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82633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8516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4745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82633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3001" y="1109141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3422751" y="1241247"/>
            <a:ext cx="741680" cy="284480"/>
            <a:chOff x="3422751" y="1241247"/>
            <a:chExt cx="741680" cy="284480"/>
          </a:xfrm>
        </p:grpSpPr>
        <p:sp>
          <p:nvSpPr>
            <p:cNvPr id="42" name="object 42"/>
            <p:cNvSpPr/>
            <p:nvPr/>
          </p:nvSpPr>
          <p:spPr>
            <a:xfrm>
              <a:off x="342275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2527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0467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2275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9708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996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6190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9708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427806" y="1224252"/>
            <a:ext cx="73215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43815" indent="-4445">
              <a:lnSpc>
                <a:spcPct val="1338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46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5223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075" y="1506561"/>
            <a:ext cx="97409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Step-1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03375" y="1506561"/>
            <a:ext cx="932815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Step-2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13355" y="982787"/>
            <a:ext cx="732155" cy="71564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615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marL="91440" marR="43815" indent="-4445">
              <a:lnSpc>
                <a:spcPct val="133900"/>
              </a:lnSpc>
              <a:spcBef>
                <a:spcPts val="65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3075" y="2100959"/>
            <a:ext cx="4312285" cy="969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Step-3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Move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to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second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last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node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-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while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(temp.link.link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i="1" spc="20" dirty="0">
                <a:latin typeface="Arial"/>
                <a:cs typeface="Arial"/>
              </a:rPr>
              <a:t>/</a:t>
            </a:r>
            <a:r>
              <a:rPr sz="1100" spc="20" dirty="0">
                <a:latin typeface="Tahoma"/>
                <a:cs typeface="Tahoma"/>
              </a:rPr>
              <a:t>=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b="1" spc="-55" dirty="0">
                <a:latin typeface="Arial"/>
                <a:cs typeface="Arial"/>
              </a:rPr>
              <a:t>NULL)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b="1" spc="-5" dirty="0">
                <a:latin typeface="Arial"/>
                <a:cs typeface="Arial"/>
              </a:rPr>
              <a:t>Step-4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Set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temp.link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=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NULL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332740" algn="ctr">
              <a:lnSpc>
                <a:spcPct val="100000"/>
              </a:lnSpc>
              <a:spcBef>
                <a:spcPts val="1145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Time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complexity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:</a:t>
            </a:r>
            <a:r>
              <a:rPr sz="1100" spc="8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for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searching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-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i="1" spc="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,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for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deletion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-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1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411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of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Single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Linked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861" y="761135"/>
            <a:ext cx="1571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How</a:t>
            </a:r>
            <a:r>
              <a:rPr sz="1100" spc="-5" dirty="0">
                <a:latin typeface="Microsoft Sans Serif"/>
                <a:cs typeface="Microsoft Sans Serif"/>
              </a:rPr>
              <a:t> to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those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nodes?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3953" y="1547431"/>
            <a:ext cx="198120" cy="282575"/>
            <a:chOff x="493953" y="1547431"/>
            <a:chExt cx="198120" cy="282575"/>
          </a:xfrm>
        </p:grpSpPr>
        <p:sp>
          <p:nvSpPr>
            <p:cNvPr id="5" name="object 5"/>
            <p:cNvSpPr/>
            <p:nvPr/>
          </p:nvSpPr>
          <p:spPr>
            <a:xfrm>
              <a:off x="496493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902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1548" y="1588476"/>
            <a:ext cx="178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6493" y="1547444"/>
            <a:ext cx="650240" cy="284480"/>
            <a:chOff x="496493" y="1547444"/>
            <a:chExt cx="650240" cy="284480"/>
          </a:xfrm>
        </p:grpSpPr>
        <p:sp>
          <p:nvSpPr>
            <p:cNvPr id="9" name="object 9"/>
            <p:cNvSpPr/>
            <p:nvPr/>
          </p:nvSpPr>
          <p:spPr>
            <a:xfrm>
              <a:off x="68698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6493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9386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1913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420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9386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8861" y="181275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08404" y="1547431"/>
            <a:ext cx="198120" cy="282575"/>
            <a:chOff x="1408404" y="1547431"/>
            <a:chExt cx="198120" cy="282575"/>
          </a:xfrm>
        </p:grpSpPr>
        <p:sp>
          <p:nvSpPr>
            <p:cNvPr id="17" name="object 17"/>
            <p:cNvSpPr/>
            <p:nvPr/>
          </p:nvSpPr>
          <p:spPr>
            <a:xfrm>
              <a:off x="1410944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3484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16011" y="1588476"/>
            <a:ext cx="178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B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10944" y="1547444"/>
            <a:ext cx="650240" cy="284480"/>
            <a:chOff x="1410944" y="1547444"/>
            <a:chExt cx="650240" cy="284480"/>
          </a:xfrm>
        </p:grpSpPr>
        <p:sp>
          <p:nvSpPr>
            <p:cNvPr id="21" name="object 21"/>
            <p:cNvSpPr/>
            <p:nvPr/>
          </p:nvSpPr>
          <p:spPr>
            <a:xfrm>
              <a:off x="160143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10944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3837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96377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8657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93837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403311" y="181275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322868" y="1547431"/>
            <a:ext cx="198120" cy="282575"/>
            <a:chOff x="2322868" y="1547431"/>
            <a:chExt cx="198120" cy="282575"/>
          </a:xfrm>
        </p:grpSpPr>
        <p:sp>
          <p:nvSpPr>
            <p:cNvPr id="29" name="object 29"/>
            <p:cNvSpPr/>
            <p:nvPr/>
          </p:nvSpPr>
          <p:spPr>
            <a:xfrm>
              <a:off x="2325408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27935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330462" y="1588336"/>
            <a:ext cx="178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C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25408" y="1547444"/>
            <a:ext cx="650240" cy="284480"/>
            <a:chOff x="2325408" y="1547444"/>
            <a:chExt cx="650240" cy="284480"/>
          </a:xfrm>
        </p:grpSpPr>
        <p:sp>
          <p:nvSpPr>
            <p:cNvPr id="33" name="object 33"/>
            <p:cNvSpPr/>
            <p:nvPr/>
          </p:nvSpPr>
          <p:spPr>
            <a:xfrm>
              <a:off x="2515882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25408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08300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10828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3120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08300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317762" y="181275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237318" y="1547431"/>
            <a:ext cx="198120" cy="282575"/>
            <a:chOff x="3237318" y="1547431"/>
            <a:chExt cx="198120" cy="282575"/>
          </a:xfrm>
        </p:grpSpPr>
        <p:sp>
          <p:nvSpPr>
            <p:cNvPr id="41" name="object 41"/>
            <p:cNvSpPr/>
            <p:nvPr/>
          </p:nvSpPr>
          <p:spPr>
            <a:xfrm>
              <a:off x="3239858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238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244913" y="1588476"/>
            <a:ext cx="178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D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239858" y="1547444"/>
            <a:ext cx="650240" cy="284480"/>
            <a:chOff x="3239858" y="1547444"/>
            <a:chExt cx="650240" cy="284480"/>
          </a:xfrm>
        </p:grpSpPr>
        <p:sp>
          <p:nvSpPr>
            <p:cNvPr id="45" name="object 45"/>
            <p:cNvSpPr/>
            <p:nvPr/>
          </p:nvSpPr>
          <p:spPr>
            <a:xfrm>
              <a:off x="343034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39858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22751" y="15499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25278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8757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22751" y="1829371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232226" y="181275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46346" y="3344397"/>
            <a:ext cx="1987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901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0" dirty="0">
                <a:solidFill>
                  <a:srgbClr val="FFFFFF"/>
                </a:solidFill>
              </a:rPr>
              <a:t> Node </a:t>
            </a:r>
            <a:r>
              <a:rPr sz="1400" spc="15" dirty="0">
                <a:solidFill>
                  <a:srgbClr val="FFFFFF"/>
                </a:solidFill>
              </a:rPr>
              <a:t>from</a:t>
            </a:r>
            <a:r>
              <a:rPr sz="1400" spc="20" dirty="0">
                <a:solidFill>
                  <a:srgbClr val="FFFFFF"/>
                </a:solidFill>
              </a:rPr>
              <a:t> End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861" y="83226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6846" y="1241234"/>
            <a:ext cx="746760" cy="284480"/>
            <a:chOff x="676846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679386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19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13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9386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3719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625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4441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51179" y="1243774"/>
            <a:ext cx="472440" cy="281940"/>
            <a:chOff x="951179" y="1243774"/>
            <a:chExt cx="472440" cy="281940"/>
          </a:xfrm>
        </p:grpSpPr>
        <p:sp>
          <p:nvSpPr>
            <p:cNvPr id="14" name="object 14"/>
            <p:cNvSpPr/>
            <p:nvPr/>
          </p:nvSpPr>
          <p:spPr>
            <a:xfrm>
              <a:off x="141853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3719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3193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16011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59674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91297" y="1241234"/>
            <a:ext cx="747395" cy="284480"/>
            <a:chOff x="1591297" y="1241234"/>
            <a:chExt cx="747395" cy="284480"/>
          </a:xfrm>
        </p:grpSpPr>
        <p:sp>
          <p:nvSpPr>
            <p:cNvPr id="20" name="object 20"/>
            <p:cNvSpPr/>
            <p:nvPr/>
          </p:nvSpPr>
          <p:spPr>
            <a:xfrm>
              <a:off x="1593837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96377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7576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3837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68182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7071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598904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3000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865642" y="1243774"/>
            <a:ext cx="472440" cy="281940"/>
            <a:chOff x="1865642" y="1243774"/>
            <a:chExt cx="472440" cy="281940"/>
          </a:xfrm>
        </p:grpSpPr>
        <p:sp>
          <p:nvSpPr>
            <p:cNvPr id="28" name="object 28"/>
            <p:cNvSpPr/>
            <p:nvPr/>
          </p:nvSpPr>
          <p:spPr>
            <a:xfrm>
              <a:off x="2333002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68182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677644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30462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374125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505760" y="1241234"/>
            <a:ext cx="746760" cy="284480"/>
            <a:chOff x="2505760" y="1241234"/>
            <a:chExt cx="746760" cy="284480"/>
          </a:xfrm>
        </p:grpSpPr>
        <p:sp>
          <p:nvSpPr>
            <p:cNvPr id="34" name="object 34"/>
            <p:cNvSpPr/>
            <p:nvPr/>
          </p:nvSpPr>
          <p:spPr>
            <a:xfrm>
              <a:off x="2508300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1082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9022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08300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82633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8516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4745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82633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513355" y="1223972"/>
            <a:ext cx="73215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43815" indent="-4445">
              <a:lnSpc>
                <a:spcPct val="1339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</a:t>
            </a:r>
            <a:r>
              <a:rPr sz="1100" spc="-5" dirty="0">
                <a:latin typeface="Microsoft Sans Serif"/>
                <a:cs typeface="Microsoft Sans Serif"/>
              </a:rPr>
              <a:t>NULL  </a:t>
            </a: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3001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45223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47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671753" y="2038601"/>
            <a:ext cx="3286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91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Note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1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Deleted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node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will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 deallocated </a:t>
            </a:r>
            <a:r>
              <a:rPr sz="1100" b="1" spc="-20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FF0000"/>
                </a:solidFill>
                <a:latin typeface="Arial"/>
                <a:cs typeface="Arial"/>
              </a:rPr>
              <a:t>JAVA’s </a:t>
            </a:r>
            <a:r>
              <a:rPr sz="1100" b="1" spc="-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Garbage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Collector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automatically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2061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from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953871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95288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249946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106" y="124894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546009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54440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811718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0106" y="181073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81" y="2114677"/>
            <a:ext cx="61874" cy="618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81" y="2342413"/>
            <a:ext cx="61874" cy="618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02932" y="916938"/>
            <a:ext cx="4053840" cy="1755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Count </a:t>
            </a:r>
            <a:r>
              <a:rPr sz="1100" spc="-10" dirty="0">
                <a:latin typeface="Microsoft Sans Serif"/>
                <a:cs typeface="Microsoft Sans Serif"/>
              </a:rPr>
              <a:t>number</a:t>
            </a:r>
            <a:r>
              <a:rPr sz="1100" spc="-5" dirty="0">
                <a:latin typeface="Microsoft Sans Serif"/>
                <a:cs typeface="Microsoft Sans Serif"/>
              </a:rPr>
              <a:t> of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spc="-15" dirty="0">
                <a:latin typeface="Microsoft Sans Serif"/>
                <a:cs typeface="Microsoft Sans Serif"/>
              </a:rPr>
              <a:t>Check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underflow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condition</a:t>
            </a:r>
            <a:endParaRPr sz="1100">
              <a:latin typeface="Microsoft Sans Serif"/>
              <a:cs typeface="Microsoft Sans Serif"/>
            </a:endParaRPr>
          </a:p>
          <a:p>
            <a:pPr marL="12700" marR="1431925">
              <a:lnSpc>
                <a:spcPct val="158500"/>
              </a:lnSpc>
              <a:spcBef>
                <a:spcPts val="240"/>
              </a:spcBef>
            </a:pPr>
            <a:r>
              <a:rPr sz="1100" spc="-15" dirty="0">
                <a:latin typeface="Microsoft Sans Serif"/>
                <a:cs typeface="Microsoft Sans Serif"/>
              </a:rPr>
              <a:t>Check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deletion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beginning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end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Otherwise,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perform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assignments: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49400"/>
              </a:lnSpc>
              <a:spcBef>
                <a:spcPts val="180"/>
              </a:spcBef>
            </a:pPr>
            <a:r>
              <a:rPr sz="1000" spc="-15" dirty="0">
                <a:latin typeface="Microsoft Sans Serif"/>
                <a:cs typeface="Microsoft Sans Serif"/>
              </a:rPr>
              <a:t>Move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previous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(and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point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temp</a:t>
            </a:r>
            <a:r>
              <a:rPr sz="1000" spc="-5" dirty="0">
                <a:latin typeface="Microsoft Sans Serif"/>
                <a:cs typeface="Microsoft Sans Serif"/>
              </a:rPr>
              <a:t>)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target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Assign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link of temp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link of link of temp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(temp.link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=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temp.link.link)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48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9503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Code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-5" dirty="0">
                <a:solidFill>
                  <a:srgbClr val="FFFFFF"/>
                </a:solidFill>
              </a:rPr>
              <a:t>for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from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575893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Java</a:t>
            </a:r>
            <a:r>
              <a:rPr sz="8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Statement: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004" y="742086"/>
            <a:ext cx="4336415" cy="490855"/>
            <a:chOff x="136004" y="742086"/>
            <a:chExt cx="4336415" cy="490855"/>
          </a:xfrm>
        </p:grpSpPr>
        <p:sp>
          <p:nvSpPr>
            <p:cNvPr id="5" name="object 5"/>
            <p:cNvSpPr/>
            <p:nvPr/>
          </p:nvSpPr>
          <p:spPr>
            <a:xfrm>
              <a:off x="138544" y="744626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71" y="747153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6920" y="747153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071" y="785114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66920" y="785114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071" y="87848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66920" y="87848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71" y="96093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66920" y="96093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071" y="1054303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66920" y="1054303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071" y="1142326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8859" y="734029"/>
            <a:ext cx="3373754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void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delLoc()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690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ts val="715"/>
              </a:lnSpc>
            </a:pPr>
            <a:r>
              <a:rPr sz="900" spc="-5" dirty="0">
                <a:latin typeface="Courier New"/>
                <a:cs typeface="Courier New"/>
              </a:rPr>
              <a:t>System.out.println("Input node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number ");</a:t>
            </a:r>
            <a:endParaRPr sz="900">
              <a:latin typeface="Courier New"/>
              <a:cs typeface="Courier New"/>
            </a:endParaRPr>
          </a:p>
          <a:p>
            <a:pPr marL="558800" marR="1370965">
              <a:lnSpc>
                <a:spcPct val="64200"/>
              </a:lnSpc>
              <a:spcBef>
                <a:spcPts val="215"/>
              </a:spcBef>
            </a:pPr>
            <a:r>
              <a:rPr sz="900" spc="-5" dirty="0">
                <a:latin typeface="Courier New"/>
                <a:cs typeface="Courier New"/>
              </a:rPr>
              <a:t>int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loc=sc.nextInt();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int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c=count();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8531" y="1139787"/>
            <a:ext cx="4331335" cy="1905000"/>
            <a:chOff x="138531" y="1139787"/>
            <a:chExt cx="4331335" cy="1905000"/>
          </a:xfrm>
        </p:grpSpPr>
        <p:sp>
          <p:nvSpPr>
            <p:cNvPr id="19" name="object 19"/>
            <p:cNvSpPr/>
            <p:nvPr/>
          </p:nvSpPr>
          <p:spPr>
            <a:xfrm>
              <a:off x="4466920" y="1142327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071" y="123035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66920" y="123035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1071" y="131837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66920" y="131837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1071" y="140081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6920" y="140081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5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1071" y="1488846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66920" y="1488846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1071" y="1582216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66920" y="1582216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1071" y="1670240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66920" y="1670240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1071" y="1760194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66920" y="1760194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1071" y="1848218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66920" y="1848218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1071" y="1932825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66920" y="1932825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071" y="201743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66920" y="201743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071" y="2099881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66920" y="2099881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1071" y="2189835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66920" y="2189835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1071" y="2277859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66920" y="2277859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1071" y="236587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66920" y="236587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1071" y="2448318"/>
              <a:ext cx="0" cy="77470"/>
            </a:xfrm>
            <a:custGeom>
              <a:avLst/>
              <a:gdLst/>
              <a:ahLst/>
              <a:cxnLst/>
              <a:rect l="l" t="t" r="r" b="b"/>
              <a:pathLst>
                <a:path h="77469">
                  <a:moveTo>
                    <a:pt x="0" y="7703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66920" y="2448318"/>
              <a:ext cx="0" cy="77470"/>
            </a:xfrm>
            <a:custGeom>
              <a:avLst/>
              <a:gdLst/>
              <a:ahLst/>
              <a:cxnLst/>
              <a:rect l="l" t="t" r="r" b="b"/>
              <a:pathLst>
                <a:path h="77469">
                  <a:moveTo>
                    <a:pt x="0" y="7703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1071" y="2525356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466920" y="2525356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1071" y="2618727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66920" y="2618727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1071" y="270117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66920" y="270117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1071" y="2794546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66920" y="2794546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1071" y="287699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66920" y="287699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1071" y="295943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15454" y="1179278"/>
            <a:ext cx="84581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if(loc&lt;=c+1)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5454" y="1261714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262049" y="1349738"/>
            <a:ext cx="2758440" cy="606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if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(head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==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null)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ts val="715"/>
              </a:lnSpc>
            </a:pPr>
            <a:r>
              <a:rPr sz="900" spc="-5" dirty="0">
                <a:latin typeface="Courier New"/>
                <a:cs typeface="Courier New"/>
              </a:rPr>
              <a:t>System.out.println("Underflow");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700"/>
              </a:lnSpc>
            </a:pPr>
            <a:r>
              <a:rPr sz="900" spc="-5" dirty="0">
                <a:latin typeface="Courier New"/>
                <a:cs typeface="Courier New"/>
              </a:rPr>
              <a:t>if(loc==1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R="1576070" algn="r">
              <a:lnSpc>
                <a:spcPts val="700"/>
              </a:lnSpc>
            </a:pPr>
            <a:r>
              <a:rPr sz="900" spc="-5" dirty="0">
                <a:latin typeface="Courier New"/>
                <a:cs typeface="Courier New"/>
              </a:rPr>
              <a:t>delBeg();</a:t>
            </a:r>
            <a:endParaRPr sz="900">
              <a:latin typeface="Courier New"/>
              <a:cs typeface="Courier New"/>
            </a:endParaRPr>
          </a:p>
          <a:p>
            <a:pPr marR="1576070" algn="r">
              <a:lnSpc>
                <a:spcPts val="700"/>
              </a:lnSpc>
            </a:pPr>
            <a:r>
              <a:rPr sz="900" spc="-5" dirty="0">
                <a:latin typeface="Courier New"/>
                <a:cs typeface="Courier New"/>
              </a:rPr>
              <a:t>else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if(loc==c+1)</a:t>
            </a:r>
            <a:endParaRPr sz="900">
              <a:latin typeface="Courier New"/>
              <a:cs typeface="Courier New"/>
            </a:endParaRPr>
          </a:p>
          <a:p>
            <a:pPr marR="1576070" algn="r">
              <a:lnSpc>
                <a:spcPts val="875"/>
              </a:lnSpc>
            </a:pPr>
            <a:r>
              <a:rPr sz="900" spc="-5" dirty="0">
                <a:latin typeface="Courier New"/>
                <a:cs typeface="Courier New"/>
              </a:rPr>
              <a:t>delEnd();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62049" y="1878337"/>
            <a:ext cx="299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262049" y="1960773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808632" y="2045380"/>
            <a:ext cx="1050290" cy="25590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ct val="68100"/>
              </a:lnSpc>
              <a:spcBef>
                <a:spcPts val="440"/>
              </a:spcBef>
            </a:pPr>
            <a:r>
              <a:rPr sz="900" spc="-5" dirty="0">
                <a:latin typeface="Courier New"/>
                <a:cs typeface="Courier New"/>
              </a:rPr>
              <a:t>Node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temp=head;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int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cnt=1;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08632" y="2226774"/>
            <a:ext cx="11188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while(cnt&lt;loc-1)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808632" y="2309223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355227" y="2386261"/>
            <a:ext cx="1050290" cy="2501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ct val="64200"/>
              </a:lnSpc>
              <a:spcBef>
                <a:spcPts val="480"/>
              </a:spcBef>
            </a:pPr>
            <a:r>
              <a:rPr sz="900" spc="-5" dirty="0">
                <a:latin typeface="Courier New"/>
                <a:cs typeface="Courier New"/>
              </a:rPr>
              <a:t>cnt++;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temp=temp.link;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808632" y="2562080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808632" y="2650103"/>
            <a:ext cx="17335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temp.link=temp.link.link;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262049" y="2737899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15454" y="2820334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68859" y="2902783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38544" y="2959430"/>
            <a:ext cx="4331335" cy="125730"/>
            <a:chOff x="138544" y="2959430"/>
            <a:chExt cx="4331335" cy="125730"/>
          </a:xfrm>
        </p:grpSpPr>
        <p:sp>
          <p:nvSpPr>
            <p:cNvPr id="76" name="object 76"/>
            <p:cNvSpPr/>
            <p:nvPr/>
          </p:nvSpPr>
          <p:spPr>
            <a:xfrm>
              <a:off x="4466920" y="295943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1071" y="3041878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466920" y="3041878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38544" y="3082366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49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65</a:t>
            </a:r>
          </a:p>
        </p:txBody>
      </p:sp>
    </p:spTree>
  </p:cSld>
  <p:clrMapOvr>
    <a:masterClrMapping/>
  </p:clrMapOvr>
  <p:transition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4057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Deletion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Node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Specific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Position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50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193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44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210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655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9333" y="829741"/>
          <a:ext cx="3846195" cy="69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9400">
                <a:tc gridSpan="3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4057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Deletion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Node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Specific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Position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50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644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210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655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9333" y="829741"/>
          <a:ext cx="3846195" cy="69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9400">
                <a:tc gridSpan="3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23075" y="1506561"/>
            <a:ext cx="97409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Step-2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4057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from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50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210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655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9333" y="829741"/>
          <a:ext cx="3846195" cy="69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9400">
                <a:tc gridSpan="3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3075" y="1506561"/>
            <a:ext cx="97409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Step-2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311" y="1506561"/>
            <a:ext cx="932815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Step-3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4057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from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50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210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655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9333" y="829741"/>
          <a:ext cx="3846195" cy="69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9400">
                <a:tc gridSpan="3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3075" y="1506561"/>
            <a:ext cx="97409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Step-2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3311" y="1506561"/>
            <a:ext cx="932815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Step-3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408" y="637830"/>
            <a:ext cx="814069" cy="603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075" y="2100959"/>
            <a:ext cx="3326765" cy="46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Step-4a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Move</a:t>
            </a:r>
            <a:r>
              <a:rPr sz="1100" b="1" spc="-5" dirty="0">
                <a:latin typeface="Arial"/>
                <a:cs typeface="Arial"/>
              </a:rPr>
              <a:t> to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the </a:t>
            </a:r>
            <a:r>
              <a:rPr sz="1100" b="1" spc="-10" dirty="0">
                <a:latin typeface="Arial"/>
                <a:cs typeface="Arial"/>
              </a:rPr>
              <a:t>previous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node</a:t>
            </a:r>
            <a:r>
              <a:rPr sz="1100" b="1" spc="-5" dirty="0">
                <a:latin typeface="Arial"/>
                <a:cs typeface="Arial"/>
              </a:rPr>
              <a:t> of</a:t>
            </a:r>
            <a:r>
              <a:rPr sz="1100" b="1" spc="-10" dirty="0">
                <a:latin typeface="Arial"/>
                <a:cs typeface="Arial"/>
              </a:rPr>
              <a:t> target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one.</a:t>
            </a:r>
            <a:endParaRPr sz="11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  <a:spcBef>
                <a:spcPts val="840"/>
              </a:spcBef>
            </a:pPr>
            <a:r>
              <a:rPr sz="1100" b="1" spc="-10" dirty="0">
                <a:latin typeface="Arial"/>
                <a:cs typeface="Arial"/>
              </a:rPr>
              <a:t>Assume target node</a:t>
            </a:r>
            <a:r>
              <a:rPr sz="1100" b="1" spc="-5" dirty="0">
                <a:latin typeface="Arial"/>
                <a:cs typeface="Arial"/>
              </a:rPr>
              <a:t> is</a:t>
            </a:r>
            <a:r>
              <a:rPr sz="1100" b="1" spc="-10" dirty="0">
                <a:latin typeface="Arial"/>
                <a:cs typeface="Arial"/>
              </a:rPr>
              <a:t> “C“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4057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from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50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210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655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9333" y="829741"/>
          <a:ext cx="3846195" cy="69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79400">
                <a:tc gridSpan="3"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4000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3075" y="1506561"/>
            <a:ext cx="97409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Step-2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3311" y="1506561"/>
            <a:ext cx="932815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Step-3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075" y="2100959"/>
            <a:ext cx="3326765" cy="46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Step-4a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Move</a:t>
            </a:r>
            <a:r>
              <a:rPr sz="1100" b="1" spc="-5" dirty="0">
                <a:latin typeface="Arial"/>
                <a:cs typeface="Arial"/>
              </a:rPr>
              <a:t> to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the </a:t>
            </a:r>
            <a:r>
              <a:rPr sz="1100" b="1" spc="-10" dirty="0">
                <a:latin typeface="Arial"/>
                <a:cs typeface="Arial"/>
              </a:rPr>
              <a:t>previous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node</a:t>
            </a:r>
            <a:r>
              <a:rPr sz="1100" b="1" spc="-5" dirty="0">
                <a:latin typeface="Arial"/>
                <a:cs typeface="Arial"/>
              </a:rPr>
              <a:t> of</a:t>
            </a:r>
            <a:r>
              <a:rPr sz="1100" b="1" spc="-10" dirty="0">
                <a:latin typeface="Arial"/>
                <a:cs typeface="Arial"/>
              </a:rPr>
              <a:t> target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one.</a:t>
            </a:r>
            <a:endParaRPr sz="11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  <a:spcBef>
                <a:spcPts val="840"/>
              </a:spcBef>
            </a:pPr>
            <a:r>
              <a:rPr sz="1100" b="1" spc="-10" dirty="0">
                <a:latin typeface="Arial"/>
                <a:cs typeface="Arial"/>
              </a:rPr>
              <a:t>Assume target node</a:t>
            </a:r>
            <a:r>
              <a:rPr sz="1100" b="1" spc="-5" dirty="0">
                <a:latin typeface="Arial"/>
                <a:cs typeface="Arial"/>
              </a:rPr>
              <a:t> is</a:t>
            </a:r>
            <a:r>
              <a:rPr sz="1100" b="1" spc="-10" dirty="0">
                <a:latin typeface="Arial"/>
                <a:cs typeface="Arial"/>
              </a:rPr>
              <a:t> “C“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4633" y="1049336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315" dirty="0">
                <a:solidFill>
                  <a:srgbClr val="FF0000"/>
                </a:solidFill>
                <a:latin typeface="Arial"/>
                <a:cs typeface="Arial"/>
              </a:rPr>
              <a:t>txexmxxp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9034" y="1049336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4057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from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861" y="832269"/>
            <a:ext cx="462280" cy="2781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6846" y="1241234"/>
            <a:ext cx="746760" cy="284480"/>
            <a:chOff x="676846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679386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19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13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9386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3719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625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4441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51179" y="1243774"/>
            <a:ext cx="650875" cy="281940"/>
            <a:chOff x="951179" y="1243774"/>
            <a:chExt cx="650875" cy="281940"/>
          </a:xfrm>
        </p:grpSpPr>
        <p:sp>
          <p:nvSpPr>
            <p:cNvPr id="14" name="object 14"/>
            <p:cNvSpPr/>
            <p:nvPr/>
          </p:nvSpPr>
          <p:spPr>
            <a:xfrm>
              <a:off x="141853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3719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6011" y="138347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59674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91297" y="1106589"/>
            <a:ext cx="1931035" cy="419734"/>
            <a:chOff x="1591297" y="1106589"/>
            <a:chExt cx="1931035" cy="419734"/>
          </a:xfrm>
        </p:grpSpPr>
        <p:sp>
          <p:nvSpPr>
            <p:cNvPr id="19" name="object 19"/>
            <p:cNvSpPr/>
            <p:nvPr/>
          </p:nvSpPr>
          <p:spPr>
            <a:xfrm>
              <a:off x="1593837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96377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7576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3837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68182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7071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33002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68182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0462" y="1383474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21915" y="110914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21915" y="1109141"/>
              <a:ext cx="1097915" cy="0"/>
            </a:xfrm>
            <a:custGeom>
              <a:avLst/>
              <a:gdLst/>
              <a:ahLst/>
              <a:cxnLst/>
              <a:rect l="l" t="t" r="r" b="b"/>
              <a:pathLst>
                <a:path w="1097914">
                  <a:moveTo>
                    <a:pt x="0" y="0"/>
                  </a:moveTo>
                  <a:lnTo>
                    <a:pt x="109734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19258" y="1109129"/>
              <a:ext cx="0" cy="137795"/>
            </a:xfrm>
            <a:custGeom>
              <a:avLst/>
              <a:gdLst/>
              <a:ahLst/>
              <a:cxnLst/>
              <a:rect l="l" t="t" r="r" b="b"/>
              <a:pathLst>
                <a:path h="137794">
                  <a:moveTo>
                    <a:pt x="0" y="1371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08300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082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9022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08300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82633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8516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513355" y="128213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4000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80093" y="1243774"/>
            <a:ext cx="472440" cy="281940"/>
            <a:chOff x="2780093" y="1243774"/>
            <a:chExt cx="472440" cy="281940"/>
          </a:xfrm>
        </p:grpSpPr>
        <p:sp>
          <p:nvSpPr>
            <p:cNvPr id="39" name="object 39"/>
            <p:cNvSpPr/>
            <p:nvPr/>
          </p:nvSpPr>
          <p:spPr>
            <a:xfrm>
              <a:off x="324745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82633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59210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44926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288588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420211" y="1241234"/>
            <a:ext cx="746760" cy="284480"/>
            <a:chOff x="3420211" y="1241234"/>
            <a:chExt cx="746760" cy="284480"/>
          </a:xfrm>
        </p:grpSpPr>
        <p:sp>
          <p:nvSpPr>
            <p:cNvPr id="45" name="object 45"/>
            <p:cNvSpPr/>
            <p:nvPr/>
          </p:nvSpPr>
          <p:spPr>
            <a:xfrm>
              <a:off x="342275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527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0467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2275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9708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996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6190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9708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427806" y="1085731"/>
            <a:ext cx="732155" cy="6127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000" spc="495" dirty="0">
                <a:latin typeface="Tahoma"/>
                <a:cs typeface="Tahoma"/>
              </a:rPr>
              <a:t>v</a:t>
            </a:r>
            <a:endParaRPr sz="1000">
              <a:latin typeface="Tahoma"/>
              <a:cs typeface="Tahoma"/>
            </a:endParaRPr>
          </a:p>
          <a:p>
            <a:pPr marL="86995">
              <a:lnSpc>
                <a:spcPct val="100000"/>
              </a:lnSpc>
              <a:spcBef>
                <a:spcPts val="17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NULL</a:t>
            </a:r>
            <a:endParaRPr sz="1100">
              <a:latin typeface="Microsoft Sans Serif"/>
              <a:cs typeface="Microsoft Sans Serif"/>
            </a:endParaRPr>
          </a:p>
          <a:p>
            <a:pPr marL="91440">
              <a:lnSpc>
                <a:spcPct val="100000"/>
              </a:lnSpc>
              <a:spcBef>
                <a:spcPts val="45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93001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45223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51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3075" y="1506561"/>
            <a:ext cx="97409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Step-2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03375" y="1506561"/>
            <a:ext cx="932815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Step-3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98904" y="982647"/>
            <a:ext cx="732155" cy="4914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615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marL="15875" algn="ctr">
              <a:lnSpc>
                <a:spcPct val="100000"/>
              </a:lnSpc>
              <a:spcBef>
                <a:spcPts val="515"/>
              </a:spcBef>
              <a:tabLst>
                <a:tab pos="27368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23075" y="2100959"/>
            <a:ext cx="3326765" cy="740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Step-4a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Move</a:t>
            </a:r>
            <a:r>
              <a:rPr sz="1100" b="1" spc="-5" dirty="0">
                <a:latin typeface="Arial"/>
                <a:cs typeface="Arial"/>
              </a:rPr>
              <a:t> to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the </a:t>
            </a:r>
            <a:r>
              <a:rPr sz="1100" b="1" spc="-10" dirty="0">
                <a:latin typeface="Arial"/>
                <a:cs typeface="Arial"/>
              </a:rPr>
              <a:t>previous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node</a:t>
            </a:r>
            <a:r>
              <a:rPr sz="1100" b="1" spc="-5" dirty="0">
                <a:latin typeface="Arial"/>
                <a:cs typeface="Arial"/>
              </a:rPr>
              <a:t> of</a:t>
            </a:r>
            <a:r>
              <a:rPr sz="1100" b="1" spc="-10" dirty="0">
                <a:latin typeface="Arial"/>
                <a:cs typeface="Arial"/>
              </a:rPr>
              <a:t> target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one.</a:t>
            </a:r>
            <a:endParaRPr sz="1100">
              <a:latin typeface="Arial"/>
              <a:cs typeface="Arial"/>
            </a:endParaRPr>
          </a:p>
          <a:p>
            <a:pPr marL="12700" marR="760095" indent="548640">
              <a:lnSpc>
                <a:spcPct val="163700"/>
              </a:lnSpc>
            </a:pPr>
            <a:r>
              <a:rPr sz="1100" b="1" spc="-10" dirty="0">
                <a:latin typeface="Arial"/>
                <a:cs typeface="Arial"/>
              </a:rPr>
              <a:t>Assume target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node</a:t>
            </a:r>
            <a:r>
              <a:rPr sz="1100" b="1" spc="-5" dirty="0">
                <a:latin typeface="Arial"/>
                <a:cs typeface="Arial"/>
              </a:rPr>
              <a:t> is</a:t>
            </a:r>
            <a:r>
              <a:rPr sz="1100" b="1" spc="-10" dirty="0">
                <a:latin typeface="Arial"/>
                <a:cs typeface="Arial"/>
              </a:rPr>
              <a:t> “C“ </a:t>
            </a:r>
            <a:r>
              <a:rPr sz="1100" b="1" spc="-5" dirty="0">
                <a:latin typeface="Arial"/>
                <a:cs typeface="Arial"/>
              </a:rPr>
              <a:t> Step-4b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Set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temp.link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=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temp.link.link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4057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from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SLL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97408" y="63783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861" y="832269"/>
            <a:ext cx="462280" cy="2781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6846" y="1241234"/>
            <a:ext cx="746760" cy="284480"/>
            <a:chOff x="676846" y="1241234"/>
            <a:chExt cx="746760" cy="284480"/>
          </a:xfrm>
        </p:grpSpPr>
        <p:sp>
          <p:nvSpPr>
            <p:cNvPr id="6" name="object 6"/>
            <p:cNvSpPr/>
            <p:nvPr/>
          </p:nvSpPr>
          <p:spPr>
            <a:xfrm>
              <a:off x="679386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19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131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9386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3719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625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4441" y="128227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A	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51179" y="1243774"/>
            <a:ext cx="650875" cy="281940"/>
            <a:chOff x="951179" y="1243774"/>
            <a:chExt cx="650875" cy="281940"/>
          </a:xfrm>
        </p:grpSpPr>
        <p:sp>
          <p:nvSpPr>
            <p:cNvPr id="14" name="object 14"/>
            <p:cNvSpPr/>
            <p:nvPr/>
          </p:nvSpPr>
          <p:spPr>
            <a:xfrm>
              <a:off x="141853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3719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6011" y="138347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59674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91297" y="1106589"/>
            <a:ext cx="1931035" cy="419734"/>
            <a:chOff x="1591297" y="1106589"/>
            <a:chExt cx="1931035" cy="419734"/>
          </a:xfrm>
        </p:grpSpPr>
        <p:sp>
          <p:nvSpPr>
            <p:cNvPr id="19" name="object 19"/>
            <p:cNvSpPr/>
            <p:nvPr/>
          </p:nvSpPr>
          <p:spPr>
            <a:xfrm>
              <a:off x="1593837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96377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7576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3837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68182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7071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33002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68182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0462" y="1383474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21915" y="110914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21915" y="1109141"/>
              <a:ext cx="1097915" cy="0"/>
            </a:xfrm>
            <a:custGeom>
              <a:avLst/>
              <a:gdLst/>
              <a:ahLst/>
              <a:cxnLst/>
              <a:rect l="l" t="t" r="r" b="b"/>
              <a:pathLst>
                <a:path w="1097914">
                  <a:moveTo>
                    <a:pt x="0" y="0"/>
                  </a:moveTo>
                  <a:lnTo>
                    <a:pt x="109734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19258" y="1109129"/>
              <a:ext cx="0" cy="137795"/>
            </a:xfrm>
            <a:custGeom>
              <a:avLst/>
              <a:gdLst/>
              <a:ahLst/>
              <a:cxnLst/>
              <a:rect l="l" t="t" r="r" b="b"/>
              <a:pathLst>
                <a:path h="137794">
                  <a:moveTo>
                    <a:pt x="0" y="1371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08300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082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90228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08300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82633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85160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513355" y="128213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C	4000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80093" y="1243774"/>
            <a:ext cx="472440" cy="281940"/>
            <a:chOff x="2780093" y="1243774"/>
            <a:chExt cx="472440" cy="281940"/>
          </a:xfrm>
        </p:grpSpPr>
        <p:sp>
          <p:nvSpPr>
            <p:cNvPr id="39" name="object 39"/>
            <p:cNvSpPr/>
            <p:nvPr/>
          </p:nvSpPr>
          <p:spPr>
            <a:xfrm>
              <a:off x="3247453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82633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592108" y="1506561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244926" y="1383474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288588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420211" y="1241234"/>
            <a:ext cx="746760" cy="284480"/>
            <a:chOff x="3420211" y="1241234"/>
            <a:chExt cx="746760" cy="284480"/>
          </a:xfrm>
        </p:grpSpPr>
        <p:sp>
          <p:nvSpPr>
            <p:cNvPr id="45" name="object 45"/>
            <p:cNvSpPr/>
            <p:nvPr/>
          </p:nvSpPr>
          <p:spPr>
            <a:xfrm>
              <a:off x="3422751" y="12437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527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04679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22751" y="152317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97084" y="12437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9962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61904" y="1246314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97084" y="1523174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427806" y="1085731"/>
            <a:ext cx="732155" cy="6127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000" spc="495" dirty="0">
                <a:latin typeface="Tahoma"/>
                <a:cs typeface="Tahoma"/>
              </a:rPr>
              <a:t>v</a:t>
            </a:r>
            <a:endParaRPr sz="1000">
              <a:latin typeface="Tahoma"/>
              <a:cs typeface="Tahoma"/>
            </a:endParaRPr>
          </a:p>
          <a:p>
            <a:pPr marL="86995">
              <a:lnSpc>
                <a:spcPct val="100000"/>
              </a:lnSpc>
              <a:spcBef>
                <a:spcPts val="170"/>
              </a:spcBef>
              <a:tabLst>
                <a:tab pos="32575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D	NULL</a:t>
            </a:r>
            <a:endParaRPr sz="1100">
              <a:latin typeface="Microsoft Sans Serif"/>
              <a:cs typeface="Microsoft Sans Serif"/>
            </a:endParaRPr>
          </a:p>
          <a:p>
            <a:pPr marL="91440">
              <a:lnSpc>
                <a:spcPct val="100000"/>
              </a:lnSpc>
              <a:spcBef>
                <a:spcPts val="45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93001" y="1109141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45223" y="124424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51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65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3075" y="1506561"/>
            <a:ext cx="97409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Step-2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03375" y="1506561"/>
            <a:ext cx="932815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Step-3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False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98904" y="982647"/>
            <a:ext cx="732155" cy="4914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615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 marL="15875" algn="ctr">
              <a:lnSpc>
                <a:spcPct val="100000"/>
              </a:lnSpc>
              <a:spcBef>
                <a:spcPts val="515"/>
              </a:spcBef>
              <a:tabLst>
                <a:tab pos="27368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B	4000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23075" y="2100959"/>
            <a:ext cx="4097020" cy="969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Step-4a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Move</a:t>
            </a:r>
            <a:r>
              <a:rPr sz="1100" b="1" spc="-5" dirty="0">
                <a:latin typeface="Arial"/>
                <a:cs typeface="Arial"/>
              </a:rPr>
              <a:t> to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the </a:t>
            </a:r>
            <a:r>
              <a:rPr sz="1100" b="1" spc="-10" dirty="0">
                <a:latin typeface="Arial"/>
                <a:cs typeface="Arial"/>
              </a:rPr>
              <a:t>previous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node</a:t>
            </a:r>
            <a:r>
              <a:rPr sz="1100" b="1" spc="-5" dirty="0">
                <a:latin typeface="Arial"/>
                <a:cs typeface="Arial"/>
              </a:rPr>
              <a:t> of</a:t>
            </a:r>
            <a:r>
              <a:rPr sz="1100" b="1" spc="-10" dirty="0">
                <a:latin typeface="Arial"/>
                <a:cs typeface="Arial"/>
              </a:rPr>
              <a:t> target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one.</a:t>
            </a:r>
            <a:endParaRPr sz="1100">
              <a:latin typeface="Arial"/>
              <a:cs typeface="Arial"/>
            </a:endParaRPr>
          </a:p>
          <a:p>
            <a:pPr marL="12700" marR="1529715" indent="548640">
              <a:lnSpc>
                <a:spcPct val="163700"/>
              </a:lnSpc>
            </a:pPr>
            <a:r>
              <a:rPr sz="1100" b="1" spc="-10" dirty="0">
                <a:latin typeface="Arial"/>
                <a:cs typeface="Arial"/>
              </a:rPr>
              <a:t>Assume target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node</a:t>
            </a:r>
            <a:r>
              <a:rPr sz="1100" b="1" spc="-5" dirty="0">
                <a:latin typeface="Arial"/>
                <a:cs typeface="Arial"/>
              </a:rPr>
              <a:t> is</a:t>
            </a:r>
            <a:r>
              <a:rPr sz="1100" b="1" spc="-10" dirty="0">
                <a:latin typeface="Arial"/>
                <a:cs typeface="Arial"/>
              </a:rPr>
              <a:t> “C“ </a:t>
            </a:r>
            <a:r>
              <a:rPr sz="1100" b="1" spc="-5" dirty="0">
                <a:latin typeface="Arial"/>
                <a:cs typeface="Arial"/>
              </a:rPr>
              <a:t> Step-4b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: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Set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temp.link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=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temp.link.link</a:t>
            </a:r>
            <a:endParaRPr sz="1100">
              <a:latin typeface="Arial"/>
              <a:cs typeface="Arial"/>
            </a:endParaRPr>
          </a:p>
          <a:p>
            <a:pPr marL="561340">
              <a:lnSpc>
                <a:spcPct val="100000"/>
              </a:lnSpc>
              <a:spcBef>
                <a:spcPts val="48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Time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complexity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:</a:t>
            </a:r>
            <a:r>
              <a:rPr sz="1100" spc="8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for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searching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-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i="1" spc="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,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for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deletion</a:t>
            </a:r>
            <a:r>
              <a:rPr sz="11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-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i="1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1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1</a:t>
            </a:r>
            <a:r>
              <a:rPr sz="11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4841</Words>
  <Application>Microsoft Office PowerPoint</Application>
  <PresentationFormat>Custom</PresentationFormat>
  <Paragraphs>1954</Paragraphs>
  <Slides>115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3" baseType="lpstr">
      <vt:lpstr>Arial</vt:lpstr>
      <vt:lpstr>Calibri</vt:lpstr>
      <vt:lpstr>Courier New</vt:lpstr>
      <vt:lpstr>Microsoft Sans Serif</vt:lpstr>
      <vt:lpstr>Tahoma</vt:lpstr>
      <vt:lpstr>Times New Roman</vt:lpstr>
      <vt:lpstr>Verdana</vt:lpstr>
      <vt:lpstr>Office Theme</vt:lpstr>
      <vt:lpstr>PowerPoint Presentation</vt:lpstr>
      <vt:lpstr>Contents</vt:lpstr>
      <vt:lpstr>Motivation</vt:lpstr>
      <vt:lpstr>Single Linked List (SLL)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Single Linked List</vt:lpstr>
      <vt:lpstr>SLL Representation</vt:lpstr>
      <vt:lpstr>Operations on SLL</vt:lpstr>
      <vt:lpstr>SLL Creation</vt:lpstr>
      <vt:lpstr>SLL Creation Contd . . .</vt:lpstr>
      <vt:lpstr>Code for SLL Creation</vt:lpstr>
      <vt:lpstr>PowerPoint Presentation</vt:lpstr>
      <vt:lpstr>PowerPoint Presentation</vt:lpstr>
      <vt:lpstr>PowerPoint Presentation</vt:lpstr>
      <vt:lpstr>Adding First Node in SLL</vt:lpstr>
      <vt:lpstr>Adding First Node in SLL</vt:lpstr>
      <vt:lpstr>Adding First Node in SLL</vt:lpstr>
      <vt:lpstr>PowerPoint Presentation</vt:lpstr>
      <vt:lpstr>PowerPoint Presentation</vt:lpstr>
      <vt:lpstr>Adding Second Node in SLL</vt:lpstr>
      <vt:lpstr>Adding Second Node in SLL</vt:lpstr>
      <vt:lpstr>Adding Second Node in SLL</vt:lpstr>
      <vt:lpstr>Adding Third onward Nodes in SLL</vt:lpstr>
      <vt:lpstr>Adding Third onward Nodes in SLL</vt:lpstr>
      <vt:lpstr>Adding Third onward Nodes in SLL</vt:lpstr>
      <vt:lpstr>Adding Third onward Nodes in SLL</vt:lpstr>
      <vt:lpstr>Displaying SLL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Traversing Nodes in SLL</vt:lpstr>
      <vt:lpstr>Traversing Nodes in SLL</vt:lpstr>
      <vt:lpstr>Counting Nodes in SLL</vt:lpstr>
      <vt:lpstr>Code for Counting Nodes in SLL</vt:lpstr>
      <vt:lpstr>Searching in SLL</vt:lpstr>
      <vt:lpstr>Code for Searching in SLL</vt:lpstr>
      <vt:lpstr>PowerPoint Presentation</vt:lpstr>
      <vt:lpstr>Insertion at Beginning of SLL</vt:lpstr>
      <vt:lpstr>PowerPoint Presentation</vt:lpstr>
      <vt:lpstr>Insertion of a Node at Beginning of SLL</vt:lpstr>
      <vt:lpstr>Insertion of a Node at Beginning of SLL</vt:lpstr>
      <vt:lpstr>Insertion of a Node at Beginning of SLL</vt:lpstr>
      <vt:lpstr>Insertion of a Node at Beginning of SLL</vt:lpstr>
      <vt:lpstr>Insertion of a Node at Beginning of SLL</vt:lpstr>
      <vt:lpstr>Insertion at End of SLL</vt:lpstr>
      <vt:lpstr>Code for Insertion at End of SLL</vt:lpstr>
      <vt:lpstr>PowerPoint Presentation</vt:lpstr>
      <vt:lpstr>Insertion of a Node at End of SLL</vt:lpstr>
      <vt:lpstr>Insertion of a Node at End of SLL</vt:lpstr>
      <vt:lpstr>Insertion of a Node at End of SLL</vt:lpstr>
      <vt:lpstr>Insertion of a Node at End of SLL</vt:lpstr>
      <vt:lpstr>Insertion of a Node at End of SLL</vt:lpstr>
      <vt:lpstr>Insertion of a Node at End of SLL</vt:lpstr>
      <vt:lpstr>Insertion at a Specific Position in SLL</vt:lpstr>
      <vt:lpstr>Code for Insertion at a Specific Position in SLL</vt:lpstr>
      <vt:lpstr>PowerPoint Presentation</vt:lpstr>
      <vt:lpstr>Insertion of a Node at Specific Position of SLL</vt:lpstr>
      <vt:lpstr>Insertion of a Node at Specific Position of SLL</vt:lpstr>
      <vt:lpstr>Insertion of a Node at Specific Position of SLL</vt:lpstr>
      <vt:lpstr>Insertion of a Node at Specific Position of SLL</vt:lpstr>
      <vt:lpstr>Insertion of a Node at Specific Position of SLL</vt:lpstr>
      <vt:lpstr>Insertion of a Node at Specific Position of SLL</vt:lpstr>
      <vt:lpstr>Practice Exercises</vt:lpstr>
      <vt:lpstr>PowerPoint Presentation</vt:lpstr>
      <vt:lpstr>Delete at Beginning of SLL</vt:lpstr>
      <vt:lpstr>PowerPoint Presentation</vt:lpstr>
      <vt:lpstr>Deletion of a First Node in SLL</vt:lpstr>
      <vt:lpstr>Deletion of a First Node in SLL</vt:lpstr>
      <vt:lpstr>Deletion of a First Node in SLL</vt:lpstr>
      <vt:lpstr>Deletion from End of SLL</vt:lpstr>
      <vt:lpstr>Code for Deletion from End of SLL</vt:lpstr>
      <vt:lpstr>PowerPoint Presentation</vt:lpstr>
      <vt:lpstr>PowerPoint Presentation</vt:lpstr>
      <vt:lpstr>PowerPoint Presentation</vt:lpstr>
      <vt:lpstr>Deletion of a Node from End of SLL</vt:lpstr>
      <vt:lpstr>Deletion of a Node from End of SLL</vt:lpstr>
      <vt:lpstr>Deletion of a Node from End of SLL</vt:lpstr>
      <vt:lpstr>Deletion of a Node from End of SLL</vt:lpstr>
      <vt:lpstr>Deletion of a Node from End of SLL</vt:lpstr>
      <vt:lpstr>Deletion of a Node from End of SLL</vt:lpstr>
      <vt:lpstr>Deletion from a Specific Position in SLL</vt:lpstr>
      <vt:lpstr>Code for Deletion from a Specific Position in SLL</vt:lpstr>
      <vt:lpstr>PowerPoint Presentation</vt:lpstr>
      <vt:lpstr>PowerPoint Presentation</vt:lpstr>
      <vt:lpstr>Deletion of a Node from a Specific Position of SLL</vt:lpstr>
      <vt:lpstr>Deletion of a Node from a Specific Position of SLL</vt:lpstr>
      <vt:lpstr>Deletion of a Node from a Specific Position of SLL</vt:lpstr>
      <vt:lpstr>Deletion of a Node from a Specific Position of SLL</vt:lpstr>
      <vt:lpstr>Deletion of a Node from a Specific Position of SLL</vt:lpstr>
      <vt:lpstr>Deletion of a Node from a Specific Position of SLL</vt:lpstr>
      <vt:lpstr>Reverse of SLL</vt:lpstr>
      <vt:lpstr>Reverse of SLL</vt:lpstr>
      <vt:lpstr>PowerPoint Presentation</vt:lpstr>
      <vt:lpstr>PowerPoint Presentation</vt:lpstr>
      <vt:lpstr>Reverse of SLL</vt:lpstr>
      <vt:lpstr>Reverse of SLL</vt:lpstr>
      <vt:lpstr>Reverse of SLL</vt:lpstr>
      <vt:lpstr>Reverse of SLL</vt:lpstr>
      <vt:lpstr>Reverse of SLL</vt:lpstr>
      <vt:lpstr>Reverse of SLL</vt:lpstr>
      <vt:lpstr>Reverse of SLL</vt:lpstr>
      <vt:lpstr>Reverse of SLL</vt:lpstr>
      <vt:lpstr>Reverse of SLL</vt:lpstr>
      <vt:lpstr>Practice Exercises</vt:lpstr>
      <vt:lpstr>[1] Data Structures and Algorithms in java by Goodrich and Tamassia, Wiley India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Lecture 21-23 </dc:creator>
  <cp:lastModifiedBy>Abdul Aleem</cp:lastModifiedBy>
  <cp:revision>1</cp:revision>
  <dcterms:created xsi:type="dcterms:W3CDTF">2023-12-02T16:10:31Z</dcterms:created>
  <dcterms:modified xsi:type="dcterms:W3CDTF">2023-12-02T16:20:00Z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2023-12-02T00:00:00Z</vt:filetime>
  </property>
</Properties>
</file>